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8"/>
  </p:notesMasterIdLst>
  <p:sldIdLst>
    <p:sldId id="256" r:id="rId3"/>
    <p:sldId id="257" r:id="rId4"/>
    <p:sldId id="258" r:id="rId5"/>
    <p:sldId id="263" r:id="rId6"/>
    <p:sldId id="259" r:id="rId7"/>
    <p:sldId id="260" r:id="rId8"/>
    <p:sldId id="261" r:id="rId9"/>
    <p:sldId id="262" r:id="rId10"/>
    <p:sldId id="264" r:id="rId11"/>
    <p:sldId id="265" r:id="rId12"/>
    <p:sldId id="266" r:id="rId13"/>
    <p:sldId id="267" r:id="rId14"/>
    <p:sldId id="269" r:id="rId15"/>
    <p:sldId id="270" r:id="rId16"/>
    <p:sldId id="26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Economica" panose="020B060402020202020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Poppins" panose="00000500000000000000" pitchFamily="2" charset="0"/>
      <p:regular r:id="rId33"/>
      <p:bold r:id="rId34"/>
      <p:italic r:id="rId35"/>
      <p:boldItalic r:id="rId36"/>
    </p:embeddedFont>
    <p:embeddedFont>
      <p:font typeface="Roboto Mono" panose="020B0604020202020204" charset="0"/>
      <p:regular r:id="rId37"/>
      <p:bold r:id="rId38"/>
      <p:italic r:id="rId39"/>
      <p:boldItalic r:id="rId40"/>
    </p:embeddedFont>
    <p:embeddedFont>
      <p:font typeface="Roboto Mono Regular"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vindu Kalansooriya" initials="GK" lastIdx="1" clrIdx="0">
    <p:extLst>
      <p:ext uri="{19B8F6BF-5375-455C-9EA6-DF929625EA0E}">
        <p15:presenceInfo xmlns:p15="http://schemas.microsoft.com/office/powerpoint/2012/main" userId="Gevindu Kalansoori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1.fntdata"/><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presProps" Target="presProps.xml"/><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6T23:27:07.233" idx="1">
    <p:pos x="4514" y="2313"/>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e5e81bbf4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ee5e81bbf4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e5e81bbf4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e5e81bbf4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e5e81bbf4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e5e81bbf4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e5e81bbf4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e5e81bbf4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e5e81bbf4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e5e81bbf4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8822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09CB-8C12-48E2-B055-3AD843927C9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844E084-6949-4E0F-89C4-1F2EDE917EB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1AB2715-E8E8-4066-A047-3C27142C31D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629EFAB-BD2C-4940-B363-6BC5AB8D2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21CE5-6F34-4081-AD96-4E9CE5B31E6F}"/>
              </a:ext>
            </a:extLst>
          </p:cNvPr>
          <p:cNvSpPr>
            <a:spLocks noGrp="1"/>
          </p:cNvSpPr>
          <p:nvPr>
            <p:ph type="sldNum" sz="quarter" idx="12"/>
          </p:nvPr>
        </p:nvSpPr>
        <p:spPr/>
        <p:txBody>
          <a:bodyPr/>
          <a:lstStyle/>
          <a:p>
            <a:fld id="{28B02B5C-ED1B-4CA3-82A0-4801C0693117}" type="slidenum">
              <a:rPr lang="en-US" smtClean="0"/>
              <a:t>‹#›</a:t>
            </a:fld>
            <a:endParaRPr lang="en-US"/>
          </a:p>
        </p:txBody>
      </p:sp>
    </p:spTree>
    <p:extLst>
      <p:ext uri="{BB962C8B-B14F-4D97-AF65-F5344CB8AC3E}">
        <p14:creationId xmlns:p14="http://schemas.microsoft.com/office/powerpoint/2010/main" val="2448781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90D9-E98F-4CD2-B1D7-6E7742F90A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182C7C-A42D-416E-9C81-2DB3F93FBB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36C74-6B5A-4829-A5AE-D8C529362AA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36DE745-DCB4-4568-8341-C04D627BE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EB200-49BB-4051-8CA2-11009022441D}"/>
              </a:ext>
            </a:extLst>
          </p:cNvPr>
          <p:cNvSpPr>
            <a:spLocks noGrp="1"/>
          </p:cNvSpPr>
          <p:nvPr>
            <p:ph type="sldNum" sz="quarter" idx="12"/>
          </p:nvPr>
        </p:nvSpPr>
        <p:spPr/>
        <p:txBody>
          <a:bodyPr/>
          <a:lstStyle/>
          <a:p>
            <a:fld id="{28B02B5C-ED1B-4CA3-82A0-4801C0693117}" type="slidenum">
              <a:rPr lang="en-US" smtClean="0"/>
              <a:t>‹#›</a:t>
            </a:fld>
            <a:endParaRPr lang="en-US"/>
          </a:p>
        </p:txBody>
      </p:sp>
    </p:spTree>
    <p:extLst>
      <p:ext uri="{BB962C8B-B14F-4D97-AF65-F5344CB8AC3E}">
        <p14:creationId xmlns:p14="http://schemas.microsoft.com/office/powerpoint/2010/main" val="3485108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1226-3C42-464F-A79B-0F234AF0AB4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DB15B7C-ADAA-453E-81DB-392ECAFEC78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C0540-53FC-4849-BD56-E49B8F89D93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96532BE-050F-4FCD-AAB6-A4722113D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EBCC8-CFE5-4C8D-9793-202AA7EBA9BB}"/>
              </a:ext>
            </a:extLst>
          </p:cNvPr>
          <p:cNvSpPr>
            <a:spLocks noGrp="1"/>
          </p:cNvSpPr>
          <p:nvPr>
            <p:ph type="sldNum" sz="quarter" idx="12"/>
          </p:nvPr>
        </p:nvSpPr>
        <p:spPr/>
        <p:txBody>
          <a:bodyPr/>
          <a:lstStyle/>
          <a:p>
            <a:fld id="{28B02B5C-ED1B-4CA3-82A0-4801C0693117}" type="slidenum">
              <a:rPr lang="en-US" smtClean="0"/>
              <a:t>‹#›</a:t>
            </a:fld>
            <a:endParaRPr lang="en-US"/>
          </a:p>
        </p:txBody>
      </p:sp>
    </p:spTree>
    <p:extLst>
      <p:ext uri="{BB962C8B-B14F-4D97-AF65-F5344CB8AC3E}">
        <p14:creationId xmlns:p14="http://schemas.microsoft.com/office/powerpoint/2010/main" val="4221909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2FB3-3897-4FFA-8FD8-8AD6495FB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7A391-1C74-4D4D-9085-0AE7559F62C7}"/>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038F13-7B63-40F6-863E-BC65CD5799E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2AB626-F06E-41C4-A4F7-544E35C0E15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B597EDD-D533-4051-9B5E-69ADEB36F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912AA-7003-4C33-9E5F-5D35307CF055}"/>
              </a:ext>
            </a:extLst>
          </p:cNvPr>
          <p:cNvSpPr>
            <a:spLocks noGrp="1"/>
          </p:cNvSpPr>
          <p:nvPr>
            <p:ph type="sldNum" sz="quarter" idx="12"/>
          </p:nvPr>
        </p:nvSpPr>
        <p:spPr/>
        <p:txBody>
          <a:bodyPr/>
          <a:lstStyle/>
          <a:p>
            <a:fld id="{28B02B5C-ED1B-4CA3-82A0-4801C0693117}" type="slidenum">
              <a:rPr lang="en-US" smtClean="0"/>
              <a:t>‹#›</a:t>
            </a:fld>
            <a:endParaRPr lang="en-US"/>
          </a:p>
        </p:txBody>
      </p:sp>
    </p:spTree>
    <p:extLst>
      <p:ext uri="{BB962C8B-B14F-4D97-AF65-F5344CB8AC3E}">
        <p14:creationId xmlns:p14="http://schemas.microsoft.com/office/powerpoint/2010/main" val="726935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F568-AA10-4A7B-929F-5EBF126C6B0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DE15E7-C3FB-43D4-9DD4-AF18DE78391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EB7823C-127A-49F5-96EC-74BACDB16CE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15F78C-3857-41F5-A6A3-9E8AA8295497}"/>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25F1DF7-CD42-41F9-A05F-D15A373F61A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B70251-D611-4CE6-BD1A-C8BDE76C58B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645BC78-44C7-47F1-8458-1D79CE10DB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9EAFD9-62C1-4AA5-8100-A39CADEBFBBF}"/>
              </a:ext>
            </a:extLst>
          </p:cNvPr>
          <p:cNvSpPr>
            <a:spLocks noGrp="1"/>
          </p:cNvSpPr>
          <p:nvPr>
            <p:ph type="sldNum" sz="quarter" idx="12"/>
          </p:nvPr>
        </p:nvSpPr>
        <p:spPr/>
        <p:txBody>
          <a:bodyPr/>
          <a:lstStyle/>
          <a:p>
            <a:fld id="{28B02B5C-ED1B-4CA3-82A0-4801C0693117}" type="slidenum">
              <a:rPr lang="en-US" smtClean="0"/>
              <a:t>‹#›</a:t>
            </a:fld>
            <a:endParaRPr lang="en-US"/>
          </a:p>
        </p:txBody>
      </p:sp>
    </p:spTree>
    <p:extLst>
      <p:ext uri="{BB962C8B-B14F-4D97-AF65-F5344CB8AC3E}">
        <p14:creationId xmlns:p14="http://schemas.microsoft.com/office/powerpoint/2010/main" val="1472015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4B8C-73AA-4DBA-963D-00F019B870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0DB192-4BD5-49E2-A4E2-7A09E744DBC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1B138B86-2640-452C-8E61-3B9B614B8E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CE9EA3-6505-4E8F-8B87-3AD0C9883E74}"/>
              </a:ext>
            </a:extLst>
          </p:cNvPr>
          <p:cNvSpPr>
            <a:spLocks noGrp="1"/>
          </p:cNvSpPr>
          <p:nvPr>
            <p:ph type="sldNum" sz="quarter" idx="12"/>
          </p:nvPr>
        </p:nvSpPr>
        <p:spPr/>
        <p:txBody>
          <a:bodyPr/>
          <a:lstStyle/>
          <a:p>
            <a:fld id="{28B02B5C-ED1B-4CA3-82A0-4801C0693117}" type="slidenum">
              <a:rPr lang="en-US" smtClean="0"/>
              <a:t>‹#›</a:t>
            </a:fld>
            <a:endParaRPr lang="en-US"/>
          </a:p>
        </p:txBody>
      </p:sp>
    </p:spTree>
    <p:extLst>
      <p:ext uri="{BB962C8B-B14F-4D97-AF65-F5344CB8AC3E}">
        <p14:creationId xmlns:p14="http://schemas.microsoft.com/office/powerpoint/2010/main" val="3261438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07A40C-C1A8-4FEF-8DE6-7B2F66E5728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C746FB6-DC5A-47B4-96A0-7ADB819C5B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77479F-4F1F-427B-8F0F-7BC0564DB3B5}"/>
              </a:ext>
            </a:extLst>
          </p:cNvPr>
          <p:cNvSpPr>
            <a:spLocks noGrp="1"/>
          </p:cNvSpPr>
          <p:nvPr>
            <p:ph type="sldNum" sz="quarter" idx="12"/>
          </p:nvPr>
        </p:nvSpPr>
        <p:spPr/>
        <p:txBody>
          <a:bodyPr/>
          <a:lstStyle/>
          <a:p>
            <a:fld id="{28B02B5C-ED1B-4CA3-82A0-4801C0693117}" type="slidenum">
              <a:rPr lang="en-US" smtClean="0"/>
              <a:t>‹#›</a:t>
            </a:fld>
            <a:endParaRPr lang="en-US"/>
          </a:p>
        </p:txBody>
      </p:sp>
    </p:spTree>
    <p:extLst>
      <p:ext uri="{BB962C8B-B14F-4D97-AF65-F5344CB8AC3E}">
        <p14:creationId xmlns:p14="http://schemas.microsoft.com/office/powerpoint/2010/main" val="638074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CE7D-9B3B-4EEE-9588-E0A7D5DEC3F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B4A9EC4-ACA6-469C-9D51-6E64357497C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83C6DA-8404-47C7-8C5B-B884E67326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8F879F8-7E98-4A65-B74A-2CAAF789DCD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0752C57-4D0D-41EF-A05C-460874ADF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80958-23DD-41D3-A7D7-805C7667D712}"/>
              </a:ext>
            </a:extLst>
          </p:cNvPr>
          <p:cNvSpPr>
            <a:spLocks noGrp="1"/>
          </p:cNvSpPr>
          <p:nvPr>
            <p:ph type="sldNum" sz="quarter" idx="12"/>
          </p:nvPr>
        </p:nvSpPr>
        <p:spPr/>
        <p:txBody>
          <a:bodyPr/>
          <a:lstStyle/>
          <a:p>
            <a:fld id="{28B02B5C-ED1B-4CA3-82A0-4801C0693117}" type="slidenum">
              <a:rPr lang="en-US" smtClean="0"/>
              <a:t>‹#›</a:t>
            </a:fld>
            <a:endParaRPr lang="en-US"/>
          </a:p>
        </p:txBody>
      </p:sp>
    </p:spTree>
    <p:extLst>
      <p:ext uri="{BB962C8B-B14F-4D97-AF65-F5344CB8AC3E}">
        <p14:creationId xmlns:p14="http://schemas.microsoft.com/office/powerpoint/2010/main" val="29813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3E3D-9641-4017-8450-A50C389A5EB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9CE8C71-E42F-409D-A19E-4519001EF98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3B8A19A-BFF7-4F55-A705-FA1E7E1267C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D06D45-BA79-4922-A013-FD2A9409407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3C4BB5C-74DA-4A23-9600-3B6CF938B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555A0-A0F3-4BFA-A792-83ECC566C2C3}"/>
              </a:ext>
            </a:extLst>
          </p:cNvPr>
          <p:cNvSpPr>
            <a:spLocks noGrp="1"/>
          </p:cNvSpPr>
          <p:nvPr>
            <p:ph type="sldNum" sz="quarter" idx="12"/>
          </p:nvPr>
        </p:nvSpPr>
        <p:spPr/>
        <p:txBody>
          <a:bodyPr/>
          <a:lstStyle/>
          <a:p>
            <a:fld id="{28B02B5C-ED1B-4CA3-82A0-4801C0693117}" type="slidenum">
              <a:rPr lang="en-US" smtClean="0"/>
              <a:t>‹#›</a:t>
            </a:fld>
            <a:endParaRPr lang="en-US"/>
          </a:p>
        </p:txBody>
      </p:sp>
    </p:spTree>
    <p:extLst>
      <p:ext uri="{BB962C8B-B14F-4D97-AF65-F5344CB8AC3E}">
        <p14:creationId xmlns:p14="http://schemas.microsoft.com/office/powerpoint/2010/main" val="3391079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342A-4B69-4430-AB36-8A61C89021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B61F4-139E-4A63-8CA8-0081767FBD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FAA61-830B-4865-9521-0D7BACB15FE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B732C0F-030D-46ED-A220-0DD82FA0E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1DE67-9D28-45B7-9652-DF1F7A46AF5E}"/>
              </a:ext>
            </a:extLst>
          </p:cNvPr>
          <p:cNvSpPr>
            <a:spLocks noGrp="1"/>
          </p:cNvSpPr>
          <p:nvPr>
            <p:ph type="sldNum" sz="quarter" idx="12"/>
          </p:nvPr>
        </p:nvSpPr>
        <p:spPr/>
        <p:txBody>
          <a:bodyPr/>
          <a:lstStyle/>
          <a:p>
            <a:fld id="{28B02B5C-ED1B-4CA3-82A0-4801C0693117}" type="slidenum">
              <a:rPr lang="en-US" smtClean="0"/>
              <a:t>‹#›</a:t>
            </a:fld>
            <a:endParaRPr lang="en-US"/>
          </a:p>
        </p:txBody>
      </p:sp>
    </p:spTree>
    <p:extLst>
      <p:ext uri="{BB962C8B-B14F-4D97-AF65-F5344CB8AC3E}">
        <p14:creationId xmlns:p14="http://schemas.microsoft.com/office/powerpoint/2010/main" val="35258081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B0DE83-9A56-4920-9FF7-08993A15DA89}"/>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7D1907-94F2-40BA-9902-4E7B83E3F19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901E7-50D8-4214-B96C-15346E7CAF2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C76D4D9-F2CE-45BC-837E-60FA99360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2F65D-E267-4884-8B96-9F81DEC22D9F}"/>
              </a:ext>
            </a:extLst>
          </p:cNvPr>
          <p:cNvSpPr>
            <a:spLocks noGrp="1"/>
          </p:cNvSpPr>
          <p:nvPr>
            <p:ph type="sldNum" sz="quarter" idx="12"/>
          </p:nvPr>
        </p:nvSpPr>
        <p:spPr/>
        <p:txBody>
          <a:bodyPr/>
          <a:lstStyle/>
          <a:p>
            <a:fld id="{28B02B5C-ED1B-4CA3-82A0-4801C0693117}" type="slidenum">
              <a:rPr lang="en-US" smtClean="0"/>
              <a:t>‹#›</a:t>
            </a:fld>
            <a:endParaRPr lang="en-US"/>
          </a:p>
        </p:txBody>
      </p:sp>
    </p:spTree>
    <p:extLst>
      <p:ext uri="{BB962C8B-B14F-4D97-AF65-F5344CB8AC3E}">
        <p14:creationId xmlns:p14="http://schemas.microsoft.com/office/powerpoint/2010/main" val="314524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BBFF44-A57C-4D4C-A6E6-C76C3B04FFE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0D2F36-3271-49F7-A905-821DE717E2B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12E21-BCD2-41D0-89F3-51DCB1592DC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BBD9769-522A-437B-86A1-31BE39DF1D8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90BAED-D6DF-4F80-B9DB-070EEB51457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8B02B5C-ED1B-4CA3-82A0-4801C0693117}" type="slidenum">
              <a:rPr lang="en-US" smtClean="0"/>
              <a:t>‹#›</a:t>
            </a:fld>
            <a:endParaRPr lang="en-US"/>
          </a:p>
        </p:txBody>
      </p:sp>
    </p:spTree>
    <p:extLst>
      <p:ext uri="{BB962C8B-B14F-4D97-AF65-F5344CB8AC3E}">
        <p14:creationId xmlns:p14="http://schemas.microsoft.com/office/powerpoint/2010/main" val="291878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8.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1.svg"/><Relationship Id="rId5"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3"/>
          <p:cNvPicPr preferRelativeResize="0"/>
          <p:nvPr/>
        </p:nvPicPr>
        <p:blipFill>
          <a:blip r:embed="rId3">
            <a:alphaModFix amt="54000"/>
          </a:blip>
          <a:stretch>
            <a:fillRect/>
          </a:stretch>
        </p:blipFill>
        <p:spPr>
          <a:xfrm>
            <a:off x="5110275" y="1950250"/>
            <a:ext cx="3947974" cy="3947975"/>
          </a:xfrm>
          <a:prstGeom prst="rect">
            <a:avLst/>
          </a:prstGeom>
          <a:noFill/>
          <a:ln>
            <a:noFill/>
          </a:ln>
          <a:effectLst>
            <a:reflection endPos="30000" dist="38100" dir="5400000" fadeDir="5400012" sy="-100000" algn="bl" rotWithShape="0"/>
          </a:effectLst>
        </p:spPr>
      </p:pic>
      <p:sp>
        <p:nvSpPr>
          <p:cNvPr id="63" name="Google Shape;63;p13"/>
          <p:cNvSpPr txBox="1">
            <a:spLocks noGrp="1"/>
          </p:cNvSpPr>
          <p:nvPr>
            <p:ph type="ctrTitle"/>
          </p:nvPr>
        </p:nvSpPr>
        <p:spPr>
          <a:xfrm flipH="1">
            <a:off x="2958925" y="1883600"/>
            <a:ext cx="34383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280" b="1" dirty="0">
                <a:solidFill>
                  <a:srgbClr val="990000"/>
                </a:solidFill>
              </a:rPr>
              <a:t>Automated Railway Crossing System</a:t>
            </a:r>
            <a:endParaRPr sz="4280" b="1" dirty="0">
              <a:solidFill>
                <a:srgbClr val="990000"/>
              </a:solidFill>
            </a:endParaRPr>
          </a:p>
        </p:txBody>
      </p:sp>
      <p:sp>
        <p:nvSpPr>
          <p:cNvPr id="64" name="Google Shape;64;p13"/>
          <p:cNvSpPr txBox="1">
            <a:spLocks noGrp="1"/>
          </p:cNvSpPr>
          <p:nvPr>
            <p:ph type="subTitle" idx="1"/>
          </p:nvPr>
        </p:nvSpPr>
        <p:spPr>
          <a:xfrm>
            <a:off x="97925" y="3731580"/>
            <a:ext cx="3054600" cy="701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9700" dirty="0"/>
              <a:t>Group 21</a:t>
            </a:r>
            <a:endParaRPr sz="9700" dirty="0"/>
          </a:p>
          <a:p>
            <a:pPr marL="0" lvl="0" indent="0" algn="ctr" rtl="0">
              <a:lnSpc>
                <a:spcPct val="115000"/>
              </a:lnSpc>
              <a:spcBef>
                <a:spcPts val="0"/>
              </a:spcBef>
              <a:spcAft>
                <a:spcPts val="0"/>
              </a:spcAft>
              <a:buNone/>
            </a:pPr>
            <a:endParaRPr sz="4875"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4875" dirty="0">
                <a:solidFill>
                  <a:srgbClr val="000000"/>
                </a:solidFill>
                <a:latin typeface="Arial"/>
                <a:ea typeface="Arial"/>
                <a:cs typeface="Arial"/>
                <a:sym typeface="Arial"/>
              </a:rPr>
              <a:t>Bandara H.M.J.S.P</a:t>
            </a:r>
            <a:endParaRPr sz="4875"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4875" dirty="0">
                <a:solidFill>
                  <a:srgbClr val="000000"/>
                </a:solidFill>
                <a:latin typeface="Arial"/>
                <a:ea typeface="Arial"/>
                <a:cs typeface="Arial"/>
                <a:sym typeface="Arial"/>
              </a:rPr>
              <a:t>Abeykoon A.M.P.N.G</a:t>
            </a:r>
            <a:endParaRPr sz="4875"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4875" dirty="0">
                <a:solidFill>
                  <a:srgbClr val="000000"/>
                </a:solidFill>
                <a:latin typeface="Arial"/>
                <a:ea typeface="Arial"/>
                <a:cs typeface="Arial"/>
                <a:sym typeface="Arial"/>
              </a:rPr>
              <a:t>Rajith D. L. L. V.</a:t>
            </a:r>
            <a:endParaRPr sz="4875"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4875" dirty="0">
                <a:solidFill>
                  <a:srgbClr val="000000"/>
                </a:solidFill>
                <a:latin typeface="Arial"/>
                <a:ea typeface="Arial"/>
                <a:cs typeface="Arial"/>
                <a:sym typeface="Arial"/>
              </a:rPr>
              <a:t>Kalansuriya G.C.</a:t>
            </a:r>
            <a:endParaRPr sz="4875" dirty="0">
              <a:solidFill>
                <a:srgbClr val="000000"/>
              </a:solidFill>
              <a:latin typeface="Arial"/>
              <a:ea typeface="Arial"/>
              <a:cs typeface="Arial"/>
              <a:sym typeface="Arial"/>
            </a:endParaRPr>
          </a:p>
          <a:p>
            <a:pPr marL="0" lvl="0" indent="0" algn="ctr"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E9453FED-C3A9-4F0E-93DC-4C74BA6C43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528" fill="hold" nodeType="clickEffect">
                                  <p:stCondLst>
                                    <p:cond delay="0"/>
                                  </p:stCondLst>
                                  <p:childTnLst>
                                    <p:set>
                                      <p:cBhvr>
                                        <p:cTn id="13" dur="1" fill="hold">
                                          <p:stCondLst>
                                            <p:cond delay="0"/>
                                          </p:stCondLst>
                                        </p:cTn>
                                        <p:tgtEl>
                                          <p:spTgt spid="62"/>
                                        </p:tgtEl>
                                        <p:attrNameLst>
                                          <p:attrName>style.visibility</p:attrName>
                                        </p:attrNameLst>
                                      </p:cBhvr>
                                      <p:to>
                                        <p:strVal val="visible"/>
                                      </p:to>
                                    </p:set>
                                    <p:anim calcmode="lin" valueType="num">
                                      <p:cBhvr>
                                        <p:cTn id="14" dur="500" fill="hold"/>
                                        <p:tgtEl>
                                          <p:spTgt spid="62"/>
                                        </p:tgtEl>
                                        <p:attrNameLst>
                                          <p:attrName>ppt_w</p:attrName>
                                        </p:attrNameLst>
                                      </p:cBhvr>
                                      <p:tavLst>
                                        <p:tav tm="0">
                                          <p:val>
                                            <p:fltVal val="0"/>
                                          </p:val>
                                        </p:tav>
                                        <p:tav tm="100000">
                                          <p:val>
                                            <p:strVal val="#ppt_w"/>
                                          </p:val>
                                        </p:tav>
                                      </p:tavLst>
                                    </p:anim>
                                    <p:anim calcmode="lin" valueType="num">
                                      <p:cBhvr>
                                        <p:cTn id="15" dur="500" fill="hold"/>
                                        <p:tgtEl>
                                          <p:spTgt spid="62"/>
                                        </p:tgtEl>
                                        <p:attrNameLst>
                                          <p:attrName>ppt_h</p:attrName>
                                        </p:attrNameLst>
                                      </p:cBhvr>
                                      <p:tavLst>
                                        <p:tav tm="0">
                                          <p:val>
                                            <p:fltVal val="0"/>
                                          </p:val>
                                        </p:tav>
                                        <p:tav tm="100000">
                                          <p:val>
                                            <p:strVal val="#ppt_h"/>
                                          </p:val>
                                        </p:tav>
                                      </p:tavLst>
                                    </p:anim>
                                    <p:animEffect transition="in" filter="fade">
                                      <p:cBhvr>
                                        <p:cTn id="16" dur="500"/>
                                        <p:tgtEl>
                                          <p:spTgt spid="62"/>
                                        </p:tgtEl>
                                      </p:cBhvr>
                                    </p:animEffect>
                                    <p:anim calcmode="lin" valueType="num">
                                      <p:cBhvr>
                                        <p:cTn id="17" dur="500" fill="hold"/>
                                        <p:tgtEl>
                                          <p:spTgt spid="62"/>
                                        </p:tgtEl>
                                        <p:attrNameLst>
                                          <p:attrName>ppt_x</p:attrName>
                                        </p:attrNameLst>
                                      </p:cBhvr>
                                      <p:tavLst>
                                        <p:tav tm="0">
                                          <p:val>
                                            <p:fltVal val="0.5"/>
                                          </p:val>
                                        </p:tav>
                                        <p:tav tm="100000">
                                          <p:val>
                                            <p:strVal val="#ppt_x"/>
                                          </p:val>
                                        </p:tav>
                                      </p:tavLst>
                                    </p:anim>
                                    <p:anim calcmode="lin" valueType="num">
                                      <p:cBhvr>
                                        <p:cTn id="18" dur="500" fill="hold"/>
                                        <p:tgtEl>
                                          <p:spTgt spid="62"/>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4">
                                            <p:txEl>
                                              <p:pRg st="0" end="0"/>
                                            </p:txEl>
                                          </p:spTgt>
                                        </p:tgtEl>
                                        <p:attrNameLst>
                                          <p:attrName>style.visibility</p:attrName>
                                        </p:attrNameLst>
                                      </p:cBhvr>
                                      <p:to>
                                        <p:strVal val="visible"/>
                                      </p:to>
                                    </p:set>
                                    <p:animEffect transition="in" filter="wipe(down)">
                                      <p:cBhvr>
                                        <p:cTn id="23" dur="500"/>
                                        <p:tgtEl>
                                          <p:spTgt spid="6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4">
                                            <p:txEl>
                                              <p:pRg st="2" end="2"/>
                                            </p:txEl>
                                          </p:spTgt>
                                        </p:tgtEl>
                                        <p:attrNameLst>
                                          <p:attrName>style.visibility</p:attrName>
                                        </p:attrNameLst>
                                      </p:cBhvr>
                                      <p:to>
                                        <p:strVal val="visible"/>
                                      </p:to>
                                    </p:set>
                                    <p:animEffect transition="in" filter="wipe(down)">
                                      <p:cBhvr>
                                        <p:cTn id="28" dur="500"/>
                                        <p:tgtEl>
                                          <p:spTgt spid="6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4">
                                            <p:txEl>
                                              <p:pRg st="3" end="3"/>
                                            </p:txEl>
                                          </p:spTgt>
                                        </p:tgtEl>
                                        <p:attrNameLst>
                                          <p:attrName>style.visibility</p:attrName>
                                        </p:attrNameLst>
                                      </p:cBhvr>
                                      <p:to>
                                        <p:strVal val="visible"/>
                                      </p:to>
                                    </p:set>
                                    <p:animEffect transition="in" filter="wipe(down)">
                                      <p:cBhvr>
                                        <p:cTn id="33" dur="500"/>
                                        <p:tgtEl>
                                          <p:spTgt spid="64">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64">
                                            <p:txEl>
                                              <p:pRg st="4" end="4"/>
                                            </p:txEl>
                                          </p:spTgt>
                                        </p:tgtEl>
                                        <p:attrNameLst>
                                          <p:attrName>style.visibility</p:attrName>
                                        </p:attrNameLst>
                                      </p:cBhvr>
                                      <p:to>
                                        <p:strVal val="visible"/>
                                      </p:to>
                                    </p:set>
                                    <p:animEffect transition="in" filter="wipe(down)">
                                      <p:cBhvr>
                                        <p:cTn id="38" dur="500"/>
                                        <p:tgtEl>
                                          <p:spTgt spid="64">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4">
                                            <p:txEl>
                                              <p:pRg st="5" end="5"/>
                                            </p:txEl>
                                          </p:spTgt>
                                        </p:tgtEl>
                                        <p:attrNameLst>
                                          <p:attrName>style.visibility</p:attrName>
                                        </p:attrNameLst>
                                      </p:cBhvr>
                                      <p:to>
                                        <p:strVal val="visible"/>
                                      </p:to>
                                    </p:set>
                                    <p:animEffect transition="in" filter="wipe(down)">
                                      <p:cBhvr>
                                        <p:cTn id="43" dur="500"/>
                                        <p:tgtEl>
                                          <p:spTgt spid="6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6A89967-4B7A-41DC-91B6-510C19055356}"/>
              </a:ext>
            </a:extLst>
          </p:cNvPr>
          <p:cNvSpPr txBox="1"/>
          <p:nvPr/>
        </p:nvSpPr>
        <p:spPr>
          <a:xfrm>
            <a:off x="1067677" y="1775404"/>
            <a:ext cx="2407340" cy="738664"/>
          </a:xfrm>
          <a:prstGeom prst="rect">
            <a:avLst/>
          </a:prstGeom>
          <a:noFill/>
        </p:spPr>
        <p:txBody>
          <a:bodyPr wrap="square" rtlCol="0">
            <a:spAutoFit/>
          </a:bodyPr>
          <a:lstStyle/>
          <a:p>
            <a:r>
              <a:rPr lang="en-US" dirty="0"/>
              <a:t>RF transmitter</a:t>
            </a:r>
          </a:p>
          <a:p>
            <a:r>
              <a:rPr lang="en-US" dirty="0"/>
              <a:t>(</a:t>
            </a:r>
            <a:r>
              <a:rPr lang="en-US" b="0" dirty="0">
                <a:solidFill>
                  <a:schemeClr val="tx1"/>
                </a:solidFill>
                <a:effectLst/>
                <a:latin typeface="Poppins" panose="020B0502040204020203" pitchFamily="2" charset="0"/>
              </a:rPr>
              <a:t>NRF24L01+PA+LNA</a:t>
            </a:r>
            <a:r>
              <a:rPr lang="en-US" dirty="0"/>
              <a:t>) </a:t>
            </a:r>
          </a:p>
          <a:p>
            <a:endParaRPr lang="en-US" dirty="0"/>
          </a:p>
        </p:txBody>
      </p:sp>
      <p:sp>
        <p:nvSpPr>
          <p:cNvPr id="12" name="TextBox 11">
            <a:extLst>
              <a:ext uri="{FF2B5EF4-FFF2-40B4-BE49-F238E27FC236}">
                <a16:creationId xmlns:a16="http://schemas.microsoft.com/office/drawing/2014/main" id="{2DF0E2A3-DBDD-4939-B0BC-E1FAA6334DCF}"/>
              </a:ext>
            </a:extLst>
          </p:cNvPr>
          <p:cNvSpPr txBox="1"/>
          <p:nvPr/>
        </p:nvSpPr>
        <p:spPr>
          <a:xfrm>
            <a:off x="1781246" y="4517887"/>
            <a:ext cx="1121568" cy="523220"/>
          </a:xfrm>
          <a:prstGeom prst="rect">
            <a:avLst/>
          </a:prstGeom>
          <a:noFill/>
        </p:spPr>
        <p:txBody>
          <a:bodyPr wrap="square" rtlCol="0">
            <a:spAutoFit/>
          </a:bodyPr>
          <a:lstStyle/>
          <a:p>
            <a:r>
              <a:rPr lang="en-US" dirty="0"/>
              <a:t>AC supply</a:t>
            </a:r>
          </a:p>
          <a:p>
            <a:endParaRPr lang="en-US" dirty="0"/>
          </a:p>
        </p:txBody>
      </p:sp>
      <p:sp>
        <p:nvSpPr>
          <p:cNvPr id="13" name="TextBox 12">
            <a:extLst>
              <a:ext uri="{FF2B5EF4-FFF2-40B4-BE49-F238E27FC236}">
                <a16:creationId xmlns:a16="http://schemas.microsoft.com/office/drawing/2014/main" id="{39C01E8B-1BB0-453D-BC22-1ACD41C1E16F}"/>
              </a:ext>
            </a:extLst>
          </p:cNvPr>
          <p:cNvSpPr txBox="1"/>
          <p:nvPr/>
        </p:nvSpPr>
        <p:spPr>
          <a:xfrm>
            <a:off x="631823" y="483007"/>
            <a:ext cx="3279049" cy="338554"/>
          </a:xfrm>
          <a:prstGeom prst="rect">
            <a:avLst/>
          </a:prstGeom>
          <a:noFill/>
        </p:spPr>
        <p:txBody>
          <a:bodyPr wrap="square" rtlCol="0">
            <a:spAutoFit/>
          </a:bodyPr>
          <a:lstStyle/>
          <a:p>
            <a:r>
              <a:rPr lang="en-US" sz="1600" u="sng" dirty="0"/>
              <a:t>Train Signal Transmitter </a:t>
            </a:r>
          </a:p>
        </p:txBody>
      </p:sp>
      <p:sp>
        <p:nvSpPr>
          <p:cNvPr id="14" name="Slide Number Placeholder 13">
            <a:extLst>
              <a:ext uri="{FF2B5EF4-FFF2-40B4-BE49-F238E27FC236}">
                <a16:creationId xmlns:a16="http://schemas.microsoft.com/office/drawing/2014/main" id="{66DD6A4B-A259-4CD2-A0AB-AFFC2BA44507}"/>
              </a:ext>
            </a:extLst>
          </p:cNvPr>
          <p:cNvSpPr>
            <a:spLocks noGrp="1"/>
          </p:cNvSpPr>
          <p:nvPr>
            <p:ph type="sldNum" sz="quarter" idx="12"/>
          </p:nvPr>
        </p:nvSpPr>
        <p:spPr/>
        <p:txBody>
          <a:bodyPr/>
          <a:lstStyle/>
          <a:p>
            <a:fld id="{28B02B5C-ED1B-4CA3-82A0-4801C0693117}" type="slidenum">
              <a:rPr lang="en-US" smtClean="0"/>
              <a:t>10</a:t>
            </a:fld>
            <a:endParaRPr lang="en-US"/>
          </a:p>
        </p:txBody>
      </p:sp>
      <p:pic>
        <p:nvPicPr>
          <p:cNvPr id="16" name="Picture 15" descr="Diagram&#10;&#10;Description automatically generated">
            <a:extLst>
              <a:ext uri="{FF2B5EF4-FFF2-40B4-BE49-F238E27FC236}">
                <a16:creationId xmlns:a16="http://schemas.microsoft.com/office/drawing/2014/main" id="{21872489-E406-482E-A335-290D2C401E33}"/>
              </a:ext>
            </a:extLst>
          </p:cNvPr>
          <p:cNvPicPr>
            <a:picLocks noChangeAspect="1"/>
          </p:cNvPicPr>
          <p:nvPr/>
        </p:nvPicPr>
        <p:blipFill>
          <a:blip r:embed="rId2"/>
          <a:stretch>
            <a:fillRect/>
          </a:stretch>
        </p:blipFill>
        <p:spPr>
          <a:xfrm>
            <a:off x="2929262" y="1089373"/>
            <a:ext cx="3742077" cy="3677890"/>
          </a:xfrm>
          <a:prstGeom prst="rect">
            <a:avLst/>
          </a:prstGeom>
        </p:spPr>
      </p:pic>
      <p:pic>
        <p:nvPicPr>
          <p:cNvPr id="11" name="Picture 10" descr="Shape, arrow&#10;&#10;Description automatically generated">
            <a:extLst>
              <a:ext uri="{FF2B5EF4-FFF2-40B4-BE49-F238E27FC236}">
                <a16:creationId xmlns:a16="http://schemas.microsoft.com/office/drawing/2014/main" id="{AF8B9EF5-4C6F-4CDD-90A4-511F9CAB8ABB}"/>
              </a:ext>
            </a:extLst>
          </p:cNvPr>
          <p:cNvPicPr>
            <a:picLocks noChangeAspect="1"/>
          </p:cNvPicPr>
          <p:nvPr/>
        </p:nvPicPr>
        <p:blipFill>
          <a:blip r:embed="rId3"/>
          <a:stretch>
            <a:fillRect/>
          </a:stretch>
        </p:blipFill>
        <p:spPr>
          <a:xfrm rot="16200000">
            <a:off x="2805431" y="4505652"/>
            <a:ext cx="523221" cy="523221"/>
          </a:xfrm>
          <a:prstGeom prst="rect">
            <a:avLst/>
          </a:prstGeom>
        </p:spPr>
      </p:pic>
      <p:sp>
        <p:nvSpPr>
          <p:cNvPr id="9" name="TextBox 8">
            <a:extLst>
              <a:ext uri="{FF2B5EF4-FFF2-40B4-BE49-F238E27FC236}">
                <a16:creationId xmlns:a16="http://schemas.microsoft.com/office/drawing/2014/main" id="{4F577388-C1FF-450D-A12E-DB6950BFF7DF}"/>
              </a:ext>
            </a:extLst>
          </p:cNvPr>
          <p:cNvSpPr txBox="1"/>
          <p:nvPr/>
        </p:nvSpPr>
        <p:spPr>
          <a:xfrm>
            <a:off x="5066179" y="1990848"/>
            <a:ext cx="1478289" cy="307777"/>
          </a:xfrm>
          <a:prstGeom prst="rect">
            <a:avLst/>
          </a:prstGeom>
          <a:noFill/>
        </p:spPr>
        <p:txBody>
          <a:bodyPr wrap="square" rtlCol="0">
            <a:spAutoFit/>
          </a:bodyPr>
          <a:lstStyle/>
          <a:p>
            <a:r>
              <a:rPr lang="en-US" dirty="0" err="1">
                <a:solidFill>
                  <a:schemeClr val="bg1"/>
                </a:solidFill>
              </a:rPr>
              <a:t>Atmega</a:t>
            </a:r>
            <a:r>
              <a:rPr lang="en-US" dirty="0">
                <a:solidFill>
                  <a:schemeClr val="bg1"/>
                </a:solidFill>
              </a:rPr>
              <a:t> 328P</a:t>
            </a:r>
          </a:p>
        </p:txBody>
      </p:sp>
      <p:sp>
        <p:nvSpPr>
          <p:cNvPr id="2" name="TextBox 1">
            <a:extLst>
              <a:ext uri="{FF2B5EF4-FFF2-40B4-BE49-F238E27FC236}">
                <a16:creationId xmlns:a16="http://schemas.microsoft.com/office/drawing/2014/main" id="{5FE3E1B7-C379-46E3-B284-2B22660340FA}"/>
              </a:ext>
            </a:extLst>
          </p:cNvPr>
          <p:cNvSpPr txBox="1"/>
          <p:nvPr/>
        </p:nvSpPr>
        <p:spPr>
          <a:xfrm>
            <a:off x="1085252" y="3800475"/>
            <a:ext cx="3050382" cy="307777"/>
          </a:xfrm>
          <a:prstGeom prst="rect">
            <a:avLst/>
          </a:prstGeom>
          <a:noFill/>
        </p:spPr>
        <p:txBody>
          <a:bodyPr wrap="square" rtlCol="0">
            <a:spAutoFit/>
          </a:bodyPr>
          <a:lstStyle/>
          <a:p>
            <a:r>
              <a:rPr lang="en-US" dirty="0"/>
              <a:t>AC to DC convertor</a:t>
            </a:r>
          </a:p>
        </p:txBody>
      </p:sp>
    </p:spTree>
    <p:extLst>
      <p:ext uri="{BB962C8B-B14F-4D97-AF65-F5344CB8AC3E}">
        <p14:creationId xmlns:p14="http://schemas.microsoft.com/office/powerpoint/2010/main" val="320870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FE2DCBA-90C6-4179-ADC2-84A54D6988F9}"/>
              </a:ext>
            </a:extLst>
          </p:cNvPr>
          <p:cNvPicPr>
            <a:picLocks noChangeAspect="1"/>
          </p:cNvPicPr>
          <p:nvPr/>
        </p:nvPicPr>
        <p:blipFill>
          <a:blip r:embed="rId2"/>
          <a:stretch>
            <a:fillRect/>
          </a:stretch>
        </p:blipFill>
        <p:spPr>
          <a:xfrm>
            <a:off x="3047840" y="752331"/>
            <a:ext cx="3744141" cy="3638837"/>
          </a:xfrm>
          <a:prstGeom prst="rect">
            <a:avLst/>
          </a:prstGeom>
        </p:spPr>
      </p:pic>
      <p:sp>
        <p:nvSpPr>
          <p:cNvPr id="9" name="TextBox 8">
            <a:extLst>
              <a:ext uri="{FF2B5EF4-FFF2-40B4-BE49-F238E27FC236}">
                <a16:creationId xmlns:a16="http://schemas.microsoft.com/office/drawing/2014/main" id="{18E10013-EF41-4048-A87E-F9C16E2DCB4C}"/>
              </a:ext>
            </a:extLst>
          </p:cNvPr>
          <p:cNvSpPr txBox="1"/>
          <p:nvPr/>
        </p:nvSpPr>
        <p:spPr>
          <a:xfrm>
            <a:off x="5207386" y="871864"/>
            <a:ext cx="1478290" cy="738664"/>
          </a:xfrm>
          <a:prstGeom prst="rect">
            <a:avLst/>
          </a:prstGeom>
          <a:noFill/>
        </p:spPr>
        <p:txBody>
          <a:bodyPr wrap="none" rtlCol="0">
            <a:spAutoFit/>
          </a:bodyPr>
          <a:lstStyle/>
          <a:p>
            <a:r>
              <a:rPr lang="en-US" dirty="0"/>
              <a:t>Vibration sensor</a:t>
            </a:r>
          </a:p>
          <a:p>
            <a:r>
              <a:rPr lang="en-US" dirty="0"/>
              <a:t>(SW18010P)</a:t>
            </a:r>
          </a:p>
          <a:p>
            <a:endParaRPr lang="en-US" dirty="0"/>
          </a:p>
        </p:txBody>
      </p:sp>
      <p:sp>
        <p:nvSpPr>
          <p:cNvPr id="11" name="TextBox 10">
            <a:extLst>
              <a:ext uri="{FF2B5EF4-FFF2-40B4-BE49-F238E27FC236}">
                <a16:creationId xmlns:a16="http://schemas.microsoft.com/office/drawing/2014/main" id="{568214F4-3ECE-41AE-9345-92DBC9A9AA50}"/>
              </a:ext>
            </a:extLst>
          </p:cNvPr>
          <p:cNvSpPr txBox="1"/>
          <p:nvPr/>
        </p:nvSpPr>
        <p:spPr>
          <a:xfrm>
            <a:off x="628931" y="358383"/>
            <a:ext cx="3279049" cy="338554"/>
          </a:xfrm>
          <a:prstGeom prst="rect">
            <a:avLst/>
          </a:prstGeom>
          <a:noFill/>
        </p:spPr>
        <p:txBody>
          <a:bodyPr wrap="square" rtlCol="0">
            <a:spAutoFit/>
          </a:bodyPr>
          <a:lstStyle/>
          <a:p>
            <a:r>
              <a:rPr lang="en-US" sz="1600" u="sng" dirty="0"/>
              <a:t>Train Leaving Detector </a:t>
            </a:r>
          </a:p>
        </p:txBody>
      </p:sp>
      <p:sp>
        <p:nvSpPr>
          <p:cNvPr id="12" name="TextBox 11">
            <a:extLst>
              <a:ext uri="{FF2B5EF4-FFF2-40B4-BE49-F238E27FC236}">
                <a16:creationId xmlns:a16="http://schemas.microsoft.com/office/drawing/2014/main" id="{4481C240-B7C9-4134-B9A1-800C2D6368F3}"/>
              </a:ext>
            </a:extLst>
          </p:cNvPr>
          <p:cNvSpPr txBox="1"/>
          <p:nvPr/>
        </p:nvSpPr>
        <p:spPr>
          <a:xfrm>
            <a:off x="1445669" y="2098246"/>
            <a:ext cx="1931939" cy="738664"/>
          </a:xfrm>
          <a:prstGeom prst="rect">
            <a:avLst/>
          </a:prstGeom>
          <a:noFill/>
        </p:spPr>
        <p:txBody>
          <a:bodyPr wrap="none" rtlCol="0">
            <a:spAutoFit/>
          </a:bodyPr>
          <a:lstStyle/>
          <a:p>
            <a:r>
              <a:rPr lang="en-US" dirty="0"/>
              <a:t>RF transmitter</a:t>
            </a:r>
          </a:p>
          <a:p>
            <a:r>
              <a:rPr lang="en-US" dirty="0"/>
              <a:t>(</a:t>
            </a:r>
            <a:r>
              <a:rPr lang="en-US" b="0" dirty="0">
                <a:solidFill>
                  <a:schemeClr val="tx1"/>
                </a:solidFill>
                <a:effectLst/>
                <a:latin typeface="Poppins" panose="020B0502040204020203" pitchFamily="2" charset="0"/>
              </a:rPr>
              <a:t>NRF24L01+PA+LNA</a:t>
            </a:r>
            <a:r>
              <a:rPr lang="en-US" dirty="0"/>
              <a:t>) </a:t>
            </a:r>
          </a:p>
          <a:p>
            <a:endParaRPr lang="en-US" dirty="0"/>
          </a:p>
        </p:txBody>
      </p:sp>
      <p:sp>
        <p:nvSpPr>
          <p:cNvPr id="13" name="TextBox 12">
            <a:extLst>
              <a:ext uri="{FF2B5EF4-FFF2-40B4-BE49-F238E27FC236}">
                <a16:creationId xmlns:a16="http://schemas.microsoft.com/office/drawing/2014/main" id="{87DEF80B-E8AE-4D4D-B753-CE84852462B8}"/>
              </a:ext>
            </a:extLst>
          </p:cNvPr>
          <p:cNvSpPr txBox="1"/>
          <p:nvPr/>
        </p:nvSpPr>
        <p:spPr>
          <a:xfrm>
            <a:off x="4072586" y="4271636"/>
            <a:ext cx="1478290" cy="523220"/>
          </a:xfrm>
          <a:prstGeom prst="rect">
            <a:avLst/>
          </a:prstGeom>
          <a:noFill/>
        </p:spPr>
        <p:txBody>
          <a:bodyPr wrap="none" rtlCol="0">
            <a:spAutoFit/>
          </a:bodyPr>
          <a:lstStyle/>
          <a:p>
            <a:r>
              <a:rPr lang="en-US" dirty="0"/>
              <a:t>Li-ion 5v Battery</a:t>
            </a:r>
          </a:p>
          <a:p>
            <a:endParaRPr lang="en-US" dirty="0"/>
          </a:p>
        </p:txBody>
      </p:sp>
      <p:sp>
        <p:nvSpPr>
          <p:cNvPr id="16" name="Slide Number Placeholder 15">
            <a:extLst>
              <a:ext uri="{FF2B5EF4-FFF2-40B4-BE49-F238E27FC236}">
                <a16:creationId xmlns:a16="http://schemas.microsoft.com/office/drawing/2014/main" id="{4C383778-3158-4E35-862A-2F56C7DA9F2E}"/>
              </a:ext>
            </a:extLst>
          </p:cNvPr>
          <p:cNvSpPr>
            <a:spLocks noGrp="1"/>
          </p:cNvSpPr>
          <p:nvPr>
            <p:ph type="sldNum" sz="quarter" idx="12"/>
          </p:nvPr>
        </p:nvSpPr>
        <p:spPr/>
        <p:txBody>
          <a:bodyPr/>
          <a:lstStyle/>
          <a:p>
            <a:fld id="{28B02B5C-ED1B-4CA3-82A0-4801C0693117}" type="slidenum">
              <a:rPr lang="en-US" smtClean="0"/>
              <a:t>11</a:t>
            </a:fld>
            <a:endParaRPr lang="en-US"/>
          </a:p>
        </p:txBody>
      </p:sp>
      <p:sp>
        <p:nvSpPr>
          <p:cNvPr id="10" name="TextBox 9">
            <a:extLst>
              <a:ext uri="{FF2B5EF4-FFF2-40B4-BE49-F238E27FC236}">
                <a16:creationId xmlns:a16="http://schemas.microsoft.com/office/drawing/2014/main" id="{34E5BBAA-8F7F-4E5B-8B50-7DC716F87BC2}"/>
              </a:ext>
            </a:extLst>
          </p:cNvPr>
          <p:cNvSpPr txBox="1"/>
          <p:nvPr/>
        </p:nvSpPr>
        <p:spPr>
          <a:xfrm>
            <a:off x="4230566" y="2310139"/>
            <a:ext cx="1570159" cy="261610"/>
          </a:xfrm>
          <a:prstGeom prst="rect">
            <a:avLst/>
          </a:prstGeom>
          <a:noFill/>
        </p:spPr>
        <p:txBody>
          <a:bodyPr wrap="square" rtlCol="0">
            <a:spAutoFit/>
          </a:bodyPr>
          <a:lstStyle/>
          <a:p>
            <a:r>
              <a:rPr lang="en-US" sz="1100" dirty="0" err="1">
                <a:solidFill>
                  <a:schemeClr val="bg1"/>
                </a:solidFill>
              </a:rPr>
              <a:t>Atmega</a:t>
            </a:r>
            <a:r>
              <a:rPr lang="en-US" sz="1100" dirty="0">
                <a:solidFill>
                  <a:schemeClr val="bg1"/>
                </a:solidFill>
              </a:rPr>
              <a:t> 328P</a:t>
            </a:r>
          </a:p>
        </p:txBody>
      </p:sp>
      <p:sp>
        <p:nvSpPr>
          <p:cNvPr id="17" name="TextBox 16">
            <a:extLst>
              <a:ext uri="{FF2B5EF4-FFF2-40B4-BE49-F238E27FC236}">
                <a16:creationId xmlns:a16="http://schemas.microsoft.com/office/drawing/2014/main" id="{44168A96-5FBE-4293-AFD7-BD282593A63E}"/>
              </a:ext>
            </a:extLst>
          </p:cNvPr>
          <p:cNvSpPr txBox="1"/>
          <p:nvPr/>
        </p:nvSpPr>
        <p:spPr>
          <a:xfrm>
            <a:off x="1613715" y="3987844"/>
            <a:ext cx="1595845" cy="738664"/>
          </a:xfrm>
          <a:prstGeom prst="rect">
            <a:avLst/>
          </a:prstGeom>
          <a:noFill/>
        </p:spPr>
        <p:txBody>
          <a:bodyPr wrap="square" rtlCol="0">
            <a:spAutoFit/>
          </a:bodyPr>
          <a:lstStyle/>
          <a:p>
            <a:r>
              <a:rPr lang="en-US" dirty="0"/>
              <a:t>12V(6Vx2) Solar panels</a:t>
            </a:r>
          </a:p>
          <a:p>
            <a:endParaRPr lang="en-US" dirty="0"/>
          </a:p>
        </p:txBody>
      </p:sp>
      <p:sp>
        <p:nvSpPr>
          <p:cNvPr id="18" name="TextBox 17">
            <a:extLst>
              <a:ext uri="{FF2B5EF4-FFF2-40B4-BE49-F238E27FC236}">
                <a16:creationId xmlns:a16="http://schemas.microsoft.com/office/drawing/2014/main" id="{D77E1ED7-F9F0-47FE-8DF5-951C4FF90BAC}"/>
              </a:ext>
            </a:extLst>
          </p:cNvPr>
          <p:cNvSpPr txBox="1"/>
          <p:nvPr/>
        </p:nvSpPr>
        <p:spPr>
          <a:xfrm>
            <a:off x="1402733" y="3026741"/>
            <a:ext cx="1487908" cy="738664"/>
          </a:xfrm>
          <a:prstGeom prst="rect">
            <a:avLst/>
          </a:prstGeom>
          <a:noFill/>
        </p:spPr>
        <p:txBody>
          <a:bodyPr wrap="none" rtlCol="0">
            <a:spAutoFit/>
          </a:bodyPr>
          <a:lstStyle/>
          <a:p>
            <a:r>
              <a:rPr lang="en-US" dirty="0"/>
              <a:t>Boost converter </a:t>
            </a:r>
          </a:p>
          <a:p>
            <a:r>
              <a:rPr lang="en-US" dirty="0"/>
              <a:t>(to 5V)</a:t>
            </a:r>
          </a:p>
          <a:p>
            <a:endParaRPr lang="en-US" dirty="0"/>
          </a:p>
        </p:txBody>
      </p:sp>
    </p:spTree>
    <p:extLst>
      <p:ext uri="{BB962C8B-B14F-4D97-AF65-F5344CB8AC3E}">
        <p14:creationId xmlns:p14="http://schemas.microsoft.com/office/powerpoint/2010/main" val="315754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AEAFA463-C600-4769-9EFC-900E7AF93358}"/>
              </a:ext>
            </a:extLst>
          </p:cNvPr>
          <p:cNvPicPr>
            <a:picLocks noChangeAspect="1"/>
          </p:cNvPicPr>
          <p:nvPr/>
        </p:nvPicPr>
        <p:blipFill>
          <a:blip r:embed="rId3"/>
          <a:stretch>
            <a:fillRect/>
          </a:stretch>
        </p:blipFill>
        <p:spPr>
          <a:xfrm>
            <a:off x="1718692" y="805012"/>
            <a:ext cx="7472855" cy="3934925"/>
          </a:xfrm>
          <a:prstGeom prst="rect">
            <a:avLst/>
          </a:prstGeom>
        </p:spPr>
      </p:pic>
      <p:sp>
        <p:nvSpPr>
          <p:cNvPr id="14" name="TextBox 13">
            <a:extLst>
              <a:ext uri="{FF2B5EF4-FFF2-40B4-BE49-F238E27FC236}">
                <a16:creationId xmlns:a16="http://schemas.microsoft.com/office/drawing/2014/main" id="{8316D1BC-4867-4A38-96E5-0C62030A8727}"/>
              </a:ext>
            </a:extLst>
          </p:cNvPr>
          <p:cNvSpPr txBox="1"/>
          <p:nvPr/>
        </p:nvSpPr>
        <p:spPr>
          <a:xfrm>
            <a:off x="3222861" y="4620280"/>
            <a:ext cx="1478290" cy="523220"/>
          </a:xfrm>
          <a:prstGeom prst="rect">
            <a:avLst/>
          </a:prstGeom>
          <a:noFill/>
        </p:spPr>
        <p:txBody>
          <a:bodyPr wrap="none" rtlCol="0">
            <a:spAutoFit/>
          </a:bodyPr>
          <a:lstStyle/>
          <a:p>
            <a:r>
              <a:rPr lang="en-US" dirty="0"/>
              <a:t>Li-ion 5v Battery</a:t>
            </a:r>
          </a:p>
          <a:p>
            <a:endParaRPr lang="en-US" dirty="0"/>
          </a:p>
        </p:txBody>
      </p:sp>
      <p:pic>
        <p:nvPicPr>
          <p:cNvPr id="18" name="Picture 17" descr="Shape, arrow&#10;&#10;Description automatically generated">
            <a:extLst>
              <a:ext uri="{FF2B5EF4-FFF2-40B4-BE49-F238E27FC236}">
                <a16:creationId xmlns:a16="http://schemas.microsoft.com/office/drawing/2014/main" id="{90FCF180-3D34-4A88-BBD8-6337C98AFD92}"/>
              </a:ext>
            </a:extLst>
          </p:cNvPr>
          <p:cNvPicPr>
            <a:picLocks noChangeAspect="1"/>
          </p:cNvPicPr>
          <p:nvPr/>
        </p:nvPicPr>
        <p:blipFill>
          <a:blip r:embed="rId4"/>
          <a:stretch>
            <a:fillRect/>
          </a:stretch>
        </p:blipFill>
        <p:spPr>
          <a:xfrm rot="16200000">
            <a:off x="1690117" y="4216716"/>
            <a:ext cx="523221" cy="523221"/>
          </a:xfrm>
          <a:prstGeom prst="rect">
            <a:avLst/>
          </a:prstGeom>
        </p:spPr>
      </p:pic>
      <p:sp>
        <p:nvSpPr>
          <p:cNvPr id="20" name="TextBox 19">
            <a:extLst>
              <a:ext uri="{FF2B5EF4-FFF2-40B4-BE49-F238E27FC236}">
                <a16:creationId xmlns:a16="http://schemas.microsoft.com/office/drawing/2014/main" id="{80826E5D-0414-4E26-8DB3-4CE245810651}"/>
              </a:ext>
            </a:extLst>
          </p:cNvPr>
          <p:cNvSpPr txBox="1"/>
          <p:nvPr/>
        </p:nvSpPr>
        <p:spPr>
          <a:xfrm>
            <a:off x="680594" y="4518049"/>
            <a:ext cx="1121568" cy="523220"/>
          </a:xfrm>
          <a:prstGeom prst="rect">
            <a:avLst/>
          </a:prstGeom>
          <a:noFill/>
        </p:spPr>
        <p:txBody>
          <a:bodyPr wrap="square" rtlCol="0">
            <a:spAutoFit/>
          </a:bodyPr>
          <a:lstStyle/>
          <a:p>
            <a:r>
              <a:rPr lang="en-US" dirty="0"/>
              <a:t>AC supply</a:t>
            </a:r>
          </a:p>
          <a:p>
            <a:endParaRPr lang="en-US" dirty="0"/>
          </a:p>
        </p:txBody>
      </p:sp>
      <p:sp>
        <p:nvSpPr>
          <p:cNvPr id="22" name="TextBox 21">
            <a:extLst>
              <a:ext uri="{FF2B5EF4-FFF2-40B4-BE49-F238E27FC236}">
                <a16:creationId xmlns:a16="http://schemas.microsoft.com/office/drawing/2014/main" id="{DC590B54-CEE7-4640-B513-284C0163ADE1}"/>
              </a:ext>
            </a:extLst>
          </p:cNvPr>
          <p:cNvSpPr txBox="1"/>
          <p:nvPr/>
        </p:nvSpPr>
        <p:spPr>
          <a:xfrm>
            <a:off x="300254" y="1499497"/>
            <a:ext cx="1882247" cy="738664"/>
          </a:xfrm>
          <a:prstGeom prst="rect">
            <a:avLst/>
          </a:prstGeom>
          <a:noFill/>
        </p:spPr>
        <p:txBody>
          <a:bodyPr wrap="none" rtlCol="0">
            <a:spAutoFit/>
          </a:bodyPr>
          <a:lstStyle/>
          <a:p>
            <a:r>
              <a:rPr lang="en-US" dirty="0"/>
              <a:t>RF receiver</a:t>
            </a:r>
          </a:p>
          <a:p>
            <a:r>
              <a:rPr lang="en-US" dirty="0"/>
              <a:t>(</a:t>
            </a:r>
            <a:r>
              <a:rPr lang="en-US" b="0" dirty="0">
                <a:solidFill>
                  <a:schemeClr val="tx1"/>
                </a:solidFill>
                <a:effectLst/>
                <a:latin typeface="Poppins" panose="020B0502040204020203" pitchFamily="2" charset="0"/>
              </a:rPr>
              <a:t>NRF24L01+PA+LNA</a:t>
            </a:r>
            <a:r>
              <a:rPr lang="en-US" dirty="0"/>
              <a:t>)</a:t>
            </a:r>
          </a:p>
          <a:p>
            <a:r>
              <a:rPr lang="en-US" dirty="0"/>
              <a:t> </a:t>
            </a:r>
          </a:p>
        </p:txBody>
      </p:sp>
      <p:pic>
        <p:nvPicPr>
          <p:cNvPr id="24" name="Picture 23" descr="Shape, arrow&#10;&#10;Description automatically generated">
            <a:extLst>
              <a:ext uri="{FF2B5EF4-FFF2-40B4-BE49-F238E27FC236}">
                <a16:creationId xmlns:a16="http://schemas.microsoft.com/office/drawing/2014/main" id="{80DBFC93-1252-4DF4-BC20-3491E65A9D65}"/>
              </a:ext>
            </a:extLst>
          </p:cNvPr>
          <p:cNvPicPr>
            <a:picLocks noChangeAspect="1"/>
          </p:cNvPicPr>
          <p:nvPr/>
        </p:nvPicPr>
        <p:blipFill>
          <a:blip r:embed="rId4"/>
          <a:stretch>
            <a:fillRect/>
          </a:stretch>
        </p:blipFill>
        <p:spPr>
          <a:xfrm rot="16200000">
            <a:off x="6930661" y="3994828"/>
            <a:ext cx="523221" cy="523221"/>
          </a:xfrm>
          <a:prstGeom prst="rect">
            <a:avLst/>
          </a:prstGeom>
        </p:spPr>
      </p:pic>
      <p:sp>
        <p:nvSpPr>
          <p:cNvPr id="5" name="TextBox 4">
            <a:extLst>
              <a:ext uri="{FF2B5EF4-FFF2-40B4-BE49-F238E27FC236}">
                <a16:creationId xmlns:a16="http://schemas.microsoft.com/office/drawing/2014/main" id="{9ABCDE8E-18CC-4DD7-BCC6-8DD903A750D4}"/>
              </a:ext>
            </a:extLst>
          </p:cNvPr>
          <p:cNvSpPr txBox="1"/>
          <p:nvPr/>
        </p:nvSpPr>
        <p:spPr>
          <a:xfrm>
            <a:off x="7192272" y="1050131"/>
            <a:ext cx="1141659" cy="307777"/>
          </a:xfrm>
          <a:prstGeom prst="rect">
            <a:avLst/>
          </a:prstGeom>
          <a:noFill/>
        </p:spPr>
        <p:txBody>
          <a:bodyPr wrap="none" rtlCol="0">
            <a:spAutoFit/>
          </a:bodyPr>
          <a:lstStyle/>
          <a:p>
            <a:r>
              <a:rPr lang="en-US" dirty="0"/>
              <a:t>LED display</a:t>
            </a:r>
          </a:p>
        </p:txBody>
      </p:sp>
      <p:sp>
        <p:nvSpPr>
          <p:cNvPr id="25" name="TextBox 24">
            <a:extLst>
              <a:ext uri="{FF2B5EF4-FFF2-40B4-BE49-F238E27FC236}">
                <a16:creationId xmlns:a16="http://schemas.microsoft.com/office/drawing/2014/main" id="{F631C5C4-1E09-46F0-B7A0-97B5DC2E1577}"/>
              </a:ext>
            </a:extLst>
          </p:cNvPr>
          <p:cNvSpPr txBox="1"/>
          <p:nvPr/>
        </p:nvSpPr>
        <p:spPr>
          <a:xfrm>
            <a:off x="628931" y="358383"/>
            <a:ext cx="3279049" cy="338554"/>
          </a:xfrm>
          <a:prstGeom prst="rect">
            <a:avLst/>
          </a:prstGeom>
          <a:noFill/>
        </p:spPr>
        <p:txBody>
          <a:bodyPr wrap="square" rtlCol="0">
            <a:spAutoFit/>
          </a:bodyPr>
          <a:lstStyle/>
          <a:p>
            <a:r>
              <a:rPr lang="en-US" sz="1600" u="sng" dirty="0"/>
              <a:t>Display System</a:t>
            </a:r>
          </a:p>
        </p:txBody>
      </p:sp>
      <p:sp>
        <p:nvSpPr>
          <p:cNvPr id="6" name="Slide Number Placeholder 5">
            <a:extLst>
              <a:ext uri="{FF2B5EF4-FFF2-40B4-BE49-F238E27FC236}">
                <a16:creationId xmlns:a16="http://schemas.microsoft.com/office/drawing/2014/main" id="{3C73827C-69AD-47BF-8C47-4C0AF5A13F05}"/>
              </a:ext>
            </a:extLst>
          </p:cNvPr>
          <p:cNvSpPr>
            <a:spLocks noGrp="1"/>
          </p:cNvSpPr>
          <p:nvPr>
            <p:ph type="sldNum" sz="quarter" idx="12"/>
          </p:nvPr>
        </p:nvSpPr>
        <p:spPr/>
        <p:txBody>
          <a:bodyPr/>
          <a:lstStyle/>
          <a:p>
            <a:fld id="{28B02B5C-ED1B-4CA3-82A0-4801C0693117}" type="slidenum">
              <a:rPr lang="en-US" smtClean="0"/>
              <a:t>12</a:t>
            </a:fld>
            <a:endParaRPr lang="en-US" dirty="0"/>
          </a:p>
        </p:txBody>
      </p:sp>
      <p:pic>
        <p:nvPicPr>
          <p:cNvPr id="8" name="Picture 7" descr="Chart&#10;&#10;Description automatically generated">
            <a:extLst>
              <a:ext uri="{FF2B5EF4-FFF2-40B4-BE49-F238E27FC236}">
                <a16:creationId xmlns:a16="http://schemas.microsoft.com/office/drawing/2014/main" id="{8153559C-EC97-42F5-8700-8AB35B485A70}"/>
              </a:ext>
            </a:extLst>
          </p:cNvPr>
          <p:cNvPicPr>
            <a:picLocks noChangeAspect="1"/>
          </p:cNvPicPr>
          <p:nvPr/>
        </p:nvPicPr>
        <p:blipFill rotWithShape="1">
          <a:blip r:embed="rId5"/>
          <a:srcRect l="17454" b="20839"/>
          <a:stretch/>
        </p:blipFill>
        <p:spPr>
          <a:xfrm>
            <a:off x="6621013" y="1712185"/>
            <a:ext cx="1557338" cy="1824539"/>
          </a:xfrm>
          <a:prstGeom prst="rect">
            <a:avLst/>
          </a:prstGeom>
        </p:spPr>
      </p:pic>
      <p:sp>
        <p:nvSpPr>
          <p:cNvPr id="13" name="TextBox 12">
            <a:extLst>
              <a:ext uri="{FF2B5EF4-FFF2-40B4-BE49-F238E27FC236}">
                <a16:creationId xmlns:a16="http://schemas.microsoft.com/office/drawing/2014/main" id="{584A2F5E-46E3-4D7D-ACEE-EE5486DD0C48}"/>
              </a:ext>
            </a:extLst>
          </p:cNvPr>
          <p:cNvSpPr txBox="1"/>
          <p:nvPr/>
        </p:nvSpPr>
        <p:spPr>
          <a:xfrm>
            <a:off x="3701723" y="1739299"/>
            <a:ext cx="1478289" cy="307777"/>
          </a:xfrm>
          <a:prstGeom prst="rect">
            <a:avLst/>
          </a:prstGeom>
          <a:noFill/>
        </p:spPr>
        <p:txBody>
          <a:bodyPr wrap="square" rtlCol="0">
            <a:spAutoFit/>
          </a:bodyPr>
          <a:lstStyle/>
          <a:p>
            <a:r>
              <a:rPr lang="en-US" dirty="0" err="1">
                <a:solidFill>
                  <a:schemeClr val="bg1"/>
                </a:solidFill>
              </a:rPr>
              <a:t>Atmega</a:t>
            </a:r>
            <a:r>
              <a:rPr lang="en-US" dirty="0">
                <a:solidFill>
                  <a:schemeClr val="bg1"/>
                </a:solidFill>
              </a:rPr>
              <a:t> 328P</a:t>
            </a:r>
          </a:p>
        </p:txBody>
      </p:sp>
      <p:sp>
        <p:nvSpPr>
          <p:cNvPr id="15" name="TextBox 14">
            <a:extLst>
              <a:ext uri="{FF2B5EF4-FFF2-40B4-BE49-F238E27FC236}">
                <a16:creationId xmlns:a16="http://schemas.microsoft.com/office/drawing/2014/main" id="{E70D4D41-E7A6-4BAE-BFB3-558E4BE38067}"/>
              </a:ext>
            </a:extLst>
          </p:cNvPr>
          <p:cNvSpPr txBox="1"/>
          <p:nvPr/>
        </p:nvSpPr>
        <p:spPr>
          <a:xfrm>
            <a:off x="463819" y="2563314"/>
            <a:ext cx="1487908" cy="738664"/>
          </a:xfrm>
          <a:prstGeom prst="rect">
            <a:avLst/>
          </a:prstGeom>
          <a:noFill/>
        </p:spPr>
        <p:txBody>
          <a:bodyPr wrap="none" rtlCol="0">
            <a:spAutoFit/>
          </a:bodyPr>
          <a:lstStyle/>
          <a:p>
            <a:r>
              <a:rPr lang="en-US" dirty="0"/>
              <a:t>Boost converter </a:t>
            </a:r>
          </a:p>
          <a:p>
            <a:r>
              <a:rPr lang="en-US" dirty="0"/>
              <a:t>(to 5V)</a:t>
            </a:r>
          </a:p>
          <a:p>
            <a:endParaRPr lang="en-US" dirty="0"/>
          </a:p>
        </p:txBody>
      </p:sp>
      <p:sp>
        <p:nvSpPr>
          <p:cNvPr id="17" name="TextBox 16">
            <a:extLst>
              <a:ext uri="{FF2B5EF4-FFF2-40B4-BE49-F238E27FC236}">
                <a16:creationId xmlns:a16="http://schemas.microsoft.com/office/drawing/2014/main" id="{3C0EA0BF-A899-4B14-B75D-04698D50A4E8}"/>
              </a:ext>
            </a:extLst>
          </p:cNvPr>
          <p:cNvSpPr txBox="1"/>
          <p:nvPr/>
        </p:nvSpPr>
        <p:spPr>
          <a:xfrm>
            <a:off x="680594" y="3551543"/>
            <a:ext cx="1435894" cy="523220"/>
          </a:xfrm>
          <a:prstGeom prst="rect">
            <a:avLst/>
          </a:prstGeom>
          <a:noFill/>
        </p:spPr>
        <p:txBody>
          <a:bodyPr wrap="square" rtlCol="0">
            <a:spAutoFit/>
          </a:bodyPr>
          <a:lstStyle/>
          <a:p>
            <a:r>
              <a:rPr lang="en-US" dirty="0"/>
              <a:t>AC to DC convertor</a:t>
            </a:r>
          </a:p>
        </p:txBody>
      </p:sp>
    </p:spTree>
    <p:extLst>
      <p:ext uri="{BB962C8B-B14F-4D97-AF65-F5344CB8AC3E}">
        <p14:creationId xmlns:p14="http://schemas.microsoft.com/office/powerpoint/2010/main" val="263042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A27CD1-55B6-41E2-BEFC-C4C001EC5F79}"/>
              </a:ext>
            </a:extLst>
          </p:cNvPr>
          <p:cNvSpPr>
            <a:spLocks noGrp="1"/>
          </p:cNvSpPr>
          <p:nvPr>
            <p:ph type="sldNum" sz="quarter" idx="12"/>
          </p:nvPr>
        </p:nvSpPr>
        <p:spPr/>
        <p:txBody>
          <a:bodyPr/>
          <a:lstStyle/>
          <a:p>
            <a:fld id="{28B02B5C-ED1B-4CA3-82A0-4801C0693117}" type="slidenum">
              <a:rPr lang="en-US" smtClean="0"/>
              <a:t>13</a:t>
            </a:fld>
            <a:endParaRPr lang="en-US"/>
          </a:p>
        </p:txBody>
      </p:sp>
      <p:sp>
        <p:nvSpPr>
          <p:cNvPr id="5" name="TextBox 4">
            <a:extLst>
              <a:ext uri="{FF2B5EF4-FFF2-40B4-BE49-F238E27FC236}">
                <a16:creationId xmlns:a16="http://schemas.microsoft.com/office/drawing/2014/main" id="{97E1BED4-DECC-4391-B2FB-F1B917BD6824}"/>
              </a:ext>
            </a:extLst>
          </p:cNvPr>
          <p:cNvSpPr txBox="1"/>
          <p:nvPr/>
        </p:nvSpPr>
        <p:spPr>
          <a:xfrm>
            <a:off x="1021556" y="982325"/>
            <a:ext cx="7493794" cy="2462213"/>
          </a:xfrm>
          <a:prstGeom prst="rect">
            <a:avLst/>
          </a:prstGeom>
          <a:noFill/>
        </p:spPr>
        <p:txBody>
          <a:bodyPr wrap="square" rtlCol="0">
            <a:spAutoFit/>
          </a:bodyPr>
          <a:lstStyle/>
          <a:p>
            <a:r>
              <a:rPr lang="en-US" dirty="0"/>
              <a:t>SW-18015P Vibration Sensor</a:t>
            </a:r>
          </a:p>
          <a:p>
            <a:endParaRPr lang="en-US" dirty="0"/>
          </a:p>
          <a:p>
            <a:r>
              <a:rPr lang="en-US" dirty="0"/>
              <a:t>Max voltage: 12V</a:t>
            </a:r>
          </a:p>
          <a:p>
            <a:r>
              <a:rPr lang="en-US" dirty="0"/>
              <a:t>Max current: 50mA</a:t>
            </a:r>
          </a:p>
          <a:p>
            <a:r>
              <a:rPr lang="en-US" dirty="0"/>
              <a:t>Closed resistance &lt;10 ohm</a:t>
            </a:r>
          </a:p>
          <a:p>
            <a:r>
              <a:rPr lang="en-US" dirty="0"/>
              <a:t>Open resistance: &gt;10M ohm</a:t>
            </a:r>
          </a:p>
          <a:p>
            <a:r>
              <a:rPr lang="en-US" dirty="0"/>
              <a:t>Operating temperature range: -40 to 80 C</a:t>
            </a:r>
          </a:p>
          <a:p>
            <a:r>
              <a:rPr lang="en-US" dirty="0"/>
              <a:t>Operating lifespan: up to 200,000 cycles</a:t>
            </a:r>
          </a:p>
          <a:p>
            <a:r>
              <a:rPr lang="en-US" dirty="0"/>
              <a:t>Dimensions (excluding pin): 4.77mm (0.19in) diameter x 11.18mm (0.44in) length</a:t>
            </a:r>
          </a:p>
          <a:p>
            <a:r>
              <a:rPr lang="en-US" dirty="0"/>
              <a:t>Dimensions (including pin): 21.5mm (0.85") length</a:t>
            </a:r>
          </a:p>
          <a:p>
            <a:r>
              <a:rPr lang="en-US" dirty="0"/>
              <a:t>Weight: 0.22g (.008oz)</a:t>
            </a:r>
          </a:p>
        </p:txBody>
      </p:sp>
    </p:spTree>
    <p:extLst>
      <p:ext uri="{BB962C8B-B14F-4D97-AF65-F5344CB8AC3E}">
        <p14:creationId xmlns:p14="http://schemas.microsoft.com/office/powerpoint/2010/main" val="200887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F5D738-280E-4D43-9527-BEAE2AF2D841}"/>
              </a:ext>
            </a:extLst>
          </p:cNvPr>
          <p:cNvSpPr>
            <a:spLocks noGrp="1"/>
          </p:cNvSpPr>
          <p:nvPr>
            <p:ph type="sldNum" sz="quarter" idx="12"/>
          </p:nvPr>
        </p:nvSpPr>
        <p:spPr/>
        <p:txBody>
          <a:bodyPr/>
          <a:lstStyle/>
          <a:p>
            <a:fld id="{28B02B5C-ED1B-4CA3-82A0-4801C0693117}" type="slidenum">
              <a:rPr lang="en-US" smtClean="0"/>
              <a:t>14</a:t>
            </a:fld>
            <a:endParaRPr lang="en-US"/>
          </a:p>
        </p:txBody>
      </p:sp>
      <p:sp>
        <p:nvSpPr>
          <p:cNvPr id="5" name="TextBox 4">
            <a:extLst>
              <a:ext uri="{FF2B5EF4-FFF2-40B4-BE49-F238E27FC236}">
                <a16:creationId xmlns:a16="http://schemas.microsoft.com/office/drawing/2014/main" id="{8BFD71A1-4F45-4C33-A242-B0B2C8442A80}"/>
              </a:ext>
            </a:extLst>
          </p:cNvPr>
          <p:cNvSpPr txBox="1"/>
          <p:nvPr/>
        </p:nvSpPr>
        <p:spPr>
          <a:xfrm>
            <a:off x="957262" y="857249"/>
            <a:ext cx="7229475" cy="2246769"/>
          </a:xfrm>
          <a:prstGeom prst="rect">
            <a:avLst/>
          </a:prstGeom>
          <a:noFill/>
        </p:spPr>
        <p:txBody>
          <a:bodyPr wrap="square" rtlCol="0">
            <a:spAutoFit/>
          </a:bodyPr>
          <a:lstStyle/>
          <a:p>
            <a:r>
              <a:rPr lang="en-US" b="0" dirty="0">
                <a:solidFill>
                  <a:schemeClr val="tx1"/>
                </a:solidFill>
                <a:effectLst/>
                <a:latin typeface="Poppins" panose="020B0502040204020203" pitchFamily="2" charset="0"/>
              </a:rPr>
              <a:t>NRF24L01+PA+LNA</a:t>
            </a:r>
            <a:endParaRPr lang="en-US" dirty="0"/>
          </a:p>
          <a:p>
            <a:endParaRPr lang="en-US" dirty="0"/>
          </a:p>
          <a:p>
            <a:r>
              <a:rPr lang="en-US" dirty="0"/>
              <a:t>Operating Frequency: 2400MHz ~ 2524MHz</a:t>
            </a:r>
          </a:p>
          <a:p>
            <a:r>
              <a:rPr lang="en-US" dirty="0"/>
              <a:t>Transmit power: more than +20 </a:t>
            </a:r>
            <a:r>
              <a:rPr lang="en-US" dirty="0" err="1"/>
              <a:t>dbm</a:t>
            </a:r>
            <a:r>
              <a:rPr lang="en-US" dirty="0"/>
              <a:t>, 50</a:t>
            </a:r>
            <a:r>
              <a:rPr lang="el-GR" dirty="0"/>
              <a:t>Ω</a:t>
            </a:r>
          </a:p>
          <a:p>
            <a:r>
              <a:rPr lang="en-US" dirty="0"/>
              <a:t>Receiver sensitivity:-95dbm</a:t>
            </a:r>
          </a:p>
          <a:p>
            <a:r>
              <a:rPr lang="en-US" dirty="0"/>
              <a:t>Operating voltage: 2.7V ~ 3.6V</a:t>
            </a:r>
          </a:p>
          <a:p>
            <a:r>
              <a:rPr lang="en-US" dirty="0"/>
              <a:t>Max Emission current: 115mA</a:t>
            </a:r>
          </a:p>
          <a:p>
            <a:r>
              <a:rPr lang="en-US" dirty="0"/>
              <a:t>Max Receive current: 45mA</a:t>
            </a:r>
          </a:p>
          <a:p>
            <a:r>
              <a:rPr lang="en-US" dirty="0"/>
              <a:t>Operating temperature: -45 degrees to +85 degrees</a:t>
            </a:r>
          </a:p>
          <a:p>
            <a:r>
              <a:rPr lang="en-US" dirty="0"/>
              <a:t>Storage temperature: -45 degrees to +125 degrees</a:t>
            </a:r>
          </a:p>
        </p:txBody>
      </p:sp>
    </p:spTree>
    <p:extLst>
      <p:ext uri="{BB962C8B-B14F-4D97-AF65-F5344CB8AC3E}">
        <p14:creationId xmlns:p14="http://schemas.microsoft.com/office/powerpoint/2010/main" val="782578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9E81-E92C-4F79-8ABE-D26F97053B92}"/>
              </a:ext>
            </a:extLst>
          </p:cNvPr>
          <p:cNvSpPr>
            <a:spLocks noGrp="1"/>
          </p:cNvSpPr>
          <p:nvPr>
            <p:ph type="title"/>
          </p:nvPr>
        </p:nvSpPr>
        <p:spPr>
          <a:xfrm>
            <a:off x="628650" y="1874044"/>
            <a:ext cx="7886700" cy="994172"/>
          </a:xfrm>
        </p:spPr>
        <p:txBody>
          <a:bodyPr/>
          <a:lstStyle/>
          <a:p>
            <a:pPr algn="ctr"/>
            <a:r>
              <a:rPr lang="en-US" dirty="0"/>
              <a:t>THANK YOU</a:t>
            </a:r>
          </a:p>
        </p:txBody>
      </p:sp>
      <p:sp>
        <p:nvSpPr>
          <p:cNvPr id="4" name="Slide Number Placeholder 3">
            <a:extLst>
              <a:ext uri="{FF2B5EF4-FFF2-40B4-BE49-F238E27FC236}">
                <a16:creationId xmlns:a16="http://schemas.microsoft.com/office/drawing/2014/main" id="{AD989CC8-8B37-45D2-B068-507AE732B286}"/>
              </a:ext>
            </a:extLst>
          </p:cNvPr>
          <p:cNvSpPr>
            <a:spLocks noGrp="1"/>
          </p:cNvSpPr>
          <p:nvPr>
            <p:ph type="sldNum" sz="quarter" idx="12"/>
          </p:nvPr>
        </p:nvSpPr>
        <p:spPr/>
        <p:txBody>
          <a:bodyPr/>
          <a:lstStyle/>
          <a:p>
            <a:fld id="{28B02B5C-ED1B-4CA3-82A0-4801C0693117}" type="slidenum">
              <a:rPr lang="en-US" smtClean="0"/>
              <a:t>15</a:t>
            </a:fld>
            <a:endParaRPr lang="en-US"/>
          </a:p>
        </p:txBody>
      </p:sp>
    </p:spTree>
    <p:extLst>
      <p:ext uri="{BB962C8B-B14F-4D97-AF65-F5344CB8AC3E}">
        <p14:creationId xmlns:p14="http://schemas.microsoft.com/office/powerpoint/2010/main" val="221657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a:t>Introduction</a:t>
            </a:r>
            <a:endParaRPr sz="4700"/>
          </a:p>
        </p:txBody>
      </p:sp>
      <p:sp>
        <p:nvSpPr>
          <p:cNvPr id="70" name="Google Shape;70;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is a newly concept designed for the railway crossing system in Sri Lanka. As most of the railway gates used in Sri Lanka are driven manually by the help of human, we came up with an idea to do the same task with the help of technology  for automating the railway gates in Sri Lanka.</a:t>
            </a:r>
            <a:endParaRPr/>
          </a:p>
        </p:txBody>
      </p:sp>
      <p:pic>
        <p:nvPicPr>
          <p:cNvPr id="71" name="Google Shape;71;p14"/>
          <p:cNvPicPr preferRelativeResize="0"/>
          <p:nvPr/>
        </p:nvPicPr>
        <p:blipFill>
          <a:blip r:embed="rId3">
            <a:alphaModFix/>
          </a:blip>
          <a:stretch>
            <a:fillRect/>
          </a:stretch>
        </p:blipFill>
        <p:spPr>
          <a:xfrm>
            <a:off x="2980150" y="2801549"/>
            <a:ext cx="2956325" cy="1968050"/>
          </a:xfrm>
          <a:prstGeom prst="rect">
            <a:avLst/>
          </a:prstGeom>
          <a:noFill/>
          <a:ln>
            <a:noFill/>
          </a:ln>
        </p:spPr>
      </p:pic>
      <p:sp>
        <p:nvSpPr>
          <p:cNvPr id="2" name="Slide Number Placeholder 1">
            <a:extLst>
              <a:ext uri="{FF2B5EF4-FFF2-40B4-BE49-F238E27FC236}">
                <a16:creationId xmlns:a16="http://schemas.microsoft.com/office/drawing/2014/main" id="{762BE882-F763-4547-83D9-DFC6824183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a:t>
            </a:r>
            <a:endParaRPr/>
          </a:p>
        </p:txBody>
      </p:sp>
      <p:sp>
        <p:nvSpPr>
          <p:cNvPr id="77" name="Google Shape;77;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Every railway crossing are controlled by the humans.</a:t>
            </a:r>
            <a:endParaRPr dirty="0"/>
          </a:p>
          <a:p>
            <a:pPr marL="457200" lvl="0" indent="-342900" algn="l" rtl="0">
              <a:spcBef>
                <a:spcPts val="0"/>
              </a:spcBef>
              <a:spcAft>
                <a:spcPts val="0"/>
              </a:spcAft>
              <a:buSzPts val="1800"/>
              <a:buChar char="➔"/>
            </a:pPr>
            <a:r>
              <a:rPr lang="en" dirty="0"/>
              <a:t>Today the Railway department cannot find the workers to control the crossings.</a:t>
            </a:r>
            <a:endParaRPr dirty="0"/>
          </a:p>
          <a:p>
            <a:pPr marL="457200" lvl="0" indent="-342900" algn="l" rtl="0">
              <a:spcBef>
                <a:spcPts val="0"/>
              </a:spcBef>
              <a:spcAft>
                <a:spcPts val="0"/>
              </a:spcAft>
              <a:buSzPts val="1800"/>
              <a:buChar char="➔"/>
            </a:pPr>
            <a:r>
              <a:rPr lang="en" dirty="0"/>
              <a:t>Annually Most of the accidents occur in these railway crossings.</a:t>
            </a:r>
            <a:endParaRPr dirty="0"/>
          </a:p>
          <a:p>
            <a:pPr marL="457200" lvl="0" indent="-342900" algn="l" rtl="0">
              <a:spcBef>
                <a:spcPts val="0"/>
              </a:spcBef>
              <a:spcAft>
                <a:spcPts val="0"/>
              </a:spcAft>
              <a:buSzPts val="1800"/>
              <a:buChar char="➔"/>
            </a:pPr>
            <a:r>
              <a:rPr lang="en" dirty="0"/>
              <a:t>Therefore many human lives are lost annually due to this reason</a:t>
            </a:r>
            <a:endParaRPr dirty="0"/>
          </a:p>
          <a:p>
            <a:pPr marL="457200" lvl="0" indent="-342900" algn="l" rtl="0">
              <a:spcBef>
                <a:spcPts val="0"/>
              </a:spcBef>
              <a:spcAft>
                <a:spcPts val="0"/>
              </a:spcAft>
              <a:buSzPts val="1800"/>
              <a:buChar char="➔"/>
            </a:pPr>
            <a:r>
              <a:rPr lang="en" dirty="0"/>
              <a:t>There is a danger in running this railway crossing by humans.</a:t>
            </a:r>
            <a:endParaRPr dirty="0"/>
          </a:p>
          <a:p>
            <a:pPr marL="0" lvl="0" indent="0" algn="l" rtl="0">
              <a:spcBef>
                <a:spcPts val="1200"/>
              </a:spcBef>
              <a:spcAft>
                <a:spcPts val="0"/>
              </a:spcAft>
              <a:buNone/>
            </a:pPr>
            <a:r>
              <a:rPr lang="en" dirty="0"/>
              <a:t>                                    </a:t>
            </a:r>
            <a:endParaRPr dirty="0"/>
          </a:p>
          <a:p>
            <a:pPr marL="0" lvl="0" indent="0" algn="l" rtl="0">
              <a:spcBef>
                <a:spcPts val="1200"/>
              </a:spcBef>
              <a:spcAft>
                <a:spcPts val="1200"/>
              </a:spcAft>
              <a:buNone/>
            </a:pPr>
            <a:r>
              <a:rPr lang="en" dirty="0"/>
              <a:t>                         </a:t>
            </a:r>
            <a:r>
              <a:rPr lang="en" sz="2400" b="1" dirty="0">
                <a:highlight>
                  <a:srgbClr val="A4C2F4"/>
                </a:highlight>
                <a:latin typeface="Roboto Mono"/>
                <a:ea typeface="Roboto Mono"/>
                <a:cs typeface="Roboto Mono"/>
                <a:sym typeface="Roboto Mono"/>
              </a:rPr>
              <a:t>So we came up with this idea!</a:t>
            </a:r>
            <a:endParaRPr sz="2400" b="1" dirty="0">
              <a:highlight>
                <a:srgbClr val="A4C2F4"/>
              </a:highlight>
              <a:latin typeface="Roboto Mono"/>
              <a:ea typeface="Roboto Mono"/>
              <a:cs typeface="Roboto Mono"/>
              <a:sym typeface="Roboto Mono"/>
            </a:endParaRPr>
          </a:p>
        </p:txBody>
      </p:sp>
      <p:sp>
        <p:nvSpPr>
          <p:cNvPr id="2" name="Slide Number Placeholder 1">
            <a:extLst>
              <a:ext uri="{FF2B5EF4-FFF2-40B4-BE49-F238E27FC236}">
                <a16:creationId xmlns:a16="http://schemas.microsoft.com/office/drawing/2014/main" id="{399A4DC6-7025-4B6A-9C9D-C76542AEBA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77">
                                            <p:txEl>
                                              <p:pRg st="6" end="6"/>
                                            </p:txEl>
                                          </p:spTgt>
                                        </p:tgtEl>
                                        <p:attrNameLst>
                                          <p:attrName>style.visibility</p:attrName>
                                        </p:attrNameLst>
                                      </p:cBhvr>
                                      <p:to>
                                        <p:strVal val="visible"/>
                                      </p:to>
                                    </p:set>
                                    <p:anim calcmode="lin" valueType="num">
                                      <p:cBhvr>
                                        <p:cTn id="27" dur="500" fill="hold"/>
                                        <p:tgtEl>
                                          <p:spTgt spid="77">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77">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C589-B932-4E2C-9125-4AE1DDF5D3B5}"/>
              </a:ext>
            </a:extLst>
          </p:cNvPr>
          <p:cNvSpPr>
            <a:spLocks noGrp="1"/>
          </p:cNvSpPr>
          <p:nvPr>
            <p:ph type="title"/>
          </p:nvPr>
        </p:nvSpPr>
        <p:spPr/>
        <p:txBody>
          <a:bodyPr/>
          <a:lstStyle/>
          <a:p>
            <a:r>
              <a:rPr lang="en-US" dirty="0"/>
              <a:t>Solution</a:t>
            </a:r>
          </a:p>
        </p:txBody>
      </p:sp>
      <p:sp>
        <p:nvSpPr>
          <p:cNvPr id="3" name="Text Placeholder 2">
            <a:extLst>
              <a:ext uri="{FF2B5EF4-FFF2-40B4-BE49-F238E27FC236}">
                <a16:creationId xmlns:a16="http://schemas.microsoft.com/office/drawing/2014/main" id="{FEDCF51B-2C9B-49FC-AFB7-63AA867BCB30}"/>
              </a:ext>
            </a:extLst>
          </p:cNvPr>
          <p:cNvSpPr>
            <a:spLocks noGrp="1"/>
          </p:cNvSpPr>
          <p:nvPr>
            <p:ph type="body" idx="1"/>
          </p:nvPr>
        </p:nvSpPr>
        <p:spPr/>
        <p:txBody>
          <a:bodyPr/>
          <a:lstStyle/>
          <a:p>
            <a:pPr>
              <a:buFont typeface="Wingdings" panose="05000000000000000000" pitchFamily="2" charset="2"/>
              <a:buChar char="ü"/>
            </a:pPr>
            <a:r>
              <a:rPr lang="en-US" dirty="0"/>
              <a:t>This doesn’t need any manpower to control(Automated).</a:t>
            </a:r>
          </a:p>
          <a:p>
            <a:pPr>
              <a:buFont typeface="Wingdings" panose="05000000000000000000" pitchFamily="2" charset="2"/>
              <a:buChar char="ü"/>
            </a:pPr>
            <a:r>
              <a:rPr lang="en-US" dirty="0"/>
              <a:t>That will be a great relief to the railway department.</a:t>
            </a:r>
          </a:p>
          <a:p>
            <a:pPr>
              <a:buFont typeface="Wingdings" panose="05000000000000000000" pitchFamily="2" charset="2"/>
              <a:buChar char="ü"/>
            </a:pPr>
            <a:r>
              <a:rPr lang="en-US" dirty="0"/>
              <a:t>The number of accidents will be reduced to the new system.</a:t>
            </a:r>
          </a:p>
          <a:p>
            <a:pPr>
              <a:buFont typeface="Wingdings" panose="05000000000000000000" pitchFamily="2" charset="2"/>
              <a:buChar char="ü"/>
            </a:pPr>
            <a:r>
              <a:rPr lang="en-US" dirty="0"/>
              <a:t>So many human lives will be saved.</a:t>
            </a:r>
          </a:p>
          <a:p>
            <a:pPr>
              <a:buFont typeface="Wingdings" panose="05000000000000000000" pitchFamily="2" charset="2"/>
              <a:buChar char="ü"/>
            </a:pPr>
            <a:r>
              <a:rPr lang="en-US" dirty="0"/>
              <a:t>Also, this will be an efficient way that saves the time of citizens</a:t>
            </a:r>
          </a:p>
          <a:p>
            <a:pPr>
              <a:buFont typeface="Wingdings" panose="05000000000000000000" pitchFamily="2" charset="2"/>
              <a:buChar char="ü"/>
            </a:pPr>
            <a:endParaRPr lang="en-US" dirty="0"/>
          </a:p>
        </p:txBody>
      </p:sp>
      <p:pic>
        <p:nvPicPr>
          <p:cNvPr id="5" name="Picture 4" descr="Icon&#10;&#10;Description automatically generated">
            <a:extLst>
              <a:ext uri="{FF2B5EF4-FFF2-40B4-BE49-F238E27FC236}">
                <a16:creationId xmlns:a16="http://schemas.microsoft.com/office/drawing/2014/main" id="{1B906EFE-CC16-42B2-80CD-2D91827F1EEE}"/>
              </a:ext>
            </a:extLst>
          </p:cNvPr>
          <p:cNvPicPr>
            <a:picLocks noChangeAspect="1"/>
          </p:cNvPicPr>
          <p:nvPr/>
        </p:nvPicPr>
        <p:blipFill>
          <a:blip r:embed="rId2"/>
          <a:stretch>
            <a:fillRect/>
          </a:stretch>
        </p:blipFill>
        <p:spPr>
          <a:xfrm>
            <a:off x="3348037" y="3049118"/>
            <a:ext cx="1738313" cy="1738313"/>
          </a:xfrm>
          <a:prstGeom prst="rect">
            <a:avLst/>
          </a:prstGeom>
        </p:spPr>
      </p:pic>
      <p:sp>
        <p:nvSpPr>
          <p:cNvPr id="4" name="Slide Number Placeholder 3">
            <a:extLst>
              <a:ext uri="{FF2B5EF4-FFF2-40B4-BE49-F238E27FC236}">
                <a16:creationId xmlns:a16="http://schemas.microsoft.com/office/drawing/2014/main" id="{21B385C9-4E50-4CB1-8106-C054E5B4E7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4643206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902275" y="156000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Automated Railway Crossing Management System</a:t>
            </a:r>
            <a:endParaRPr dirty="0"/>
          </a:p>
        </p:txBody>
      </p:sp>
      <p:sp>
        <p:nvSpPr>
          <p:cNvPr id="83" name="Google Shape;83;p16"/>
          <p:cNvSpPr txBox="1"/>
          <p:nvPr/>
        </p:nvSpPr>
        <p:spPr>
          <a:xfrm>
            <a:off x="2771725" y="3268262"/>
            <a:ext cx="38577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dirty="0">
                <a:latin typeface="Roboto Mono Regular"/>
                <a:ea typeface="Roboto Mono Regular"/>
                <a:cs typeface="Roboto Mono Regular"/>
                <a:sym typeface="Roboto Mono Regular"/>
              </a:rPr>
              <a:t>(ARCMS)</a:t>
            </a:r>
            <a:endParaRPr sz="3300" dirty="0">
              <a:latin typeface="Roboto Mono Regular"/>
              <a:ea typeface="Roboto Mono Regular"/>
              <a:cs typeface="Roboto Mono Regular"/>
              <a:sym typeface="Roboto Mono Regular"/>
            </a:endParaRPr>
          </a:p>
        </p:txBody>
      </p:sp>
      <p:sp>
        <p:nvSpPr>
          <p:cNvPr id="2" name="Slide Number Placeholder 1">
            <a:extLst>
              <a:ext uri="{FF2B5EF4-FFF2-40B4-BE49-F238E27FC236}">
                <a16:creationId xmlns:a16="http://schemas.microsoft.com/office/drawing/2014/main" id="{9FA404B5-5126-4A84-868E-F71BAE4367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anim calcmode="lin" valueType="num">
                                      <p:cBhvr>
                                        <p:cTn id="8" dur="1000" fill="hold"/>
                                        <p:tgtEl>
                                          <p:spTgt spid="82"/>
                                        </p:tgtEl>
                                        <p:attrNameLst>
                                          <p:attrName>ppt_x</p:attrName>
                                        </p:attrNameLst>
                                      </p:cBhvr>
                                      <p:tavLst>
                                        <p:tav tm="0">
                                          <p:val>
                                            <p:strVal val="#ppt_x"/>
                                          </p:val>
                                        </p:tav>
                                        <p:tav tm="100000">
                                          <p:val>
                                            <p:strVal val="#ppt_x"/>
                                          </p:val>
                                        </p:tav>
                                      </p:tavLst>
                                    </p:anim>
                                    <p:anim calcmode="lin" valueType="num">
                                      <p:cBhvr>
                                        <p:cTn id="9"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3">
                                            <p:txEl>
                                              <p:pRg st="0" end="0"/>
                                            </p:txEl>
                                          </p:spTgt>
                                        </p:tgtEl>
                                        <p:attrNameLst>
                                          <p:attrName>style.visibility</p:attrName>
                                        </p:attrNameLst>
                                      </p:cBhvr>
                                      <p:to>
                                        <p:strVal val="visible"/>
                                      </p:to>
                                    </p:set>
                                    <p:animEffect transition="in" filter="wipe(down)">
                                      <p:cBhvr>
                                        <p:cTn id="14" dur="500"/>
                                        <p:tgtEl>
                                          <p:spTgt spid="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2" name="Google Shape;84;p16">
            <a:extLst>
              <a:ext uri="{FF2B5EF4-FFF2-40B4-BE49-F238E27FC236}">
                <a16:creationId xmlns:a16="http://schemas.microsoft.com/office/drawing/2014/main" id="{0D5C1836-168A-4866-9129-C7E24A681522}"/>
              </a:ext>
            </a:extLst>
          </p:cNvPr>
          <p:cNvSpPr txBox="1"/>
          <p:nvPr/>
        </p:nvSpPr>
        <p:spPr>
          <a:xfrm>
            <a:off x="846525" y="377820"/>
            <a:ext cx="27219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100" dirty="0">
                <a:latin typeface="Economica"/>
                <a:ea typeface="Economica"/>
                <a:cs typeface="Economica"/>
                <a:sym typeface="Economica"/>
              </a:rPr>
              <a:t>Product</a:t>
            </a:r>
            <a:endParaRPr sz="4100" dirty="0">
              <a:latin typeface="Economica"/>
              <a:ea typeface="Economica"/>
              <a:cs typeface="Economica"/>
              <a:sym typeface="Economica"/>
            </a:endParaRPr>
          </a:p>
        </p:txBody>
      </p:sp>
      <p:sp>
        <p:nvSpPr>
          <p:cNvPr id="3" name="TextBox 2">
            <a:extLst>
              <a:ext uri="{FF2B5EF4-FFF2-40B4-BE49-F238E27FC236}">
                <a16:creationId xmlns:a16="http://schemas.microsoft.com/office/drawing/2014/main" id="{787AEE78-A905-41CB-BD9D-540D118CD005}"/>
              </a:ext>
            </a:extLst>
          </p:cNvPr>
          <p:cNvSpPr txBox="1"/>
          <p:nvPr/>
        </p:nvSpPr>
        <p:spPr>
          <a:xfrm>
            <a:off x="1016317" y="1193520"/>
            <a:ext cx="7490460" cy="2893100"/>
          </a:xfrm>
          <a:prstGeom prst="rect">
            <a:avLst/>
          </a:prstGeom>
          <a:noFill/>
        </p:spPr>
        <p:txBody>
          <a:bodyPr wrap="square" rtlCol="0">
            <a:spAutoFit/>
          </a:bodyPr>
          <a:lstStyle/>
          <a:p>
            <a:r>
              <a:rPr lang="en-US" dirty="0"/>
              <a:t>In automatic gate system we have to determine when the train arrives near the gate. We mounted a sensing part 1km  far from the gate near the railway. Then we can detect when the train arrives to the railway gate .Sensing box can determine when the train is passing through the place from where the box is mounted. In the sensing box included two sensors. Generally, we use vibration sensor to detect the train’s vibration. But sometimes there may be vibrations in earthquakes also. Therefore, we use rf transmitter and receiver . when the train is passing through the location where the sensor is mounted, rf transmitter emits a signal to the sensing box which mounted on the train. When the vibrations and rf signal from the train is detected by the sensing box, it will emit a rf signal to gate receiver. Then gate receiver determined that train is reaching to the gate. After that gate closing procedure will take place. We use another vibration sensor to open the gate. When the sensor does not detect the vibration, the gate will be opened.</a:t>
            </a:r>
          </a:p>
          <a:p>
            <a:r>
              <a:rPr lang="en-US" dirty="0"/>
              <a:t> </a:t>
            </a:r>
          </a:p>
        </p:txBody>
      </p:sp>
      <p:pic>
        <p:nvPicPr>
          <p:cNvPr id="7" name="Picture 6" descr="A picture containing text&#10;&#10;Description automatically generated">
            <a:extLst>
              <a:ext uri="{FF2B5EF4-FFF2-40B4-BE49-F238E27FC236}">
                <a16:creationId xmlns:a16="http://schemas.microsoft.com/office/drawing/2014/main" id="{E8C48A08-2A22-4111-88BD-29FA8E63B4DB}"/>
              </a:ext>
            </a:extLst>
          </p:cNvPr>
          <p:cNvPicPr>
            <a:picLocks noChangeAspect="1"/>
          </p:cNvPicPr>
          <p:nvPr/>
        </p:nvPicPr>
        <p:blipFill rotWithShape="1">
          <a:blip r:embed="rId3"/>
          <a:srcRect l="1729" t="13051" b="11291"/>
          <a:stretch/>
        </p:blipFill>
        <p:spPr>
          <a:xfrm>
            <a:off x="5634113" y="3718886"/>
            <a:ext cx="2328332" cy="1312790"/>
          </a:xfrm>
          <a:prstGeom prst="rect">
            <a:avLst/>
          </a:prstGeom>
        </p:spPr>
      </p:pic>
      <p:sp>
        <p:nvSpPr>
          <p:cNvPr id="10" name="TextBox 9">
            <a:extLst>
              <a:ext uri="{FF2B5EF4-FFF2-40B4-BE49-F238E27FC236}">
                <a16:creationId xmlns:a16="http://schemas.microsoft.com/office/drawing/2014/main" id="{6808B2C4-E451-4B9A-B5CF-E1FF3A24B85B}"/>
              </a:ext>
            </a:extLst>
          </p:cNvPr>
          <p:cNvSpPr txBox="1"/>
          <p:nvPr/>
        </p:nvSpPr>
        <p:spPr>
          <a:xfrm>
            <a:off x="7391030" y="3605840"/>
            <a:ext cx="1715737" cy="769441"/>
          </a:xfrm>
          <a:prstGeom prst="rect">
            <a:avLst/>
          </a:prstGeom>
          <a:noFill/>
        </p:spPr>
        <p:txBody>
          <a:bodyPr wrap="square" rtlCol="0">
            <a:spAutoFit/>
          </a:bodyPr>
          <a:lstStyle/>
          <a:p>
            <a:pPr algn="l"/>
            <a:r>
              <a:rPr lang="en-US" sz="1100" i="0" dirty="0">
                <a:solidFill>
                  <a:srgbClr val="3D3D3D"/>
                </a:solidFill>
                <a:effectLst/>
                <a:latin typeface="+mn-lt"/>
              </a:rPr>
              <a:t>2.4G Long Distance NRF24L01+PA+LNA Wireless Transceiver Modules With Antenna</a:t>
            </a:r>
          </a:p>
        </p:txBody>
      </p:sp>
      <p:sp>
        <p:nvSpPr>
          <p:cNvPr id="11" name="TextBox 10">
            <a:extLst>
              <a:ext uri="{FF2B5EF4-FFF2-40B4-BE49-F238E27FC236}">
                <a16:creationId xmlns:a16="http://schemas.microsoft.com/office/drawing/2014/main" id="{197EAABE-EA04-4CE3-8EDC-F93BF6E8C6A4}"/>
              </a:ext>
            </a:extLst>
          </p:cNvPr>
          <p:cNvSpPr txBox="1"/>
          <p:nvPr/>
        </p:nvSpPr>
        <p:spPr>
          <a:xfrm>
            <a:off x="3715721" y="4232482"/>
            <a:ext cx="1715737" cy="430887"/>
          </a:xfrm>
          <a:prstGeom prst="rect">
            <a:avLst/>
          </a:prstGeom>
          <a:noFill/>
        </p:spPr>
        <p:txBody>
          <a:bodyPr wrap="square" rtlCol="0">
            <a:spAutoFit/>
          </a:bodyPr>
          <a:lstStyle/>
          <a:p>
            <a:pPr fontAlgn="base"/>
            <a:r>
              <a:rPr lang="en-US" sz="1100" i="0" dirty="0">
                <a:solidFill>
                  <a:srgbClr val="212121"/>
                </a:solidFill>
                <a:effectLst/>
                <a:latin typeface="+mn-lt"/>
              </a:rPr>
              <a:t>Vibration </a:t>
            </a:r>
            <a:r>
              <a:rPr lang="en-US" sz="1100" dirty="0">
                <a:solidFill>
                  <a:srgbClr val="212121"/>
                </a:solidFill>
                <a:latin typeface="+mn-lt"/>
              </a:rPr>
              <a:t>SW-420 Sensor</a:t>
            </a:r>
            <a:endParaRPr lang="en-US" sz="1100" i="0" dirty="0">
              <a:solidFill>
                <a:srgbClr val="212121"/>
              </a:solidFill>
              <a:effectLst/>
              <a:latin typeface="+mn-lt"/>
            </a:endParaRPr>
          </a:p>
        </p:txBody>
      </p:sp>
      <p:pic>
        <p:nvPicPr>
          <p:cNvPr id="5" name="Picture 4" descr="A close-up of a chip&#10;&#10;Description automatically generated with low confidence">
            <a:extLst>
              <a:ext uri="{FF2B5EF4-FFF2-40B4-BE49-F238E27FC236}">
                <a16:creationId xmlns:a16="http://schemas.microsoft.com/office/drawing/2014/main" id="{49321900-C213-44A3-AF75-BCFC9C25B9BC}"/>
              </a:ext>
            </a:extLst>
          </p:cNvPr>
          <p:cNvPicPr>
            <a:picLocks noChangeAspect="1"/>
          </p:cNvPicPr>
          <p:nvPr/>
        </p:nvPicPr>
        <p:blipFill>
          <a:blip r:embed="rId4"/>
          <a:stretch>
            <a:fillRect/>
          </a:stretch>
        </p:blipFill>
        <p:spPr>
          <a:xfrm>
            <a:off x="1746536" y="3949980"/>
            <a:ext cx="1969185" cy="1312790"/>
          </a:xfrm>
          <a:prstGeom prst="rect">
            <a:avLst/>
          </a:prstGeom>
        </p:spPr>
      </p:pic>
      <p:sp>
        <p:nvSpPr>
          <p:cNvPr id="4" name="Slide Number Placeholder 3">
            <a:extLst>
              <a:ext uri="{FF2B5EF4-FFF2-40B4-BE49-F238E27FC236}">
                <a16:creationId xmlns:a16="http://schemas.microsoft.com/office/drawing/2014/main" id="{3EF14656-F52A-4A83-A277-5AF99F5E19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FB2CB22-5ABE-48F0-ADE6-501A93D3C6A8}"/>
              </a:ext>
            </a:extLst>
          </p:cNvPr>
          <p:cNvCxnSpPr>
            <a:cxnSpLocks/>
          </p:cNvCxnSpPr>
          <p:nvPr/>
        </p:nvCxnSpPr>
        <p:spPr>
          <a:xfrm>
            <a:off x="590365" y="2644991"/>
            <a:ext cx="7963271" cy="0"/>
          </a:xfrm>
          <a:prstGeom prst="line">
            <a:avLst/>
          </a:prstGeom>
        </p:spPr>
        <p:style>
          <a:lnRef idx="1">
            <a:schemeClr val="dk1"/>
          </a:lnRef>
          <a:fillRef idx="0">
            <a:schemeClr val="dk1"/>
          </a:fillRef>
          <a:effectRef idx="0">
            <a:schemeClr val="dk1"/>
          </a:effectRef>
          <a:fontRef idx="minor">
            <a:schemeClr val="tx1"/>
          </a:fontRef>
        </p:style>
      </p:cxnSp>
      <p:grpSp>
        <p:nvGrpSpPr>
          <p:cNvPr id="3" name="Group 2">
            <a:extLst>
              <a:ext uri="{FF2B5EF4-FFF2-40B4-BE49-F238E27FC236}">
                <a16:creationId xmlns:a16="http://schemas.microsoft.com/office/drawing/2014/main" id="{FDFCBD0C-A9F8-4B63-9585-A3D58563D7A5}"/>
              </a:ext>
            </a:extLst>
          </p:cNvPr>
          <p:cNvGrpSpPr/>
          <p:nvPr/>
        </p:nvGrpSpPr>
        <p:grpSpPr>
          <a:xfrm>
            <a:off x="3269179" y="2251789"/>
            <a:ext cx="200025" cy="371129"/>
            <a:chOff x="3234425" y="3031815"/>
            <a:chExt cx="266700" cy="494839"/>
          </a:xfrm>
        </p:grpSpPr>
        <p:cxnSp>
          <p:nvCxnSpPr>
            <p:cNvPr id="4" name="Straight Connector 3">
              <a:extLst>
                <a:ext uri="{FF2B5EF4-FFF2-40B4-BE49-F238E27FC236}">
                  <a16:creationId xmlns:a16="http://schemas.microsoft.com/office/drawing/2014/main" id="{FCA63308-C650-4EEA-A9EB-BD3ED7BCB44D}"/>
                </a:ext>
              </a:extLst>
            </p:cNvPr>
            <p:cNvCxnSpPr/>
            <p:nvPr/>
          </p:nvCxnSpPr>
          <p:spPr>
            <a:xfrm flipV="1">
              <a:off x="3367775" y="3031815"/>
              <a:ext cx="0" cy="250055"/>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2E556CF-685F-4CB7-9E41-2AC0690A512C}"/>
                </a:ext>
              </a:extLst>
            </p:cNvPr>
            <p:cNvSpPr/>
            <p:nvPr/>
          </p:nvSpPr>
          <p:spPr>
            <a:xfrm>
              <a:off x="3234425" y="3276607"/>
              <a:ext cx="266700" cy="250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grpSp>
      <p:pic>
        <p:nvPicPr>
          <p:cNvPr id="6" name="Picture 5" descr="A picture containing text, transport, train&#10;&#10;Description automatically generated">
            <a:extLst>
              <a:ext uri="{FF2B5EF4-FFF2-40B4-BE49-F238E27FC236}">
                <a16:creationId xmlns:a16="http://schemas.microsoft.com/office/drawing/2014/main" id="{B8BFB893-F242-4EE1-8E39-5193AF0DE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5" y="2324481"/>
            <a:ext cx="1094988" cy="337114"/>
          </a:xfrm>
          <a:prstGeom prst="rect">
            <a:avLst/>
          </a:prstGeom>
        </p:spPr>
      </p:pic>
      <p:cxnSp>
        <p:nvCxnSpPr>
          <p:cNvPr id="7" name="Straight Connector 6">
            <a:extLst>
              <a:ext uri="{FF2B5EF4-FFF2-40B4-BE49-F238E27FC236}">
                <a16:creationId xmlns:a16="http://schemas.microsoft.com/office/drawing/2014/main" id="{651AC991-8FA0-4409-B7A1-E2E39F3C8D2E}"/>
              </a:ext>
            </a:extLst>
          </p:cNvPr>
          <p:cNvCxnSpPr/>
          <p:nvPr/>
        </p:nvCxnSpPr>
        <p:spPr>
          <a:xfrm flipV="1">
            <a:off x="6798206" y="2567824"/>
            <a:ext cx="0" cy="18754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9324FED-3A0F-48BF-9CE9-DEC34C92CD4D}"/>
              </a:ext>
            </a:extLst>
          </p:cNvPr>
          <p:cNvSpPr/>
          <p:nvPr/>
        </p:nvSpPr>
        <p:spPr>
          <a:xfrm>
            <a:off x="6691030" y="2770494"/>
            <a:ext cx="200025" cy="187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1" name="Isosceles Triangle 10">
            <a:extLst>
              <a:ext uri="{FF2B5EF4-FFF2-40B4-BE49-F238E27FC236}">
                <a16:creationId xmlns:a16="http://schemas.microsoft.com/office/drawing/2014/main" id="{169B5F52-CF44-4CBF-B638-DC553C65C8FE}"/>
              </a:ext>
            </a:extLst>
          </p:cNvPr>
          <p:cNvSpPr/>
          <p:nvPr/>
        </p:nvSpPr>
        <p:spPr>
          <a:xfrm flipV="1">
            <a:off x="2720340" y="2854600"/>
            <a:ext cx="251460" cy="2114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 name="Freeform: Shape 11">
            <a:extLst>
              <a:ext uri="{FF2B5EF4-FFF2-40B4-BE49-F238E27FC236}">
                <a16:creationId xmlns:a16="http://schemas.microsoft.com/office/drawing/2014/main" id="{9642D61F-4894-45B0-BDAF-40ED9021430A}"/>
              </a:ext>
            </a:extLst>
          </p:cNvPr>
          <p:cNvSpPr/>
          <p:nvPr/>
        </p:nvSpPr>
        <p:spPr>
          <a:xfrm>
            <a:off x="2828925" y="2571751"/>
            <a:ext cx="554355" cy="669689"/>
          </a:xfrm>
          <a:custGeom>
            <a:avLst/>
            <a:gdLst>
              <a:gd name="connsiteX0" fmla="*/ 0 w 739140"/>
              <a:gd name="connsiteY0" fmla="*/ 624840 h 892919"/>
              <a:gd name="connsiteX1" fmla="*/ 335280 w 739140"/>
              <a:gd name="connsiteY1" fmla="*/ 861060 h 892919"/>
              <a:gd name="connsiteX2" fmla="*/ 739140 w 739140"/>
              <a:gd name="connsiteY2" fmla="*/ 0 h 892919"/>
            </a:gdLst>
            <a:ahLst/>
            <a:cxnLst>
              <a:cxn ang="0">
                <a:pos x="connsiteX0" y="connsiteY0"/>
              </a:cxn>
              <a:cxn ang="0">
                <a:pos x="connsiteX1" y="connsiteY1"/>
              </a:cxn>
              <a:cxn ang="0">
                <a:pos x="connsiteX2" y="connsiteY2"/>
              </a:cxn>
            </a:cxnLst>
            <a:rect l="l" t="t" r="r" b="b"/>
            <a:pathLst>
              <a:path w="739140" h="892919">
                <a:moveTo>
                  <a:pt x="0" y="624840"/>
                </a:moveTo>
                <a:cubicBezTo>
                  <a:pt x="106045" y="795020"/>
                  <a:pt x="212090" y="965200"/>
                  <a:pt x="335280" y="861060"/>
                </a:cubicBezTo>
                <a:cubicBezTo>
                  <a:pt x="458470" y="756920"/>
                  <a:pt x="662940" y="129540"/>
                  <a:pt x="73914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4" name="Isosceles Triangle 13">
            <a:extLst>
              <a:ext uri="{FF2B5EF4-FFF2-40B4-BE49-F238E27FC236}">
                <a16:creationId xmlns:a16="http://schemas.microsoft.com/office/drawing/2014/main" id="{131DC80C-0D09-47AA-AC3E-A49648D4FBB7}"/>
              </a:ext>
            </a:extLst>
          </p:cNvPr>
          <p:cNvSpPr/>
          <p:nvPr/>
        </p:nvSpPr>
        <p:spPr>
          <a:xfrm flipV="1">
            <a:off x="5474104" y="2857827"/>
            <a:ext cx="231264" cy="21145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pic>
        <p:nvPicPr>
          <p:cNvPr id="18" name="Graphic 17" descr="Traffic light with solid fill">
            <a:extLst>
              <a:ext uri="{FF2B5EF4-FFF2-40B4-BE49-F238E27FC236}">
                <a16:creationId xmlns:a16="http://schemas.microsoft.com/office/drawing/2014/main" id="{4B152918-14BA-41C4-8E0B-9567A815DA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1260" y="1202868"/>
            <a:ext cx="685800" cy="685800"/>
          </a:xfrm>
          <a:prstGeom prst="rect">
            <a:avLst/>
          </a:prstGeom>
        </p:spPr>
      </p:pic>
      <p:sp>
        <p:nvSpPr>
          <p:cNvPr id="19" name="Oval 18">
            <a:extLst>
              <a:ext uri="{FF2B5EF4-FFF2-40B4-BE49-F238E27FC236}">
                <a16:creationId xmlns:a16="http://schemas.microsoft.com/office/drawing/2014/main" id="{68894F5E-E7C3-43D0-862F-4619420CB0D5}"/>
              </a:ext>
            </a:extLst>
          </p:cNvPr>
          <p:cNvSpPr/>
          <p:nvPr/>
        </p:nvSpPr>
        <p:spPr>
          <a:xfrm>
            <a:off x="6227056" y="1623809"/>
            <a:ext cx="154691" cy="15262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dirty="0">
              <a:solidFill>
                <a:prstClr val="white"/>
              </a:solidFill>
              <a:latin typeface="Calibri" panose="020F0502020204030204"/>
            </a:endParaRPr>
          </a:p>
        </p:txBody>
      </p:sp>
      <p:sp>
        <p:nvSpPr>
          <p:cNvPr id="20" name="Oval 19">
            <a:extLst>
              <a:ext uri="{FF2B5EF4-FFF2-40B4-BE49-F238E27FC236}">
                <a16:creationId xmlns:a16="http://schemas.microsoft.com/office/drawing/2014/main" id="{CEC6F130-AC09-4E3D-BC4C-7C8147EA8F84}"/>
              </a:ext>
            </a:extLst>
          </p:cNvPr>
          <p:cNvSpPr/>
          <p:nvPr/>
        </p:nvSpPr>
        <p:spPr>
          <a:xfrm>
            <a:off x="6241984" y="1322059"/>
            <a:ext cx="154691" cy="1526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dirty="0">
              <a:solidFill>
                <a:prstClr val="white"/>
              </a:solidFill>
              <a:latin typeface="Calibri" panose="020F0502020204030204"/>
            </a:endParaRPr>
          </a:p>
        </p:txBody>
      </p:sp>
      <p:cxnSp>
        <p:nvCxnSpPr>
          <p:cNvPr id="23" name="Straight Arrow Connector 22">
            <a:extLst>
              <a:ext uri="{FF2B5EF4-FFF2-40B4-BE49-F238E27FC236}">
                <a16:creationId xmlns:a16="http://schemas.microsoft.com/office/drawing/2014/main" id="{9D99BACF-C40B-4815-AC42-5843E9ACD300}"/>
              </a:ext>
            </a:extLst>
          </p:cNvPr>
          <p:cNvCxnSpPr/>
          <p:nvPr/>
        </p:nvCxnSpPr>
        <p:spPr>
          <a:xfrm>
            <a:off x="2971800" y="1995094"/>
            <a:ext cx="220980" cy="328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5F6A1A1-82B8-4F1E-8052-6B9D3FE2840C}"/>
              </a:ext>
            </a:extLst>
          </p:cNvPr>
          <p:cNvSpPr txBox="1"/>
          <p:nvPr/>
        </p:nvSpPr>
        <p:spPr>
          <a:xfrm>
            <a:off x="2199820" y="1261062"/>
            <a:ext cx="1471638" cy="954107"/>
          </a:xfrm>
          <a:prstGeom prst="rect">
            <a:avLst/>
          </a:prstGeom>
          <a:noFill/>
        </p:spPr>
        <p:txBody>
          <a:bodyPr wrap="square" rtlCol="0">
            <a:spAutoFit/>
          </a:bodyPr>
          <a:lstStyle/>
          <a:p>
            <a:r>
              <a:rPr lang="en-US" dirty="0"/>
              <a:t>RF Receiver (from train) &amp; RF transmitter</a:t>
            </a:r>
          </a:p>
          <a:p>
            <a:r>
              <a:rPr lang="en-US" dirty="0"/>
              <a:t>(to gate)</a:t>
            </a:r>
          </a:p>
        </p:txBody>
      </p:sp>
      <p:cxnSp>
        <p:nvCxnSpPr>
          <p:cNvPr id="25" name="Straight Arrow Connector 24">
            <a:extLst>
              <a:ext uri="{FF2B5EF4-FFF2-40B4-BE49-F238E27FC236}">
                <a16:creationId xmlns:a16="http://schemas.microsoft.com/office/drawing/2014/main" id="{C0337F13-3EC3-4506-B651-90385C9B94D6}"/>
              </a:ext>
            </a:extLst>
          </p:cNvPr>
          <p:cNvCxnSpPr>
            <a:cxnSpLocks/>
          </p:cNvCxnSpPr>
          <p:nvPr/>
        </p:nvCxnSpPr>
        <p:spPr>
          <a:xfrm flipH="1">
            <a:off x="6891055" y="2294877"/>
            <a:ext cx="248722" cy="350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75F1C93-881E-4887-9987-465C48AF8F4C}"/>
              </a:ext>
            </a:extLst>
          </p:cNvPr>
          <p:cNvSpPr txBox="1"/>
          <p:nvPr/>
        </p:nvSpPr>
        <p:spPr>
          <a:xfrm>
            <a:off x="6964752" y="1891102"/>
            <a:ext cx="1471638" cy="307777"/>
          </a:xfrm>
          <a:prstGeom prst="rect">
            <a:avLst/>
          </a:prstGeom>
          <a:noFill/>
        </p:spPr>
        <p:txBody>
          <a:bodyPr wrap="square" rtlCol="0">
            <a:spAutoFit/>
          </a:bodyPr>
          <a:lstStyle/>
          <a:p>
            <a:r>
              <a:rPr lang="en-US" dirty="0"/>
              <a:t>Receiver</a:t>
            </a:r>
          </a:p>
        </p:txBody>
      </p:sp>
      <p:cxnSp>
        <p:nvCxnSpPr>
          <p:cNvPr id="27" name="Straight Arrow Connector 26">
            <a:extLst>
              <a:ext uri="{FF2B5EF4-FFF2-40B4-BE49-F238E27FC236}">
                <a16:creationId xmlns:a16="http://schemas.microsoft.com/office/drawing/2014/main" id="{2C39B93A-DBB0-4C57-8DF1-65B4D63393C1}"/>
              </a:ext>
            </a:extLst>
          </p:cNvPr>
          <p:cNvCxnSpPr>
            <a:cxnSpLocks/>
          </p:cNvCxnSpPr>
          <p:nvPr/>
        </p:nvCxnSpPr>
        <p:spPr>
          <a:xfrm flipH="1">
            <a:off x="6628290" y="1202868"/>
            <a:ext cx="408235" cy="271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9A44743-0946-48BE-8563-9B006A636A3D}"/>
              </a:ext>
            </a:extLst>
          </p:cNvPr>
          <p:cNvSpPr txBox="1"/>
          <p:nvPr/>
        </p:nvSpPr>
        <p:spPr>
          <a:xfrm>
            <a:off x="6957736" y="955212"/>
            <a:ext cx="1471638" cy="307777"/>
          </a:xfrm>
          <a:prstGeom prst="rect">
            <a:avLst/>
          </a:prstGeom>
          <a:noFill/>
        </p:spPr>
        <p:txBody>
          <a:bodyPr wrap="square" rtlCol="0">
            <a:spAutoFit/>
          </a:bodyPr>
          <a:lstStyle/>
          <a:p>
            <a:r>
              <a:rPr lang="en-US" dirty="0"/>
              <a:t>Display system</a:t>
            </a:r>
          </a:p>
        </p:txBody>
      </p:sp>
      <p:cxnSp>
        <p:nvCxnSpPr>
          <p:cNvPr id="33" name="Straight Arrow Connector 32">
            <a:extLst>
              <a:ext uri="{FF2B5EF4-FFF2-40B4-BE49-F238E27FC236}">
                <a16:creationId xmlns:a16="http://schemas.microsoft.com/office/drawing/2014/main" id="{2581A517-3D4D-4FFA-A635-1875F18A38DF}"/>
              </a:ext>
            </a:extLst>
          </p:cNvPr>
          <p:cNvCxnSpPr>
            <a:cxnSpLocks/>
          </p:cNvCxnSpPr>
          <p:nvPr/>
        </p:nvCxnSpPr>
        <p:spPr>
          <a:xfrm flipV="1">
            <a:off x="2259793" y="2960327"/>
            <a:ext cx="404350" cy="229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A57A6DB-A294-4CF0-9FFE-EE99C84BC93A}"/>
              </a:ext>
            </a:extLst>
          </p:cNvPr>
          <p:cNvSpPr txBox="1"/>
          <p:nvPr/>
        </p:nvSpPr>
        <p:spPr>
          <a:xfrm>
            <a:off x="1523974" y="3181917"/>
            <a:ext cx="1471638" cy="307777"/>
          </a:xfrm>
          <a:prstGeom prst="rect">
            <a:avLst/>
          </a:prstGeom>
          <a:noFill/>
        </p:spPr>
        <p:txBody>
          <a:bodyPr wrap="square" rtlCol="0">
            <a:spAutoFit/>
          </a:bodyPr>
          <a:lstStyle/>
          <a:p>
            <a:r>
              <a:rPr lang="en-US" dirty="0"/>
              <a:t>Vibration sensor</a:t>
            </a:r>
          </a:p>
        </p:txBody>
      </p:sp>
      <p:cxnSp>
        <p:nvCxnSpPr>
          <p:cNvPr id="37" name="Straight Connector 36">
            <a:extLst>
              <a:ext uri="{FF2B5EF4-FFF2-40B4-BE49-F238E27FC236}">
                <a16:creationId xmlns:a16="http://schemas.microsoft.com/office/drawing/2014/main" id="{57784A40-C0A0-46CA-B524-74459BB31EB7}"/>
              </a:ext>
            </a:extLst>
          </p:cNvPr>
          <p:cNvCxnSpPr/>
          <p:nvPr/>
        </p:nvCxnSpPr>
        <p:spPr>
          <a:xfrm>
            <a:off x="937260" y="2159114"/>
            <a:ext cx="0" cy="18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ADE41CD-473D-4AFA-8015-C9CF06765838}"/>
              </a:ext>
            </a:extLst>
          </p:cNvPr>
          <p:cNvCxnSpPr>
            <a:cxnSpLocks/>
          </p:cNvCxnSpPr>
          <p:nvPr/>
        </p:nvCxnSpPr>
        <p:spPr>
          <a:xfrm flipH="1">
            <a:off x="937260" y="1939821"/>
            <a:ext cx="207910" cy="197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E4B159C-C1AA-46EB-81B1-8F6FB86347A0}"/>
              </a:ext>
            </a:extLst>
          </p:cNvPr>
          <p:cNvSpPr txBox="1"/>
          <p:nvPr/>
        </p:nvSpPr>
        <p:spPr>
          <a:xfrm>
            <a:off x="636473" y="1692455"/>
            <a:ext cx="1471638" cy="523220"/>
          </a:xfrm>
          <a:prstGeom prst="rect">
            <a:avLst/>
          </a:prstGeom>
          <a:noFill/>
        </p:spPr>
        <p:txBody>
          <a:bodyPr wrap="square" rtlCol="0">
            <a:spAutoFit/>
          </a:bodyPr>
          <a:lstStyle/>
          <a:p>
            <a:r>
              <a:rPr lang="en-US" dirty="0"/>
              <a:t>Train Signal Transmitter</a:t>
            </a:r>
          </a:p>
        </p:txBody>
      </p:sp>
      <p:cxnSp>
        <p:nvCxnSpPr>
          <p:cNvPr id="41" name="Straight Arrow Connector 40">
            <a:extLst>
              <a:ext uri="{FF2B5EF4-FFF2-40B4-BE49-F238E27FC236}">
                <a16:creationId xmlns:a16="http://schemas.microsoft.com/office/drawing/2014/main" id="{0EE9C1D6-E70C-4EDB-9D65-057581BC1043}"/>
              </a:ext>
            </a:extLst>
          </p:cNvPr>
          <p:cNvCxnSpPr>
            <a:cxnSpLocks/>
          </p:cNvCxnSpPr>
          <p:nvPr/>
        </p:nvCxnSpPr>
        <p:spPr>
          <a:xfrm flipH="1" flipV="1">
            <a:off x="5623992" y="3150117"/>
            <a:ext cx="88315" cy="36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3CA22EF-F6EF-475D-B714-1FAAE41D7214}"/>
              </a:ext>
            </a:extLst>
          </p:cNvPr>
          <p:cNvSpPr txBox="1"/>
          <p:nvPr/>
        </p:nvSpPr>
        <p:spPr>
          <a:xfrm>
            <a:off x="4989669" y="3518431"/>
            <a:ext cx="1471638" cy="307777"/>
          </a:xfrm>
          <a:prstGeom prst="rect">
            <a:avLst/>
          </a:prstGeom>
          <a:noFill/>
        </p:spPr>
        <p:txBody>
          <a:bodyPr wrap="square" rtlCol="0">
            <a:spAutoFit/>
          </a:bodyPr>
          <a:lstStyle/>
          <a:p>
            <a:r>
              <a:rPr lang="en-US" dirty="0"/>
              <a:t>Vibration sensor</a:t>
            </a:r>
          </a:p>
        </p:txBody>
      </p:sp>
      <p:sp>
        <p:nvSpPr>
          <p:cNvPr id="9" name="Freeform: Shape 8">
            <a:extLst>
              <a:ext uri="{FF2B5EF4-FFF2-40B4-BE49-F238E27FC236}">
                <a16:creationId xmlns:a16="http://schemas.microsoft.com/office/drawing/2014/main" id="{250B3F6E-6D47-414F-AD20-698630D54A04}"/>
              </a:ext>
            </a:extLst>
          </p:cNvPr>
          <p:cNvSpPr/>
          <p:nvPr/>
        </p:nvSpPr>
        <p:spPr>
          <a:xfrm>
            <a:off x="5612323" y="2946741"/>
            <a:ext cx="1178719" cy="429352"/>
          </a:xfrm>
          <a:custGeom>
            <a:avLst/>
            <a:gdLst>
              <a:gd name="connsiteX0" fmla="*/ 1178719 w 1178719"/>
              <a:gd name="connsiteY0" fmla="*/ 0 h 429352"/>
              <a:gd name="connsiteX1" fmla="*/ 635794 w 1178719"/>
              <a:gd name="connsiteY1" fmla="*/ 428625 h 429352"/>
              <a:gd name="connsiteX2" fmla="*/ 0 w 1178719"/>
              <a:gd name="connsiteY2" fmla="*/ 107156 h 429352"/>
            </a:gdLst>
            <a:ahLst/>
            <a:cxnLst>
              <a:cxn ang="0">
                <a:pos x="connsiteX0" y="connsiteY0"/>
              </a:cxn>
              <a:cxn ang="0">
                <a:pos x="connsiteX1" y="connsiteY1"/>
              </a:cxn>
              <a:cxn ang="0">
                <a:pos x="connsiteX2" y="connsiteY2"/>
              </a:cxn>
            </a:cxnLst>
            <a:rect l="l" t="t" r="r" b="b"/>
            <a:pathLst>
              <a:path w="1178719" h="429352">
                <a:moveTo>
                  <a:pt x="1178719" y="0"/>
                </a:moveTo>
                <a:cubicBezTo>
                  <a:pt x="1005483" y="205383"/>
                  <a:pt x="832247" y="410766"/>
                  <a:pt x="635794" y="428625"/>
                </a:cubicBezTo>
                <a:cubicBezTo>
                  <a:pt x="439341" y="446484"/>
                  <a:pt x="141684" y="129778"/>
                  <a:pt x="0" y="10715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AC56ED74-1892-4BBD-85ED-93AA9DDF0A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5" name="TextBox 14">
            <a:extLst>
              <a:ext uri="{FF2B5EF4-FFF2-40B4-BE49-F238E27FC236}">
                <a16:creationId xmlns:a16="http://schemas.microsoft.com/office/drawing/2014/main" id="{D343E70B-B0F9-4722-B016-3236EC78C0B0}"/>
              </a:ext>
            </a:extLst>
          </p:cNvPr>
          <p:cNvSpPr txBox="1"/>
          <p:nvPr/>
        </p:nvSpPr>
        <p:spPr>
          <a:xfrm>
            <a:off x="4972947" y="3771784"/>
            <a:ext cx="2662908" cy="307777"/>
          </a:xfrm>
          <a:prstGeom prst="rect">
            <a:avLst/>
          </a:prstGeom>
          <a:noFill/>
        </p:spPr>
        <p:txBody>
          <a:bodyPr wrap="none" rtlCol="0">
            <a:spAutoFit/>
          </a:bodyPr>
          <a:lstStyle/>
          <a:p>
            <a:r>
              <a:rPr lang="en-US" dirty="0"/>
              <a:t>Train leaving Detecting System</a:t>
            </a:r>
          </a:p>
        </p:txBody>
      </p:sp>
      <p:sp>
        <p:nvSpPr>
          <p:cNvPr id="32" name="TextBox 31">
            <a:extLst>
              <a:ext uri="{FF2B5EF4-FFF2-40B4-BE49-F238E27FC236}">
                <a16:creationId xmlns:a16="http://schemas.microsoft.com/office/drawing/2014/main" id="{F965B803-88B0-46A3-9F57-EA527E96FF0B}"/>
              </a:ext>
            </a:extLst>
          </p:cNvPr>
          <p:cNvSpPr txBox="1"/>
          <p:nvPr/>
        </p:nvSpPr>
        <p:spPr>
          <a:xfrm>
            <a:off x="1445347" y="3726577"/>
            <a:ext cx="3100529" cy="307777"/>
          </a:xfrm>
          <a:prstGeom prst="rect">
            <a:avLst/>
          </a:prstGeom>
          <a:noFill/>
        </p:spPr>
        <p:txBody>
          <a:bodyPr wrap="none" rtlCol="0">
            <a:spAutoFit/>
          </a:bodyPr>
          <a:lstStyle/>
          <a:p>
            <a:r>
              <a:rPr lang="en-US" dirty="0"/>
              <a:t>Train Approaching Detecting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FC79492-AE80-469D-9E56-3C8C5C34D7A4}"/>
              </a:ext>
            </a:extLst>
          </p:cNvPr>
          <p:cNvCxnSpPr>
            <a:cxnSpLocks/>
          </p:cNvCxnSpPr>
          <p:nvPr/>
        </p:nvCxnSpPr>
        <p:spPr>
          <a:xfrm>
            <a:off x="590365" y="2644991"/>
            <a:ext cx="7963271" cy="0"/>
          </a:xfrm>
          <a:prstGeom prst="line">
            <a:avLst/>
          </a:prstGeom>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59CE37ED-C6C1-46DD-9EE7-BBDDEABD2E69}"/>
              </a:ext>
            </a:extLst>
          </p:cNvPr>
          <p:cNvGrpSpPr/>
          <p:nvPr/>
        </p:nvGrpSpPr>
        <p:grpSpPr>
          <a:xfrm>
            <a:off x="3269179" y="2251789"/>
            <a:ext cx="200025" cy="371129"/>
            <a:chOff x="3234425" y="3031815"/>
            <a:chExt cx="266700" cy="494839"/>
          </a:xfrm>
        </p:grpSpPr>
        <p:cxnSp>
          <p:nvCxnSpPr>
            <p:cNvPr id="8" name="Straight Connector 7">
              <a:extLst>
                <a:ext uri="{FF2B5EF4-FFF2-40B4-BE49-F238E27FC236}">
                  <a16:creationId xmlns:a16="http://schemas.microsoft.com/office/drawing/2014/main" id="{3DA4AA10-D6B4-4B1E-8A41-0FBF9CC5EA14}"/>
                </a:ext>
              </a:extLst>
            </p:cNvPr>
            <p:cNvCxnSpPr/>
            <p:nvPr/>
          </p:nvCxnSpPr>
          <p:spPr>
            <a:xfrm flipV="1">
              <a:off x="3367775" y="3031815"/>
              <a:ext cx="0" cy="250055"/>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85950EE-F118-43B9-94C6-F0C7ECEA1B5E}"/>
                </a:ext>
              </a:extLst>
            </p:cNvPr>
            <p:cNvSpPr/>
            <p:nvPr/>
          </p:nvSpPr>
          <p:spPr>
            <a:xfrm>
              <a:off x="3234425" y="3276607"/>
              <a:ext cx="266700" cy="250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grpSp>
      <p:pic>
        <p:nvPicPr>
          <p:cNvPr id="11" name="Picture 10" descr="A picture containing text, transport, train&#10;&#10;Description automatically generated">
            <a:extLst>
              <a:ext uri="{FF2B5EF4-FFF2-40B4-BE49-F238E27FC236}">
                <a16:creationId xmlns:a16="http://schemas.microsoft.com/office/drawing/2014/main" id="{D51CD270-05D7-4393-BC62-EE549E3D0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5" y="2324481"/>
            <a:ext cx="1094988" cy="337114"/>
          </a:xfrm>
          <a:prstGeom prst="rect">
            <a:avLst/>
          </a:prstGeom>
        </p:spPr>
      </p:pic>
      <p:cxnSp>
        <p:nvCxnSpPr>
          <p:cNvPr id="12" name="Straight Connector 11">
            <a:extLst>
              <a:ext uri="{FF2B5EF4-FFF2-40B4-BE49-F238E27FC236}">
                <a16:creationId xmlns:a16="http://schemas.microsoft.com/office/drawing/2014/main" id="{B9B3E962-4962-4396-8604-03F4AF7D4F6B}"/>
              </a:ext>
            </a:extLst>
          </p:cNvPr>
          <p:cNvCxnSpPr/>
          <p:nvPr/>
        </p:nvCxnSpPr>
        <p:spPr>
          <a:xfrm flipV="1">
            <a:off x="5700537" y="2273862"/>
            <a:ext cx="0" cy="18754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3EF6E51-2B45-4C22-8A84-BB673FB25B51}"/>
              </a:ext>
            </a:extLst>
          </p:cNvPr>
          <p:cNvSpPr/>
          <p:nvPr/>
        </p:nvSpPr>
        <p:spPr>
          <a:xfrm>
            <a:off x="5600525" y="2457456"/>
            <a:ext cx="200025" cy="187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pic>
        <p:nvPicPr>
          <p:cNvPr id="20" name="Picture 19" descr="Icon&#10;&#10;Description automatically generated with medium confidence">
            <a:extLst>
              <a:ext uri="{FF2B5EF4-FFF2-40B4-BE49-F238E27FC236}">
                <a16:creationId xmlns:a16="http://schemas.microsoft.com/office/drawing/2014/main" id="{5C22F34D-7F49-4202-BC66-B0515F8BAF59}"/>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2169402" y="2213578"/>
            <a:ext cx="268259" cy="221805"/>
          </a:xfrm>
          <a:prstGeom prst="rect">
            <a:avLst/>
          </a:prstGeom>
        </p:spPr>
      </p:pic>
      <p:pic>
        <p:nvPicPr>
          <p:cNvPr id="23" name="Graphic 22" descr="Wi-Fi with solid fill">
            <a:extLst>
              <a:ext uri="{FF2B5EF4-FFF2-40B4-BE49-F238E27FC236}">
                <a16:creationId xmlns:a16="http://schemas.microsoft.com/office/drawing/2014/main" id="{024B7107-CEBC-4462-A23A-2FB2C3B1C2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V="1">
            <a:off x="2497455" y="2485986"/>
            <a:ext cx="685800" cy="737230"/>
          </a:xfrm>
          <a:prstGeom prst="rect">
            <a:avLst/>
          </a:prstGeom>
          <a:effectLst>
            <a:outerShdw dist="50800" sx="1000" sy="1000" algn="ctr" rotWithShape="0">
              <a:srgbClr val="000000"/>
            </a:outerShdw>
          </a:effectLst>
        </p:spPr>
      </p:pic>
      <p:sp>
        <p:nvSpPr>
          <p:cNvPr id="24" name="Isosceles Triangle 23">
            <a:extLst>
              <a:ext uri="{FF2B5EF4-FFF2-40B4-BE49-F238E27FC236}">
                <a16:creationId xmlns:a16="http://schemas.microsoft.com/office/drawing/2014/main" id="{1E50EAAF-CF74-4AB8-A8A5-AF1F035EB774}"/>
              </a:ext>
            </a:extLst>
          </p:cNvPr>
          <p:cNvSpPr/>
          <p:nvPr/>
        </p:nvSpPr>
        <p:spPr>
          <a:xfrm flipV="1">
            <a:off x="2720340" y="2854600"/>
            <a:ext cx="251460" cy="2114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27" name="Freeform: Shape 26">
            <a:extLst>
              <a:ext uri="{FF2B5EF4-FFF2-40B4-BE49-F238E27FC236}">
                <a16:creationId xmlns:a16="http://schemas.microsoft.com/office/drawing/2014/main" id="{ED1A4352-0E65-4802-9BE5-F08E93A46C5B}"/>
              </a:ext>
            </a:extLst>
          </p:cNvPr>
          <p:cNvSpPr/>
          <p:nvPr/>
        </p:nvSpPr>
        <p:spPr>
          <a:xfrm>
            <a:off x="2828925" y="2571751"/>
            <a:ext cx="554355" cy="669689"/>
          </a:xfrm>
          <a:custGeom>
            <a:avLst/>
            <a:gdLst>
              <a:gd name="connsiteX0" fmla="*/ 0 w 739140"/>
              <a:gd name="connsiteY0" fmla="*/ 624840 h 892919"/>
              <a:gd name="connsiteX1" fmla="*/ 335280 w 739140"/>
              <a:gd name="connsiteY1" fmla="*/ 861060 h 892919"/>
              <a:gd name="connsiteX2" fmla="*/ 739140 w 739140"/>
              <a:gd name="connsiteY2" fmla="*/ 0 h 892919"/>
            </a:gdLst>
            <a:ahLst/>
            <a:cxnLst>
              <a:cxn ang="0">
                <a:pos x="connsiteX0" y="connsiteY0"/>
              </a:cxn>
              <a:cxn ang="0">
                <a:pos x="connsiteX1" y="connsiteY1"/>
              </a:cxn>
              <a:cxn ang="0">
                <a:pos x="connsiteX2" y="connsiteY2"/>
              </a:cxn>
            </a:cxnLst>
            <a:rect l="l" t="t" r="r" b="b"/>
            <a:pathLst>
              <a:path w="739140" h="892919">
                <a:moveTo>
                  <a:pt x="0" y="624840"/>
                </a:moveTo>
                <a:cubicBezTo>
                  <a:pt x="106045" y="795020"/>
                  <a:pt x="212090" y="965200"/>
                  <a:pt x="335280" y="861060"/>
                </a:cubicBezTo>
                <a:cubicBezTo>
                  <a:pt x="458470" y="756920"/>
                  <a:pt x="662940" y="129540"/>
                  <a:pt x="73914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grpSp>
        <p:nvGrpSpPr>
          <p:cNvPr id="28" name="Group 27">
            <a:extLst>
              <a:ext uri="{FF2B5EF4-FFF2-40B4-BE49-F238E27FC236}">
                <a16:creationId xmlns:a16="http://schemas.microsoft.com/office/drawing/2014/main" id="{50A7117F-41B6-4A8D-8A55-B97E148A52AC}"/>
              </a:ext>
            </a:extLst>
          </p:cNvPr>
          <p:cNvGrpSpPr/>
          <p:nvPr/>
        </p:nvGrpSpPr>
        <p:grpSpPr>
          <a:xfrm flipH="1">
            <a:off x="5700537" y="2571751"/>
            <a:ext cx="647504" cy="669689"/>
            <a:chOff x="6752353" y="3429000"/>
            <a:chExt cx="883920" cy="892919"/>
          </a:xfrm>
        </p:grpSpPr>
        <p:sp>
          <p:nvSpPr>
            <p:cNvPr id="29" name="Isosceles Triangle 28">
              <a:extLst>
                <a:ext uri="{FF2B5EF4-FFF2-40B4-BE49-F238E27FC236}">
                  <a16:creationId xmlns:a16="http://schemas.microsoft.com/office/drawing/2014/main" id="{47AC5ABE-D330-44DF-9FF7-60B36E06F453}"/>
                </a:ext>
              </a:extLst>
            </p:cNvPr>
            <p:cNvSpPr/>
            <p:nvPr/>
          </p:nvSpPr>
          <p:spPr>
            <a:xfrm flipV="1">
              <a:off x="6752353" y="3806134"/>
              <a:ext cx="335280" cy="2819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30" name="Freeform: Shape 29">
              <a:extLst>
                <a:ext uri="{FF2B5EF4-FFF2-40B4-BE49-F238E27FC236}">
                  <a16:creationId xmlns:a16="http://schemas.microsoft.com/office/drawing/2014/main" id="{64CF188A-0E62-47E8-880E-3E629299478F}"/>
                </a:ext>
              </a:extLst>
            </p:cNvPr>
            <p:cNvSpPr/>
            <p:nvPr/>
          </p:nvSpPr>
          <p:spPr>
            <a:xfrm>
              <a:off x="6897133" y="3429000"/>
              <a:ext cx="739140" cy="892919"/>
            </a:xfrm>
            <a:custGeom>
              <a:avLst/>
              <a:gdLst>
                <a:gd name="connsiteX0" fmla="*/ 0 w 739140"/>
                <a:gd name="connsiteY0" fmla="*/ 624840 h 892919"/>
                <a:gd name="connsiteX1" fmla="*/ 335280 w 739140"/>
                <a:gd name="connsiteY1" fmla="*/ 861060 h 892919"/>
                <a:gd name="connsiteX2" fmla="*/ 739140 w 739140"/>
                <a:gd name="connsiteY2" fmla="*/ 0 h 892919"/>
              </a:gdLst>
              <a:ahLst/>
              <a:cxnLst>
                <a:cxn ang="0">
                  <a:pos x="connsiteX0" y="connsiteY0"/>
                </a:cxn>
                <a:cxn ang="0">
                  <a:pos x="connsiteX1" y="connsiteY1"/>
                </a:cxn>
                <a:cxn ang="0">
                  <a:pos x="connsiteX2" y="connsiteY2"/>
                </a:cxn>
              </a:cxnLst>
              <a:rect l="l" t="t" r="r" b="b"/>
              <a:pathLst>
                <a:path w="739140" h="892919">
                  <a:moveTo>
                    <a:pt x="0" y="624840"/>
                  </a:moveTo>
                  <a:cubicBezTo>
                    <a:pt x="106045" y="795020"/>
                    <a:pt x="212090" y="965200"/>
                    <a:pt x="335280" y="861060"/>
                  </a:cubicBezTo>
                  <a:cubicBezTo>
                    <a:pt x="458470" y="756920"/>
                    <a:pt x="662940" y="129540"/>
                    <a:pt x="73914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grpSp>
      <p:pic>
        <p:nvPicPr>
          <p:cNvPr id="34" name="Picture 33" descr="Icon&#10;&#10;Description automatically generated with medium confidence">
            <a:extLst>
              <a:ext uri="{FF2B5EF4-FFF2-40B4-BE49-F238E27FC236}">
                <a16:creationId xmlns:a16="http://schemas.microsoft.com/office/drawing/2014/main" id="{207A06A7-574D-462A-9E3F-25E44100C366}"/>
              </a:ext>
            </a:extLst>
          </p:cNvPr>
          <p:cNvPicPr>
            <a:picLocks noChangeAspect="1"/>
          </p:cNvPicPr>
          <p:nvPr/>
        </p:nvPicPr>
        <p:blipFill>
          <a:blip r:embed="rId7">
            <a:biLevel thresh="25000"/>
            <a:extLst>
              <a:ext uri="{BEBA8EAE-BF5A-486C-A8C5-ECC9F3942E4B}">
                <a14:imgProps xmlns:a14="http://schemas.microsoft.com/office/drawing/2010/main">
                  <a14:imgLayer r:embed="rId4">
                    <a14:imgEffect>
                      <a14:sharpenSoften amount="250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3483599" y="1977603"/>
            <a:ext cx="569357" cy="470761"/>
          </a:xfrm>
          <a:prstGeom prst="rect">
            <a:avLst/>
          </a:prstGeom>
        </p:spPr>
      </p:pic>
      <p:pic>
        <p:nvPicPr>
          <p:cNvPr id="38" name="Graphic 37" descr="Traffic light with solid fill">
            <a:extLst>
              <a:ext uri="{FF2B5EF4-FFF2-40B4-BE49-F238E27FC236}">
                <a16:creationId xmlns:a16="http://schemas.microsoft.com/office/drawing/2014/main" id="{290F50EA-82DB-4BBE-9CC4-34D4B31F17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71260" y="1202868"/>
            <a:ext cx="685800" cy="685800"/>
          </a:xfrm>
          <a:prstGeom prst="rect">
            <a:avLst/>
          </a:prstGeom>
        </p:spPr>
      </p:pic>
      <p:sp>
        <p:nvSpPr>
          <p:cNvPr id="41" name="Oval 40">
            <a:extLst>
              <a:ext uri="{FF2B5EF4-FFF2-40B4-BE49-F238E27FC236}">
                <a16:creationId xmlns:a16="http://schemas.microsoft.com/office/drawing/2014/main" id="{851B45AD-21D7-47DB-93AD-A2756207DBF9}"/>
              </a:ext>
            </a:extLst>
          </p:cNvPr>
          <p:cNvSpPr/>
          <p:nvPr/>
        </p:nvSpPr>
        <p:spPr>
          <a:xfrm>
            <a:off x="6227056" y="1623809"/>
            <a:ext cx="154691" cy="15262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dirty="0">
              <a:solidFill>
                <a:prstClr val="white"/>
              </a:solidFill>
              <a:latin typeface="Calibri" panose="020F0502020204030204"/>
            </a:endParaRPr>
          </a:p>
        </p:txBody>
      </p:sp>
      <p:sp>
        <p:nvSpPr>
          <p:cNvPr id="43" name="Oval 42">
            <a:extLst>
              <a:ext uri="{FF2B5EF4-FFF2-40B4-BE49-F238E27FC236}">
                <a16:creationId xmlns:a16="http://schemas.microsoft.com/office/drawing/2014/main" id="{B0C5B4B0-AFB7-467D-8D71-87916C518DBD}"/>
              </a:ext>
            </a:extLst>
          </p:cNvPr>
          <p:cNvSpPr/>
          <p:nvPr/>
        </p:nvSpPr>
        <p:spPr>
          <a:xfrm>
            <a:off x="6241984" y="1322059"/>
            <a:ext cx="154691" cy="1526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dirty="0">
              <a:solidFill>
                <a:prstClr val="white"/>
              </a:solidFill>
              <a:latin typeface="Calibri" panose="020F0502020204030204"/>
            </a:endParaRPr>
          </a:p>
        </p:txBody>
      </p:sp>
      <p:pic>
        <p:nvPicPr>
          <p:cNvPr id="44" name="Graphic 43" descr="Wi-Fi with solid fill">
            <a:extLst>
              <a:ext uri="{FF2B5EF4-FFF2-40B4-BE49-F238E27FC236}">
                <a16:creationId xmlns:a16="http://schemas.microsoft.com/office/drawing/2014/main" id="{72FA6D17-10E1-42AB-B756-E1B7356117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V="1">
            <a:off x="5866835" y="2448363"/>
            <a:ext cx="685800" cy="737230"/>
          </a:xfrm>
          <a:prstGeom prst="rect">
            <a:avLst/>
          </a:prstGeom>
          <a:effectLst>
            <a:outerShdw dist="50800" sx="1000" sy="1000" algn="ctr" rotWithShape="0">
              <a:srgbClr val="000000"/>
            </a:outerShdw>
          </a:effectLst>
        </p:spPr>
      </p:pic>
      <p:sp>
        <p:nvSpPr>
          <p:cNvPr id="2" name="Slide Number Placeholder 1">
            <a:extLst>
              <a:ext uri="{FF2B5EF4-FFF2-40B4-BE49-F238E27FC236}">
                <a16:creationId xmlns:a16="http://schemas.microsoft.com/office/drawing/2014/main" id="{7D20ECCD-6C20-44FC-8C4A-EAF1375811EC}"/>
              </a:ext>
            </a:extLst>
          </p:cNvPr>
          <p:cNvSpPr>
            <a:spLocks noGrp="1"/>
          </p:cNvSpPr>
          <p:nvPr>
            <p:ph type="sldNum" sz="quarter" idx="12"/>
          </p:nvPr>
        </p:nvSpPr>
        <p:spPr/>
        <p:txBody>
          <a:bodyPr/>
          <a:lstStyle/>
          <a:p>
            <a:fld id="{28B02B5C-ED1B-4CA3-82A0-4801C0693117}" type="slidenum">
              <a:rPr lang="en-US" smtClean="0"/>
              <a:t>8</a:t>
            </a:fld>
            <a:endParaRPr lang="en-US"/>
          </a:p>
        </p:txBody>
      </p:sp>
    </p:spTree>
    <p:extLst>
      <p:ext uri="{BB962C8B-B14F-4D97-AF65-F5344CB8AC3E}">
        <p14:creationId xmlns:p14="http://schemas.microsoft.com/office/powerpoint/2010/main" val="23581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25E-7 -7.40741E-7 L 0.11979 -7.40741E-7 " pathEditMode="relative" rAng="0" ptsTypes="AA">
                                      <p:cBhvr>
                                        <p:cTn id="6" dur="2000" fill="hold"/>
                                        <p:tgtEl>
                                          <p:spTgt spid="11"/>
                                        </p:tgtEl>
                                        <p:attrNameLst>
                                          <p:attrName>ppt_x</p:attrName>
                                          <p:attrName>ppt_y</p:attrName>
                                        </p:attrNameLst>
                                      </p:cBhvr>
                                      <p:rCtr x="5990"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2.91667E-6 -1.85185E-6 L 0.09258 0.00116 " pathEditMode="relative" rAng="0" ptsTypes="AA">
                                      <p:cBhvr>
                                        <p:cTn id="15" dur="2000" fill="hold"/>
                                        <p:tgtEl>
                                          <p:spTgt spid="20"/>
                                        </p:tgtEl>
                                        <p:attrNameLst>
                                          <p:attrName>ppt_x</p:attrName>
                                          <p:attrName>ppt_y</p:attrName>
                                        </p:attrNameLst>
                                      </p:cBhvr>
                                      <p:rCtr x="4622" y="46"/>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0.11979 -7.40741E-7 L 0.22357 -7.40741E-7 " pathEditMode="relative" rAng="0" ptsTypes="AA">
                                      <p:cBhvr>
                                        <p:cTn id="24" dur="2000" fill="hold"/>
                                        <p:tgtEl>
                                          <p:spTgt spid="11"/>
                                        </p:tgtEl>
                                        <p:attrNameLst>
                                          <p:attrName>ppt_x</p:attrName>
                                          <p:attrName>ppt_y</p:attrName>
                                        </p:attrNameLst>
                                      </p:cBhvr>
                                      <p:rCtr x="5182" y="0"/>
                                    </p:animMotion>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1" fill="hold" nodeType="clickEffect">
                                  <p:stCondLst>
                                    <p:cond delay="0"/>
                                  </p:stCondLst>
                                  <p:childTnLst>
                                    <p:animEffect transition="out" filter="wipe(up)">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6.25E-7 -2.59259E-6 L 0.17669 -2.59259E-6 " pathEditMode="relative" rAng="0" ptsTypes="AA">
                                      <p:cBhvr>
                                        <p:cTn id="48" dur="2000" fill="hold"/>
                                        <p:tgtEl>
                                          <p:spTgt spid="34"/>
                                        </p:tgtEl>
                                        <p:attrNameLst>
                                          <p:attrName>ppt_x</p:attrName>
                                          <p:attrName>ppt_y</p:attrName>
                                        </p:attrNameLst>
                                      </p:cBhvr>
                                      <p:rCtr x="8828" y="0"/>
                                    </p:animMotion>
                                  </p:childTnLst>
                                </p:cTn>
                              </p:par>
                            </p:childTnLst>
                          </p:cTn>
                        </p:par>
                      </p:childTnLst>
                    </p:cTn>
                  </p:par>
                  <p:par>
                    <p:cTn id="49" fill="hold">
                      <p:stCondLst>
                        <p:cond delay="indefinite"/>
                      </p:stCondLst>
                      <p:childTnLst>
                        <p:par>
                          <p:cTn id="50" fill="hold">
                            <p:stCondLst>
                              <p:cond delay="0"/>
                            </p:stCondLst>
                            <p:childTnLst>
                              <p:par>
                                <p:cTn id="51" presetID="22" presetClass="exit" presetSubtype="1" fill="hold" nodeType="clickEffect">
                                  <p:stCondLst>
                                    <p:cond delay="0"/>
                                  </p:stCondLst>
                                  <p:childTnLst>
                                    <p:animEffect transition="out" filter="wipe(up)">
                                      <p:cBhvr>
                                        <p:cTn id="52" dur="500"/>
                                        <p:tgtEl>
                                          <p:spTgt spid="23"/>
                                        </p:tgtEl>
                                      </p:cBhvr>
                                    </p:animEffect>
                                    <p:set>
                                      <p:cBhvr>
                                        <p:cTn id="53" dur="1" fill="hold">
                                          <p:stCondLst>
                                            <p:cond delay="499"/>
                                          </p:stCondLst>
                                        </p:cTn>
                                        <p:tgtEl>
                                          <p:spTgt spid="2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8" fill="hold" nodeType="clickEffect">
                                  <p:stCondLst>
                                    <p:cond delay="0"/>
                                  </p:stCondLst>
                                  <p:childTnLst>
                                    <p:animEffect transition="out" filter="wipe(left)">
                                      <p:cBhvr>
                                        <p:cTn id="57" dur="500"/>
                                        <p:tgtEl>
                                          <p:spTgt spid="34"/>
                                        </p:tgtEl>
                                      </p:cBhvr>
                                    </p:animEffect>
                                    <p:set>
                                      <p:cBhvr>
                                        <p:cTn id="58" dur="1" fill="hold">
                                          <p:stCondLst>
                                            <p:cond delay="499"/>
                                          </p:stCondLst>
                                        </p:cTn>
                                        <p:tgtEl>
                                          <p:spTgt spid="3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22357 -7.40741E-7 L 0.6181 -0.00278 " pathEditMode="relative" rAng="0" ptsTypes="AA">
                                      <p:cBhvr>
                                        <p:cTn id="70" dur="2000" fill="hold"/>
                                        <p:tgtEl>
                                          <p:spTgt spid="11"/>
                                        </p:tgtEl>
                                        <p:attrNameLst>
                                          <p:attrName>ppt_x</p:attrName>
                                          <p:attrName>ppt_y</p:attrName>
                                        </p:attrNameLst>
                                      </p:cBhvr>
                                      <p:rCtr x="19727" y="-139"/>
                                    </p:animMotion>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ipe(up)">
                                      <p:cBhvr>
                                        <p:cTn id="75" dur="500"/>
                                        <p:tgtEl>
                                          <p:spTgt spid="4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1" fill="hold" nodeType="clickEffect">
                                  <p:stCondLst>
                                    <p:cond delay="0"/>
                                  </p:stCondLst>
                                  <p:childTnLst>
                                    <p:animEffect transition="out" filter="wipe(up)">
                                      <p:cBhvr>
                                        <p:cTn id="79" dur="500"/>
                                        <p:tgtEl>
                                          <p:spTgt spid="44"/>
                                        </p:tgtEl>
                                      </p:cBhvr>
                                    </p:animEffect>
                                    <p:set>
                                      <p:cBhvr>
                                        <p:cTn id="80" dur="1" fill="hold">
                                          <p:stCondLst>
                                            <p:cond delay="499"/>
                                          </p:stCondLst>
                                        </p:cTn>
                                        <p:tgtEl>
                                          <p:spTgt spid="4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nodeType="clickEffect">
                                  <p:stCondLst>
                                    <p:cond delay="0"/>
                                  </p:stCondLst>
                                  <p:childTnLst>
                                    <p:animMotion origin="layout" path="M 0.6181 -0.00278 L 0.8431 -0.00116 " pathEditMode="relative" rAng="0" ptsTypes="AA">
                                      <p:cBhvr>
                                        <p:cTn id="89" dur="2000" fill="hold"/>
                                        <p:tgtEl>
                                          <p:spTgt spid="11"/>
                                        </p:tgtEl>
                                        <p:attrNameLst>
                                          <p:attrName>ppt_x</p:attrName>
                                          <p:attrName>ppt_y</p:attrName>
                                        </p:attrNameLst>
                                      </p:cBhvr>
                                      <p:rCtr x="11250" y="69"/>
                                    </p:animMotion>
                                  </p:childTnLst>
                                </p:cTn>
                              </p:par>
                            </p:childTnLst>
                          </p:cTn>
                        </p:par>
                      </p:childTnLst>
                    </p:cTn>
                  </p:par>
                  <p:par>
                    <p:cTn id="90" fill="hold">
                      <p:stCondLst>
                        <p:cond delay="indefinite"/>
                      </p:stCondLst>
                      <p:childTnLst>
                        <p:par>
                          <p:cTn id="91" fill="hold">
                            <p:stCondLst>
                              <p:cond delay="0"/>
                            </p:stCondLst>
                            <p:childTnLst>
                              <p:par>
                                <p:cTn id="92" presetID="22" presetClass="exit" presetSubtype="1" fill="hold" nodeType="clickEffect">
                                  <p:stCondLst>
                                    <p:cond delay="0"/>
                                  </p:stCondLst>
                                  <p:childTnLst>
                                    <p:animEffect transition="out" filter="wipe(up)">
                                      <p:cBhvr>
                                        <p:cTn id="93" dur="500"/>
                                        <p:tgtEl>
                                          <p:spTgt spid="44"/>
                                        </p:tgtEl>
                                      </p:cBhvr>
                                    </p:animEffect>
                                    <p:set>
                                      <p:cBhvr>
                                        <p:cTn id="94" dur="1" fill="hold">
                                          <p:stCondLst>
                                            <p:cond delay="499"/>
                                          </p:stCondLst>
                                        </p:cTn>
                                        <p:tgtEl>
                                          <p:spTgt spid="44"/>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4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1" nodeType="clickEffect">
                                  <p:stCondLst>
                                    <p:cond delay="0"/>
                                  </p:stCondLst>
                                  <p:childTnLst>
                                    <p:set>
                                      <p:cBhvr>
                                        <p:cTn id="10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3" grpId="0" animBg="1"/>
      <p:bldP spid="4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Diagram&#10;&#10;Description automatically generated">
            <a:extLst>
              <a:ext uri="{FF2B5EF4-FFF2-40B4-BE49-F238E27FC236}">
                <a16:creationId xmlns:a16="http://schemas.microsoft.com/office/drawing/2014/main" id="{C6EF26EB-7683-4CCC-8EBF-63711CB29FA8}"/>
              </a:ext>
            </a:extLst>
          </p:cNvPr>
          <p:cNvPicPr>
            <a:picLocks noChangeAspect="1"/>
          </p:cNvPicPr>
          <p:nvPr/>
        </p:nvPicPr>
        <p:blipFill>
          <a:blip r:embed="rId2"/>
          <a:stretch>
            <a:fillRect/>
          </a:stretch>
        </p:blipFill>
        <p:spPr>
          <a:xfrm>
            <a:off x="2934473" y="507709"/>
            <a:ext cx="4427517" cy="4302993"/>
          </a:xfrm>
          <a:prstGeom prst="rect">
            <a:avLst/>
          </a:prstGeom>
        </p:spPr>
      </p:pic>
      <p:sp>
        <p:nvSpPr>
          <p:cNvPr id="12" name="TextBox 11">
            <a:extLst>
              <a:ext uri="{FF2B5EF4-FFF2-40B4-BE49-F238E27FC236}">
                <a16:creationId xmlns:a16="http://schemas.microsoft.com/office/drawing/2014/main" id="{BFE5C764-59EF-469F-A953-61EEA4B66639}"/>
              </a:ext>
            </a:extLst>
          </p:cNvPr>
          <p:cNvSpPr txBox="1"/>
          <p:nvPr/>
        </p:nvSpPr>
        <p:spPr>
          <a:xfrm>
            <a:off x="3910872" y="4573794"/>
            <a:ext cx="1478290" cy="523220"/>
          </a:xfrm>
          <a:prstGeom prst="rect">
            <a:avLst/>
          </a:prstGeom>
          <a:noFill/>
        </p:spPr>
        <p:txBody>
          <a:bodyPr wrap="none" rtlCol="0">
            <a:spAutoFit/>
          </a:bodyPr>
          <a:lstStyle/>
          <a:p>
            <a:r>
              <a:rPr lang="en-US" dirty="0"/>
              <a:t>Li-ion 5v Battery</a:t>
            </a:r>
          </a:p>
          <a:p>
            <a:endParaRPr lang="en-US" dirty="0"/>
          </a:p>
        </p:txBody>
      </p:sp>
      <p:sp>
        <p:nvSpPr>
          <p:cNvPr id="21" name="TextBox 20">
            <a:extLst>
              <a:ext uri="{FF2B5EF4-FFF2-40B4-BE49-F238E27FC236}">
                <a16:creationId xmlns:a16="http://schemas.microsoft.com/office/drawing/2014/main" id="{61413A06-0F52-4545-A29C-35C146506A7C}"/>
              </a:ext>
            </a:extLst>
          </p:cNvPr>
          <p:cNvSpPr txBox="1"/>
          <p:nvPr/>
        </p:nvSpPr>
        <p:spPr>
          <a:xfrm>
            <a:off x="1290478" y="2101637"/>
            <a:ext cx="2331229" cy="738664"/>
          </a:xfrm>
          <a:prstGeom prst="rect">
            <a:avLst/>
          </a:prstGeom>
          <a:noFill/>
        </p:spPr>
        <p:txBody>
          <a:bodyPr wrap="square" rtlCol="0">
            <a:spAutoFit/>
          </a:bodyPr>
          <a:lstStyle/>
          <a:p>
            <a:r>
              <a:rPr lang="en-US" dirty="0"/>
              <a:t>RF receiver</a:t>
            </a:r>
          </a:p>
          <a:p>
            <a:r>
              <a:rPr lang="en-US" dirty="0"/>
              <a:t>(</a:t>
            </a:r>
            <a:r>
              <a:rPr lang="en-US" b="0" dirty="0">
                <a:solidFill>
                  <a:schemeClr val="tx1"/>
                </a:solidFill>
                <a:effectLst/>
                <a:latin typeface="Poppins" panose="020B0502040204020203" pitchFamily="2" charset="0"/>
              </a:rPr>
              <a:t>NRF24L01+PA+LNA</a:t>
            </a:r>
            <a:r>
              <a:rPr lang="en-US" dirty="0"/>
              <a:t>)</a:t>
            </a:r>
          </a:p>
          <a:p>
            <a:r>
              <a:rPr lang="en-US" dirty="0"/>
              <a:t> </a:t>
            </a:r>
          </a:p>
        </p:txBody>
      </p:sp>
      <p:sp>
        <p:nvSpPr>
          <p:cNvPr id="23" name="TextBox 22">
            <a:extLst>
              <a:ext uri="{FF2B5EF4-FFF2-40B4-BE49-F238E27FC236}">
                <a16:creationId xmlns:a16="http://schemas.microsoft.com/office/drawing/2014/main" id="{C66E08E5-0AA9-48EA-8050-590276BE3049}"/>
              </a:ext>
            </a:extLst>
          </p:cNvPr>
          <p:cNvSpPr txBox="1"/>
          <p:nvPr/>
        </p:nvSpPr>
        <p:spPr>
          <a:xfrm>
            <a:off x="1348765" y="4215194"/>
            <a:ext cx="1595845" cy="738664"/>
          </a:xfrm>
          <a:prstGeom prst="rect">
            <a:avLst/>
          </a:prstGeom>
          <a:noFill/>
        </p:spPr>
        <p:txBody>
          <a:bodyPr wrap="square" rtlCol="0">
            <a:spAutoFit/>
          </a:bodyPr>
          <a:lstStyle/>
          <a:p>
            <a:r>
              <a:rPr lang="en-US" dirty="0"/>
              <a:t>12V(6Vx2) Solar panels</a:t>
            </a:r>
          </a:p>
          <a:p>
            <a:endParaRPr lang="en-US" dirty="0"/>
          </a:p>
        </p:txBody>
      </p:sp>
      <p:sp>
        <p:nvSpPr>
          <p:cNvPr id="25" name="TextBox 24">
            <a:extLst>
              <a:ext uri="{FF2B5EF4-FFF2-40B4-BE49-F238E27FC236}">
                <a16:creationId xmlns:a16="http://schemas.microsoft.com/office/drawing/2014/main" id="{B5BD231F-24CD-4CDE-B9F0-6D9206853A21}"/>
              </a:ext>
            </a:extLst>
          </p:cNvPr>
          <p:cNvSpPr txBox="1"/>
          <p:nvPr/>
        </p:nvSpPr>
        <p:spPr>
          <a:xfrm>
            <a:off x="5471705" y="795914"/>
            <a:ext cx="1478290" cy="738664"/>
          </a:xfrm>
          <a:prstGeom prst="rect">
            <a:avLst/>
          </a:prstGeom>
          <a:noFill/>
        </p:spPr>
        <p:txBody>
          <a:bodyPr wrap="none" rtlCol="0">
            <a:spAutoFit/>
          </a:bodyPr>
          <a:lstStyle/>
          <a:p>
            <a:r>
              <a:rPr lang="en-US" dirty="0"/>
              <a:t>Vibration sensor</a:t>
            </a:r>
          </a:p>
          <a:p>
            <a:r>
              <a:rPr lang="en-US" dirty="0"/>
              <a:t>(SW18010P)</a:t>
            </a:r>
          </a:p>
          <a:p>
            <a:endParaRPr lang="en-US" dirty="0"/>
          </a:p>
        </p:txBody>
      </p:sp>
      <p:sp>
        <p:nvSpPr>
          <p:cNvPr id="27" name="TextBox 26">
            <a:extLst>
              <a:ext uri="{FF2B5EF4-FFF2-40B4-BE49-F238E27FC236}">
                <a16:creationId xmlns:a16="http://schemas.microsoft.com/office/drawing/2014/main" id="{ED8603D0-356D-41C0-A476-F46883A2D5D9}"/>
              </a:ext>
            </a:extLst>
          </p:cNvPr>
          <p:cNvSpPr txBox="1"/>
          <p:nvPr/>
        </p:nvSpPr>
        <p:spPr>
          <a:xfrm>
            <a:off x="7361990" y="2101637"/>
            <a:ext cx="1931939" cy="738664"/>
          </a:xfrm>
          <a:prstGeom prst="rect">
            <a:avLst/>
          </a:prstGeom>
          <a:noFill/>
        </p:spPr>
        <p:txBody>
          <a:bodyPr wrap="none" rtlCol="0">
            <a:spAutoFit/>
          </a:bodyPr>
          <a:lstStyle/>
          <a:p>
            <a:r>
              <a:rPr lang="en-US" dirty="0"/>
              <a:t>RF transmitter</a:t>
            </a:r>
          </a:p>
          <a:p>
            <a:r>
              <a:rPr lang="en-US" dirty="0"/>
              <a:t>(</a:t>
            </a:r>
            <a:r>
              <a:rPr lang="en-US" b="0" dirty="0">
                <a:solidFill>
                  <a:schemeClr val="tx1"/>
                </a:solidFill>
                <a:effectLst/>
                <a:latin typeface="Poppins" panose="020B0502040204020203" pitchFamily="2" charset="0"/>
              </a:rPr>
              <a:t>NRF24L01+PA+LNA</a:t>
            </a:r>
            <a:r>
              <a:rPr lang="en-US" dirty="0"/>
              <a:t>) </a:t>
            </a:r>
          </a:p>
          <a:p>
            <a:endParaRPr lang="en-US" dirty="0"/>
          </a:p>
        </p:txBody>
      </p:sp>
      <p:sp>
        <p:nvSpPr>
          <p:cNvPr id="28" name="TextBox 27">
            <a:extLst>
              <a:ext uri="{FF2B5EF4-FFF2-40B4-BE49-F238E27FC236}">
                <a16:creationId xmlns:a16="http://schemas.microsoft.com/office/drawing/2014/main" id="{65C9738B-CD00-4596-A3EA-448F2D8E38B7}"/>
              </a:ext>
            </a:extLst>
          </p:cNvPr>
          <p:cNvSpPr txBox="1"/>
          <p:nvPr/>
        </p:nvSpPr>
        <p:spPr>
          <a:xfrm>
            <a:off x="1402733" y="3026741"/>
            <a:ext cx="1487908" cy="738664"/>
          </a:xfrm>
          <a:prstGeom prst="rect">
            <a:avLst/>
          </a:prstGeom>
          <a:noFill/>
        </p:spPr>
        <p:txBody>
          <a:bodyPr wrap="none" rtlCol="0">
            <a:spAutoFit/>
          </a:bodyPr>
          <a:lstStyle/>
          <a:p>
            <a:r>
              <a:rPr lang="en-US" dirty="0"/>
              <a:t>Boost converter </a:t>
            </a:r>
          </a:p>
          <a:p>
            <a:r>
              <a:rPr lang="en-US" dirty="0"/>
              <a:t>(to 5V)</a:t>
            </a:r>
          </a:p>
          <a:p>
            <a:endParaRPr lang="en-US" dirty="0"/>
          </a:p>
        </p:txBody>
      </p:sp>
      <p:sp>
        <p:nvSpPr>
          <p:cNvPr id="13" name="TextBox 12">
            <a:extLst>
              <a:ext uri="{FF2B5EF4-FFF2-40B4-BE49-F238E27FC236}">
                <a16:creationId xmlns:a16="http://schemas.microsoft.com/office/drawing/2014/main" id="{20A156CC-4101-46D1-93E0-EBCFF73CBF40}"/>
              </a:ext>
            </a:extLst>
          </p:cNvPr>
          <p:cNvSpPr txBox="1"/>
          <p:nvPr/>
        </p:nvSpPr>
        <p:spPr>
          <a:xfrm>
            <a:off x="631823" y="483007"/>
            <a:ext cx="3279049" cy="338554"/>
          </a:xfrm>
          <a:prstGeom prst="rect">
            <a:avLst/>
          </a:prstGeom>
          <a:noFill/>
        </p:spPr>
        <p:txBody>
          <a:bodyPr wrap="square" rtlCol="0">
            <a:spAutoFit/>
          </a:bodyPr>
          <a:lstStyle/>
          <a:p>
            <a:r>
              <a:rPr lang="en-US" sz="1600" u="sng" dirty="0"/>
              <a:t>Train Approaching Detector</a:t>
            </a:r>
          </a:p>
        </p:txBody>
      </p:sp>
      <p:sp>
        <p:nvSpPr>
          <p:cNvPr id="2" name="TextBox 1">
            <a:extLst>
              <a:ext uri="{FF2B5EF4-FFF2-40B4-BE49-F238E27FC236}">
                <a16:creationId xmlns:a16="http://schemas.microsoft.com/office/drawing/2014/main" id="{0F183D5F-AF97-4BEE-A17C-3B58044EC639}"/>
              </a:ext>
            </a:extLst>
          </p:cNvPr>
          <p:cNvSpPr txBox="1"/>
          <p:nvPr/>
        </p:nvSpPr>
        <p:spPr>
          <a:xfrm>
            <a:off x="4308942" y="2351428"/>
            <a:ext cx="1478289" cy="307777"/>
          </a:xfrm>
          <a:prstGeom prst="rect">
            <a:avLst/>
          </a:prstGeom>
          <a:noFill/>
        </p:spPr>
        <p:txBody>
          <a:bodyPr wrap="square" rtlCol="0">
            <a:spAutoFit/>
          </a:bodyPr>
          <a:lstStyle/>
          <a:p>
            <a:r>
              <a:rPr lang="en-US" dirty="0" err="1">
                <a:solidFill>
                  <a:schemeClr val="bg1"/>
                </a:solidFill>
              </a:rPr>
              <a:t>Atmega</a:t>
            </a:r>
            <a:r>
              <a:rPr lang="en-US" dirty="0">
                <a:solidFill>
                  <a:schemeClr val="bg1"/>
                </a:solidFill>
              </a:rPr>
              <a:t> 328P</a:t>
            </a:r>
          </a:p>
        </p:txBody>
      </p:sp>
    </p:spTree>
    <p:extLst>
      <p:ext uri="{BB962C8B-B14F-4D97-AF65-F5344CB8AC3E}">
        <p14:creationId xmlns:p14="http://schemas.microsoft.com/office/powerpoint/2010/main" val="3648670524"/>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759</Words>
  <Application>Microsoft Office PowerPoint</Application>
  <PresentationFormat>On-screen Show (16:9)</PresentationFormat>
  <Paragraphs>115</Paragraphs>
  <Slides>15</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Economica</vt:lpstr>
      <vt:lpstr>Calibri</vt:lpstr>
      <vt:lpstr>Roboto Mono</vt:lpstr>
      <vt:lpstr>Poppins</vt:lpstr>
      <vt:lpstr>Arial</vt:lpstr>
      <vt:lpstr>Roboto Mono Regular</vt:lpstr>
      <vt:lpstr>Open Sans</vt:lpstr>
      <vt:lpstr>Wingdings</vt:lpstr>
      <vt:lpstr>Calibri Light</vt:lpstr>
      <vt:lpstr>Luxe</vt:lpstr>
      <vt:lpstr>Office Theme</vt:lpstr>
      <vt:lpstr>Automated Railway Crossing System</vt:lpstr>
      <vt:lpstr>Introduction</vt:lpstr>
      <vt:lpstr>Problem</vt:lpstr>
      <vt:lpstr>Solution</vt:lpstr>
      <vt:lpstr>Automated Railway Crossing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Railway Crossing System</dc:title>
  <cp:lastModifiedBy>pavara nipun</cp:lastModifiedBy>
  <cp:revision>9</cp:revision>
  <dcterms:modified xsi:type="dcterms:W3CDTF">2021-09-21T18:48:53Z</dcterms:modified>
</cp:coreProperties>
</file>