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34"/>
  </p:notesMasterIdLst>
  <p:sldIdLst>
    <p:sldId id="401" r:id="rId5"/>
    <p:sldId id="441" r:id="rId6"/>
    <p:sldId id="486" r:id="rId7"/>
    <p:sldId id="442" r:id="rId8"/>
    <p:sldId id="436" r:id="rId9"/>
    <p:sldId id="507" r:id="rId10"/>
    <p:sldId id="513" r:id="rId11"/>
    <p:sldId id="512" r:id="rId12"/>
    <p:sldId id="489" r:id="rId13"/>
    <p:sldId id="514" r:id="rId14"/>
    <p:sldId id="491" r:id="rId15"/>
    <p:sldId id="501" r:id="rId16"/>
    <p:sldId id="502" r:id="rId17"/>
    <p:sldId id="492" r:id="rId18"/>
    <p:sldId id="511" r:id="rId19"/>
    <p:sldId id="424" r:id="rId20"/>
    <p:sldId id="503" r:id="rId21"/>
    <p:sldId id="504" r:id="rId22"/>
    <p:sldId id="505" r:id="rId23"/>
    <p:sldId id="508" r:id="rId24"/>
    <p:sldId id="506" r:id="rId25"/>
    <p:sldId id="510" r:id="rId26"/>
    <p:sldId id="509" r:id="rId27"/>
    <p:sldId id="493" r:id="rId28"/>
    <p:sldId id="515" r:id="rId29"/>
    <p:sldId id="516" r:id="rId30"/>
    <p:sldId id="517" r:id="rId31"/>
    <p:sldId id="518" r:id="rId32"/>
    <p:sldId id="49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62682D-C33C-45E0-8A0A-79C47F04EFA2}" v="1" dt="2023-11-16T15:09:15.183"/>
    <p1510:client id="{690138A3-7031-4D17-A951-E2627CEAA633}" v="1" dt="2023-11-16T15:27:03.927"/>
    <p1510:client id="{A3DD7A22-5992-41F9-8797-CBBC11F1B2FE}" v="9" dt="2023-12-01T16:35:46.082"/>
    <p1510:client id="{C7DF6EAC-4B2A-44EA-8F0D-E80F89A5A64E}" vWet="4" dt="2023-11-16T15:06:36.7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guzie Mbam - M00976019" userId="S::m00976019@studentmdx.ac::d1d9ecc6-8033-4824-86ff-8f783984f808" providerId="AD" clId="Web-{690138A3-7031-4D17-A951-E2627CEAA633}"/>
    <pc:docChg chg="sldOrd">
      <pc:chgData name="Oguzie Mbam - M00976019" userId="S::m00976019@studentmdx.ac::d1d9ecc6-8033-4824-86ff-8f783984f808" providerId="AD" clId="Web-{690138A3-7031-4D17-A951-E2627CEAA633}" dt="2023-11-16T15:27:03.927" v="0"/>
      <pc:docMkLst>
        <pc:docMk/>
      </pc:docMkLst>
      <pc:sldChg chg="ord">
        <pc:chgData name="Oguzie Mbam - M00976019" userId="S::m00976019@studentmdx.ac::d1d9ecc6-8033-4824-86ff-8f783984f808" providerId="AD" clId="Web-{690138A3-7031-4D17-A951-E2627CEAA633}" dt="2023-11-16T15:27:03.927" v="0"/>
        <pc:sldMkLst>
          <pc:docMk/>
          <pc:sldMk cId="716224001" sldId="514"/>
        </pc:sldMkLst>
      </pc:sldChg>
    </pc:docChg>
  </pc:docChgLst>
  <pc:docChgLst>
    <pc:chgData name="Husain Issa - M00972595" userId="S::m00972595@studentmdx.ac::525d8ef9-2dbe-4031-8293-2252f1c12416" providerId="AD" clId="Web-{A3DD7A22-5992-41F9-8797-CBBC11F1B2FE}"/>
    <pc:docChg chg="modSld">
      <pc:chgData name="Husain Issa - M00972595" userId="S::m00972595@studentmdx.ac::525d8ef9-2dbe-4031-8293-2252f1c12416" providerId="AD" clId="Web-{A3DD7A22-5992-41F9-8797-CBBC11F1B2FE}" dt="2023-12-01T16:35:45.285" v="6" actId="14100"/>
      <pc:docMkLst>
        <pc:docMk/>
      </pc:docMkLst>
      <pc:sldChg chg="modSp">
        <pc:chgData name="Husain Issa - M00972595" userId="S::m00972595@studentmdx.ac::525d8ef9-2dbe-4031-8293-2252f1c12416" providerId="AD" clId="Web-{A3DD7A22-5992-41F9-8797-CBBC11F1B2FE}" dt="2023-12-01T16:29:46.585" v="4" actId="20577"/>
        <pc:sldMkLst>
          <pc:docMk/>
          <pc:sldMk cId="1786972238" sldId="442"/>
        </pc:sldMkLst>
        <pc:spChg chg="mod">
          <ac:chgData name="Husain Issa - M00972595" userId="S::m00972595@studentmdx.ac::525d8ef9-2dbe-4031-8293-2252f1c12416" providerId="AD" clId="Web-{A3DD7A22-5992-41F9-8797-CBBC11F1B2FE}" dt="2023-12-01T16:29:46.585" v="4" actId="20577"/>
          <ac:spMkLst>
            <pc:docMk/>
            <pc:sldMk cId="1786972238" sldId="442"/>
            <ac:spMk id="4" creationId="{00000000-0000-0000-0000-000000000000}"/>
          </ac:spMkLst>
        </pc:spChg>
      </pc:sldChg>
      <pc:sldChg chg="modSp">
        <pc:chgData name="Husain Issa - M00972595" userId="S::m00972595@studentmdx.ac::525d8ef9-2dbe-4031-8293-2252f1c12416" providerId="AD" clId="Web-{A3DD7A22-5992-41F9-8797-CBBC11F1B2FE}" dt="2023-12-01T16:35:45.285" v="6" actId="14100"/>
        <pc:sldMkLst>
          <pc:docMk/>
          <pc:sldMk cId="2134468903" sldId="492"/>
        </pc:sldMkLst>
        <pc:spChg chg="mod">
          <ac:chgData name="Husain Issa - M00972595" userId="S::m00972595@studentmdx.ac::525d8ef9-2dbe-4031-8293-2252f1c12416" providerId="AD" clId="Web-{A3DD7A22-5992-41F9-8797-CBBC11F1B2FE}" dt="2023-12-01T16:35:45.285" v="6" actId="14100"/>
          <ac:spMkLst>
            <pc:docMk/>
            <pc:sldMk cId="2134468903" sldId="492"/>
            <ac:spMk id="2" creationId="{781FFDD0-C3AD-41A9-8BDA-CEEBFBB3D198}"/>
          </ac:spMkLst>
        </pc:spChg>
      </pc:sldChg>
    </pc:docChg>
  </pc:docChgLst>
  <pc:docChgLst>
    <pc:chgData name="Oguzie Mbam - M00976019" userId="S::m00976019@studentmdx.ac::d1d9ecc6-8033-4824-86ff-8f783984f808" providerId="AD" clId="Web-{1E62682D-C33C-45E0-8A0A-79C47F04EFA2}"/>
    <pc:docChg chg="sldOrd">
      <pc:chgData name="Oguzie Mbam - M00976019" userId="S::m00976019@studentmdx.ac::d1d9ecc6-8033-4824-86ff-8f783984f808" providerId="AD" clId="Web-{1E62682D-C33C-45E0-8A0A-79C47F04EFA2}" dt="2023-11-16T15:09:15.183" v="0"/>
      <pc:docMkLst>
        <pc:docMk/>
      </pc:docMkLst>
      <pc:sldChg chg="ord">
        <pc:chgData name="Oguzie Mbam - M00976019" userId="S::m00976019@studentmdx.ac::d1d9ecc6-8033-4824-86ff-8f783984f808" providerId="AD" clId="Web-{1E62682D-C33C-45E0-8A0A-79C47F04EFA2}" dt="2023-11-16T15:09:15.183" v="0"/>
        <pc:sldMkLst>
          <pc:docMk/>
          <pc:sldMk cId="620072257" sldId="5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1424A-9BBA-894B-9EA5-63A562FE8952}" type="datetimeFigureOut">
              <a:rPr lang="en-US" smtClean="0"/>
              <a:t>12/11/2023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243B1-6A89-F041-98AC-48B2EF3D7032}" type="slidenum">
              <a:rPr lang="en-US" smtClean="0"/>
              <a:t>‹#›</a:t>
            </a:fld>
            <a:endParaRPr lang="en-US"/>
          </a:p>
        </p:txBody>
      </p:sp>
    </p:spTree>
    <p:extLst>
      <p:ext uri="{BB962C8B-B14F-4D97-AF65-F5344CB8AC3E}">
        <p14:creationId xmlns:p14="http://schemas.microsoft.com/office/powerpoint/2010/main" val="6096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E243B1-6A89-F041-98AC-48B2EF3D7032}" type="slidenum">
              <a:rPr lang="en-US" smtClean="0"/>
              <a:t>4</a:t>
            </a:fld>
            <a:endParaRPr lang="en-US"/>
          </a:p>
        </p:txBody>
      </p:sp>
    </p:spTree>
    <p:extLst>
      <p:ext uri="{BB962C8B-B14F-4D97-AF65-F5344CB8AC3E}">
        <p14:creationId xmlns:p14="http://schemas.microsoft.com/office/powerpoint/2010/main" val="1326373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chemeClr val="bg1">
                    <a:lumMod val="50000"/>
                  </a:schemeClr>
                </a:solidFill>
              </a:defRPr>
            </a:lvl1pPr>
          </a:lstStyle>
          <a:p>
            <a:r>
              <a:rPr lang="en-US"/>
              <a:t>PDE4424 Industrial Manipulators</a:t>
            </a:r>
          </a:p>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a:defRPr sz="1400" b="1">
                <a:solidFill>
                  <a:srgbClr val="7F7F7F"/>
                </a:solidFill>
              </a:defRPr>
            </a:lvl1pPr>
          </a:lstStyle>
          <a:p>
            <a:fld id="{B6F15528-21DE-4FAA-801E-634DDDAF4B2B}" type="slidenum">
              <a:rPr lang="en-US" smtClean="0"/>
              <a:pPr/>
              <a:t>‹#›</a:t>
            </a:fld>
            <a:endParaRPr lang="en-US"/>
          </a:p>
        </p:txBody>
      </p:sp>
      <p:pic>
        <p:nvPicPr>
          <p:cNvPr id="9" name="Picture 8" descr="C:\Users\Charles Stephen\Desktop\Middlesex University Dubai logo.jpg"/>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6787" y="62786"/>
            <a:ext cx="1468931" cy="569371"/>
          </a:xfrm>
          <a:prstGeom prst="rect">
            <a:avLst/>
          </a:prstGeom>
          <a:noFill/>
          <a:ln>
            <a:noFill/>
          </a:ln>
        </p:spPr>
      </p:pic>
      <p:sp>
        <p:nvSpPr>
          <p:cNvPr id="11" name="Footer Placeholder 4"/>
          <p:cNvSpPr txBox="1">
            <a:spLocks/>
          </p:cNvSpPr>
          <p:nvPr/>
        </p:nvSpPr>
        <p:spPr>
          <a:xfrm>
            <a:off x="5029200" y="6528816"/>
            <a:ext cx="4114800" cy="32918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a:p>
        </p:txBody>
      </p:sp>
      <p:sp>
        <p:nvSpPr>
          <p:cNvPr id="14" name="TextBox 13"/>
          <p:cNvSpPr txBox="1"/>
          <p:nvPr/>
        </p:nvSpPr>
        <p:spPr>
          <a:xfrm>
            <a:off x="457200" y="6528816"/>
            <a:ext cx="8329363"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a:solidFill>
                  <a:schemeClr val="accent5"/>
                </a:solidFill>
              </a:rPr>
              <a:t>MDX Dubai Material	</a:t>
            </a:r>
            <a:r>
              <a:rPr lang="en-US" sz="1200"/>
              <a:t>				</a:t>
            </a:r>
            <a:r>
              <a:rPr lang="en-US" sz="1200">
                <a:solidFill>
                  <a:srgbClr val="7F7F7F"/>
                </a:solidFill>
              </a:rPr>
              <a:t>Judhi Prasetyo &amp; Bittu Scaria , 2023</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youtube.com/watch?time_continue=139&amp;v=A_oQns-DsQo&amp;feature=emb_log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mddWF4EkVFQ"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www.youtube.com/watch?v=NcCxJceZGTU"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vX9-MzOTxmI" TargetMode="Externa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hyperlink" Target="https://www.youtube.com/watch?v=T6MDDY-J4RA" TargetMode="External"/><Relationship Id="rId5" Type="http://schemas.openxmlformats.org/officeDocument/2006/relationships/hyperlink" Target="https://www.youtube.com/watch?v=G4Yxakt_SnU" TargetMode="External"/><Relationship Id="rId4" Type="http://schemas.openxmlformats.org/officeDocument/2006/relationships/hyperlink" Target="https://www.youtube.com/watch?v=sHFLglkQmAs"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www.schmalz-robotics.com/solutions/vacuum-generators/ecbpi/?lang=e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youtube.com/watch?v=EPsAuPqx8Ck"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time_continue=95&amp;v=i8Twl-NR0gw&amp;feature=emb_log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destaco.com/end-effectors" TargetMode="External"/><Relationship Id="rId2" Type="http://schemas.openxmlformats.org/officeDocument/2006/relationships/hyperlink" Target="https://schunk.com/de_en/homepage/" TargetMode="External"/><Relationship Id="rId1" Type="http://schemas.openxmlformats.org/officeDocument/2006/relationships/slideLayout" Target="../slideLayouts/slideLayout2.xml"/><Relationship Id="rId5" Type="http://schemas.openxmlformats.org/officeDocument/2006/relationships/hyperlink" Target="https://onrobot.com/en/products" TargetMode="External"/><Relationship Id="rId4" Type="http://schemas.openxmlformats.org/officeDocument/2006/relationships/hyperlink" Target="https://robotiq.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71600"/>
            <a:ext cx="8229600" cy="1927225"/>
          </a:xfrm>
        </p:spPr>
        <p:txBody>
          <a:bodyPr/>
          <a:lstStyle/>
          <a:p>
            <a:r>
              <a:rPr lang="en-US" sz="3200"/>
              <a:t>Industrial MANIPULATOR</a:t>
            </a:r>
            <a:br>
              <a:rPr lang="en-US" sz="3200"/>
            </a:br>
            <a:r>
              <a:rPr lang="en-US" sz="3200"/>
              <a:t>  End of arm tooling</a:t>
            </a:r>
          </a:p>
        </p:txBody>
      </p:sp>
      <p:sp>
        <p:nvSpPr>
          <p:cNvPr id="3" name="Subtitle 2"/>
          <p:cNvSpPr>
            <a:spLocks noGrp="1"/>
          </p:cNvSpPr>
          <p:nvPr>
            <p:ph type="subTitle" idx="1"/>
          </p:nvPr>
        </p:nvSpPr>
        <p:spPr/>
        <p:txBody>
          <a:bodyPr>
            <a:normAutofit/>
          </a:bodyPr>
          <a:lstStyle/>
          <a:p>
            <a:r>
              <a:rPr lang="en-US"/>
              <a:t>PDE4431 Industrial Manipulators</a:t>
            </a:r>
          </a:p>
          <a:p>
            <a:r>
              <a:rPr lang="en-US"/>
              <a:t>Judhi Prasetyo &amp; Bittu Scaria</a:t>
            </a:r>
          </a:p>
          <a:p>
            <a:r>
              <a:rPr lang="en-US"/>
              <a:t>Middlesex University Dubai</a:t>
            </a:r>
          </a:p>
        </p:txBody>
      </p:sp>
    </p:spTree>
    <p:extLst>
      <p:ext uri="{BB962C8B-B14F-4D97-AF65-F5344CB8AC3E}">
        <p14:creationId xmlns:p14="http://schemas.microsoft.com/office/powerpoint/2010/main" val="3201339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Cost v/s Flexibility</a:t>
            </a:r>
          </a:p>
        </p:txBody>
      </p:sp>
      <p:sp>
        <p:nvSpPr>
          <p:cNvPr id="4" name="AutoShape 2" descr="Spectrum of robotic gripping systems [29] | Download Scientific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8" name="Picture 6" descr="Spectrum of robotic gripping systems [29] | Download Scientif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76401"/>
            <a:ext cx="5962650" cy="4339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224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D122-9688-45F0-9FEC-5D12E60A09E2}"/>
              </a:ext>
            </a:extLst>
          </p:cNvPr>
          <p:cNvSpPr>
            <a:spLocks noGrp="1"/>
          </p:cNvSpPr>
          <p:nvPr>
            <p:ph type="title"/>
          </p:nvPr>
        </p:nvSpPr>
        <p:spPr/>
        <p:txBody>
          <a:bodyPr/>
          <a:lstStyle/>
          <a:p>
            <a:r>
              <a:rPr lang="en-US"/>
              <a:t>Robot System Integrator</a:t>
            </a:r>
          </a:p>
        </p:txBody>
      </p:sp>
      <p:sp>
        <p:nvSpPr>
          <p:cNvPr id="3" name="Content Placeholder 2">
            <a:extLst>
              <a:ext uri="{FF2B5EF4-FFF2-40B4-BE49-F238E27FC236}">
                <a16:creationId xmlns:a16="http://schemas.microsoft.com/office/drawing/2014/main" id="{06BF4208-A0FD-4B65-84F1-7F51F31E40AC}"/>
              </a:ext>
            </a:extLst>
          </p:cNvPr>
          <p:cNvSpPr>
            <a:spLocks noGrp="1"/>
          </p:cNvSpPr>
          <p:nvPr>
            <p:ph idx="1"/>
          </p:nvPr>
        </p:nvSpPr>
        <p:spPr>
          <a:xfrm>
            <a:off x="457200" y="1600200"/>
            <a:ext cx="8229600" cy="4724400"/>
          </a:xfrm>
        </p:spPr>
        <p:txBody>
          <a:bodyPr>
            <a:normAutofit lnSpcReduction="10000"/>
          </a:bodyPr>
          <a:lstStyle/>
          <a:p>
            <a:pPr marL="0" indent="0" algn="just">
              <a:buNone/>
            </a:pPr>
            <a:r>
              <a:rPr lang="en-US"/>
              <a:t>Integration is the process of programming and outfitting industrial robots so they can perform automated manufacturing tasks.  Robot integrators are companies that will analyze your robotic system needs, provide a plan for automation, and put the automation into production.</a:t>
            </a:r>
          </a:p>
          <a:p>
            <a:r>
              <a:rPr lang="en-US"/>
              <a:t>Perform a feasibility study on your project</a:t>
            </a:r>
          </a:p>
          <a:p>
            <a:r>
              <a:rPr lang="en-US"/>
              <a:t>Identify the correct robot, tooling, work cell for your application needs</a:t>
            </a:r>
          </a:p>
          <a:p>
            <a:r>
              <a:rPr lang="en-US"/>
              <a:t>Provide helpful cost-saving tips</a:t>
            </a:r>
          </a:p>
          <a:p>
            <a:r>
              <a:rPr lang="en-US"/>
              <a:t>Provide training on programming your robot system and work cell</a:t>
            </a:r>
          </a:p>
          <a:p>
            <a:r>
              <a:rPr lang="en-US"/>
              <a:t>Help incorporate the system into your factory setting</a:t>
            </a:r>
          </a:p>
        </p:txBody>
      </p:sp>
    </p:spTree>
    <p:extLst>
      <p:ext uri="{BB962C8B-B14F-4D97-AF65-F5344CB8AC3E}">
        <p14:creationId xmlns:p14="http://schemas.microsoft.com/office/powerpoint/2010/main" val="2620518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Let us look into few End of Arm Tooling</a:t>
            </a:r>
          </a:p>
        </p:txBody>
      </p:sp>
      <p:sp>
        <p:nvSpPr>
          <p:cNvPr id="3" name="Content Placeholder 2"/>
          <p:cNvSpPr>
            <a:spLocks noGrp="1"/>
          </p:cNvSpPr>
          <p:nvPr>
            <p:ph idx="1"/>
          </p:nvPr>
        </p:nvSpPr>
        <p:spPr>
          <a:xfrm>
            <a:off x="457200" y="1600200"/>
            <a:ext cx="8229600" cy="617538"/>
          </a:xfrm>
        </p:spPr>
        <p:txBody>
          <a:bodyPr/>
          <a:lstStyle/>
          <a:p>
            <a:pPr marL="0" indent="0">
              <a:buNone/>
            </a:pPr>
            <a:r>
              <a:rPr lang="en-US"/>
              <a:t>A Simple two finger gripping concept.</a:t>
            </a:r>
          </a:p>
          <a:p>
            <a:pPr marL="0" indent="0">
              <a:buNone/>
            </a:pPr>
            <a:endParaRPr lang="en-US">
              <a:hlinkClick r:id="rId2"/>
            </a:endParaRPr>
          </a:p>
          <a:p>
            <a:pPr marL="0" indent="0">
              <a:buNone/>
            </a:pPr>
            <a:endParaRPr lang="en-US"/>
          </a:p>
        </p:txBody>
      </p:sp>
      <p:sp>
        <p:nvSpPr>
          <p:cNvPr id="4" name="AutoShape 2" descr="http://www.tdstech.com/wp-content/uploads/2020/03/RG6.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http://www.tdstech.com/wp-content/uploads/2020/03/RG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057400"/>
            <a:ext cx="2819400" cy="2819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33450" y="5486400"/>
            <a:ext cx="6838950" cy="646331"/>
          </a:xfrm>
          <a:prstGeom prst="rect">
            <a:avLst/>
          </a:prstGeom>
        </p:spPr>
        <p:txBody>
          <a:bodyPr wrap="square">
            <a:spAutoFit/>
          </a:bodyPr>
          <a:lstStyle/>
          <a:p>
            <a:r>
              <a:rPr lang="en-US">
                <a:hlinkClick r:id="rId2"/>
              </a:rPr>
              <a:t>https://www.youtube.com/watch?time_continue=139&amp;v=A_oQns-DsQo&amp;feature=emb_logo</a:t>
            </a:r>
            <a:endParaRPr lang="en-US"/>
          </a:p>
        </p:txBody>
      </p:sp>
    </p:spTree>
    <p:extLst>
      <p:ext uri="{BB962C8B-B14F-4D97-AF65-F5344CB8AC3E}">
        <p14:creationId xmlns:p14="http://schemas.microsoft.com/office/powerpoint/2010/main" val="200035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lstStyle/>
          <a:p>
            <a:pPr marL="0" indent="0">
              <a:buNone/>
            </a:pPr>
            <a:r>
              <a:rPr lang="en-US"/>
              <a:t>Three Finger Gripping Concept </a:t>
            </a:r>
          </a:p>
          <a:p>
            <a:pPr marL="0" indent="0">
              <a:buNone/>
            </a:pPr>
            <a:endParaRPr lang="en-US"/>
          </a:p>
        </p:txBody>
      </p:sp>
      <p:sp>
        <p:nvSpPr>
          <p:cNvPr id="4" name="Rectangle 3"/>
          <p:cNvSpPr/>
          <p:nvPr/>
        </p:nvSpPr>
        <p:spPr>
          <a:xfrm>
            <a:off x="1524000" y="6145568"/>
            <a:ext cx="6096000" cy="369332"/>
          </a:xfrm>
          <a:prstGeom prst="rect">
            <a:avLst/>
          </a:prstGeom>
        </p:spPr>
        <p:txBody>
          <a:bodyPr wrap="square">
            <a:spAutoFit/>
          </a:bodyPr>
          <a:lstStyle/>
          <a:p>
            <a:r>
              <a:rPr lang="en-US">
                <a:hlinkClick r:id="rId2"/>
              </a:rPr>
              <a:t>https://www.youtube.com/watch?v=mddWF4EkVFQ</a:t>
            </a:r>
            <a:endParaRPr lang="en-US"/>
          </a:p>
        </p:txBody>
      </p:sp>
      <p:pic>
        <p:nvPicPr>
          <p:cNvPr id="3074" name="Picture 2" descr="OnRobot Launches New 3-Finger Gripper Designed for Cylindrical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786" t="11905" r="4910" b="14286"/>
          <a:stretch/>
        </p:blipFill>
        <p:spPr bwMode="auto">
          <a:xfrm>
            <a:off x="1066800" y="1377287"/>
            <a:ext cx="2819401" cy="17137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ew 3-Fingered Electric Robotic Gripper From OnRobot - New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3984" b="19615"/>
          <a:stretch/>
        </p:blipFill>
        <p:spPr bwMode="auto">
          <a:xfrm>
            <a:off x="4114800" y="3137903"/>
            <a:ext cx="2707922" cy="218586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OnRobot launches three-finger electric gripper - EPP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81066"/>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251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FFDD0-C3AD-41A9-8BDA-CEEBFBB3D198}"/>
              </a:ext>
            </a:extLst>
          </p:cNvPr>
          <p:cNvSpPr>
            <a:spLocks noGrp="1"/>
          </p:cNvSpPr>
          <p:nvPr>
            <p:ph type="title"/>
          </p:nvPr>
        </p:nvSpPr>
        <p:spPr/>
        <p:txBody>
          <a:bodyPr>
            <a:normAutofit fontScale="90000"/>
          </a:bodyPr>
          <a:lstStyle/>
          <a:p>
            <a:r>
              <a:rPr lang="en-US" dirty="0"/>
              <a:t>Twin Hand(Multi Hand) Gripping systems </a:t>
            </a:r>
          </a:p>
        </p:txBody>
      </p:sp>
      <p:sp>
        <p:nvSpPr>
          <p:cNvPr id="3" name="Content Placeholder 2">
            <a:extLst>
              <a:ext uri="{FF2B5EF4-FFF2-40B4-BE49-F238E27FC236}">
                <a16:creationId xmlns:a16="http://schemas.microsoft.com/office/drawing/2014/main" id="{26A07AA8-C094-4F7F-ACEC-4DAB58FDE5F7}"/>
              </a:ext>
            </a:extLst>
          </p:cNvPr>
          <p:cNvSpPr>
            <a:spLocks noGrp="1"/>
          </p:cNvSpPr>
          <p:nvPr>
            <p:ph idx="1"/>
          </p:nvPr>
        </p:nvSpPr>
        <p:spPr>
          <a:xfrm>
            <a:off x="412845" y="1295400"/>
            <a:ext cx="8229600" cy="1371600"/>
          </a:xfrm>
        </p:spPr>
        <p:txBody>
          <a:bodyPr>
            <a:normAutofit/>
          </a:bodyPr>
          <a:lstStyle/>
          <a:p>
            <a:pPr marL="0" indent="0" algn="just">
              <a:buNone/>
            </a:pPr>
            <a:r>
              <a:rPr lang="en-US"/>
              <a:t>When more than single gripper(two finger, three finger or any type) for holding multiple parts at time ,Multi Hand gripping systems are used.</a:t>
            </a:r>
          </a:p>
        </p:txBody>
      </p:sp>
      <p:pic>
        <p:nvPicPr>
          <p:cNvPr id="4" name="Picture 8" descr="UR+ Solution | OnRobot 3FG15 - Universal Robo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78" y="3048000"/>
            <a:ext cx="3124200" cy="338455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Grippers Archives - Collaborative Robotics Tre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7896" y="2971800"/>
            <a:ext cx="3478695" cy="3200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54584" y="2482334"/>
            <a:ext cx="6607222" cy="369332"/>
          </a:xfrm>
          <a:prstGeom prst="rect">
            <a:avLst/>
          </a:prstGeom>
        </p:spPr>
        <p:txBody>
          <a:bodyPr wrap="square">
            <a:spAutoFit/>
          </a:bodyPr>
          <a:lstStyle/>
          <a:p>
            <a:r>
              <a:rPr lang="en-US">
                <a:hlinkClick r:id="rId4"/>
              </a:rPr>
              <a:t>https://www.youtube.com/watch?v=NcCxJceZGTU</a:t>
            </a:r>
            <a:endParaRPr lang="en-US"/>
          </a:p>
        </p:txBody>
      </p:sp>
    </p:spTree>
    <p:extLst>
      <p:ext uri="{BB962C8B-B14F-4D97-AF65-F5344CB8AC3E}">
        <p14:creationId xmlns:p14="http://schemas.microsoft.com/office/powerpoint/2010/main" val="2134468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62200"/>
            <a:ext cx="8229600" cy="990600"/>
          </a:xfrm>
        </p:spPr>
        <p:txBody>
          <a:bodyPr>
            <a:normAutofit fontScale="90000"/>
          </a:bodyPr>
          <a:lstStyle/>
          <a:p>
            <a:r>
              <a:rPr lang="en-US"/>
              <a:t>Four Types of Gripper based on operation </a:t>
            </a:r>
          </a:p>
        </p:txBody>
      </p:sp>
    </p:spTree>
    <p:extLst>
      <p:ext uri="{BB962C8B-B14F-4D97-AF65-F5344CB8AC3E}">
        <p14:creationId xmlns:p14="http://schemas.microsoft.com/office/powerpoint/2010/main" val="3830295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ED2B-CBE5-4B99-8051-D4ED62DFC9D1}"/>
              </a:ext>
            </a:extLst>
          </p:cNvPr>
          <p:cNvSpPr>
            <a:spLocks noGrp="1"/>
          </p:cNvSpPr>
          <p:nvPr>
            <p:ph type="title"/>
          </p:nvPr>
        </p:nvSpPr>
        <p:spPr>
          <a:xfrm>
            <a:off x="457200" y="609600"/>
            <a:ext cx="8229600" cy="533400"/>
          </a:xfrm>
        </p:spPr>
        <p:txBody>
          <a:bodyPr>
            <a:normAutofit fontScale="90000"/>
          </a:bodyPr>
          <a:lstStyle/>
          <a:p>
            <a:r>
              <a:rPr lang="en-US" sz="3200"/>
              <a:t>Vacuum Grippers</a:t>
            </a:r>
          </a:p>
        </p:txBody>
      </p:sp>
      <p:sp>
        <p:nvSpPr>
          <p:cNvPr id="3" name="Content Placeholder 2"/>
          <p:cNvSpPr>
            <a:spLocks noGrp="1"/>
          </p:cNvSpPr>
          <p:nvPr>
            <p:ph idx="1"/>
          </p:nvPr>
        </p:nvSpPr>
        <p:spPr>
          <a:xfrm>
            <a:off x="457200" y="1371600"/>
            <a:ext cx="8229600" cy="2209800"/>
          </a:xfrm>
        </p:spPr>
        <p:txBody>
          <a:bodyPr>
            <a:normAutofit lnSpcReduction="10000"/>
          </a:bodyPr>
          <a:lstStyle/>
          <a:p>
            <a:pPr marL="0" indent="0" algn="just">
              <a:buNone/>
            </a:pPr>
            <a:r>
              <a:rPr lang="en-US"/>
              <a:t>The vacuum gripper has been the standard EOAT in manufacturing because of its high level of flexibility. This type of robot gripper uses a rubber or polyurethane suction cup to pick up items. Some vacuum grippers use a closed-cell foam rubber layer, rather than suction cups, to complete the application.</a:t>
            </a:r>
            <a:endParaRPr lang="en-US" sz="2000"/>
          </a:p>
        </p:txBody>
      </p:sp>
      <p:pic>
        <p:nvPicPr>
          <p:cNvPr id="4" name="Picture 2" descr="Piab broadens scope of Kenos KVG vacuum grippers - The Robot Repo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45" y="3577988"/>
            <a:ext cx="2438400" cy="165399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neumatic 3D-V Vacuum K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245" y="4404984"/>
            <a:ext cx="2514600" cy="214369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OnRobot VGC10 - Compact Electric Vacuum Gripper | OnRob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5802" y="3816824"/>
            <a:ext cx="2920998"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219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Vacuum Grippers Reliably Handle Parts | 2016-12-01 | Assembly Magazi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990600"/>
            <a:ext cx="3484418" cy="2129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OVAL – The vacuum handling and automation exper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00" y="631608"/>
            <a:ext cx="4838700" cy="4976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790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Vacuum gripping principle</a:t>
            </a:r>
          </a:p>
        </p:txBody>
      </p:sp>
      <p:pic>
        <p:nvPicPr>
          <p:cNvPr id="7170" name="Picture 2" descr="The Principle of Vacuum Lifting - How it 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45609"/>
            <a:ext cx="3848100" cy="22967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07124" y="3946124"/>
            <a:ext cx="6836391" cy="369332"/>
          </a:xfrm>
          <a:prstGeom prst="rect">
            <a:avLst/>
          </a:prstGeom>
        </p:spPr>
        <p:txBody>
          <a:bodyPr wrap="square">
            <a:spAutoFit/>
          </a:bodyPr>
          <a:lstStyle/>
          <a:p>
            <a:r>
              <a:rPr lang="en-US">
                <a:hlinkClick r:id="rId3"/>
              </a:rPr>
              <a:t>https://www.youtube.com/watch?v=vX9-MzOTxmI</a:t>
            </a:r>
            <a:endParaRPr lang="en-US"/>
          </a:p>
        </p:txBody>
      </p:sp>
      <p:sp>
        <p:nvSpPr>
          <p:cNvPr id="5" name="Rectangle 4"/>
          <p:cNvSpPr/>
          <p:nvPr/>
        </p:nvSpPr>
        <p:spPr>
          <a:xfrm>
            <a:off x="768539" y="4965152"/>
            <a:ext cx="6362700" cy="369332"/>
          </a:xfrm>
          <a:prstGeom prst="rect">
            <a:avLst/>
          </a:prstGeom>
        </p:spPr>
        <p:txBody>
          <a:bodyPr wrap="square">
            <a:spAutoFit/>
          </a:bodyPr>
          <a:lstStyle/>
          <a:p>
            <a:r>
              <a:rPr lang="en-US">
                <a:hlinkClick r:id="rId4"/>
              </a:rPr>
              <a:t>https://www.youtube.com/watch?v=sHFLglkQmAs</a:t>
            </a:r>
            <a:endParaRPr lang="en-US"/>
          </a:p>
        </p:txBody>
      </p:sp>
      <p:sp>
        <p:nvSpPr>
          <p:cNvPr id="6" name="Rectangle 5"/>
          <p:cNvSpPr/>
          <p:nvPr/>
        </p:nvSpPr>
        <p:spPr>
          <a:xfrm>
            <a:off x="731008" y="4455638"/>
            <a:ext cx="7035990" cy="369332"/>
          </a:xfrm>
          <a:prstGeom prst="rect">
            <a:avLst/>
          </a:prstGeom>
        </p:spPr>
        <p:txBody>
          <a:bodyPr wrap="square">
            <a:spAutoFit/>
          </a:bodyPr>
          <a:lstStyle/>
          <a:p>
            <a:r>
              <a:rPr lang="en-US">
                <a:hlinkClick r:id="rId5"/>
              </a:rPr>
              <a:t>https://www.youtube.com/watch?v=G4Yxakt_SnU</a:t>
            </a:r>
            <a:endParaRPr lang="en-US"/>
          </a:p>
        </p:txBody>
      </p:sp>
      <p:sp>
        <p:nvSpPr>
          <p:cNvPr id="7" name="Rectangle 6"/>
          <p:cNvSpPr/>
          <p:nvPr/>
        </p:nvSpPr>
        <p:spPr>
          <a:xfrm>
            <a:off x="768538" y="5487176"/>
            <a:ext cx="6089461" cy="369332"/>
          </a:xfrm>
          <a:prstGeom prst="rect">
            <a:avLst/>
          </a:prstGeom>
        </p:spPr>
        <p:txBody>
          <a:bodyPr wrap="square">
            <a:spAutoFit/>
          </a:bodyPr>
          <a:lstStyle/>
          <a:p>
            <a:r>
              <a:rPr lang="en-US">
                <a:hlinkClick r:id="rId6"/>
              </a:rPr>
              <a:t>https://www.youtube.com/watch?v=T6MDDY-J4RA</a:t>
            </a:r>
            <a:endParaRPr lang="en-US"/>
          </a:p>
        </p:txBody>
      </p:sp>
    </p:spTree>
    <p:extLst>
      <p:ext uri="{BB962C8B-B14F-4D97-AF65-F5344CB8AC3E}">
        <p14:creationId xmlns:p14="http://schemas.microsoft.com/office/powerpoint/2010/main" val="3264382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Integration of vacuum grippers</a:t>
            </a:r>
          </a:p>
        </p:txBody>
      </p:sp>
      <p:sp>
        <p:nvSpPr>
          <p:cNvPr id="3" name="Content Placeholder 2"/>
          <p:cNvSpPr>
            <a:spLocks noGrp="1"/>
          </p:cNvSpPr>
          <p:nvPr>
            <p:ph idx="1"/>
          </p:nvPr>
        </p:nvSpPr>
        <p:spPr>
          <a:xfrm>
            <a:off x="457200" y="1600200"/>
            <a:ext cx="8229600" cy="2514600"/>
          </a:xfrm>
        </p:spPr>
        <p:txBody>
          <a:bodyPr>
            <a:normAutofit fontScale="92500"/>
          </a:bodyPr>
          <a:lstStyle/>
          <a:p>
            <a:pPr marL="0" indent="0" algn="just">
              <a:buNone/>
            </a:pPr>
            <a:r>
              <a:rPr lang="en-US"/>
              <a:t>Vacuum input/pumps-input vacuum from a centralized vacuum line.</a:t>
            </a:r>
          </a:p>
          <a:p>
            <a:pPr marL="0" indent="0" algn="just">
              <a:buNone/>
            </a:pPr>
            <a:r>
              <a:rPr lang="en-US"/>
              <a:t>Pneumatic input/pump- input compressed air line  from a centralized line or a compressor unit.</a:t>
            </a:r>
          </a:p>
          <a:p>
            <a:pPr marL="0" indent="0" algn="just">
              <a:buNone/>
            </a:pPr>
            <a:r>
              <a:rPr lang="en-US"/>
              <a:t>Electric Supply-input electric supply usually 24v DC to operate self incorporated vacuum system to generate vacuum.</a:t>
            </a:r>
          </a:p>
          <a:p>
            <a:pPr marL="0" indent="0" algn="just">
              <a:buNone/>
            </a:pPr>
            <a:endParaRPr lang="en-US"/>
          </a:p>
        </p:txBody>
      </p:sp>
      <p:pic>
        <p:nvPicPr>
          <p:cNvPr id="8194" name="Picture 2" descr="Vakuum-Endeffektor VEE und Erzeuger ECBPi inklusive Sauger und Werkstück an Roboter von Ku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3886200"/>
            <a:ext cx="3276600" cy="2183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65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3F63-9946-4E2F-869F-D8E668349492}"/>
              </a:ext>
            </a:extLst>
          </p:cNvPr>
          <p:cNvSpPr>
            <a:spLocks noGrp="1"/>
          </p:cNvSpPr>
          <p:nvPr>
            <p:ph type="title"/>
          </p:nvPr>
        </p:nvSpPr>
        <p:spPr/>
        <p:txBody>
          <a:bodyPr/>
          <a:lstStyle/>
          <a:p>
            <a:r>
              <a:rPr lang="en-US"/>
              <a:t>Abstract</a:t>
            </a:r>
          </a:p>
        </p:txBody>
      </p:sp>
      <p:sp>
        <p:nvSpPr>
          <p:cNvPr id="3" name="Content Placeholder 2">
            <a:extLst>
              <a:ext uri="{FF2B5EF4-FFF2-40B4-BE49-F238E27FC236}">
                <a16:creationId xmlns:a16="http://schemas.microsoft.com/office/drawing/2014/main" id="{6DA49301-EDE3-4700-AF50-B40E56B3C364}"/>
              </a:ext>
            </a:extLst>
          </p:cNvPr>
          <p:cNvSpPr>
            <a:spLocks noGrp="1"/>
          </p:cNvSpPr>
          <p:nvPr>
            <p:ph idx="1"/>
          </p:nvPr>
        </p:nvSpPr>
        <p:spPr>
          <a:xfrm>
            <a:off x="457200" y="1905000"/>
            <a:ext cx="8229600" cy="2057400"/>
          </a:xfrm>
        </p:spPr>
        <p:txBody>
          <a:bodyPr>
            <a:normAutofit/>
          </a:bodyPr>
          <a:lstStyle/>
          <a:p>
            <a:pPr marL="0" indent="0" algn="just">
              <a:buNone/>
            </a:pPr>
            <a:r>
              <a:rPr lang="en-US"/>
              <a:t>An Industrial Manipulator has to be equipped with End of Arm Tooling to serve the purpose, the automation system or the manipulator is designed for. The lecture provides an introduction to the End of Arm Tooling, design guidelines, various types end of Arm Tooling and related accessories.   </a:t>
            </a:r>
          </a:p>
        </p:txBody>
      </p:sp>
    </p:spTree>
    <p:extLst>
      <p:ext uri="{BB962C8B-B14F-4D97-AF65-F5344CB8AC3E}">
        <p14:creationId xmlns:p14="http://schemas.microsoft.com/office/powerpoint/2010/main" val="3151027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229600" cy="3352800"/>
          </a:xfrm>
        </p:spPr>
        <p:txBody>
          <a:bodyPr/>
          <a:lstStyle/>
          <a:p>
            <a:pPr marL="0" indent="0">
              <a:buNone/>
            </a:pPr>
            <a:r>
              <a:rPr lang="en-US"/>
              <a:t>To integrate a vacuum gripper the cups or pad have to be mechanically fitted to the end of the robot, which is fairly straight forward. Switching of the vacuum is required, which typically involves sending an analogue signal to a solenoid valve. A major part of the expense of integrating a vacuum gripper is the reticulation of the pneumatic hoses down the robot arm. Although many of the latest robots have in-built pneumatic and electrical reticulation.</a:t>
            </a:r>
          </a:p>
        </p:txBody>
      </p:sp>
    </p:spTree>
    <p:extLst>
      <p:ext uri="{BB962C8B-B14F-4D97-AF65-F5344CB8AC3E}">
        <p14:creationId xmlns:p14="http://schemas.microsoft.com/office/powerpoint/2010/main" val="1246639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Vacuum Basic"/>
          <p:cNvPicPr>
            <a:picLocks noChangeAspect="1" noChangeArrowheads="1"/>
          </p:cNvPicPr>
          <p:nvPr/>
        </p:nvPicPr>
        <p:blipFill rotWithShape="1">
          <a:blip r:embed="rId2">
            <a:extLst>
              <a:ext uri="{28A0092B-C50C-407E-A947-70E740481C1C}">
                <a14:useLocalDpi xmlns:a14="http://schemas.microsoft.com/office/drawing/2010/main" val="0"/>
              </a:ext>
            </a:extLst>
          </a:blip>
          <a:srcRect l="64000" t="12800" r="9333" b="10400"/>
          <a:stretch/>
        </p:blipFill>
        <p:spPr bwMode="auto">
          <a:xfrm>
            <a:off x="7359555" y="2569870"/>
            <a:ext cx="1196951" cy="143634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Vacuum Basic"/>
          <p:cNvPicPr>
            <a:picLocks noChangeAspect="1" noChangeArrowheads="1"/>
          </p:cNvPicPr>
          <p:nvPr/>
        </p:nvPicPr>
        <p:blipFill rotWithShape="1">
          <a:blip r:embed="rId2">
            <a:extLst>
              <a:ext uri="{28A0092B-C50C-407E-A947-70E740481C1C}">
                <a14:useLocalDpi xmlns:a14="http://schemas.microsoft.com/office/drawing/2010/main" val="0"/>
              </a:ext>
            </a:extLst>
          </a:blip>
          <a:srcRect l="29333" r="33333"/>
          <a:stretch/>
        </p:blipFill>
        <p:spPr bwMode="auto">
          <a:xfrm>
            <a:off x="4338495" y="2429018"/>
            <a:ext cx="1497842" cy="1671699"/>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Vacuum Basic"/>
          <p:cNvPicPr>
            <a:picLocks noChangeAspect="1" noChangeArrowheads="1"/>
          </p:cNvPicPr>
          <p:nvPr/>
        </p:nvPicPr>
        <p:blipFill rotWithShape="1">
          <a:blip r:embed="rId2">
            <a:extLst>
              <a:ext uri="{28A0092B-C50C-407E-A947-70E740481C1C}">
                <a14:useLocalDpi xmlns:a14="http://schemas.microsoft.com/office/drawing/2010/main" val="0"/>
              </a:ext>
            </a:extLst>
          </a:blip>
          <a:srcRect r="68056"/>
          <a:stretch/>
        </p:blipFill>
        <p:spPr bwMode="auto">
          <a:xfrm>
            <a:off x="1850290" y="2429018"/>
            <a:ext cx="1444625" cy="188429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3294915" y="3357516"/>
            <a:ext cx="9405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239103" y="3384813"/>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941965" y="3268989"/>
            <a:ext cx="1169158" cy="19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3048000"/>
            <a:ext cx="1333500" cy="646331"/>
          </a:xfrm>
          <a:prstGeom prst="rect">
            <a:avLst/>
          </a:prstGeom>
          <a:noFill/>
        </p:spPr>
        <p:txBody>
          <a:bodyPr wrap="square" rtlCol="0">
            <a:spAutoFit/>
          </a:bodyPr>
          <a:lstStyle/>
          <a:p>
            <a:r>
              <a:rPr lang="en-US"/>
              <a:t>Compressed Air </a:t>
            </a:r>
          </a:p>
        </p:txBody>
      </p:sp>
      <p:pic>
        <p:nvPicPr>
          <p:cNvPr id="16" name="Picture 2" descr="Vacuum Basic"/>
          <p:cNvPicPr>
            <a:picLocks noChangeAspect="1" noChangeArrowheads="1"/>
          </p:cNvPicPr>
          <p:nvPr/>
        </p:nvPicPr>
        <p:blipFill rotWithShape="1">
          <a:blip r:embed="rId2">
            <a:extLst>
              <a:ext uri="{28A0092B-C50C-407E-A947-70E740481C1C}">
                <a14:useLocalDpi xmlns:a14="http://schemas.microsoft.com/office/drawing/2010/main" val="0"/>
              </a:ext>
            </a:extLst>
          </a:blip>
          <a:srcRect l="64000" t="12800" r="9333" b="10400"/>
          <a:stretch/>
        </p:blipFill>
        <p:spPr bwMode="auto">
          <a:xfrm>
            <a:off x="5715000" y="914400"/>
            <a:ext cx="1117587" cy="1341104"/>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4617137" y="1508752"/>
            <a:ext cx="9405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5253" y="1177355"/>
            <a:ext cx="1333500" cy="646331"/>
          </a:xfrm>
          <a:prstGeom prst="rect">
            <a:avLst/>
          </a:prstGeom>
          <a:noFill/>
        </p:spPr>
        <p:txBody>
          <a:bodyPr wrap="square" rtlCol="0">
            <a:spAutoFit/>
          </a:bodyPr>
          <a:lstStyle/>
          <a:p>
            <a:r>
              <a:rPr lang="en-US"/>
              <a:t>Vacuum Line </a:t>
            </a:r>
          </a:p>
        </p:txBody>
      </p:sp>
      <p:pic>
        <p:nvPicPr>
          <p:cNvPr id="13" name="Picture 12"/>
          <p:cNvPicPr>
            <a:picLocks noChangeAspect="1"/>
          </p:cNvPicPr>
          <p:nvPr/>
        </p:nvPicPr>
        <p:blipFill>
          <a:blip r:embed="rId3"/>
          <a:stretch>
            <a:fillRect/>
          </a:stretch>
        </p:blipFill>
        <p:spPr>
          <a:xfrm>
            <a:off x="3022394" y="511798"/>
            <a:ext cx="1444877" cy="1889924"/>
          </a:xfrm>
          <a:prstGeom prst="rect">
            <a:avLst/>
          </a:prstGeom>
        </p:spPr>
      </p:pic>
      <p:cxnSp>
        <p:nvCxnSpPr>
          <p:cNvPr id="20" name="Straight Arrow Connector 19"/>
          <p:cNvCxnSpPr/>
          <p:nvPr/>
        </p:nvCxnSpPr>
        <p:spPr>
          <a:xfrm>
            <a:off x="2248753" y="1500520"/>
            <a:ext cx="9405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224" name="Picture 8" descr="https://www.schmalz-robotics.com/wp-content/uploads/2019/09/scpm-pneumatischer-vakuum-erzeuger.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030" r="53161"/>
          <a:stretch/>
        </p:blipFill>
        <p:spPr bwMode="auto">
          <a:xfrm>
            <a:off x="3609263" y="4131425"/>
            <a:ext cx="914400" cy="196705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p:nvPr/>
        </p:nvCxnSpPr>
        <p:spPr>
          <a:xfrm flipV="1">
            <a:off x="4667179" y="5114950"/>
            <a:ext cx="1169158" cy="19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 descr="Vacuum Basic"/>
          <p:cNvPicPr>
            <a:picLocks noChangeAspect="1" noChangeArrowheads="1"/>
          </p:cNvPicPr>
          <p:nvPr/>
        </p:nvPicPr>
        <p:blipFill rotWithShape="1">
          <a:blip r:embed="rId2">
            <a:extLst>
              <a:ext uri="{28A0092B-C50C-407E-A947-70E740481C1C}">
                <a14:useLocalDpi xmlns:a14="http://schemas.microsoft.com/office/drawing/2010/main" val="0"/>
              </a:ext>
            </a:extLst>
          </a:blip>
          <a:srcRect l="64000" t="12800" r="9333" b="10400"/>
          <a:stretch/>
        </p:blipFill>
        <p:spPr bwMode="auto">
          <a:xfrm>
            <a:off x="5928068" y="4415831"/>
            <a:ext cx="1196951" cy="143634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514006" y="4810835"/>
            <a:ext cx="1333500" cy="646331"/>
          </a:xfrm>
          <a:prstGeom prst="rect">
            <a:avLst/>
          </a:prstGeom>
          <a:noFill/>
        </p:spPr>
        <p:txBody>
          <a:bodyPr wrap="square" rtlCol="0">
            <a:spAutoFit/>
          </a:bodyPr>
          <a:lstStyle/>
          <a:p>
            <a:r>
              <a:rPr lang="en-US"/>
              <a:t>Compressed Air </a:t>
            </a:r>
          </a:p>
        </p:txBody>
      </p:sp>
      <p:cxnSp>
        <p:nvCxnSpPr>
          <p:cNvPr id="25" name="Straight Arrow Connector 24"/>
          <p:cNvCxnSpPr/>
          <p:nvPr/>
        </p:nvCxnSpPr>
        <p:spPr>
          <a:xfrm flipV="1">
            <a:off x="1991022" y="5114950"/>
            <a:ext cx="1514178"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235473" y="76200"/>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180527" y="188667"/>
            <a:ext cx="1333500" cy="307777"/>
          </a:xfrm>
          <a:prstGeom prst="rect">
            <a:avLst/>
          </a:prstGeom>
          <a:noFill/>
        </p:spPr>
        <p:txBody>
          <a:bodyPr wrap="square" rtlCol="0">
            <a:spAutoFit/>
          </a:bodyPr>
          <a:lstStyle/>
          <a:p>
            <a:r>
              <a:rPr lang="en-US" sz="1400"/>
              <a:t>24v DC </a:t>
            </a:r>
          </a:p>
        </p:txBody>
      </p:sp>
      <p:cxnSp>
        <p:nvCxnSpPr>
          <p:cNvPr id="31" name="Straight Arrow Connector 30"/>
          <p:cNvCxnSpPr/>
          <p:nvPr/>
        </p:nvCxnSpPr>
        <p:spPr>
          <a:xfrm>
            <a:off x="2927474" y="2084008"/>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72528" y="2196475"/>
            <a:ext cx="1333500" cy="307777"/>
          </a:xfrm>
          <a:prstGeom prst="rect">
            <a:avLst/>
          </a:prstGeom>
          <a:noFill/>
        </p:spPr>
        <p:txBody>
          <a:bodyPr wrap="square" rtlCol="0">
            <a:spAutoFit/>
          </a:bodyPr>
          <a:lstStyle/>
          <a:p>
            <a:r>
              <a:rPr lang="en-US" sz="1400"/>
              <a:t>24v DC </a:t>
            </a:r>
          </a:p>
        </p:txBody>
      </p:sp>
      <p:cxnSp>
        <p:nvCxnSpPr>
          <p:cNvPr id="33" name="Straight Arrow Connector 32"/>
          <p:cNvCxnSpPr/>
          <p:nvPr/>
        </p:nvCxnSpPr>
        <p:spPr>
          <a:xfrm>
            <a:off x="4253369" y="3893067"/>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198423" y="4005534"/>
            <a:ext cx="1333500" cy="307777"/>
          </a:xfrm>
          <a:prstGeom prst="rect">
            <a:avLst/>
          </a:prstGeom>
          <a:noFill/>
        </p:spPr>
        <p:txBody>
          <a:bodyPr wrap="square" rtlCol="0">
            <a:spAutoFit/>
          </a:bodyPr>
          <a:lstStyle/>
          <a:p>
            <a:r>
              <a:rPr lang="en-US" sz="1400"/>
              <a:t>24v DC </a:t>
            </a:r>
          </a:p>
        </p:txBody>
      </p:sp>
      <p:sp>
        <p:nvSpPr>
          <p:cNvPr id="35" name="TextBox 34"/>
          <p:cNvSpPr txBox="1"/>
          <p:nvPr/>
        </p:nvSpPr>
        <p:spPr>
          <a:xfrm>
            <a:off x="2948285" y="5962757"/>
            <a:ext cx="2993680" cy="523220"/>
          </a:xfrm>
          <a:prstGeom prst="rect">
            <a:avLst/>
          </a:prstGeom>
          <a:noFill/>
        </p:spPr>
        <p:txBody>
          <a:bodyPr wrap="square" rtlCol="0">
            <a:spAutoFit/>
          </a:bodyPr>
          <a:lstStyle/>
          <a:p>
            <a:r>
              <a:rPr lang="en-US" sz="1400"/>
              <a:t>Vacuum Generator with </a:t>
            </a:r>
            <a:r>
              <a:rPr lang="en-US" sz="1400" err="1"/>
              <a:t>inbuild</a:t>
            </a:r>
            <a:r>
              <a:rPr lang="en-US" sz="1400"/>
              <a:t> solenoid valve and pressure switch</a:t>
            </a:r>
          </a:p>
        </p:txBody>
      </p:sp>
    </p:spTree>
    <p:extLst>
      <p:ext uri="{BB962C8B-B14F-4D97-AF65-F5344CB8AC3E}">
        <p14:creationId xmlns:p14="http://schemas.microsoft.com/office/powerpoint/2010/main" val="2427466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a:bodyPr>
          <a:lstStyle/>
          <a:p>
            <a:r>
              <a:rPr lang="en-US" sz="3200"/>
              <a:t>Electric vacuum generator</a:t>
            </a:r>
          </a:p>
        </p:txBody>
      </p:sp>
      <p:sp>
        <p:nvSpPr>
          <p:cNvPr id="4" name="Rectangle 3"/>
          <p:cNvSpPr/>
          <p:nvPr/>
        </p:nvSpPr>
        <p:spPr>
          <a:xfrm>
            <a:off x="685799" y="5486400"/>
            <a:ext cx="7315200" cy="646331"/>
          </a:xfrm>
          <a:prstGeom prst="rect">
            <a:avLst/>
          </a:prstGeom>
        </p:spPr>
        <p:txBody>
          <a:bodyPr wrap="square">
            <a:spAutoFit/>
          </a:bodyPr>
          <a:lstStyle/>
          <a:p>
            <a:r>
              <a:rPr lang="en-US">
                <a:hlinkClick r:id="rId2"/>
              </a:rPr>
              <a:t>https://www.schmalz-robotics.com/solutions/vacuum-generators/ecbpi/?lang=en</a:t>
            </a:r>
            <a:endParaRPr lang="en-US"/>
          </a:p>
        </p:txBody>
      </p:sp>
      <p:pic>
        <p:nvPicPr>
          <p:cNvPr id="10242" name="Picture 2" descr="komplettes Roboter-Set ECBPi mit Flansch Greifer und Anschlusskabel"/>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560" r="51366" b="11146"/>
          <a:stretch/>
        </p:blipFill>
        <p:spPr bwMode="auto">
          <a:xfrm>
            <a:off x="4886622" y="1281773"/>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133600" y="1636341"/>
            <a:ext cx="1333500" cy="369332"/>
          </a:xfrm>
          <a:prstGeom prst="rect">
            <a:avLst/>
          </a:prstGeom>
          <a:noFill/>
        </p:spPr>
        <p:txBody>
          <a:bodyPr wrap="square" rtlCol="0">
            <a:spAutoFit/>
          </a:bodyPr>
          <a:lstStyle/>
          <a:p>
            <a:r>
              <a:rPr lang="en-US"/>
              <a:t>24v DC</a:t>
            </a:r>
          </a:p>
        </p:txBody>
      </p:sp>
      <p:cxnSp>
        <p:nvCxnSpPr>
          <p:cNvPr id="7" name="Straight Arrow Connector 6"/>
          <p:cNvCxnSpPr/>
          <p:nvPr/>
        </p:nvCxnSpPr>
        <p:spPr>
          <a:xfrm flipV="1">
            <a:off x="3191172" y="1821007"/>
            <a:ext cx="1514178"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44" name="Picture 4" descr="komplettes Roboter-Set ECBPi mit Flansch Greifer und Anschlusskab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958147"/>
            <a:ext cx="3451225" cy="2299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940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1828800"/>
            <a:ext cx="8510587" cy="3298782"/>
          </a:xfrm>
          <a:prstGeom prst="rect">
            <a:avLst/>
          </a:prstGeom>
        </p:spPr>
      </p:pic>
    </p:spTree>
    <p:extLst>
      <p:ext uri="{BB962C8B-B14F-4D97-AF65-F5344CB8AC3E}">
        <p14:creationId xmlns:p14="http://schemas.microsoft.com/office/powerpoint/2010/main" val="3470009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1C57-BE05-4A50-96D7-E4F4CFBE6E4B}"/>
              </a:ext>
            </a:extLst>
          </p:cNvPr>
          <p:cNvSpPr>
            <a:spLocks noGrp="1"/>
          </p:cNvSpPr>
          <p:nvPr>
            <p:ph type="title"/>
          </p:nvPr>
        </p:nvSpPr>
        <p:spPr>
          <a:xfrm>
            <a:off x="457200" y="533400"/>
            <a:ext cx="8229600" cy="685800"/>
          </a:xfrm>
        </p:spPr>
        <p:txBody>
          <a:bodyPr>
            <a:normAutofit fontScale="90000"/>
          </a:bodyPr>
          <a:lstStyle/>
          <a:p>
            <a:r>
              <a:rPr lang="en-US"/>
              <a:t>Pneumatic Grippers</a:t>
            </a:r>
          </a:p>
        </p:txBody>
      </p:sp>
      <p:sp>
        <p:nvSpPr>
          <p:cNvPr id="3" name="Content Placeholder 2">
            <a:extLst>
              <a:ext uri="{FF2B5EF4-FFF2-40B4-BE49-F238E27FC236}">
                <a16:creationId xmlns:a16="http://schemas.microsoft.com/office/drawing/2014/main" id="{4B3303EB-9B88-4A35-826A-49C10BBAC773}"/>
              </a:ext>
            </a:extLst>
          </p:cNvPr>
          <p:cNvSpPr>
            <a:spLocks noGrp="1"/>
          </p:cNvSpPr>
          <p:nvPr>
            <p:ph idx="1"/>
          </p:nvPr>
        </p:nvSpPr>
        <p:spPr>
          <a:xfrm>
            <a:off x="457200" y="1233985"/>
            <a:ext cx="8382000" cy="2652215"/>
          </a:xfrm>
        </p:spPr>
        <p:txBody>
          <a:bodyPr/>
          <a:lstStyle/>
          <a:p>
            <a:pPr marL="0" indent="0" algn="just">
              <a:buNone/>
            </a:pPr>
            <a:r>
              <a:rPr lang="en-US"/>
              <a:t>The pneumatic gripper is popular due to its compact size and light weight. It can easily be incorporated into tight spaces, which can be helpful in the manufacturing industry. Pneumatic robot grippers can either be opened or closed, earning them the nickname “bang </a:t>
            </a:r>
            <a:r>
              <a:rPr lang="en-US" err="1"/>
              <a:t>bang</a:t>
            </a:r>
            <a:r>
              <a:rPr lang="en-US"/>
              <a:t>” actuators, because of the noise created when the metal-on-metal gripper operates.</a:t>
            </a:r>
          </a:p>
        </p:txBody>
      </p:sp>
    </p:spTree>
    <p:extLst>
      <p:ext uri="{BB962C8B-B14F-4D97-AF65-F5344CB8AC3E}">
        <p14:creationId xmlns:p14="http://schemas.microsoft.com/office/powerpoint/2010/main" val="3853646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Pneumatic grippers</a:t>
            </a:r>
          </a:p>
        </p:txBody>
      </p:sp>
      <p:sp>
        <p:nvSpPr>
          <p:cNvPr id="3" name="Content Placeholder 2"/>
          <p:cNvSpPr>
            <a:spLocks noGrp="1"/>
          </p:cNvSpPr>
          <p:nvPr>
            <p:ph idx="1"/>
          </p:nvPr>
        </p:nvSpPr>
        <p:spPr>
          <a:xfrm>
            <a:off x="457200" y="1600200"/>
            <a:ext cx="8229600" cy="1828800"/>
          </a:xfrm>
        </p:spPr>
        <p:txBody>
          <a:bodyPr/>
          <a:lstStyle/>
          <a:p>
            <a:pPr marL="0" indent="0">
              <a:buNone/>
            </a:pPr>
            <a:r>
              <a:rPr lang="en-US"/>
              <a:t>The three major types of pneumatic grippers are </a:t>
            </a:r>
          </a:p>
          <a:p>
            <a:r>
              <a:rPr lang="en-US"/>
              <a:t>parallel gripper, </a:t>
            </a:r>
          </a:p>
          <a:p>
            <a:r>
              <a:rPr lang="en-US"/>
              <a:t>angular gripper design, </a:t>
            </a:r>
          </a:p>
          <a:p>
            <a:r>
              <a:rPr lang="en-US"/>
              <a:t>custom units</a:t>
            </a:r>
          </a:p>
        </p:txBody>
      </p:sp>
      <p:sp>
        <p:nvSpPr>
          <p:cNvPr id="4" name="AutoShape 2" descr="Pneumatic parallel grippers - Manufacturing AUTOM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0" name="Picture 4" descr="Pneumatic parallel grippers - Manufacturing AUTO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422" y="3657600"/>
            <a:ext cx="2599142" cy="2651125"/>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Angular Grippers 180° - Airwo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7553" y="4106862"/>
            <a:ext cx="2211691"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descr="Robot_Bag_Gripper.jpg#asset:716"/>
          <p:cNvPicPr>
            <a:picLocks noChangeAspect="1" noChangeArrowheads="1"/>
          </p:cNvPicPr>
          <p:nvPr/>
        </p:nvPicPr>
        <p:blipFill rotWithShape="1">
          <a:blip r:embed="rId4">
            <a:extLst>
              <a:ext uri="{28A0092B-C50C-407E-A947-70E740481C1C}">
                <a14:useLocalDpi xmlns:a14="http://schemas.microsoft.com/office/drawing/2010/main" val="0"/>
              </a:ext>
            </a:extLst>
          </a:blip>
          <a:srcRect l="8444" t="12656" r="36668" b="5076"/>
          <a:stretch/>
        </p:blipFill>
        <p:spPr bwMode="auto">
          <a:xfrm>
            <a:off x="6400800" y="3878262"/>
            <a:ext cx="19812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954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Pneumatic gripper integration </a:t>
            </a:r>
          </a:p>
        </p:txBody>
      </p:sp>
      <p:cxnSp>
        <p:nvCxnSpPr>
          <p:cNvPr id="4" name="Straight Arrow Connector 3"/>
          <p:cNvCxnSpPr/>
          <p:nvPr/>
        </p:nvCxnSpPr>
        <p:spPr>
          <a:xfrm>
            <a:off x="4718943" y="3816354"/>
            <a:ext cx="9405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73236" y="3475256"/>
            <a:ext cx="1957275" cy="646331"/>
          </a:xfrm>
          <a:prstGeom prst="rect">
            <a:avLst/>
          </a:prstGeom>
          <a:noFill/>
        </p:spPr>
        <p:txBody>
          <a:bodyPr wrap="square" rtlCol="0">
            <a:spAutoFit/>
          </a:bodyPr>
          <a:lstStyle/>
          <a:p>
            <a:r>
              <a:rPr lang="en-US"/>
              <a:t>Compressed air supply </a:t>
            </a:r>
          </a:p>
        </p:txBody>
      </p:sp>
      <p:pic>
        <p:nvPicPr>
          <p:cNvPr id="6" name="Picture 5"/>
          <p:cNvPicPr>
            <a:picLocks noChangeAspect="1"/>
          </p:cNvPicPr>
          <p:nvPr/>
        </p:nvPicPr>
        <p:blipFill>
          <a:blip r:embed="rId2"/>
          <a:stretch>
            <a:fillRect/>
          </a:stretch>
        </p:blipFill>
        <p:spPr>
          <a:xfrm>
            <a:off x="3253365" y="3017438"/>
            <a:ext cx="1444877" cy="1889924"/>
          </a:xfrm>
          <a:prstGeom prst="rect">
            <a:avLst/>
          </a:prstGeom>
        </p:spPr>
      </p:pic>
      <p:sp>
        <p:nvSpPr>
          <p:cNvPr id="7" name="TextBox 6"/>
          <p:cNvSpPr txBox="1"/>
          <p:nvPr/>
        </p:nvSpPr>
        <p:spPr>
          <a:xfrm>
            <a:off x="4282333" y="2496269"/>
            <a:ext cx="1333500" cy="307777"/>
          </a:xfrm>
          <a:prstGeom prst="rect">
            <a:avLst/>
          </a:prstGeom>
          <a:noFill/>
        </p:spPr>
        <p:txBody>
          <a:bodyPr wrap="square" rtlCol="0">
            <a:spAutoFit/>
          </a:bodyPr>
          <a:lstStyle/>
          <a:p>
            <a:r>
              <a:rPr lang="en-US" sz="1400"/>
              <a:t>24v DC </a:t>
            </a:r>
          </a:p>
        </p:txBody>
      </p:sp>
      <p:cxnSp>
        <p:nvCxnSpPr>
          <p:cNvPr id="8" name="Straight Arrow Connector 7"/>
          <p:cNvCxnSpPr/>
          <p:nvPr/>
        </p:nvCxnSpPr>
        <p:spPr>
          <a:xfrm>
            <a:off x="2312807" y="3816353"/>
            <a:ext cx="9405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0"/>
          </p:cNvCxnSpPr>
          <p:nvPr/>
        </p:nvCxnSpPr>
        <p:spPr>
          <a:xfrm>
            <a:off x="3975803" y="2215849"/>
            <a:ext cx="1" cy="801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4" descr="Pneumatic parallel grippers - Manufacturing AUTOM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0202" y="2804046"/>
            <a:ext cx="2599142" cy="265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986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Hydraulic Grippers</a:t>
            </a:r>
          </a:p>
        </p:txBody>
      </p:sp>
      <p:sp>
        <p:nvSpPr>
          <p:cNvPr id="3" name="Content Placeholder 2"/>
          <p:cNvSpPr>
            <a:spLocks noGrp="1"/>
          </p:cNvSpPr>
          <p:nvPr>
            <p:ph idx="1"/>
          </p:nvPr>
        </p:nvSpPr>
        <p:spPr>
          <a:xfrm>
            <a:off x="457200" y="1600200"/>
            <a:ext cx="8229600" cy="3276600"/>
          </a:xfrm>
        </p:spPr>
        <p:txBody>
          <a:bodyPr/>
          <a:lstStyle/>
          <a:p>
            <a:pPr marL="0" indent="0" algn="just">
              <a:buNone/>
            </a:pPr>
            <a:r>
              <a:rPr lang="en-US"/>
              <a:t>The hydraulic gripper provides the most strength and is often used for applications that require significant amounts of force. These robotic grippers generate their strength from pumps that can provide up to 2000psi. Although they are strong, hydraulic grippers are messier than other grippers due to the oil used in the pumps. They also may need more maintenance due the gripper being damaged because of the force used during the application.</a:t>
            </a:r>
          </a:p>
        </p:txBody>
      </p:sp>
    </p:spTree>
    <p:extLst>
      <p:ext uri="{BB962C8B-B14F-4D97-AF65-F5344CB8AC3E}">
        <p14:creationId xmlns:p14="http://schemas.microsoft.com/office/powerpoint/2010/main" val="880153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Servo-Electric Grippers</a:t>
            </a:r>
          </a:p>
        </p:txBody>
      </p:sp>
      <p:sp>
        <p:nvSpPr>
          <p:cNvPr id="3" name="Content Placeholder 2"/>
          <p:cNvSpPr>
            <a:spLocks noGrp="1"/>
          </p:cNvSpPr>
          <p:nvPr>
            <p:ph idx="1"/>
          </p:nvPr>
        </p:nvSpPr>
        <p:spPr>
          <a:xfrm>
            <a:off x="457200" y="1600200"/>
            <a:ext cx="8229600" cy="2895600"/>
          </a:xfrm>
        </p:spPr>
        <p:txBody>
          <a:bodyPr/>
          <a:lstStyle/>
          <a:p>
            <a:pPr marL="0" indent="0">
              <a:buNone/>
            </a:pPr>
            <a:r>
              <a:rPr lang="en-US"/>
              <a:t>The servo-electric gripper appears more and more in industrial settings, due to the fact that it is easy to control. Electronic motors control the movement of the gripper jaws. These grippers are highly flexible and allow for different material tolerances when handling parts. Servo-electric grippers are also cost effective because they are clean and have no air lines.</a:t>
            </a:r>
          </a:p>
        </p:txBody>
      </p:sp>
      <p:sp>
        <p:nvSpPr>
          <p:cNvPr id="4" name="Rectangle 3"/>
          <p:cNvSpPr/>
          <p:nvPr/>
        </p:nvSpPr>
        <p:spPr>
          <a:xfrm>
            <a:off x="685800" y="4876800"/>
            <a:ext cx="7086600" cy="369332"/>
          </a:xfrm>
          <a:prstGeom prst="rect">
            <a:avLst/>
          </a:prstGeom>
        </p:spPr>
        <p:txBody>
          <a:bodyPr wrap="square">
            <a:spAutoFit/>
          </a:bodyPr>
          <a:lstStyle/>
          <a:p>
            <a:r>
              <a:rPr lang="en-US">
                <a:hlinkClick r:id="rId2"/>
              </a:rPr>
              <a:t>https://www.youtube.com/watch?v=EPsAuPqx8Ck</a:t>
            </a:r>
            <a:endParaRPr lang="en-US"/>
          </a:p>
        </p:txBody>
      </p:sp>
    </p:spTree>
    <p:extLst>
      <p:ext uri="{BB962C8B-B14F-4D97-AF65-F5344CB8AC3E}">
        <p14:creationId xmlns:p14="http://schemas.microsoft.com/office/powerpoint/2010/main" val="424426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ADA53-78D9-4A5F-994B-8743E1C69D69}"/>
              </a:ext>
            </a:extLst>
          </p:cNvPr>
          <p:cNvSpPr>
            <a:spLocks noGrp="1"/>
          </p:cNvSpPr>
          <p:nvPr>
            <p:ph type="title"/>
          </p:nvPr>
        </p:nvSpPr>
        <p:spPr/>
        <p:txBody>
          <a:bodyPr/>
          <a:lstStyle/>
          <a:p>
            <a:r>
              <a:rPr lang="en-US"/>
              <a:t>Discussion Topics</a:t>
            </a:r>
          </a:p>
        </p:txBody>
      </p:sp>
      <p:sp>
        <p:nvSpPr>
          <p:cNvPr id="3" name="Content Placeholder 2">
            <a:extLst>
              <a:ext uri="{FF2B5EF4-FFF2-40B4-BE49-F238E27FC236}">
                <a16:creationId xmlns:a16="http://schemas.microsoft.com/office/drawing/2014/main" id="{A17CF021-5181-4C9D-931F-931E5C92F619}"/>
              </a:ext>
            </a:extLst>
          </p:cNvPr>
          <p:cNvSpPr>
            <a:spLocks noGrp="1"/>
          </p:cNvSpPr>
          <p:nvPr>
            <p:ph idx="1"/>
          </p:nvPr>
        </p:nvSpPr>
        <p:spPr>
          <a:xfrm>
            <a:off x="457200" y="1600200"/>
            <a:ext cx="8229600" cy="4267200"/>
          </a:xfrm>
        </p:spPr>
        <p:txBody>
          <a:bodyPr/>
          <a:lstStyle/>
          <a:p>
            <a:pPr marL="457200" indent="-457200">
              <a:buFont typeface="+mj-lt"/>
              <a:buAutoNum type="arabicPeriod"/>
            </a:pPr>
            <a:r>
              <a:rPr lang="en-US"/>
              <a:t>Adaptive Gripping</a:t>
            </a:r>
          </a:p>
          <a:p>
            <a:pPr marL="457200" indent="-457200">
              <a:buFont typeface="+mj-lt"/>
              <a:buAutoNum type="arabicPeriod"/>
            </a:pPr>
            <a:endParaRPr lang="en-US"/>
          </a:p>
          <a:p>
            <a:pPr marL="457200" indent="-457200">
              <a:buFont typeface="+mj-lt"/>
              <a:buAutoNum type="arabicPeriod"/>
            </a:pPr>
            <a:r>
              <a:rPr lang="en-US"/>
              <a:t>Gripping methods –internal and external gripping</a:t>
            </a:r>
          </a:p>
          <a:p>
            <a:pPr marL="457200" indent="-457200">
              <a:buFont typeface="+mj-lt"/>
              <a:buAutoNum type="arabicPeriod"/>
            </a:pPr>
            <a:endParaRPr lang="en-US"/>
          </a:p>
          <a:p>
            <a:pPr marL="457200" indent="-457200">
              <a:buFont typeface="+mj-lt"/>
              <a:buAutoNum type="arabicPeriod"/>
            </a:pPr>
            <a:r>
              <a:rPr lang="en-US"/>
              <a:t>Stroke of grippers</a:t>
            </a:r>
          </a:p>
          <a:p>
            <a:pPr marL="457200" indent="-457200">
              <a:buFont typeface="+mj-lt"/>
              <a:buAutoNum type="arabicPeriod"/>
            </a:pPr>
            <a:endParaRPr lang="en-US"/>
          </a:p>
          <a:p>
            <a:pPr marL="457200" indent="-457200">
              <a:buFont typeface="+mj-lt"/>
              <a:buAutoNum type="arabicPeriod"/>
            </a:pPr>
            <a:r>
              <a:rPr lang="en-US"/>
              <a:t>Advanced gripping concepts</a:t>
            </a:r>
          </a:p>
          <a:p>
            <a:pPr marL="457200" indent="-457200">
              <a:buFont typeface="+mj-lt"/>
              <a:buAutoNum type="arabicPeriod"/>
            </a:pPr>
            <a:endParaRPr lang="en-US"/>
          </a:p>
          <a:p>
            <a:pPr marL="457200" indent="-457200">
              <a:buFont typeface="+mj-lt"/>
              <a:buAutoNum type="arabicPeriod"/>
            </a:pPr>
            <a:endParaRPr lang="en-US"/>
          </a:p>
        </p:txBody>
      </p:sp>
    </p:spTree>
    <p:extLst>
      <p:ext uri="{BB962C8B-B14F-4D97-AF65-F5344CB8AC3E}">
        <p14:creationId xmlns:p14="http://schemas.microsoft.com/office/powerpoint/2010/main" val="1606526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7143-1223-46EF-9C01-8886B92C21FA}"/>
              </a:ext>
            </a:extLst>
          </p:cNvPr>
          <p:cNvSpPr>
            <a:spLocks noGrp="1"/>
          </p:cNvSpPr>
          <p:nvPr>
            <p:ph type="title"/>
          </p:nvPr>
        </p:nvSpPr>
        <p:spPr/>
        <p:txBody>
          <a:bodyPr>
            <a:normAutofit/>
          </a:bodyPr>
          <a:lstStyle/>
          <a:p>
            <a:r>
              <a:rPr lang="en-US"/>
              <a:t>What is an End of Arm Tooling</a:t>
            </a:r>
          </a:p>
        </p:txBody>
      </p:sp>
      <p:sp>
        <p:nvSpPr>
          <p:cNvPr id="3" name="Content Placeholder 2">
            <a:extLst>
              <a:ext uri="{FF2B5EF4-FFF2-40B4-BE49-F238E27FC236}">
                <a16:creationId xmlns:a16="http://schemas.microsoft.com/office/drawing/2014/main" id="{FF3B0588-1F7B-4DAF-AD07-A1852075EC4F}"/>
              </a:ext>
            </a:extLst>
          </p:cNvPr>
          <p:cNvSpPr>
            <a:spLocks noGrp="1"/>
          </p:cNvSpPr>
          <p:nvPr>
            <p:ph idx="1"/>
          </p:nvPr>
        </p:nvSpPr>
        <p:spPr>
          <a:xfrm>
            <a:off x="457200" y="1600200"/>
            <a:ext cx="8229600" cy="1981200"/>
          </a:xfrm>
        </p:spPr>
        <p:txBody>
          <a:bodyPr>
            <a:normAutofit/>
          </a:bodyPr>
          <a:lstStyle/>
          <a:p>
            <a:pPr marL="0" indent="0" algn="just">
              <a:buNone/>
            </a:pPr>
            <a:r>
              <a:rPr lang="en-US"/>
              <a:t>End of arm tooling (EOAT) is a crucial aspect of robotic technology. It refers to the equipment that interacts with parts and components, typically at the end of a robotic arm. For example, the welding torch on a robotic welding system.</a:t>
            </a:r>
          </a:p>
          <a:p>
            <a:pPr marL="0" indent="0" algn="just">
              <a:buNone/>
            </a:pPr>
            <a:endParaRPr lang="en-US"/>
          </a:p>
        </p:txBody>
      </p:sp>
      <p:pic>
        <p:nvPicPr>
          <p:cNvPr id="1028" name="Picture 4" descr="Robot upkeep - Welding Productivit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750" b="22380"/>
          <a:stretch/>
        </p:blipFill>
        <p:spPr bwMode="auto">
          <a:xfrm>
            <a:off x="914400" y="3657600"/>
            <a:ext cx="2971800" cy="26818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obotWorx - Selecting End of Arm Too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157" y="3657599"/>
            <a:ext cx="4002693" cy="2681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066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6BA40-7412-496E-A539-6DA186D5F29C}"/>
              </a:ext>
            </a:extLst>
          </p:cNvPr>
          <p:cNvSpPr>
            <a:spLocks noGrp="1"/>
          </p:cNvSpPr>
          <p:nvPr>
            <p:ph type="title"/>
          </p:nvPr>
        </p:nvSpPr>
        <p:spPr/>
        <p:txBody>
          <a:bodyPr/>
          <a:lstStyle/>
          <a:p>
            <a:r>
              <a:rPr lang="en-US"/>
              <a:t>Functionality of End of Arm Tooling</a:t>
            </a:r>
          </a:p>
        </p:txBody>
      </p:sp>
      <p:sp>
        <p:nvSpPr>
          <p:cNvPr id="3" name="Content Placeholder 2">
            <a:extLst>
              <a:ext uri="{FF2B5EF4-FFF2-40B4-BE49-F238E27FC236}">
                <a16:creationId xmlns:a16="http://schemas.microsoft.com/office/drawing/2014/main" id="{28FE63E4-84C8-40B2-BD53-FB6A37F4EF88}"/>
              </a:ext>
            </a:extLst>
          </p:cNvPr>
          <p:cNvSpPr>
            <a:spLocks noGrp="1"/>
          </p:cNvSpPr>
          <p:nvPr>
            <p:ph idx="1"/>
          </p:nvPr>
        </p:nvSpPr>
        <p:spPr>
          <a:xfrm>
            <a:off x="452437" y="2133600"/>
            <a:ext cx="8229600" cy="2590800"/>
          </a:xfrm>
        </p:spPr>
        <p:txBody>
          <a:bodyPr>
            <a:normAutofit/>
          </a:bodyPr>
          <a:lstStyle/>
          <a:p>
            <a:endParaRPr lang="en-US"/>
          </a:p>
          <a:p>
            <a:pPr marL="0" indent="0" algn="just">
              <a:buNone/>
            </a:pPr>
            <a:r>
              <a:rPr lang="en-US"/>
              <a:t>The EOAT gives a robot a specific functionality and can be changed to fit different applications or even be built to accommodate several processes at once. Either way, advancements in EOAT capabilities are parallel to advancements in robotic capabilities.</a:t>
            </a:r>
            <a:endParaRPr lang="en-US" sz="2000"/>
          </a:p>
        </p:txBody>
      </p:sp>
      <p:sp>
        <p:nvSpPr>
          <p:cNvPr id="5" name="AutoShape 2" descr="Image result for flight simulator">
            <a:extLst>
              <a:ext uri="{FF2B5EF4-FFF2-40B4-BE49-F238E27FC236}">
                <a16:creationId xmlns:a16="http://schemas.microsoft.com/office/drawing/2014/main" id="{EFF27F4A-1EF4-479D-A73A-ECA638C601C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685800" y="4944070"/>
            <a:ext cx="7543800" cy="646331"/>
          </a:xfrm>
          <a:prstGeom prst="rect">
            <a:avLst/>
          </a:prstGeom>
        </p:spPr>
        <p:txBody>
          <a:bodyPr wrap="square" lIns="91440" tIns="45720" rIns="91440" bIns="45720" anchor="t">
            <a:spAutoFit/>
          </a:bodyPr>
          <a:lstStyle/>
          <a:p>
            <a:r>
              <a:rPr lang="en-US" dirty="0">
                <a:cs typeface="Arial"/>
                <a:hlinkClick r:id="rId3"/>
              </a:rPr>
              <a:t>https</a:t>
            </a:r>
            <a:r>
              <a:rPr lang="en-US" dirty="0">
                <a:hlinkClick r:id="rId3"/>
              </a:rPr>
              <a:t>://www.youtube.com/watch?time_continue=95&amp;v=i8Twl-NR0gw&amp;feature=emb_logo</a:t>
            </a:r>
            <a:endParaRPr lang="en-US" dirty="0">
              <a:cs typeface="Arial"/>
            </a:endParaRPr>
          </a:p>
        </p:txBody>
      </p:sp>
    </p:spTree>
    <p:extLst>
      <p:ext uri="{BB962C8B-B14F-4D97-AF65-F5344CB8AC3E}">
        <p14:creationId xmlns:p14="http://schemas.microsoft.com/office/powerpoint/2010/main" val="1786972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End of Arm Tooling used</a:t>
            </a:r>
          </a:p>
        </p:txBody>
      </p:sp>
      <p:sp>
        <p:nvSpPr>
          <p:cNvPr id="3" name="Content Placeholder 2"/>
          <p:cNvSpPr>
            <a:spLocks noGrp="1"/>
          </p:cNvSpPr>
          <p:nvPr>
            <p:ph idx="1"/>
          </p:nvPr>
        </p:nvSpPr>
        <p:spPr>
          <a:xfrm>
            <a:off x="457200" y="1562100"/>
            <a:ext cx="8229600" cy="4229100"/>
          </a:xfrm>
        </p:spPr>
        <p:txBody>
          <a:bodyPr>
            <a:normAutofit fontScale="92500" lnSpcReduction="10000"/>
          </a:bodyPr>
          <a:lstStyle/>
          <a:p>
            <a:pPr marL="0" indent="0" algn="just">
              <a:buNone/>
            </a:pPr>
            <a:r>
              <a:rPr lang="en-US"/>
              <a:t>There are many different types of EOAT for robots: </a:t>
            </a:r>
          </a:p>
          <a:p>
            <a:pPr algn="just"/>
            <a:r>
              <a:rPr lang="en-US"/>
              <a:t>grippers</a:t>
            </a:r>
          </a:p>
          <a:p>
            <a:pPr algn="just"/>
            <a:r>
              <a:rPr lang="en-US"/>
              <a:t>welding torches </a:t>
            </a:r>
          </a:p>
          <a:p>
            <a:pPr algn="just"/>
            <a:r>
              <a:rPr lang="en-US"/>
              <a:t>force-torque sensors</a:t>
            </a:r>
          </a:p>
          <a:p>
            <a:pPr algn="just"/>
            <a:r>
              <a:rPr lang="en-US"/>
              <a:t>vision sensors mounted to robot</a:t>
            </a:r>
          </a:p>
          <a:p>
            <a:pPr algn="just"/>
            <a:r>
              <a:rPr lang="en-US"/>
              <a:t>material removal tools </a:t>
            </a:r>
          </a:p>
          <a:p>
            <a:pPr algn="just"/>
            <a:r>
              <a:rPr lang="en-US"/>
              <a:t>collision sensors </a:t>
            </a:r>
          </a:p>
          <a:p>
            <a:pPr algn="just"/>
            <a:r>
              <a:rPr lang="en-US"/>
              <a:t>tool changers and more.</a:t>
            </a:r>
          </a:p>
          <a:p>
            <a:pPr marL="0" indent="0" algn="just">
              <a:buNone/>
            </a:pPr>
            <a:endParaRPr lang="en-US"/>
          </a:p>
          <a:p>
            <a:pPr marL="0" indent="0" algn="just">
              <a:buNone/>
            </a:pPr>
            <a:r>
              <a:rPr lang="en-US"/>
              <a:t>They’re powered in different ways. The application dictates which type of EOAT is needed.</a:t>
            </a:r>
          </a:p>
        </p:txBody>
      </p:sp>
    </p:spTree>
    <p:extLst>
      <p:ext uri="{BB962C8B-B14F-4D97-AF65-F5344CB8AC3E}">
        <p14:creationId xmlns:p14="http://schemas.microsoft.com/office/powerpoint/2010/main" val="242502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Key parameters End of Arm Tooling design </a:t>
            </a:r>
          </a:p>
        </p:txBody>
      </p:sp>
      <p:sp>
        <p:nvSpPr>
          <p:cNvPr id="3" name="Content Placeholder 2"/>
          <p:cNvSpPr>
            <a:spLocks noGrp="1"/>
          </p:cNvSpPr>
          <p:nvPr>
            <p:ph idx="1"/>
          </p:nvPr>
        </p:nvSpPr>
        <p:spPr>
          <a:xfrm>
            <a:off x="457200" y="1600200"/>
            <a:ext cx="8229600" cy="3657600"/>
          </a:xfrm>
        </p:spPr>
        <p:txBody>
          <a:bodyPr>
            <a:normAutofit/>
          </a:bodyPr>
          <a:lstStyle/>
          <a:p>
            <a:r>
              <a:rPr lang="en-US"/>
              <a:t>Application environment </a:t>
            </a:r>
          </a:p>
          <a:p>
            <a:r>
              <a:rPr lang="en-US"/>
              <a:t>Payload of the Industrial Manipulator selected for the application</a:t>
            </a:r>
          </a:p>
          <a:p>
            <a:r>
              <a:rPr lang="en-US"/>
              <a:t>Type of power source </a:t>
            </a:r>
          </a:p>
          <a:p>
            <a:r>
              <a:rPr lang="en-US"/>
              <a:t>Material to be handled or processed </a:t>
            </a:r>
          </a:p>
          <a:p>
            <a:r>
              <a:rPr lang="en-US"/>
              <a:t>Type of End of Arm Tooling(parallel / three finger / adaptive / and so on)</a:t>
            </a:r>
          </a:p>
          <a:p>
            <a:r>
              <a:rPr lang="en-US"/>
              <a:t>Mechanical mounting to the Manipulator</a:t>
            </a:r>
          </a:p>
          <a:p>
            <a:pPr marL="0" indent="0">
              <a:buNone/>
            </a:pPr>
            <a:endParaRPr lang="en-US"/>
          </a:p>
          <a:p>
            <a:pPr marL="0" indent="0">
              <a:buNone/>
            </a:pPr>
            <a:endParaRPr lang="en-US"/>
          </a:p>
        </p:txBody>
      </p:sp>
    </p:spTree>
    <p:extLst>
      <p:ext uri="{BB962C8B-B14F-4D97-AF65-F5344CB8AC3E}">
        <p14:creationId xmlns:p14="http://schemas.microsoft.com/office/powerpoint/2010/main" val="4267727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KR 600 FORTE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685800"/>
            <a:ext cx="3867150" cy="4264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065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Payload</a:t>
            </a:r>
          </a:p>
        </p:txBody>
      </p:sp>
      <p:sp>
        <p:nvSpPr>
          <p:cNvPr id="3" name="Content Placeholder 2"/>
          <p:cNvSpPr>
            <a:spLocks noGrp="1"/>
          </p:cNvSpPr>
          <p:nvPr>
            <p:ph idx="1"/>
          </p:nvPr>
        </p:nvSpPr>
        <p:spPr>
          <a:xfrm>
            <a:off x="457200" y="1600200"/>
            <a:ext cx="8229600" cy="1219200"/>
          </a:xfrm>
        </p:spPr>
        <p:txBody>
          <a:bodyPr/>
          <a:lstStyle/>
          <a:p>
            <a:pPr marL="0" indent="0">
              <a:buNone/>
            </a:pPr>
            <a:r>
              <a:rPr lang="en-US"/>
              <a:t>Robot payload is the weight a robot manipulator can lift. It includes the weight of the end of arm tooling (EOAT). Maximum payload varies from robot to robot.</a:t>
            </a:r>
          </a:p>
        </p:txBody>
      </p:sp>
      <p:pic>
        <p:nvPicPr>
          <p:cNvPr id="11266" name="Picture 2" descr="FANUC LR Mate Pay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853519"/>
            <a:ext cx="2857500" cy="391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072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78D2-ED2E-4AD3-9A9A-3A26BE8DB996}"/>
              </a:ext>
            </a:extLst>
          </p:cNvPr>
          <p:cNvSpPr>
            <a:spLocks noGrp="1"/>
          </p:cNvSpPr>
          <p:nvPr>
            <p:ph type="title"/>
          </p:nvPr>
        </p:nvSpPr>
        <p:spPr/>
        <p:txBody>
          <a:bodyPr/>
          <a:lstStyle/>
          <a:p>
            <a:r>
              <a:rPr lang="en-US"/>
              <a:t>OEMs providing Standard EOAT</a:t>
            </a:r>
          </a:p>
        </p:txBody>
      </p:sp>
      <p:sp>
        <p:nvSpPr>
          <p:cNvPr id="3" name="Content Placeholder 2">
            <a:extLst>
              <a:ext uri="{FF2B5EF4-FFF2-40B4-BE49-F238E27FC236}">
                <a16:creationId xmlns:a16="http://schemas.microsoft.com/office/drawing/2014/main" id="{C1D20A0C-BBE6-414F-8A7D-2396C93C1A2F}"/>
              </a:ext>
            </a:extLst>
          </p:cNvPr>
          <p:cNvSpPr>
            <a:spLocks noGrp="1"/>
          </p:cNvSpPr>
          <p:nvPr>
            <p:ph idx="1"/>
          </p:nvPr>
        </p:nvSpPr>
        <p:spPr>
          <a:xfrm>
            <a:off x="452437" y="1981200"/>
            <a:ext cx="8229600" cy="4114800"/>
          </a:xfrm>
        </p:spPr>
        <p:txBody>
          <a:bodyPr>
            <a:normAutofit/>
          </a:bodyPr>
          <a:lstStyle/>
          <a:p>
            <a:pPr marL="0" indent="0" algn="just">
              <a:buNone/>
            </a:pPr>
            <a:r>
              <a:rPr lang="en-US"/>
              <a:t>Many equipment manufacturers concentrate in providing us with standard EOAT parts that can be added with customized parts in forming an EOAT Solution for the application.</a:t>
            </a:r>
          </a:p>
          <a:p>
            <a:pPr marL="0" indent="0" algn="just">
              <a:buNone/>
            </a:pPr>
            <a:r>
              <a:rPr lang="en-US" err="1"/>
              <a:t>Schunk</a:t>
            </a:r>
            <a:r>
              <a:rPr lang="en-US"/>
              <a:t>-- </a:t>
            </a:r>
            <a:r>
              <a:rPr lang="en-US">
                <a:hlinkClick r:id="rId2"/>
              </a:rPr>
              <a:t>https://schunk.com/de_en/homepage/</a:t>
            </a:r>
            <a:endParaRPr lang="en-US"/>
          </a:p>
          <a:p>
            <a:pPr marL="0" indent="0" algn="just">
              <a:buNone/>
            </a:pPr>
            <a:r>
              <a:rPr lang="en-US" err="1"/>
              <a:t>Destaco</a:t>
            </a:r>
            <a:r>
              <a:rPr lang="en-US"/>
              <a:t> -- </a:t>
            </a:r>
            <a:r>
              <a:rPr lang="en-US">
                <a:hlinkClick r:id="rId3"/>
              </a:rPr>
              <a:t>https://www.destaco.com/end-effectors</a:t>
            </a:r>
            <a:endParaRPr lang="en-US"/>
          </a:p>
          <a:p>
            <a:pPr marL="0" indent="0" algn="just">
              <a:buNone/>
            </a:pPr>
            <a:r>
              <a:rPr lang="en-US" err="1"/>
              <a:t>Robotiq</a:t>
            </a:r>
            <a:r>
              <a:rPr lang="en-US"/>
              <a:t> -- </a:t>
            </a:r>
            <a:r>
              <a:rPr lang="en-US">
                <a:hlinkClick r:id="rId4"/>
              </a:rPr>
              <a:t>https://robotiq.com/</a:t>
            </a:r>
            <a:endParaRPr lang="en-US"/>
          </a:p>
          <a:p>
            <a:pPr marL="0" indent="0" algn="just">
              <a:buNone/>
            </a:pPr>
            <a:r>
              <a:rPr lang="en-US" err="1"/>
              <a:t>Onrobot</a:t>
            </a:r>
            <a:r>
              <a:rPr lang="en-US"/>
              <a:t> -- </a:t>
            </a:r>
            <a:r>
              <a:rPr lang="en-US">
                <a:hlinkClick r:id="rId5"/>
              </a:rPr>
              <a:t>https://onrobot.com/en/products</a:t>
            </a:r>
            <a:endParaRPr lang="en-US"/>
          </a:p>
          <a:p>
            <a:pPr marL="0" indent="0" algn="just">
              <a:buNone/>
            </a:pPr>
            <a:endParaRPr lang="en-US"/>
          </a:p>
          <a:p>
            <a:pPr marL="0" indent="0" algn="just">
              <a:buNone/>
            </a:pPr>
            <a:endParaRPr lang="en-US"/>
          </a:p>
          <a:p>
            <a:pPr marL="0" indent="0" algn="just">
              <a:buNone/>
            </a:pPr>
            <a:endParaRPr lang="en-US"/>
          </a:p>
          <a:p>
            <a:pPr marL="0" indent="0" algn="just">
              <a:buNone/>
            </a:pPr>
            <a:endParaRPr lang="en-US"/>
          </a:p>
        </p:txBody>
      </p:sp>
    </p:spTree>
    <p:extLst>
      <p:ext uri="{BB962C8B-B14F-4D97-AF65-F5344CB8AC3E}">
        <p14:creationId xmlns:p14="http://schemas.microsoft.com/office/powerpoint/2010/main" val="33931699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DX Dubai">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FDE74B46417E4FA233AF4DF26D44A2" ma:contentTypeVersion="8" ma:contentTypeDescription="Create a new document." ma:contentTypeScope="" ma:versionID="6b77353d6cd9bab904b02a177ecc8a75">
  <xsd:schema xmlns:xsd="http://www.w3.org/2001/XMLSchema" xmlns:xs="http://www.w3.org/2001/XMLSchema" xmlns:p="http://schemas.microsoft.com/office/2006/metadata/properties" xmlns:ns2="0d32e403-eebc-42fd-add1-c31952a96264" targetNamespace="http://schemas.microsoft.com/office/2006/metadata/properties" ma:root="true" ma:fieldsID="4b90bf336f2a3504680984460ce07dff" ns2:_="">
    <xsd:import namespace="0d32e403-eebc-42fd-add1-c31952a9626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32e403-eebc-42fd-add1-c31952a962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1857AA-BDC0-45E7-A5F7-12A782D7B951}">
  <ds:schemaRefs>
    <ds:schemaRef ds:uri="http://schemas.microsoft.com/sharepoint/v3/contenttype/forms"/>
  </ds:schemaRefs>
</ds:datastoreItem>
</file>

<file path=customXml/itemProps2.xml><?xml version="1.0" encoding="utf-8"?>
<ds:datastoreItem xmlns:ds="http://schemas.openxmlformats.org/officeDocument/2006/customXml" ds:itemID="{48559913-6361-42C5-9BA3-83BB227B16A3}">
  <ds:schemaRefs>
    <ds:schemaRef ds:uri="770d1eda-3a0e-4771-b156-2a62f3654739"/>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C3EB7E6-F794-4EB4-8B66-61700993A468}"/>
</file>

<file path=docProps/app.xml><?xml version="1.0" encoding="utf-8"?>
<Properties xmlns="http://schemas.openxmlformats.org/officeDocument/2006/extended-properties" xmlns:vt="http://schemas.openxmlformats.org/officeDocument/2006/docPropsVTypes">
  <Template>MDX Dubai.thmx</Template>
  <Application>Microsoft Office PowerPoint</Application>
  <PresentationFormat>On-screen Show (4:3)</PresentationFormat>
  <Slides>29</Slides>
  <Notes>1</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MDX Dubai</vt:lpstr>
      <vt:lpstr>Industrial MANIPULATOR   End of arm tooling</vt:lpstr>
      <vt:lpstr>Abstract</vt:lpstr>
      <vt:lpstr>What is an End of Arm Tooling</vt:lpstr>
      <vt:lpstr>Functionality of End of Arm Tooling</vt:lpstr>
      <vt:lpstr>Common End of Arm Tooling used</vt:lpstr>
      <vt:lpstr>Key parameters End of Arm Tooling design </vt:lpstr>
      <vt:lpstr>PowerPoint Presentation</vt:lpstr>
      <vt:lpstr>Payload</vt:lpstr>
      <vt:lpstr>OEMs providing Standard EOAT</vt:lpstr>
      <vt:lpstr>Cost v/s Flexibility</vt:lpstr>
      <vt:lpstr>Robot System Integrator</vt:lpstr>
      <vt:lpstr>Let us look into few End of Arm Tooling</vt:lpstr>
      <vt:lpstr>PowerPoint Presentation</vt:lpstr>
      <vt:lpstr>Twin Hand(Multi Hand) Gripping systems </vt:lpstr>
      <vt:lpstr>Four Types of Gripper based on operation </vt:lpstr>
      <vt:lpstr>Vacuum Grippers</vt:lpstr>
      <vt:lpstr>PowerPoint Presentation</vt:lpstr>
      <vt:lpstr>Vacuum gripping principle</vt:lpstr>
      <vt:lpstr>Integration of vacuum grippers</vt:lpstr>
      <vt:lpstr>PowerPoint Presentation</vt:lpstr>
      <vt:lpstr>PowerPoint Presentation</vt:lpstr>
      <vt:lpstr>Electric vacuum generator</vt:lpstr>
      <vt:lpstr>PowerPoint Presentation</vt:lpstr>
      <vt:lpstr>Pneumatic Grippers</vt:lpstr>
      <vt:lpstr>Types of Pneumatic grippers</vt:lpstr>
      <vt:lpstr>Pneumatic gripper integration </vt:lpstr>
      <vt:lpstr>Hydraulic Grippers</vt:lpstr>
      <vt:lpstr>Servo-Electric Grippers</vt:lpstr>
      <vt:lpstr>Discussion Topics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ITX1000</dc:title>
  <dc:subject/>
  <dc:creator>Carl</dc:creator>
  <cp:keywords/>
  <dc:description/>
  <cp:revision>7</cp:revision>
  <dcterms:created xsi:type="dcterms:W3CDTF">2006-08-16T00:00:00Z</dcterms:created>
  <dcterms:modified xsi:type="dcterms:W3CDTF">2023-12-11T13:47:06Z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0x01010029FDE74B46417E4FA233AF4DF26D44A2</vt:lpwstr>
  </property>
  <property fmtid="{D5CDD505-2E9C-101B-9397-08002B2CF9AE}" pid="3" name="MediaServiceImageTags">
    <vt:lpwstr/>
  </property>
  <property fmtid="{D5CDD505-2E9C-101B-9397-08002B2CF9AE}" pid="4" name="Order">
    <vt:r8>21700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