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36"/>
  </p:notesMasterIdLst>
  <p:sldIdLst>
    <p:sldId id="401" r:id="rId5"/>
    <p:sldId id="441" r:id="rId6"/>
    <p:sldId id="486" r:id="rId7"/>
    <p:sldId id="487" r:id="rId8"/>
    <p:sldId id="488" r:id="rId9"/>
    <p:sldId id="442" r:id="rId10"/>
    <p:sldId id="436" r:id="rId11"/>
    <p:sldId id="489" r:id="rId12"/>
    <p:sldId id="490" r:id="rId13"/>
    <p:sldId id="491" r:id="rId14"/>
    <p:sldId id="492" r:id="rId15"/>
    <p:sldId id="424" r:id="rId16"/>
    <p:sldId id="435" r:id="rId17"/>
    <p:sldId id="493" r:id="rId18"/>
    <p:sldId id="440" r:id="rId19"/>
    <p:sldId id="443" r:id="rId20"/>
    <p:sldId id="445" r:id="rId21"/>
    <p:sldId id="452" r:id="rId22"/>
    <p:sldId id="454" r:id="rId23"/>
    <p:sldId id="499" r:id="rId24"/>
    <p:sldId id="500" r:id="rId25"/>
    <p:sldId id="455" r:id="rId26"/>
    <p:sldId id="456" r:id="rId27"/>
    <p:sldId id="494" r:id="rId28"/>
    <p:sldId id="495" r:id="rId29"/>
    <p:sldId id="457" r:id="rId30"/>
    <p:sldId id="458" r:id="rId31"/>
    <p:sldId id="496" r:id="rId32"/>
    <p:sldId id="459" r:id="rId33"/>
    <p:sldId id="497" r:id="rId34"/>
    <p:sldId id="49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60481-7E7A-448C-AE55-4D2FA0337F93}" v="1" dt="2023-12-18T07:52:26.178"/>
    <p1510:client id="{A2941A0B-C094-4682-BA72-2C06B18DC5F2}" v="1" dt="2023-12-08T14:32:31.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91928"/>
  </p:normalViewPr>
  <p:slideViewPr>
    <p:cSldViewPr>
      <p:cViewPr varScale="1">
        <p:scale>
          <a:sx n="79" d="100"/>
          <a:sy n="79" d="100"/>
        </p:scale>
        <p:origin x="134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im Trivedi - M00987951" userId="S::m00987951@studentmdx.ac::c0cb5624-77e0-4a20-adcc-49f1bca6f3d0" providerId="AD" clId="Web-{A2941A0B-C094-4682-BA72-2C06B18DC5F2}"/>
    <pc:docChg chg="modSld">
      <pc:chgData name="Mahim Trivedi - M00987951" userId="S::m00987951@studentmdx.ac::c0cb5624-77e0-4a20-adcc-49f1bca6f3d0" providerId="AD" clId="Web-{A2941A0B-C094-4682-BA72-2C06B18DC5F2}" dt="2023-12-08T14:32:31.170" v="0" actId="1076"/>
      <pc:docMkLst>
        <pc:docMk/>
      </pc:docMkLst>
      <pc:sldChg chg="modSp">
        <pc:chgData name="Mahim Trivedi - M00987951" userId="S::m00987951@studentmdx.ac::c0cb5624-77e0-4a20-adcc-49f1bca6f3d0" providerId="AD" clId="Web-{A2941A0B-C094-4682-BA72-2C06B18DC5F2}" dt="2023-12-08T14:32:31.170" v="0" actId="1076"/>
        <pc:sldMkLst>
          <pc:docMk/>
          <pc:sldMk cId="3151027111" sldId="441"/>
        </pc:sldMkLst>
        <pc:spChg chg="mod">
          <ac:chgData name="Mahim Trivedi - M00987951" userId="S::m00987951@studentmdx.ac::c0cb5624-77e0-4a20-adcc-49f1bca6f3d0" providerId="AD" clId="Web-{A2941A0B-C094-4682-BA72-2C06B18DC5F2}" dt="2023-12-08T14:32:31.170" v="0" actId="1076"/>
          <ac:spMkLst>
            <pc:docMk/>
            <pc:sldMk cId="3151027111" sldId="441"/>
            <ac:spMk id="3" creationId="{6DA49301-EDE3-4700-AF50-B40E56B3C364}"/>
          </ac:spMkLst>
        </pc:spChg>
      </pc:sldChg>
    </pc:docChg>
  </pc:docChgLst>
  <pc:docChgLst>
    <pc:chgData name="Mahim Trivedi - M00987951" userId="S::m00987951@studentmdx.ac::c0cb5624-77e0-4a20-adcc-49f1bca6f3d0" providerId="AD" clId="Web-{11960481-7E7A-448C-AE55-4D2FA0337F93}"/>
    <pc:docChg chg="sldOrd">
      <pc:chgData name="Mahim Trivedi - M00987951" userId="S::m00987951@studentmdx.ac::c0cb5624-77e0-4a20-adcc-49f1bca6f3d0" providerId="AD" clId="Web-{11960481-7E7A-448C-AE55-4D2FA0337F93}" dt="2023-12-18T07:52:26.178" v="0"/>
      <pc:docMkLst>
        <pc:docMk/>
      </pc:docMkLst>
      <pc:sldChg chg="ord">
        <pc:chgData name="Mahim Trivedi - M00987951" userId="S::m00987951@studentmdx.ac::c0cb5624-77e0-4a20-adcc-49f1bca6f3d0" providerId="AD" clId="Web-{11960481-7E7A-448C-AE55-4D2FA0337F93}" dt="2023-12-18T07:52:26.178" v="0"/>
        <pc:sldMkLst>
          <pc:docMk/>
          <pc:sldMk cId="1786972238" sldId="44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1424A-9BBA-894B-9EA5-63A562FE8952}" type="datetimeFigureOut">
              <a:rPr lang="en-US" smtClean="0"/>
              <a:t>12/17/2023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243B1-6A89-F041-98AC-48B2EF3D7032}" type="slidenum">
              <a:rPr lang="en-US" smtClean="0"/>
              <a:t>‹#›</a:t>
            </a:fld>
            <a:endParaRPr lang="en-US"/>
          </a:p>
        </p:txBody>
      </p:sp>
    </p:spTree>
    <p:extLst>
      <p:ext uri="{BB962C8B-B14F-4D97-AF65-F5344CB8AC3E}">
        <p14:creationId xmlns:p14="http://schemas.microsoft.com/office/powerpoint/2010/main" val="6096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243B1-6A89-F041-98AC-48B2EF3D7032}" type="slidenum">
              <a:rPr lang="en-US" smtClean="0"/>
              <a:t>5</a:t>
            </a:fld>
            <a:endParaRPr lang="en-US"/>
          </a:p>
        </p:txBody>
      </p:sp>
    </p:spTree>
    <p:extLst>
      <p:ext uri="{BB962C8B-B14F-4D97-AF65-F5344CB8AC3E}">
        <p14:creationId xmlns:p14="http://schemas.microsoft.com/office/powerpoint/2010/main" val="132637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243B1-6A89-F041-98AC-48B2EF3D7032}" type="slidenum">
              <a:rPr lang="en-US" smtClean="0"/>
              <a:t>26</a:t>
            </a:fld>
            <a:endParaRPr lang="en-US"/>
          </a:p>
        </p:txBody>
      </p:sp>
    </p:spTree>
    <p:extLst>
      <p:ext uri="{BB962C8B-B14F-4D97-AF65-F5344CB8AC3E}">
        <p14:creationId xmlns:p14="http://schemas.microsoft.com/office/powerpoint/2010/main" val="1477623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en-US" dirty="0"/>
              <a:t>PDE4424 Industrial Manipulators</a:t>
            </a:r>
          </a:p>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a:defRPr sz="1400" b="1">
                <a:solidFill>
                  <a:srgbClr val="7F7F7F"/>
                </a:solidFill>
              </a:defRPr>
            </a:lvl1pPr>
          </a:lstStyle>
          <a:p>
            <a:fld id="{B6F15528-21DE-4FAA-801E-634DDDAF4B2B}" type="slidenum">
              <a:rPr lang="en-US" smtClean="0"/>
              <a:pPr/>
              <a:t>‹#›</a:t>
            </a:fld>
            <a:endParaRPr lang="en-US" dirty="0"/>
          </a:p>
        </p:txBody>
      </p:sp>
      <p:pic>
        <p:nvPicPr>
          <p:cNvPr id="9" name="Picture 8" descr="C:\Users\Charles Stephen\Desktop\Middlesex University Dubai logo.jp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6787" y="62786"/>
            <a:ext cx="1468931" cy="569371"/>
          </a:xfrm>
          <a:prstGeom prst="rect">
            <a:avLst/>
          </a:prstGeom>
          <a:noFill/>
          <a:ln>
            <a:noFill/>
          </a:ln>
        </p:spPr>
      </p:pic>
      <p:sp>
        <p:nvSpPr>
          <p:cNvPr id="11" name="Footer Placeholder 4"/>
          <p:cNvSpPr txBox="1">
            <a:spLocks/>
          </p:cNvSpPr>
          <p:nvPr/>
        </p:nvSpPr>
        <p:spPr>
          <a:xfrm>
            <a:off x="5029200" y="6528816"/>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dirty="0"/>
          </a:p>
        </p:txBody>
      </p:sp>
      <p:sp>
        <p:nvSpPr>
          <p:cNvPr id="14" name="TextBox 13"/>
          <p:cNvSpPr txBox="1"/>
          <p:nvPr/>
        </p:nvSpPr>
        <p:spPr>
          <a:xfrm>
            <a:off x="457200" y="6528816"/>
            <a:ext cx="83293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solidFill>
                  <a:schemeClr val="accent5"/>
                </a:solidFill>
              </a:rPr>
              <a:t>MDX Dubai Material	</a:t>
            </a:r>
            <a:r>
              <a:rPr lang="en-US" sz="1200" dirty="0"/>
              <a:t>				</a:t>
            </a:r>
            <a:r>
              <a:rPr lang="en-US" sz="1200" dirty="0">
                <a:solidFill>
                  <a:srgbClr val="7F7F7F"/>
                </a:solidFill>
              </a:rPr>
              <a:t>Judhi Prasetyo &amp; Bittu Scaria , 2023</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www.youtube.com/watch?v=zJDsEqCyTqc" TargetMode="External"/><Relationship Id="rId5" Type="http://schemas.openxmlformats.org/officeDocument/2006/relationships/image" Target="../media/image11.jpe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acnpobFi5q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kujHQgK352o"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nlFM1q9QPJ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xvVCSYt_YsQ"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PbAGl_mv5XI"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8229600" cy="1927225"/>
          </a:xfrm>
        </p:spPr>
        <p:txBody>
          <a:bodyPr/>
          <a:lstStyle/>
          <a:p>
            <a:r>
              <a:rPr lang="en-US" sz="3200" dirty="0"/>
              <a:t>Industrial MANIPULATOR</a:t>
            </a:r>
            <a:br>
              <a:rPr lang="en-US" sz="3200" dirty="0"/>
            </a:br>
            <a:r>
              <a:rPr lang="en-US" sz="3200" dirty="0"/>
              <a:t>  peripheral interfacing</a:t>
            </a:r>
          </a:p>
        </p:txBody>
      </p:sp>
      <p:sp>
        <p:nvSpPr>
          <p:cNvPr id="3" name="Subtitle 2"/>
          <p:cNvSpPr>
            <a:spLocks noGrp="1"/>
          </p:cNvSpPr>
          <p:nvPr>
            <p:ph type="subTitle" idx="1"/>
          </p:nvPr>
        </p:nvSpPr>
        <p:spPr/>
        <p:txBody>
          <a:bodyPr>
            <a:normAutofit/>
          </a:bodyPr>
          <a:lstStyle/>
          <a:p>
            <a:r>
              <a:rPr lang="en-US" dirty="0"/>
              <a:t>PDE4431 Industrial Manipulators</a:t>
            </a:r>
          </a:p>
          <a:p>
            <a:r>
              <a:rPr lang="en-US" dirty="0"/>
              <a:t>Judhi Prasetyo &amp; Bittu Scaria</a:t>
            </a:r>
          </a:p>
          <a:p>
            <a:r>
              <a:rPr lang="en-US" dirty="0"/>
              <a:t>Middlesex University Dubai</a:t>
            </a:r>
          </a:p>
        </p:txBody>
      </p:sp>
    </p:spTree>
    <p:extLst>
      <p:ext uri="{BB962C8B-B14F-4D97-AF65-F5344CB8AC3E}">
        <p14:creationId xmlns:p14="http://schemas.microsoft.com/office/powerpoint/2010/main" val="320133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D122-9688-45F0-9FEC-5D12E60A09E2}"/>
              </a:ext>
            </a:extLst>
          </p:cNvPr>
          <p:cNvSpPr>
            <a:spLocks noGrp="1"/>
          </p:cNvSpPr>
          <p:nvPr>
            <p:ph type="title"/>
          </p:nvPr>
        </p:nvSpPr>
        <p:spPr/>
        <p:txBody>
          <a:bodyPr/>
          <a:lstStyle/>
          <a:p>
            <a:r>
              <a:rPr lang="en-US" dirty="0"/>
              <a:t>Advantages of PLC</a:t>
            </a:r>
          </a:p>
        </p:txBody>
      </p:sp>
      <p:sp>
        <p:nvSpPr>
          <p:cNvPr id="3" name="Content Placeholder 2">
            <a:extLst>
              <a:ext uri="{FF2B5EF4-FFF2-40B4-BE49-F238E27FC236}">
                <a16:creationId xmlns:a16="http://schemas.microsoft.com/office/drawing/2014/main" id="{06BF4208-A0FD-4B65-84F1-7F51F31E40AC}"/>
              </a:ext>
            </a:extLst>
          </p:cNvPr>
          <p:cNvSpPr>
            <a:spLocks noGrp="1"/>
          </p:cNvSpPr>
          <p:nvPr>
            <p:ph idx="1"/>
          </p:nvPr>
        </p:nvSpPr>
        <p:spPr>
          <a:xfrm>
            <a:off x="457200" y="1600200"/>
            <a:ext cx="8229600" cy="4114800"/>
          </a:xfrm>
        </p:spPr>
        <p:txBody>
          <a:bodyPr/>
          <a:lstStyle/>
          <a:p>
            <a:pPr marL="0" indent="0">
              <a:buNone/>
            </a:pPr>
            <a:r>
              <a:rPr lang="en-US" dirty="0"/>
              <a:t>Reasons why PLCs are being widely used these days</a:t>
            </a:r>
          </a:p>
          <a:p>
            <a:pPr marL="0" indent="0">
              <a:buNone/>
            </a:pPr>
            <a:endParaRPr lang="en-US" dirty="0"/>
          </a:p>
          <a:p>
            <a:r>
              <a:rPr lang="en-US" dirty="0"/>
              <a:t>They are user friendly and easy to operate</a:t>
            </a:r>
          </a:p>
          <a:p>
            <a:r>
              <a:rPr lang="en-US" dirty="0"/>
              <a:t>They eliminate the need for hard wired relay logic</a:t>
            </a:r>
          </a:p>
          <a:p>
            <a:r>
              <a:rPr lang="en-US" dirty="0"/>
              <a:t>They are fast</a:t>
            </a:r>
          </a:p>
          <a:p>
            <a:r>
              <a:rPr lang="en-US" dirty="0"/>
              <a:t>It is suitable for automation in industries.</a:t>
            </a:r>
          </a:p>
          <a:p>
            <a:r>
              <a:rPr lang="en-US" dirty="0"/>
              <a:t>Its input and output modules can be extended depending upon the requirements</a:t>
            </a:r>
          </a:p>
        </p:txBody>
      </p:sp>
    </p:spTree>
    <p:extLst>
      <p:ext uri="{BB962C8B-B14F-4D97-AF65-F5344CB8AC3E}">
        <p14:creationId xmlns:p14="http://schemas.microsoft.com/office/powerpoint/2010/main" val="262051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FDD0-C3AD-41A9-8BDA-CEEBFBB3D198}"/>
              </a:ext>
            </a:extLst>
          </p:cNvPr>
          <p:cNvSpPr>
            <a:spLocks noGrp="1"/>
          </p:cNvSpPr>
          <p:nvPr>
            <p:ph type="title"/>
          </p:nvPr>
        </p:nvSpPr>
        <p:spPr/>
        <p:txBody>
          <a:bodyPr/>
          <a:lstStyle/>
          <a:p>
            <a:r>
              <a:rPr lang="en-US" dirty="0"/>
              <a:t>PLC and Robot System</a:t>
            </a:r>
          </a:p>
        </p:txBody>
      </p:sp>
      <p:sp>
        <p:nvSpPr>
          <p:cNvPr id="3" name="Content Placeholder 2">
            <a:extLst>
              <a:ext uri="{FF2B5EF4-FFF2-40B4-BE49-F238E27FC236}">
                <a16:creationId xmlns:a16="http://schemas.microsoft.com/office/drawing/2014/main" id="{26A07AA8-C094-4F7F-ACEC-4DAB58FDE5F7}"/>
              </a:ext>
            </a:extLst>
          </p:cNvPr>
          <p:cNvSpPr>
            <a:spLocks noGrp="1"/>
          </p:cNvSpPr>
          <p:nvPr>
            <p:ph idx="1"/>
          </p:nvPr>
        </p:nvSpPr>
        <p:spPr>
          <a:xfrm>
            <a:off x="457200" y="1600200"/>
            <a:ext cx="8229600" cy="4876800"/>
          </a:xfrm>
        </p:spPr>
        <p:txBody>
          <a:bodyPr>
            <a:normAutofit fontScale="92500"/>
          </a:bodyPr>
          <a:lstStyle/>
          <a:p>
            <a:pPr marL="0" indent="0" algn="just">
              <a:buNone/>
            </a:pPr>
            <a:r>
              <a:rPr lang="en-US" dirty="0"/>
              <a:t>Within smaller robot systems, it is also feasible for the robot to provide the same functionality; therefore, a PLC may not be required. This would provide a lower-cost solution but is not always preferred because it becomes necessary for the customer’s personnel to access the robot programs and can be perceived as too complicated. They may be more comfortable accessing a PLC, due to their greater experience with them; therefore, PLCs are often included to maintain a separation between the robot and its </a:t>
            </a:r>
            <a:r>
              <a:rPr lang="en-US" dirty="0" err="1"/>
              <a:t>programme</a:t>
            </a:r>
            <a:r>
              <a:rPr lang="en-US" dirty="0"/>
              <a:t> and the overall system control. On larger systems, for example, with multiple robots, a PLC is normally preferred as one piece of equipment which can provide the overall control rather than being dependent on the controls being distributed across a number of different elements of the system.</a:t>
            </a:r>
          </a:p>
          <a:p>
            <a:pPr marL="0" indent="0">
              <a:buNone/>
            </a:pPr>
            <a:endParaRPr lang="en-US" dirty="0"/>
          </a:p>
        </p:txBody>
      </p:sp>
    </p:spTree>
    <p:extLst>
      <p:ext uri="{BB962C8B-B14F-4D97-AF65-F5344CB8AC3E}">
        <p14:creationId xmlns:p14="http://schemas.microsoft.com/office/powerpoint/2010/main" val="2134468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ED2B-CBE5-4B99-8051-D4ED62DFC9D1}"/>
              </a:ext>
            </a:extLst>
          </p:cNvPr>
          <p:cNvSpPr>
            <a:spLocks noGrp="1"/>
          </p:cNvSpPr>
          <p:nvPr>
            <p:ph type="title"/>
          </p:nvPr>
        </p:nvSpPr>
        <p:spPr>
          <a:xfrm>
            <a:off x="457200" y="609600"/>
            <a:ext cx="8229600" cy="533400"/>
          </a:xfrm>
        </p:spPr>
        <p:txBody>
          <a:bodyPr>
            <a:normAutofit fontScale="90000"/>
          </a:bodyPr>
          <a:lstStyle/>
          <a:p>
            <a:r>
              <a:rPr lang="en-US" sz="3200" dirty="0"/>
              <a:t>Example</a:t>
            </a:r>
          </a:p>
        </p:txBody>
      </p:sp>
      <p:sp>
        <p:nvSpPr>
          <p:cNvPr id="3" name="Content Placeholder 2"/>
          <p:cNvSpPr>
            <a:spLocks noGrp="1"/>
          </p:cNvSpPr>
          <p:nvPr>
            <p:ph idx="1"/>
          </p:nvPr>
        </p:nvSpPr>
        <p:spPr>
          <a:xfrm>
            <a:off x="481012" y="1166812"/>
            <a:ext cx="8229600" cy="1290638"/>
          </a:xfrm>
        </p:spPr>
        <p:txBody>
          <a:bodyPr>
            <a:normAutofit lnSpcReduction="10000"/>
          </a:bodyPr>
          <a:lstStyle/>
          <a:p>
            <a:pPr marL="0" indent="0" algn="just">
              <a:buNone/>
            </a:pPr>
            <a:r>
              <a:rPr lang="en-US" sz="2000" dirty="0"/>
              <a:t>Fanuc has inbuild PLC named PMC(</a:t>
            </a:r>
            <a:r>
              <a:rPr lang="en-US" sz="2000" dirty="0" err="1"/>
              <a:t>Programmbale</a:t>
            </a:r>
            <a:r>
              <a:rPr lang="en-US" sz="2000" dirty="0"/>
              <a:t> machine controller).This can be used to substitute a minor PLC functions. This is incorporated with robot controller hence no separate hardware are used but only a software to program the PMC Ladder.</a:t>
            </a:r>
          </a:p>
        </p:txBody>
      </p:sp>
      <p:pic>
        <p:nvPicPr>
          <p:cNvPr id="5122" name="Picture 2" descr="FANUC PLC Program">
            <a:extLst>
              <a:ext uri="{FF2B5EF4-FFF2-40B4-BE49-F238E27FC236}">
                <a16:creationId xmlns:a16="http://schemas.microsoft.com/office/drawing/2014/main" id="{A6B24DD7-98B0-4F6E-B5DB-1EA8ECA850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348362"/>
            <a:ext cx="3581400" cy="216127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4CCFAC5E-CCB3-400B-B282-1557E5378B9C}"/>
              </a:ext>
            </a:extLst>
          </p:cNvPr>
          <p:cNvSpPr txBox="1">
            <a:spLocks/>
          </p:cNvSpPr>
          <p:nvPr/>
        </p:nvSpPr>
        <p:spPr>
          <a:xfrm>
            <a:off x="304800" y="4724400"/>
            <a:ext cx="8229600" cy="1290638"/>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just">
              <a:buNone/>
            </a:pPr>
            <a:r>
              <a:rPr lang="en-US" sz="2000" dirty="0"/>
              <a:t>PMC uses a FANUC internal CPU and is programmed via FANUC Ladder – III software. No additional hardware is required to use PMC. It is a virtual PLC that operates from within the already existing FANUC CPU</a:t>
            </a:r>
          </a:p>
        </p:txBody>
      </p:sp>
    </p:spTree>
    <p:extLst>
      <p:ext uri="{BB962C8B-B14F-4D97-AF65-F5344CB8AC3E}">
        <p14:creationId xmlns:p14="http://schemas.microsoft.com/office/powerpoint/2010/main" val="404621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990600"/>
            <a:ext cx="8229600" cy="4876800"/>
          </a:xfrm>
        </p:spPr>
        <p:txBody>
          <a:bodyPr>
            <a:normAutofit/>
          </a:bodyPr>
          <a:lstStyle/>
          <a:p>
            <a:pPr marL="0" indent="0" algn="just">
              <a:buNone/>
            </a:pPr>
            <a:r>
              <a:rPr lang="en-US" dirty="0"/>
              <a:t>At the basic level the various items of equipment within the cell are interfaced to the PLC via digital I/O. Sensors are often located throughout the system to check the operating sequence and ensure a step has been completed prior to moving to the next step. These sensors might be located on conveyors to ensure parts are in position, on fixtures to ensure all parts are loaded correctly or within grippers to check parts have been picked up and put down. </a:t>
            </a:r>
          </a:p>
          <a:p>
            <a:pPr marL="0" indent="0" algn="just">
              <a:buNone/>
            </a:pPr>
            <a:r>
              <a:rPr lang="en-US" dirty="0"/>
              <a:t>Robots would also provide signals to the PLC at appropriate points to indicate where they are in their </a:t>
            </a:r>
            <a:r>
              <a:rPr lang="en-US" dirty="0" err="1"/>
              <a:t>programme</a:t>
            </a:r>
            <a:r>
              <a:rPr lang="en-US" dirty="0"/>
              <a:t> as well as waiting for signals from the PLC before moving on to the next step.</a:t>
            </a:r>
          </a:p>
        </p:txBody>
      </p:sp>
    </p:spTree>
    <p:extLst>
      <p:ext uri="{BB962C8B-B14F-4D97-AF65-F5344CB8AC3E}">
        <p14:creationId xmlns:p14="http://schemas.microsoft.com/office/powerpoint/2010/main" val="20003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1C57-BE05-4A50-96D7-E4F4CFBE6E4B}"/>
              </a:ext>
            </a:extLst>
          </p:cNvPr>
          <p:cNvSpPr>
            <a:spLocks noGrp="1"/>
          </p:cNvSpPr>
          <p:nvPr>
            <p:ph type="title"/>
          </p:nvPr>
        </p:nvSpPr>
        <p:spPr/>
        <p:txBody>
          <a:bodyPr/>
          <a:lstStyle/>
          <a:p>
            <a:r>
              <a:rPr lang="en-US" dirty="0"/>
              <a:t>Remote I/O Modules</a:t>
            </a:r>
          </a:p>
        </p:txBody>
      </p:sp>
      <p:sp>
        <p:nvSpPr>
          <p:cNvPr id="3" name="Content Placeholder 2">
            <a:extLst>
              <a:ext uri="{FF2B5EF4-FFF2-40B4-BE49-F238E27FC236}">
                <a16:creationId xmlns:a16="http://schemas.microsoft.com/office/drawing/2014/main" id="{4B3303EB-9B88-4A35-826A-49C10BBAC773}"/>
              </a:ext>
            </a:extLst>
          </p:cNvPr>
          <p:cNvSpPr>
            <a:spLocks noGrp="1"/>
          </p:cNvSpPr>
          <p:nvPr>
            <p:ph idx="1"/>
          </p:nvPr>
        </p:nvSpPr>
        <p:spPr>
          <a:xfrm>
            <a:off x="457200" y="1485900"/>
            <a:ext cx="8229600" cy="3848100"/>
          </a:xfrm>
        </p:spPr>
        <p:txBody>
          <a:bodyPr/>
          <a:lstStyle/>
          <a:p>
            <a:pPr marL="0" indent="0" algn="just">
              <a:buNone/>
            </a:pPr>
            <a:r>
              <a:rPr lang="en-US" dirty="0"/>
              <a:t>In addition it is also possible to locate I/O blocks remotely from the host device, the PLC, or the robot controller. For example, an I/O block could be mounted on a fixture to connect to all the sensors and any actuators on the fixture. These connections may be via individual wires. The signal to the host device from the I/O block may then be transmitted via a single wire; therefore, reducing the wiring from the fixture to the host. It may reduce cost, particularly if significant distances are involved, but it does improve reliability as well as ease of maintenance and repair.</a:t>
            </a:r>
          </a:p>
        </p:txBody>
      </p:sp>
    </p:spTree>
    <p:extLst>
      <p:ext uri="{BB962C8B-B14F-4D97-AF65-F5344CB8AC3E}">
        <p14:creationId xmlns:p14="http://schemas.microsoft.com/office/powerpoint/2010/main" val="385364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A39F-1911-4133-9C8A-6E32B92FB8BA}"/>
              </a:ext>
            </a:extLst>
          </p:cNvPr>
          <p:cNvSpPr>
            <a:spLocks noGrp="1"/>
          </p:cNvSpPr>
          <p:nvPr>
            <p:ph type="title"/>
          </p:nvPr>
        </p:nvSpPr>
        <p:spPr/>
        <p:txBody>
          <a:bodyPr>
            <a:normAutofit/>
          </a:bodyPr>
          <a:lstStyle/>
          <a:p>
            <a:r>
              <a:rPr lang="en-US" sz="3200" dirty="0"/>
              <a:t>Communication Protocols in PLC</a:t>
            </a:r>
          </a:p>
        </p:txBody>
      </p:sp>
      <p:sp>
        <p:nvSpPr>
          <p:cNvPr id="3" name="Content Placeholder 2">
            <a:extLst>
              <a:ext uri="{FF2B5EF4-FFF2-40B4-BE49-F238E27FC236}">
                <a16:creationId xmlns:a16="http://schemas.microsoft.com/office/drawing/2014/main" id="{3AF75FED-02CA-4997-917A-8D64DE3EA2C9}"/>
              </a:ext>
            </a:extLst>
          </p:cNvPr>
          <p:cNvSpPr>
            <a:spLocks noGrp="1"/>
          </p:cNvSpPr>
          <p:nvPr>
            <p:ph idx="1"/>
          </p:nvPr>
        </p:nvSpPr>
        <p:spPr>
          <a:xfrm>
            <a:off x="457200" y="1600200"/>
            <a:ext cx="8229600" cy="4267200"/>
          </a:xfrm>
        </p:spPr>
        <p:txBody>
          <a:bodyPr>
            <a:normAutofit lnSpcReduction="10000"/>
          </a:bodyPr>
          <a:lstStyle/>
          <a:p>
            <a:pPr marL="0" indent="0" algn="just">
              <a:buNone/>
            </a:pPr>
            <a:r>
              <a:rPr lang="en-US" dirty="0"/>
              <a:t>Using discrete I/O can lead to a large number of signals being routed around the cell. Both robots and PLCs are equipped with I/O blocks that typically each handle 16 inputs and 16 outputs. If a large number of signals are required this can lead to a large number of I/O blocks both within the robot and PLC and there are limits to the number of I/O blocks that can be fitted. Systems with large amounts of I/O are also more expensive to install and more complex to maintain. To alleviate this problem, networks were developed to define standards for the interfacing of equipment with the intention of ensuring compatibility between different pieces of equipment. </a:t>
            </a:r>
          </a:p>
        </p:txBody>
      </p:sp>
    </p:spTree>
    <p:extLst>
      <p:ext uri="{BB962C8B-B14F-4D97-AF65-F5344CB8AC3E}">
        <p14:creationId xmlns:p14="http://schemas.microsoft.com/office/powerpoint/2010/main" val="405611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FB665-6B7A-4FD6-9E60-B79BA560D952}"/>
              </a:ext>
            </a:extLst>
          </p:cNvPr>
          <p:cNvSpPr>
            <a:spLocks noGrp="1"/>
          </p:cNvSpPr>
          <p:nvPr>
            <p:ph idx="1"/>
          </p:nvPr>
        </p:nvSpPr>
        <p:spPr>
          <a:xfrm>
            <a:off x="457200" y="762000"/>
            <a:ext cx="8229600" cy="2286000"/>
          </a:xfrm>
        </p:spPr>
        <p:txBody>
          <a:bodyPr>
            <a:normAutofit/>
          </a:bodyPr>
          <a:lstStyle/>
          <a:p>
            <a:pPr marL="0" indent="0" algn="just">
              <a:buNone/>
            </a:pPr>
            <a:r>
              <a:rPr lang="en-US" sz="2000" dirty="0"/>
              <a:t>Since the time of PLC, various networks have been defined and used including Profibus and Ethernet. Unfortunately there are still some challenges as the major suppliers of PLCs tend to support a specific version of a network, reducing compatibility with the products aligned with their competitors.</a:t>
            </a:r>
          </a:p>
          <a:p>
            <a:pPr marL="0" indent="0" algn="just">
              <a:buNone/>
            </a:pPr>
            <a:endParaRPr lang="en-US" dirty="0"/>
          </a:p>
        </p:txBody>
      </p:sp>
      <p:pic>
        <p:nvPicPr>
          <p:cNvPr id="6146" name="Picture 2" descr="Image result for common communication used in PLC">
            <a:extLst>
              <a:ext uri="{FF2B5EF4-FFF2-40B4-BE49-F238E27FC236}">
                <a16:creationId xmlns:a16="http://schemas.microsoft.com/office/drawing/2014/main" id="{5C7779A2-5AB0-4BC5-AEB4-DA216AC6A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62200"/>
            <a:ext cx="4095750" cy="413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71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0748-89D0-4F85-83F3-09CA22AC056B}"/>
              </a:ext>
            </a:extLst>
          </p:cNvPr>
          <p:cNvSpPr>
            <a:spLocks noGrp="1"/>
          </p:cNvSpPr>
          <p:nvPr>
            <p:ph type="title"/>
          </p:nvPr>
        </p:nvSpPr>
        <p:spPr>
          <a:xfrm>
            <a:off x="457200" y="533400"/>
            <a:ext cx="8229600" cy="609600"/>
          </a:xfrm>
        </p:spPr>
        <p:txBody>
          <a:bodyPr>
            <a:normAutofit/>
          </a:bodyPr>
          <a:lstStyle/>
          <a:p>
            <a:r>
              <a:rPr lang="en-US" sz="2800" cap="all" dirty="0"/>
              <a:t>definition</a:t>
            </a:r>
            <a:endParaRPr lang="en-US" sz="2800" dirty="0"/>
          </a:p>
        </p:txBody>
      </p:sp>
      <p:sp>
        <p:nvSpPr>
          <p:cNvPr id="6" name="Content Placeholder 5">
            <a:extLst>
              <a:ext uri="{FF2B5EF4-FFF2-40B4-BE49-F238E27FC236}">
                <a16:creationId xmlns:a16="http://schemas.microsoft.com/office/drawing/2014/main" id="{32E7AFBB-9735-4135-B240-866AA153C8DF}"/>
              </a:ext>
            </a:extLst>
          </p:cNvPr>
          <p:cNvSpPr>
            <a:spLocks noGrp="1"/>
          </p:cNvSpPr>
          <p:nvPr>
            <p:ph idx="1"/>
          </p:nvPr>
        </p:nvSpPr>
        <p:spPr>
          <a:xfrm>
            <a:off x="457200" y="1143000"/>
            <a:ext cx="8229600" cy="2590800"/>
          </a:xfrm>
        </p:spPr>
        <p:txBody>
          <a:bodyPr>
            <a:normAutofit lnSpcReduction="10000"/>
          </a:bodyPr>
          <a:lstStyle/>
          <a:p>
            <a:pPr marL="0" indent="0">
              <a:buNone/>
            </a:pPr>
            <a:r>
              <a:rPr lang="en-US" i="1" dirty="0"/>
              <a:t>The communication protocol is a set of rules that govern data communication.</a:t>
            </a:r>
          </a:p>
          <a:p>
            <a:pPr marL="0" indent="0" algn="just">
              <a:buNone/>
            </a:pPr>
            <a:r>
              <a:rPr lang="en-US" sz="2000" dirty="0"/>
              <a:t>In other words, the communication protocol acts as an agreement between two or more communicating devices.</a:t>
            </a:r>
          </a:p>
          <a:p>
            <a:pPr marL="0" indent="0" algn="just">
              <a:buNone/>
            </a:pPr>
            <a:r>
              <a:rPr lang="en-US" sz="2000" dirty="0"/>
              <a:t>By using the communication protocols, two devices connect and communicate with each other.</a:t>
            </a:r>
          </a:p>
          <a:p>
            <a:pPr marL="0" indent="0" algn="just">
              <a:buNone/>
            </a:pPr>
            <a:r>
              <a:rPr lang="en-US" sz="2000" dirty="0"/>
              <a:t>Without communication protocol, devices can only be connected but not communicated.</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Rectangle 3">
            <a:extLst>
              <a:ext uri="{FF2B5EF4-FFF2-40B4-BE49-F238E27FC236}">
                <a16:creationId xmlns:a16="http://schemas.microsoft.com/office/drawing/2014/main" id="{CDAFC0BF-BA57-45D3-B264-FA3A6E8D7802}"/>
              </a:ext>
            </a:extLst>
          </p:cNvPr>
          <p:cNvSpPr/>
          <p:nvPr/>
        </p:nvSpPr>
        <p:spPr>
          <a:xfrm>
            <a:off x="3048000" y="3733800"/>
            <a:ext cx="3048000" cy="2862322"/>
          </a:xfrm>
          <a:prstGeom prst="rect">
            <a:avLst/>
          </a:prstGeom>
        </p:spPr>
        <p:txBody>
          <a:bodyPr wrap="square">
            <a:spAutoFit/>
          </a:bodyPr>
          <a:lstStyle/>
          <a:p>
            <a:r>
              <a:rPr lang="en-US" dirty="0"/>
              <a:t>Ethernet</a:t>
            </a:r>
          </a:p>
          <a:p>
            <a:r>
              <a:rPr lang="en-US" dirty="0"/>
              <a:t>Profibus</a:t>
            </a:r>
          </a:p>
          <a:p>
            <a:r>
              <a:rPr lang="en-US" dirty="0"/>
              <a:t>Device Net</a:t>
            </a:r>
          </a:p>
          <a:p>
            <a:r>
              <a:rPr lang="en-US" dirty="0"/>
              <a:t>I/O Link</a:t>
            </a:r>
          </a:p>
          <a:p>
            <a:r>
              <a:rPr lang="en-US" dirty="0"/>
              <a:t>RS-232</a:t>
            </a:r>
          </a:p>
          <a:p>
            <a:r>
              <a:rPr lang="en-US" dirty="0"/>
              <a:t>RS-485</a:t>
            </a:r>
          </a:p>
          <a:p>
            <a:r>
              <a:rPr lang="en-US" dirty="0"/>
              <a:t>Modbus</a:t>
            </a:r>
          </a:p>
          <a:p>
            <a:r>
              <a:rPr lang="en-US" dirty="0"/>
              <a:t>Point to Point (PPI)</a:t>
            </a:r>
          </a:p>
          <a:p>
            <a:r>
              <a:rPr lang="en-US" dirty="0"/>
              <a:t>Data Highway (DH)</a:t>
            </a:r>
          </a:p>
          <a:p>
            <a:r>
              <a:rPr lang="en-US" dirty="0"/>
              <a:t>Control Net</a:t>
            </a:r>
          </a:p>
        </p:txBody>
      </p:sp>
    </p:spTree>
    <p:extLst>
      <p:ext uri="{BB962C8B-B14F-4D97-AF65-F5344CB8AC3E}">
        <p14:creationId xmlns:p14="http://schemas.microsoft.com/office/powerpoint/2010/main" val="160715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Characteristics of PLC Communication</a:t>
            </a:r>
          </a:p>
        </p:txBody>
      </p:sp>
      <p:sp>
        <p:nvSpPr>
          <p:cNvPr id="3" name="Content Placeholder 2"/>
          <p:cNvSpPr>
            <a:spLocks noGrp="1"/>
          </p:cNvSpPr>
          <p:nvPr>
            <p:ph idx="1"/>
          </p:nvPr>
        </p:nvSpPr>
        <p:spPr/>
        <p:txBody>
          <a:bodyPr/>
          <a:lstStyle/>
          <a:p>
            <a:pPr marL="0" indent="0" algn="just">
              <a:buNone/>
            </a:pPr>
            <a:r>
              <a:rPr lang="en-US" dirty="0"/>
              <a:t>These are the foremost protocols used for the PLC and other network connections. These protocols are supported by different PLC software brands.</a:t>
            </a:r>
          </a:p>
          <a:p>
            <a:pPr marL="0" indent="0" algn="just">
              <a:buNone/>
            </a:pPr>
            <a:endParaRPr lang="en-US" dirty="0"/>
          </a:p>
          <a:p>
            <a:pPr marL="0" indent="0" algn="just">
              <a:buNone/>
            </a:pPr>
            <a:r>
              <a:rPr lang="en-US" dirty="0"/>
              <a:t>The communication protocols are dependent upon three fundamental parts as mentioned below.</a:t>
            </a:r>
          </a:p>
          <a:p>
            <a:pPr marL="0" indent="0" algn="just">
              <a:buNone/>
            </a:pPr>
            <a:endParaRPr lang="en-US" dirty="0"/>
          </a:p>
          <a:p>
            <a:pPr algn="just"/>
            <a:r>
              <a:rPr lang="en-US" dirty="0"/>
              <a:t>Baud rate</a:t>
            </a:r>
          </a:p>
          <a:p>
            <a:pPr algn="just"/>
            <a:r>
              <a:rPr lang="en-US" dirty="0"/>
              <a:t>Network length</a:t>
            </a:r>
          </a:p>
          <a:p>
            <a:pPr algn="just"/>
            <a:r>
              <a:rPr lang="en-US" dirty="0"/>
              <a:t>Number of nodes</a:t>
            </a:r>
          </a:p>
        </p:txBody>
      </p:sp>
    </p:spTree>
    <p:extLst>
      <p:ext uri="{BB962C8B-B14F-4D97-AF65-F5344CB8AC3E}">
        <p14:creationId xmlns:p14="http://schemas.microsoft.com/office/powerpoint/2010/main" val="328647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a:bodyPr>
          <a:lstStyle/>
          <a:p>
            <a:r>
              <a:rPr lang="en-US" sz="2800" dirty="0"/>
              <a:t>Parameters</a:t>
            </a:r>
          </a:p>
        </p:txBody>
      </p:sp>
      <p:graphicFrame>
        <p:nvGraphicFramePr>
          <p:cNvPr id="6" name="Table 5">
            <a:extLst>
              <a:ext uri="{FF2B5EF4-FFF2-40B4-BE49-F238E27FC236}">
                <a16:creationId xmlns:a16="http://schemas.microsoft.com/office/drawing/2014/main" id="{4025997A-1677-4FB9-BCCF-27ACB190BEF3}"/>
              </a:ext>
            </a:extLst>
          </p:cNvPr>
          <p:cNvGraphicFramePr>
            <a:graphicFrameLocks noGrp="1"/>
          </p:cNvGraphicFramePr>
          <p:nvPr>
            <p:extLst>
              <p:ext uri="{D42A27DB-BD31-4B8C-83A1-F6EECF244321}">
                <p14:modId xmlns:p14="http://schemas.microsoft.com/office/powerpoint/2010/main" val="2926548388"/>
              </p:ext>
            </p:extLst>
          </p:nvPr>
        </p:nvGraphicFramePr>
        <p:xfrm>
          <a:off x="2173845" y="1447797"/>
          <a:ext cx="4796310" cy="4876803"/>
        </p:xfrm>
        <a:graphic>
          <a:graphicData uri="http://schemas.openxmlformats.org/drawingml/2006/table">
            <a:tbl>
              <a:tblPr/>
              <a:tblGrid>
                <a:gridCol w="959262">
                  <a:extLst>
                    <a:ext uri="{9D8B030D-6E8A-4147-A177-3AD203B41FA5}">
                      <a16:colId xmlns:a16="http://schemas.microsoft.com/office/drawing/2014/main" val="192968895"/>
                    </a:ext>
                  </a:extLst>
                </a:gridCol>
                <a:gridCol w="959262">
                  <a:extLst>
                    <a:ext uri="{9D8B030D-6E8A-4147-A177-3AD203B41FA5}">
                      <a16:colId xmlns:a16="http://schemas.microsoft.com/office/drawing/2014/main" val="1080960034"/>
                    </a:ext>
                  </a:extLst>
                </a:gridCol>
                <a:gridCol w="959262">
                  <a:extLst>
                    <a:ext uri="{9D8B030D-6E8A-4147-A177-3AD203B41FA5}">
                      <a16:colId xmlns:a16="http://schemas.microsoft.com/office/drawing/2014/main" val="686228426"/>
                    </a:ext>
                  </a:extLst>
                </a:gridCol>
                <a:gridCol w="959262">
                  <a:extLst>
                    <a:ext uri="{9D8B030D-6E8A-4147-A177-3AD203B41FA5}">
                      <a16:colId xmlns:a16="http://schemas.microsoft.com/office/drawing/2014/main" val="3209700644"/>
                    </a:ext>
                  </a:extLst>
                </a:gridCol>
                <a:gridCol w="959262">
                  <a:extLst>
                    <a:ext uri="{9D8B030D-6E8A-4147-A177-3AD203B41FA5}">
                      <a16:colId xmlns:a16="http://schemas.microsoft.com/office/drawing/2014/main" val="2302013503"/>
                    </a:ext>
                  </a:extLst>
                </a:gridCol>
              </a:tblGrid>
              <a:tr h="485569">
                <a:tc>
                  <a:txBody>
                    <a:bodyPr/>
                    <a:lstStyle/>
                    <a:p>
                      <a:pPr algn="ctr"/>
                      <a:r>
                        <a:rPr lang="en-US" sz="1200" b="1">
                          <a:effectLst/>
                        </a:rPr>
                        <a:t>Sr. No.</a:t>
                      </a:r>
                      <a:endParaRPr lang="en-US" sz="1200" b="0">
                        <a:effectLst/>
                      </a:endParaRPr>
                    </a:p>
                  </a:txBody>
                  <a:tcPr marL="52779" marR="52779" marT="52779" marB="52779" anchor="ctr">
                    <a:lnL w="12700" cap="flat" cmpd="sng" algn="ctr">
                      <a:solidFill>
                        <a:srgbClr val="60B2E5"/>
                      </a:solidFill>
                      <a:prstDash val="solid"/>
                      <a:round/>
                      <a:headEnd type="none" w="med" len="med"/>
                      <a:tailEnd type="none" w="med" len="med"/>
                    </a:lnL>
                    <a:lnR w="12700" cap="flat" cmpd="sng" algn="ctr">
                      <a:solidFill>
                        <a:srgbClr val="D0B4E5"/>
                      </a:solidFill>
                      <a:prstDash val="solid"/>
                      <a:round/>
                      <a:headEnd type="none" w="med" len="med"/>
                      <a:tailEnd type="none" w="med" len="med"/>
                    </a:lnR>
                    <a:lnT w="12700" cap="flat" cmpd="sng" algn="ctr">
                      <a:solidFill>
                        <a:srgbClr val="60B2E5"/>
                      </a:solidFill>
                      <a:prstDash val="solid"/>
                      <a:round/>
                      <a:headEnd type="none" w="med" len="med"/>
                      <a:tailEnd type="none" w="med" len="med"/>
                    </a:lnT>
                    <a:lnB w="12700" cap="flat" cmpd="sng" algn="ctr">
                      <a:solidFill>
                        <a:srgbClr val="90CAE5"/>
                      </a:solidFill>
                      <a:prstDash val="solid"/>
                      <a:round/>
                      <a:headEnd type="none" w="med" len="med"/>
                      <a:tailEnd type="none" w="med" len="med"/>
                    </a:lnB>
                    <a:solidFill>
                      <a:srgbClr val="FFFFFF"/>
                    </a:solidFill>
                  </a:tcPr>
                </a:tc>
                <a:tc>
                  <a:txBody>
                    <a:bodyPr/>
                    <a:lstStyle/>
                    <a:p>
                      <a:pPr algn="ctr"/>
                      <a:r>
                        <a:rPr lang="en-US" sz="1200" b="1">
                          <a:effectLst/>
                        </a:rPr>
                        <a:t> Protocol</a:t>
                      </a:r>
                      <a:endParaRPr lang="en-US" sz="1200" b="0">
                        <a:effectLst/>
                      </a:endParaRPr>
                    </a:p>
                  </a:txBody>
                  <a:tcPr marL="52779" marR="52779" marT="52779" marB="52779" anchor="ctr">
                    <a:lnL w="12700" cap="flat" cmpd="sng" algn="ctr">
                      <a:solidFill>
                        <a:srgbClr val="D0B4E5"/>
                      </a:solidFill>
                      <a:prstDash val="solid"/>
                      <a:round/>
                      <a:headEnd type="none" w="med" len="med"/>
                      <a:tailEnd type="none" w="med" len="med"/>
                    </a:lnL>
                    <a:lnR w="12700" cap="flat" cmpd="sng" algn="ctr">
                      <a:solidFill>
                        <a:srgbClr val="D0C0E5"/>
                      </a:solidFill>
                      <a:prstDash val="solid"/>
                      <a:round/>
                      <a:headEnd type="none" w="med" len="med"/>
                      <a:tailEnd type="none" w="med" len="med"/>
                    </a:lnR>
                    <a:lnT w="12700" cap="flat" cmpd="sng" algn="ctr">
                      <a:solidFill>
                        <a:srgbClr val="D0B4E5"/>
                      </a:solidFill>
                      <a:prstDash val="solid"/>
                      <a:round/>
                      <a:headEnd type="none" w="med" len="med"/>
                      <a:tailEnd type="none" w="med" len="med"/>
                    </a:lnT>
                    <a:lnB w="12700" cap="flat" cmpd="sng" algn="ctr">
                      <a:solidFill>
                        <a:srgbClr val="90D0E5"/>
                      </a:solidFill>
                      <a:prstDash val="solid"/>
                      <a:round/>
                      <a:headEnd type="none" w="med" len="med"/>
                      <a:tailEnd type="none" w="med" len="med"/>
                    </a:lnB>
                    <a:solidFill>
                      <a:srgbClr val="FFFFFF"/>
                    </a:solidFill>
                  </a:tcPr>
                </a:tc>
                <a:tc>
                  <a:txBody>
                    <a:bodyPr/>
                    <a:lstStyle/>
                    <a:p>
                      <a:pPr algn="ctr"/>
                      <a:r>
                        <a:rPr lang="en-US" sz="1200" b="1">
                          <a:effectLst/>
                        </a:rPr>
                        <a:t>Baud Rate</a:t>
                      </a:r>
                      <a:endParaRPr lang="en-US" sz="1200" b="0">
                        <a:effectLst/>
                      </a:endParaRPr>
                    </a:p>
                  </a:txBody>
                  <a:tcPr marL="52779" marR="52779" marT="52779" marB="52779" anchor="ctr">
                    <a:lnL w="12700" cap="flat" cmpd="sng" algn="ctr">
                      <a:solidFill>
                        <a:srgbClr val="D0C0E5"/>
                      </a:solidFill>
                      <a:prstDash val="solid"/>
                      <a:round/>
                      <a:headEnd type="none" w="med" len="med"/>
                      <a:tailEnd type="none" w="med" len="med"/>
                    </a:lnL>
                    <a:lnR w="12700" cap="flat" cmpd="sng" algn="ctr">
                      <a:solidFill>
                        <a:srgbClr val="70B7E5"/>
                      </a:solidFill>
                      <a:prstDash val="solid"/>
                      <a:round/>
                      <a:headEnd type="none" w="med" len="med"/>
                      <a:tailEnd type="none" w="med" len="med"/>
                    </a:lnR>
                    <a:lnT w="12700" cap="flat" cmpd="sng" algn="ctr">
                      <a:solidFill>
                        <a:srgbClr val="D0C0E5"/>
                      </a:solidFill>
                      <a:prstDash val="solid"/>
                      <a:round/>
                      <a:headEnd type="none" w="med" len="med"/>
                      <a:tailEnd type="none" w="med" len="med"/>
                    </a:lnT>
                    <a:lnB w="12700" cap="flat" cmpd="sng" algn="ctr">
                      <a:solidFill>
                        <a:srgbClr val="10CFE5"/>
                      </a:solidFill>
                      <a:prstDash val="solid"/>
                      <a:round/>
                      <a:headEnd type="none" w="med" len="med"/>
                      <a:tailEnd type="none" w="med" len="med"/>
                    </a:lnB>
                    <a:solidFill>
                      <a:srgbClr val="FFFFFF"/>
                    </a:solidFill>
                  </a:tcPr>
                </a:tc>
                <a:tc>
                  <a:txBody>
                    <a:bodyPr/>
                    <a:lstStyle/>
                    <a:p>
                      <a:pPr algn="ctr"/>
                      <a:r>
                        <a:rPr lang="en-US" sz="1200" b="1">
                          <a:effectLst/>
                        </a:rPr>
                        <a:t>Network Length</a:t>
                      </a:r>
                      <a:endParaRPr lang="en-US" sz="1200" b="0">
                        <a:effectLst/>
                      </a:endParaRPr>
                    </a:p>
                  </a:txBody>
                  <a:tcPr marL="52779" marR="52779" marT="52779" marB="52779" anchor="ctr">
                    <a:lnL w="12700" cap="flat" cmpd="sng" algn="ctr">
                      <a:solidFill>
                        <a:srgbClr val="70B7E5"/>
                      </a:solidFill>
                      <a:prstDash val="solid"/>
                      <a:round/>
                      <a:headEnd type="none" w="med" len="med"/>
                      <a:tailEnd type="none" w="med" len="med"/>
                    </a:lnL>
                    <a:lnR w="12700" cap="flat" cmpd="sng" algn="ctr">
                      <a:solidFill>
                        <a:srgbClr val="60B8E5"/>
                      </a:solidFill>
                      <a:prstDash val="solid"/>
                      <a:round/>
                      <a:headEnd type="none" w="med" len="med"/>
                      <a:tailEnd type="none" w="med" len="med"/>
                    </a:lnR>
                    <a:lnT w="12700" cap="flat" cmpd="sng" algn="ctr">
                      <a:solidFill>
                        <a:srgbClr val="70B7E5"/>
                      </a:solidFill>
                      <a:prstDash val="solid"/>
                      <a:round/>
                      <a:headEnd type="none" w="med" len="med"/>
                      <a:tailEnd type="none" w="med" len="med"/>
                    </a:lnT>
                    <a:lnB w="12700" cap="flat" cmpd="sng" algn="ctr">
                      <a:solidFill>
                        <a:srgbClr val="A059E6"/>
                      </a:solidFill>
                      <a:prstDash val="solid"/>
                      <a:round/>
                      <a:headEnd type="none" w="med" len="med"/>
                      <a:tailEnd type="none" w="med" len="med"/>
                    </a:lnB>
                    <a:solidFill>
                      <a:srgbClr val="FFFFFF"/>
                    </a:solidFill>
                  </a:tcPr>
                </a:tc>
                <a:tc>
                  <a:txBody>
                    <a:bodyPr/>
                    <a:lstStyle/>
                    <a:p>
                      <a:pPr algn="ctr"/>
                      <a:r>
                        <a:rPr lang="en-US" sz="1200" b="1">
                          <a:effectLst/>
                        </a:rPr>
                        <a:t>Number of Nodes</a:t>
                      </a:r>
                      <a:endParaRPr lang="en-US" sz="1200" b="0">
                        <a:effectLst/>
                      </a:endParaRPr>
                    </a:p>
                  </a:txBody>
                  <a:tcPr marL="52779" marR="52779" marT="52779" marB="52779" anchor="ctr">
                    <a:lnL w="12700" cap="flat" cmpd="sng" algn="ctr">
                      <a:solidFill>
                        <a:srgbClr val="60B8E5"/>
                      </a:solidFill>
                      <a:prstDash val="solid"/>
                      <a:round/>
                      <a:headEnd type="none" w="med" len="med"/>
                      <a:tailEnd type="none" w="med" len="med"/>
                    </a:lnL>
                    <a:lnR w="9525" cap="flat" cmpd="sng" algn="ctr">
                      <a:solidFill>
                        <a:srgbClr val="60B8E5"/>
                      </a:solidFill>
                      <a:prstDash val="solid"/>
                      <a:round/>
                      <a:headEnd type="none" w="med" len="med"/>
                      <a:tailEnd type="none" w="med" len="med"/>
                    </a:lnR>
                    <a:lnT w="12700" cap="flat" cmpd="sng" algn="ctr">
                      <a:solidFill>
                        <a:srgbClr val="60B8E5"/>
                      </a:solidFill>
                      <a:prstDash val="solid"/>
                      <a:round/>
                      <a:headEnd type="none" w="med" len="med"/>
                      <a:tailEnd type="none" w="med" len="med"/>
                    </a:lnT>
                    <a:lnB w="12700" cap="flat" cmpd="sng" algn="ctr">
                      <a:solidFill>
                        <a:srgbClr val="E067E6"/>
                      </a:solidFill>
                      <a:prstDash val="solid"/>
                      <a:round/>
                      <a:headEnd type="none" w="med" len="med"/>
                      <a:tailEnd type="none" w="med" len="med"/>
                    </a:lnB>
                    <a:solidFill>
                      <a:srgbClr val="FFFFFF"/>
                    </a:solidFill>
                  </a:tcPr>
                </a:tc>
                <a:extLst>
                  <a:ext uri="{0D108BD9-81ED-4DB2-BD59-A6C34878D82A}">
                    <a16:rowId xmlns:a16="http://schemas.microsoft.com/office/drawing/2014/main" val="2661396647"/>
                  </a:ext>
                </a:extLst>
              </a:tr>
              <a:tr h="1055584">
                <a:tc>
                  <a:txBody>
                    <a:bodyPr/>
                    <a:lstStyle/>
                    <a:p>
                      <a:pPr algn="ctr"/>
                      <a:r>
                        <a:rPr lang="en-US" sz="1200" b="0">
                          <a:effectLst/>
                        </a:rPr>
                        <a:t>1</a:t>
                      </a:r>
                    </a:p>
                  </a:txBody>
                  <a:tcPr marL="52779" marR="52779" marT="52779" marB="52779" anchor="ctr">
                    <a:lnL w="12700" cap="flat" cmpd="sng" algn="ctr">
                      <a:solidFill>
                        <a:srgbClr val="90CAE5"/>
                      </a:solidFill>
                      <a:prstDash val="solid"/>
                      <a:round/>
                      <a:headEnd type="none" w="med" len="med"/>
                      <a:tailEnd type="none" w="med" len="med"/>
                    </a:lnL>
                    <a:lnR w="12700" cap="flat" cmpd="sng" algn="ctr">
                      <a:solidFill>
                        <a:srgbClr val="90D0E5"/>
                      </a:solidFill>
                      <a:prstDash val="solid"/>
                      <a:round/>
                      <a:headEnd type="none" w="med" len="med"/>
                      <a:tailEnd type="none" w="med" len="med"/>
                    </a:lnR>
                    <a:lnT w="12700" cap="flat" cmpd="sng" algn="ctr">
                      <a:solidFill>
                        <a:srgbClr val="90CAE5"/>
                      </a:solidFill>
                      <a:prstDash val="solid"/>
                      <a:round/>
                      <a:headEnd type="none" w="med" len="med"/>
                      <a:tailEnd type="none" w="med" len="med"/>
                    </a:lnT>
                    <a:lnB w="12700" cap="flat" cmpd="sng" algn="ctr">
                      <a:solidFill>
                        <a:srgbClr val="A062E6"/>
                      </a:solidFill>
                      <a:prstDash val="solid"/>
                      <a:round/>
                      <a:headEnd type="none" w="med" len="med"/>
                      <a:tailEnd type="none" w="med" len="med"/>
                    </a:lnB>
                    <a:solidFill>
                      <a:srgbClr val="FFFFFF"/>
                    </a:solidFill>
                  </a:tcPr>
                </a:tc>
                <a:tc>
                  <a:txBody>
                    <a:bodyPr/>
                    <a:lstStyle/>
                    <a:p>
                      <a:pPr algn="ctr"/>
                      <a:r>
                        <a:rPr lang="en-US" sz="1200" b="0">
                          <a:effectLst/>
                        </a:rPr>
                        <a:t>Ethernet</a:t>
                      </a:r>
                    </a:p>
                  </a:txBody>
                  <a:tcPr marL="52779" marR="52779" marT="52779" marB="52779" anchor="ctr">
                    <a:lnL w="12700" cap="flat" cmpd="sng" algn="ctr">
                      <a:solidFill>
                        <a:srgbClr val="90D0E5"/>
                      </a:solidFill>
                      <a:prstDash val="solid"/>
                      <a:round/>
                      <a:headEnd type="none" w="med" len="med"/>
                      <a:tailEnd type="none" w="med" len="med"/>
                    </a:lnL>
                    <a:lnR w="12700" cap="flat" cmpd="sng" algn="ctr">
                      <a:solidFill>
                        <a:srgbClr val="10CFE5"/>
                      </a:solidFill>
                      <a:prstDash val="solid"/>
                      <a:round/>
                      <a:headEnd type="none" w="med" len="med"/>
                      <a:tailEnd type="none" w="med" len="med"/>
                    </a:lnR>
                    <a:lnT w="12700" cap="flat" cmpd="sng" algn="ctr">
                      <a:solidFill>
                        <a:srgbClr val="90D0E5"/>
                      </a:solidFill>
                      <a:prstDash val="solid"/>
                      <a:round/>
                      <a:headEnd type="none" w="med" len="med"/>
                      <a:tailEnd type="none" w="med" len="med"/>
                    </a:lnT>
                    <a:lnB w="12700" cap="flat" cmpd="sng" algn="ctr">
                      <a:solidFill>
                        <a:srgbClr val="6066E6"/>
                      </a:solidFill>
                      <a:prstDash val="solid"/>
                      <a:round/>
                      <a:headEnd type="none" w="med" len="med"/>
                      <a:tailEnd type="none" w="med" len="med"/>
                    </a:lnB>
                    <a:solidFill>
                      <a:srgbClr val="FFFFFF"/>
                    </a:solidFill>
                  </a:tcPr>
                </a:tc>
                <a:tc>
                  <a:txBody>
                    <a:bodyPr/>
                    <a:lstStyle/>
                    <a:p>
                      <a:pPr algn="ctr"/>
                      <a:r>
                        <a:rPr lang="en-US" sz="1200" b="0">
                          <a:effectLst/>
                        </a:rPr>
                        <a:t>100 Mb/s</a:t>
                      </a:r>
                    </a:p>
                  </a:txBody>
                  <a:tcPr marL="52779" marR="52779" marT="52779" marB="52779" anchor="ctr">
                    <a:lnL w="12700" cap="flat" cmpd="sng" algn="ctr">
                      <a:solidFill>
                        <a:srgbClr val="10CFE5"/>
                      </a:solidFill>
                      <a:prstDash val="solid"/>
                      <a:round/>
                      <a:headEnd type="none" w="med" len="med"/>
                      <a:tailEnd type="none" w="med" len="med"/>
                    </a:lnL>
                    <a:lnR w="12700" cap="flat" cmpd="sng" algn="ctr">
                      <a:solidFill>
                        <a:srgbClr val="A059E6"/>
                      </a:solidFill>
                      <a:prstDash val="solid"/>
                      <a:round/>
                      <a:headEnd type="none" w="med" len="med"/>
                      <a:tailEnd type="none" w="med" len="med"/>
                    </a:lnR>
                    <a:lnT w="12700" cap="flat" cmpd="sng" algn="ctr">
                      <a:solidFill>
                        <a:srgbClr val="10CFE5"/>
                      </a:solidFill>
                      <a:prstDash val="solid"/>
                      <a:round/>
                      <a:headEnd type="none" w="med" len="med"/>
                      <a:tailEnd type="none" w="med" len="med"/>
                    </a:lnT>
                    <a:lnB w="12700" cap="flat" cmpd="sng" algn="ctr">
                      <a:solidFill>
                        <a:srgbClr val="306CE6"/>
                      </a:solidFill>
                      <a:prstDash val="solid"/>
                      <a:round/>
                      <a:headEnd type="none" w="med" len="med"/>
                      <a:tailEnd type="none" w="med" len="med"/>
                    </a:lnB>
                    <a:solidFill>
                      <a:srgbClr val="FFFFFF"/>
                    </a:solidFill>
                  </a:tcPr>
                </a:tc>
                <a:tc>
                  <a:txBody>
                    <a:bodyPr/>
                    <a:lstStyle/>
                    <a:p>
                      <a:pPr algn="ctr"/>
                      <a:r>
                        <a:rPr lang="en-US" sz="1200" b="0">
                          <a:effectLst/>
                        </a:rPr>
                        <a:t>Few Kilometers</a:t>
                      </a:r>
                      <a:br>
                        <a:rPr lang="en-US" sz="1200" b="0">
                          <a:effectLst/>
                        </a:rPr>
                      </a:br>
                      <a:r>
                        <a:rPr lang="en-US" sz="1200" b="0">
                          <a:effectLst/>
                        </a:rPr>
                        <a:t>(based on the type of Ethernet)</a:t>
                      </a:r>
                    </a:p>
                  </a:txBody>
                  <a:tcPr marL="52779" marR="52779" marT="52779" marB="52779" anchor="ctr">
                    <a:lnL w="12700" cap="flat" cmpd="sng" algn="ctr">
                      <a:solidFill>
                        <a:srgbClr val="A059E6"/>
                      </a:solidFill>
                      <a:prstDash val="solid"/>
                      <a:round/>
                      <a:headEnd type="none" w="med" len="med"/>
                      <a:tailEnd type="none" w="med" len="med"/>
                    </a:lnL>
                    <a:lnR w="12700" cap="flat" cmpd="sng" algn="ctr">
                      <a:solidFill>
                        <a:srgbClr val="E067E6"/>
                      </a:solidFill>
                      <a:prstDash val="solid"/>
                      <a:round/>
                      <a:headEnd type="none" w="med" len="med"/>
                      <a:tailEnd type="none" w="med" len="med"/>
                    </a:lnR>
                    <a:lnT w="12700" cap="flat" cmpd="sng" algn="ctr">
                      <a:solidFill>
                        <a:srgbClr val="A059E6"/>
                      </a:solidFill>
                      <a:prstDash val="solid"/>
                      <a:round/>
                      <a:headEnd type="none" w="med" len="med"/>
                      <a:tailEnd type="none" w="med" len="med"/>
                    </a:lnT>
                    <a:lnB w="12700" cap="flat" cmpd="sng" algn="ctr">
                      <a:solidFill>
                        <a:srgbClr val="F075E6"/>
                      </a:solidFill>
                      <a:prstDash val="solid"/>
                      <a:round/>
                      <a:headEnd type="none" w="med" len="med"/>
                      <a:tailEnd type="none" w="med" len="med"/>
                    </a:lnB>
                    <a:solidFill>
                      <a:srgbClr val="FFFFFF"/>
                    </a:solidFill>
                  </a:tcPr>
                </a:tc>
                <a:tc>
                  <a:txBody>
                    <a:bodyPr/>
                    <a:lstStyle/>
                    <a:p>
                      <a:pPr algn="ctr"/>
                      <a:r>
                        <a:rPr lang="en-US" sz="1200" b="0">
                          <a:effectLst/>
                        </a:rPr>
                        <a:t>255</a:t>
                      </a:r>
                    </a:p>
                  </a:txBody>
                  <a:tcPr marL="52779" marR="52779" marT="52779" marB="52779" anchor="ctr">
                    <a:lnL w="12700" cap="flat" cmpd="sng" algn="ctr">
                      <a:solidFill>
                        <a:srgbClr val="E067E6"/>
                      </a:solidFill>
                      <a:prstDash val="solid"/>
                      <a:round/>
                      <a:headEnd type="none" w="med" len="med"/>
                      <a:tailEnd type="none" w="med" len="med"/>
                    </a:lnL>
                    <a:lnR w="9525" cap="flat" cmpd="sng" algn="ctr">
                      <a:solidFill>
                        <a:srgbClr val="E067E6"/>
                      </a:solidFill>
                      <a:prstDash val="solid"/>
                      <a:round/>
                      <a:headEnd type="none" w="med" len="med"/>
                      <a:tailEnd type="none" w="med" len="med"/>
                    </a:lnR>
                    <a:lnT w="12700" cap="flat" cmpd="sng" algn="ctr">
                      <a:solidFill>
                        <a:srgbClr val="E067E6"/>
                      </a:solidFill>
                      <a:prstDash val="solid"/>
                      <a:round/>
                      <a:headEnd type="none" w="med" len="med"/>
                      <a:tailEnd type="none" w="med" len="med"/>
                    </a:lnT>
                    <a:lnB w="12700" cap="flat" cmpd="sng" algn="ctr">
                      <a:solidFill>
                        <a:srgbClr val="2086E5"/>
                      </a:solidFill>
                      <a:prstDash val="solid"/>
                      <a:round/>
                      <a:headEnd type="none" w="med" len="med"/>
                      <a:tailEnd type="none" w="med" len="med"/>
                    </a:lnB>
                    <a:solidFill>
                      <a:srgbClr val="FFFFFF"/>
                    </a:solidFill>
                  </a:tcPr>
                </a:tc>
                <a:extLst>
                  <a:ext uri="{0D108BD9-81ED-4DB2-BD59-A6C34878D82A}">
                    <a16:rowId xmlns:a16="http://schemas.microsoft.com/office/drawing/2014/main" val="1164405474"/>
                  </a:ext>
                </a:extLst>
              </a:tr>
              <a:tr h="295564">
                <a:tc>
                  <a:txBody>
                    <a:bodyPr/>
                    <a:lstStyle/>
                    <a:p>
                      <a:pPr algn="ctr"/>
                      <a:r>
                        <a:rPr lang="en-US" sz="1200" b="0">
                          <a:effectLst/>
                        </a:rPr>
                        <a:t>2</a:t>
                      </a:r>
                    </a:p>
                  </a:txBody>
                  <a:tcPr marL="52779" marR="52779" marT="52779" marB="52779" anchor="ctr">
                    <a:lnL w="12700" cap="flat" cmpd="sng" algn="ctr">
                      <a:solidFill>
                        <a:srgbClr val="A062E6"/>
                      </a:solidFill>
                      <a:prstDash val="solid"/>
                      <a:round/>
                      <a:headEnd type="none" w="med" len="med"/>
                      <a:tailEnd type="none" w="med" len="med"/>
                    </a:lnL>
                    <a:lnR w="12700" cap="flat" cmpd="sng" algn="ctr">
                      <a:solidFill>
                        <a:srgbClr val="6066E6"/>
                      </a:solidFill>
                      <a:prstDash val="solid"/>
                      <a:round/>
                      <a:headEnd type="none" w="med" len="med"/>
                      <a:tailEnd type="none" w="med" len="med"/>
                    </a:lnR>
                    <a:lnT w="12700" cap="flat" cmpd="sng" algn="ctr">
                      <a:solidFill>
                        <a:srgbClr val="A062E6"/>
                      </a:solidFill>
                      <a:prstDash val="solid"/>
                      <a:round/>
                      <a:headEnd type="none" w="med" len="med"/>
                      <a:tailEnd type="none" w="med" len="med"/>
                    </a:lnT>
                    <a:lnB w="12700" cap="flat" cmpd="sng" algn="ctr">
                      <a:solidFill>
                        <a:srgbClr val="2086E5"/>
                      </a:solidFill>
                      <a:prstDash val="solid"/>
                      <a:round/>
                      <a:headEnd type="none" w="med" len="med"/>
                      <a:tailEnd type="none" w="med" len="med"/>
                    </a:lnB>
                    <a:solidFill>
                      <a:srgbClr val="FFFFFF"/>
                    </a:solidFill>
                  </a:tcPr>
                </a:tc>
                <a:tc>
                  <a:txBody>
                    <a:bodyPr/>
                    <a:lstStyle/>
                    <a:p>
                      <a:pPr algn="ctr"/>
                      <a:r>
                        <a:rPr lang="en-US" sz="1200" b="0">
                          <a:effectLst/>
                        </a:rPr>
                        <a:t>Profibus</a:t>
                      </a:r>
                    </a:p>
                  </a:txBody>
                  <a:tcPr marL="52779" marR="52779" marT="52779" marB="52779" anchor="ctr">
                    <a:lnL w="12700" cap="flat" cmpd="sng" algn="ctr">
                      <a:solidFill>
                        <a:srgbClr val="6066E6"/>
                      </a:solidFill>
                      <a:prstDash val="solid"/>
                      <a:round/>
                      <a:headEnd type="none" w="med" len="med"/>
                      <a:tailEnd type="none" w="med" len="med"/>
                    </a:lnL>
                    <a:lnR w="12700" cap="flat" cmpd="sng" algn="ctr">
                      <a:solidFill>
                        <a:srgbClr val="306CE6"/>
                      </a:solidFill>
                      <a:prstDash val="solid"/>
                      <a:round/>
                      <a:headEnd type="none" w="med" len="med"/>
                      <a:tailEnd type="none" w="med" len="med"/>
                    </a:lnR>
                    <a:lnT w="12700" cap="flat" cmpd="sng" algn="ctr">
                      <a:solidFill>
                        <a:srgbClr val="6066E6"/>
                      </a:solidFill>
                      <a:prstDash val="solid"/>
                      <a:round/>
                      <a:headEnd type="none" w="med" len="med"/>
                      <a:tailEnd type="none" w="med" len="med"/>
                    </a:lnT>
                    <a:lnB w="12700" cap="flat" cmpd="sng" algn="ctr">
                      <a:solidFill>
                        <a:srgbClr val="9088E5"/>
                      </a:solidFill>
                      <a:prstDash val="solid"/>
                      <a:round/>
                      <a:headEnd type="none" w="med" len="med"/>
                      <a:tailEnd type="none" w="med" len="med"/>
                    </a:lnB>
                    <a:solidFill>
                      <a:srgbClr val="FFFFFF"/>
                    </a:solidFill>
                  </a:tcPr>
                </a:tc>
                <a:tc>
                  <a:txBody>
                    <a:bodyPr/>
                    <a:lstStyle/>
                    <a:p>
                      <a:pPr algn="ctr"/>
                      <a:r>
                        <a:rPr lang="en-US" sz="1200" b="0">
                          <a:effectLst/>
                        </a:rPr>
                        <a:t>5- 12 Mb/s</a:t>
                      </a:r>
                    </a:p>
                  </a:txBody>
                  <a:tcPr marL="52779" marR="52779" marT="52779" marB="52779" anchor="ctr">
                    <a:lnL w="12700" cap="flat" cmpd="sng" algn="ctr">
                      <a:solidFill>
                        <a:srgbClr val="306CE6"/>
                      </a:solidFill>
                      <a:prstDash val="solid"/>
                      <a:round/>
                      <a:headEnd type="none" w="med" len="med"/>
                      <a:tailEnd type="none" w="med" len="med"/>
                    </a:lnL>
                    <a:lnR w="12700" cap="flat" cmpd="sng" algn="ctr">
                      <a:solidFill>
                        <a:srgbClr val="F075E6"/>
                      </a:solidFill>
                      <a:prstDash val="solid"/>
                      <a:round/>
                      <a:headEnd type="none" w="med" len="med"/>
                      <a:tailEnd type="none" w="med" len="med"/>
                    </a:lnR>
                    <a:lnT w="12700" cap="flat" cmpd="sng" algn="ctr">
                      <a:solidFill>
                        <a:srgbClr val="306CE6"/>
                      </a:solidFill>
                      <a:prstDash val="solid"/>
                      <a:round/>
                      <a:headEnd type="none" w="med" len="med"/>
                      <a:tailEnd type="none" w="med" len="med"/>
                    </a:lnT>
                    <a:lnB w="12700" cap="flat" cmpd="sng" algn="ctr">
                      <a:solidFill>
                        <a:srgbClr val="9088E5"/>
                      </a:solidFill>
                      <a:prstDash val="solid"/>
                      <a:round/>
                      <a:headEnd type="none" w="med" len="med"/>
                      <a:tailEnd type="none" w="med" len="med"/>
                    </a:lnB>
                    <a:solidFill>
                      <a:srgbClr val="FFFFFF"/>
                    </a:solidFill>
                  </a:tcPr>
                </a:tc>
                <a:tc>
                  <a:txBody>
                    <a:bodyPr/>
                    <a:lstStyle/>
                    <a:p>
                      <a:pPr algn="ctr"/>
                      <a:r>
                        <a:rPr lang="en-US" sz="1200" b="0">
                          <a:effectLst/>
                        </a:rPr>
                        <a:t> 15 Km</a:t>
                      </a:r>
                    </a:p>
                  </a:txBody>
                  <a:tcPr marL="52779" marR="52779" marT="52779" marB="52779" anchor="ctr">
                    <a:lnL w="12700" cap="flat" cmpd="sng" algn="ctr">
                      <a:solidFill>
                        <a:srgbClr val="F075E6"/>
                      </a:solidFill>
                      <a:prstDash val="solid"/>
                      <a:round/>
                      <a:headEnd type="none" w="med" len="med"/>
                      <a:tailEnd type="none" w="med" len="med"/>
                    </a:lnL>
                    <a:lnR w="12700" cap="flat" cmpd="sng" algn="ctr">
                      <a:solidFill>
                        <a:srgbClr val="2086E5"/>
                      </a:solidFill>
                      <a:prstDash val="solid"/>
                      <a:round/>
                      <a:headEnd type="none" w="med" len="med"/>
                      <a:tailEnd type="none" w="med" len="med"/>
                    </a:lnR>
                    <a:lnT w="12700" cap="flat" cmpd="sng" algn="ctr">
                      <a:solidFill>
                        <a:srgbClr val="F075E6"/>
                      </a:solidFill>
                      <a:prstDash val="solid"/>
                      <a:round/>
                      <a:headEnd type="none" w="med" len="med"/>
                      <a:tailEnd type="none" w="med" len="med"/>
                    </a:lnT>
                    <a:lnB w="12700" cap="flat" cmpd="sng" algn="ctr">
                      <a:solidFill>
                        <a:srgbClr val="500F07"/>
                      </a:solidFill>
                      <a:prstDash val="solid"/>
                      <a:round/>
                      <a:headEnd type="none" w="med" len="med"/>
                      <a:tailEnd type="none" w="med" len="med"/>
                    </a:lnB>
                    <a:solidFill>
                      <a:srgbClr val="FFFFFF"/>
                    </a:solidFill>
                  </a:tcPr>
                </a:tc>
                <a:tc>
                  <a:txBody>
                    <a:bodyPr/>
                    <a:lstStyle/>
                    <a:p>
                      <a:pPr algn="ctr"/>
                      <a:r>
                        <a:rPr lang="en-US" sz="1200" b="0">
                          <a:effectLst/>
                        </a:rPr>
                        <a:t>127</a:t>
                      </a:r>
                    </a:p>
                  </a:txBody>
                  <a:tcPr marL="52779" marR="52779" marT="52779" marB="52779" anchor="ctr">
                    <a:lnL w="12700" cap="flat" cmpd="sng" algn="ctr">
                      <a:solidFill>
                        <a:srgbClr val="2086E5"/>
                      </a:solidFill>
                      <a:prstDash val="solid"/>
                      <a:round/>
                      <a:headEnd type="none" w="med" len="med"/>
                      <a:tailEnd type="none" w="med" len="med"/>
                    </a:lnL>
                    <a:lnR w="9525" cap="flat" cmpd="sng" algn="ctr">
                      <a:solidFill>
                        <a:srgbClr val="2086E5"/>
                      </a:solidFill>
                      <a:prstDash val="solid"/>
                      <a:round/>
                      <a:headEnd type="none" w="med" len="med"/>
                      <a:tailEnd type="none" w="med" len="med"/>
                    </a:lnR>
                    <a:lnT w="12700" cap="flat" cmpd="sng" algn="ctr">
                      <a:solidFill>
                        <a:srgbClr val="2086E5"/>
                      </a:solidFill>
                      <a:prstDash val="solid"/>
                      <a:round/>
                      <a:headEnd type="none" w="med" len="med"/>
                      <a:tailEnd type="none" w="med" len="med"/>
                    </a:lnT>
                    <a:lnB w="12700" cap="flat" cmpd="sng" algn="ctr">
                      <a:solidFill>
                        <a:srgbClr val="50139E"/>
                      </a:solidFill>
                      <a:prstDash val="solid"/>
                      <a:round/>
                      <a:headEnd type="none" w="med" len="med"/>
                      <a:tailEnd type="none" w="med" len="med"/>
                    </a:lnB>
                    <a:solidFill>
                      <a:srgbClr val="FFFFFF"/>
                    </a:solidFill>
                  </a:tcPr>
                </a:tc>
                <a:extLst>
                  <a:ext uri="{0D108BD9-81ED-4DB2-BD59-A6C34878D82A}">
                    <a16:rowId xmlns:a16="http://schemas.microsoft.com/office/drawing/2014/main" val="2541259859"/>
                  </a:ext>
                </a:extLst>
              </a:tr>
              <a:tr h="295564">
                <a:tc>
                  <a:txBody>
                    <a:bodyPr/>
                    <a:lstStyle/>
                    <a:p>
                      <a:pPr algn="ctr"/>
                      <a:r>
                        <a:rPr lang="en-US" sz="1200" b="0">
                          <a:effectLst/>
                        </a:rPr>
                        <a:t>3</a:t>
                      </a:r>
                    </a:p>
                  </a:txBody>
                  <a:tcPr marL="52779" marR="52779" marT="52779" marB="52779" anchor="ctr">
                    <a:lnL w="12700" cap="flat" cmpd="sng" algn="ctr">
                      <a:solidFill>
                        <a:srgbClr val="2086E5"/>
                      </a:solidFill>
                      <a:prstDash val="solid"/>
                      <a:round/>
                      <a:headEnd type="none" w="med" len="med"/>
                      <a:tailEnd type="none" w="med" len="med"/>
                    </a:lnL>
                    <a:lnR w="12700" cap="flat" cmpd="sng" algn="ctr">
                      <a:solidFill>
                        <a:srgbClr val="9088E5"/>
                      </a:solidFill>
                      <a:prstDash val="solid"/>
                      <a:round/>
                      <a:headEnd type="none" w="med" len="med"/>
                      <a:tailEnd type="none" w="med" len="med"/>
                    </a:lnR>
                    <a:lnT w="12700" cap="flat" cmpd="sng" algn="ctr">
                      <a:solidFill>
                        <a:srgbClr val="2086E5"/>
                      </a:solidFill>
                      <a:prstDash val="solid"/>
                      <a:round/>
                      <a:headEnd type="none" w="med" len="med"/>
                      <a:tailEnd type="none" w="med" len="med"/>
                    </a:lnT>
                    <a:lnB w="12700" cap="flat" cmpd="sng" algn="ctr">
                      <a:solidFill>
                        <a:srgbClr val="B0A05D"/>
                      </a:solidFill>
                      <a:prstDash val="solid"/>
                      <a:round/>
                      <a:headEnd type="none" w="med" len="med"/>
                      <a:tailEnd type="none" w="med" len="med"/>
                    </a:lnB>
                    <a:solidFill>
                      <a:srgbClr val="FFFFFF"/>
                    </a:solidFill>
                  </a:tcPr>
                </a:tc>
                <a:tc>
                  <a:txBody>
                    <a:bodyPr/>
                    <a:lstStyle/>
                    <a:p>
                      <a:pPr algn="ctr"/>
                      <a:r>
                        <a:rPr lang="en-US" sz="1200" b="0">
                          <a:effectLst/>
                        </a:rPr>
                        <a:t> RS-232</a:t>
                      </a:r>
                    </a:p>
                  </a:txBody>
                  <a:tcPr marL="52779" marR="52779" marT="52779" marB="52779" anchor="ctr">
                    <a:lnL w="12700" cap="flat" cmpd="sng" algn="ctr">
                      <a:solidFill>
                        <a:srgbClr val="9088E5"/>
                      </a:solidFill>
                      <a:prstDash val="solid"/>
                      <a:round/>
                      <a:headEnd type="none" w="med" len="med"/>
                      <a:tailEnd type="none" w="med" len="med"/>
                    </a:lnL>
                    <a:lnR w="12700" cap="flat" cmpd="sng" algn="ctr">
                      <a:solidFill>
                        <a:srgbClr val="9088E5"/>
                      </a:solidFill>
                      <a:prstDash val="solid"/>
                      <a:round/>
                      <a:headEnd type="none" w="med" len="med"/>
                      <a:tailEnd type="none" w="med" len="med"/>
                    </a:lnR>
                    <a:lnT w="12700" cap="flat" cmpd="sng" algn="ctr">
                      <a:solidFill>
                        <a:srgbClr val="9088E5"/>
                      </a:solidFill>
                      <a:prstDash val="solid"/>
                      <a:round/>
                      <a:headEnd type="none" w="med" len="med"/>
                      <a:tailEnd type="none" w="med" len="med"/>
                    </a:lnT>
                    <a:lnB w="12700" cap="flat" cmpd="sng" algn="ctr">
                      <a:solidFill>
                        <a:srgbClr val="E0BB5D"/>
                      </a:solidFill>
                      <a:prstDash val="solid"/>
                      <a:round/>
                      <a:headEnd type="none" w="med" len="med"/>
                      <a:tailEnd type="none" w="med" len="med"/>
                    </a:lnB>
                    <a:solidFill>
                      <a:srgbClr val="FFFFFF"/>
                    </a:solidFill>
                  </a:tcPr>
                </a:tc>
                <a:tc>
                  <a:txBody>
                    <a:bodyPr/>
                    <a:lstStyle/>
                    <a:p>
                      <a:pPr algn="ctr"/>
                      <a:r>
                        <a:rPr lang="en-US" sz="1200" b="0">
                          <a:effectLst/>
                        </a:rPr>
                        <a:t>19.2 Kb/s</a:t>
                      </a:r>
                    </a:p>
                  </a:txBody>
                  <a:tcPr marL="52779" marR="52779" marT="52779" marB="52779" anchor="ctr">
                    <a:lnL w="12700" cap="flat" cmpd="sng" algn="ctr">
                      <a:solidFill>
                        <a:srgbClr val="9088E5"/>
                      </a:solidFill>
                      <a:prstDash val="solid"/>
                      <a:round/>
                      <a:headEnd type="none" w="med" len="med"/>
                      <a:tailEnd type="none" w="med" len="med"/>
                    </a:lnL>
                    <a:lnR w="12700" cap="flat" cmpd="sng" algn="ctr">
                      <a:solidFill>
                        <a:srgbClr val="500F07"/>
                      </a:solidFill>
                      <a:prstDash val="solid"/>
                      <a:round/>
                      <a:headEnd type="none" w="med" len="med"/>
                      <a:tailEnd type="none" w="med" len="med"/>
                    </a:lnR>
                    <a:lnT w="12700" cap="flat" cmpd="sng" algn="ctr">
                      <a:solidFill>
                        <a:srgbClr val="9088E5"/>
                      </a:solidFill>
                      <a:prstDash val="solid"/>
                      <a:round/>
                      <a:headEnd type="none" w="med" len="med"/>
                      <a:tailEnd type="none" w="med" len="med"/>
                    </a:lnT>
                    <a:lnB w="12700" cap="flat" cmpd="sng" algn="ctr">
                      <a:solidFill>
                        <a:srgbClr val="A0BC5D"/>
                      </a:solidFill>
                      <a:prstDash val="solid"/>
                      <a:round/>
                      <a:headEnd type="none" w="med" len="med"/>
                      <a:tailEnd type="none" w="med" len="med"/>
                    </a:lnB>
                    <a:solidFill>
                      <a:srgbClr val="FFFFFF"/>
                    </a:solidFill>
                  </a:tcPr>
                </a:tc>
                <a:tc>
                  <a:txBody>
                    <a:bodyPr/>
                    <a:lstStyle/>
                    <a:p>
                      <a:pPr algn="ctr"/>
                      <a:r>
                        <a:rPr lang="en-US" sz="1200" b="0">
                          <a:effectLst/>
                        </a:rPr>
                        <a:t>10 m</a:t>
                      </a:r>
                    </a:p>
                  </a:txBody>
                  <a:tcPr marL="52779" marR="52779" marT="52779" marB="52779" anchor="ctr">
                    <a:lnL w="12700" cap="flat" cmpd="sng" algn="ctr">
                      <a:solidFill>
                        <a:srgbClr val="500F07"/>
                      </a:solidFill>
                      <a:prstDash val="solid"/>
                      <a:round/>
                      <a:headEnd type="none" w="med" len="med"/>
                      <a:tailEnd type="none" w="med" len="med"/>
                    </a:lnL>
                    <a:lnR w="12700" cap="flat" cmpd="sng" algn="ctr">
                      <a:solidFill>
                        <a:srgbClr val="50139E"/>
                      </a:solidFill>
                      <a:prstDash val="solid"/>
                      <a:round/>
                      <a:headEnd type="none" w="med" len="med"/>
                      <a:tailEnd type="none" w="med" len="med"/>
                    </a:lnR>
                    <a:lnT w="12700" cap="flat" cmpd="sng" algn="ctr">
                      <a:solidFill>
                        <a:srgbClr val="500F07"/>
                      </a:solidFill>
                      <a:prstDash val="solid"/>
                      <a:round/>
                      <a:headEnd type="none" w="med" len="med"/>
                      <a:tailEnd type="none" w="med" len="med"/>
                    </a:lnT>
                    <a:lnB w="12700" cap="flat" cmpd="sng" algn="ctr">
                      <a:solidFill>
                        <a:srgbClr val="A0BF5D"/>
                      </a:solidFill>
                      <a:prstDash val="solid"/>
                      <a:round/>
                      <a:headEnd type="none" w="med" len="med"/>
                      <a:tailEnd type="none" w="med" len="med"/>
                    </a:lnB>
                    <a:solidFill>
                      <a:srgbClr val="FFFFFF"/>
                    </a:solidFill>
                  </a:tcPr>
                </a:tc>
                <a:tc>
                  <a:txBody>
                    <a:bodyPr/>
                    <a:lstStyle/>
                    <a:p>
                      <a:pPr algn="ctr"/>
                      <a:r>
                        <a:rPr lang="en-US" sz="1200" b="0">
                          <a:effectLst/>
                        </a:rPr>
                        <a:t>1</a:t>
                      </a:r>
                    </a:p>
                  </a:txBody>
                  <a:tcPr marL="52779" marR="52779" marT="52779" marB="52779" anchor="ctr">
                    <a:lnL w="12700" cap="flat" cmpd="sng" algn="ctr">
                      <a:solidFill>
                        <a:srgbClr val="50139E"/>
                      </a:solidFill>
                      <a:prstDash val="solid"/>
                      <a:round/>
                      <a:headEnd type="none" w="med" len="med"/>
                      <a:tailEnd type="none" w="med" len="med"/>
                    </a:lnL>
                    <a:lnR w="9525" cap="flat" cmpd="sng" algn="ctr">
                      <a:solidFill>
                        <a:srgbClr val="50139E"/>
                      </a:solidFill>
                      <a:prstDash val="solid"/>
                      <a:round/>
                      <a:headEnd type="none" w="med" len="med"/>
                      <a:tailEnd type="none" w="med" len="med"/>
                    </a:lnR>
                    <a:lnT w="12700" cap="flat" cmpd="sng" algn="ctr">
                      <a:solidFill>
                        <a:srgbClr val="50139E"/>
                      </a:solidFill>
                      <a:prstDash val="solid"/>
                      <a:round/>
                      <a:headEnd type="none" w="med" len="med"/>
                      <a:tailEnd type="none" w="med" len="med"/>
                    </a:lnT>
                    <a:lnB w="12700" cap="flat" cmpd="sng" algn="ctr">
                      <a:solidFill>
                        <a:srgbClr val="A0B95D"/>
                      </a:solidFill>
                      <a:prstDash val="solid"/>
                      <a:round/>
                      <a:headEnd type="none" w="med" len="med"/>
                      <a:tailEnd type="none" w="med" len="med"/>
                    </a:lnB>
                    <a:solidFill>
                      <a:srgbClr val="FFFFFF"/>
                    </a:solidFill>
                  </a:tcPr>
                </a:tc>
                <a:extLst>
                  <a:ext uri="{0D108BD9-81ED-4DB2-BD59-A6C34878D82A}">
                    <a16:rowId xmlns:a16="http://schemas.microsoft.com/office/drawing/2014/main" val="2092029138"/>
                  </a:ext>
                </a:extLst>
              </a:tr>
              <a:tr h="295564">
                <a:tc>
                  <a:txBody>
                    <a:bodyPr/>
                    <a:lstStyle/>
                    <a:p>
                      <a:pPr algn="ctr"/>
                      <a:r>
                        <a:rPr lang="en-US" sz="1200" b="0">
                          <a:effectLst/>
                        </a:rPr>
                        <a:t>4</a:t>
                      </a:r>
                    </a:p>
                  </a:txBody>
                  <a:tcPr marL="52779" marR="52779" marT="52779" marB="52779" anchor="ctr">
                    <a:lnL w="12700" cap="flat" cmpd="sng" algn="ctr">
                      <a:solidFill>
                        <a:srgbClr val="B0A05D"/>
                      </a:solidFill>
                      <a:prstDash val="solid"/>
                      <a:round/>
                      <a:headEnd type="none" w="med" len="med"/>
                      <a:tailEnd type="none" w="med" len="med"/>
                    </a:lnL>
                    <a:lnR w="12700" cap="flat" cmpd="sng" algn="ctr">
                      <a:solidFill>
                        <a:srgbClr val="E0BB5D"/>
                      </a:solidFill>
                      <a:prstDash val="solid"/>
                      <a:round/>
                      <a:headEnd type="none" w="med" len="med"/>
                      <a:tailEnd type="none" w="med" len="med"/>
                    </a:lnR>
                    <a:lnT w="12700" cap="flat" cmpd="sng" algn="ctr">
                      <a:solidFill>
                        <a:srgbClr val="B0A05D"/>
                      </a:solidFill>
                      <a:prstDash val="solid"/>
                      <a:round/>
                      <a:headEnd type="none" w="med" len="med"/>
                      <a:tailEnd type="none" w="med" len="med"/>
                    </a:lnT>
                    <a:lnB w="12700" cap="flat" cmpd="sng" algn="ctr">
                      <a:solidFill>
                        <a:srgbClr val="10F99D"/>
                      </a:solidFill>
                      <a:prstDash val="solid"/>
                      <a:round/>
                      <a:headEnd type="none" w="med" len="med"/>
                      <a:tailEnd type="none" w="med" len="med"/>
                    </a:lnB>
                    <a:solidFill>
                      <a:srgbClr val="FFFFFF"/>
                    </a:solidFill>
                  </a:tcPr>
                </a:tc>
                <a:tc>
                  <a:txBody>
                    <a:bodyPr/>
                    <a:lstStyle/>
                    <a:p>
                      <a:pPr algn="ctr"/>
                      <a:r>
                        <a:rPr lang="en-US" sz="1200" b="0">
                          <a:effectLst/>
                        </a:rPr>
                        <a:t>RS-485</a:t>
                      </a:r>
                    </a:p>
                  </a:txBody>
                  <a:tcPr marL="52779" marR="52779" marT="52779" marB="52779" anchor="ctr">
                    <a:lnL w="12700" cap="flat" cmpd="sng" algn="ctr">
                      <a:solidFill>
                        <a:srgbClr val="E0BB5D"/>
                      </a:solidFill>
                      <a:prstDash val="solid"/>
                      <a:round/>
                      <a:headEnd type="none" w="med" len="med"/>
                      <a:tailEnd type="none" w="med" len="med"/>
                    </a:lnL>
                    <a:lnR w="12700" cap="flat" cmpd="sng" algn="ctr">
                      <a:solidFill>
                        <a:srgbClr val="A0BC5D"/>
                      </a:solidFill>
                      <a:prstDash val="solid"/>
                      <a:round/>
                      <a:headEnd type="none" w="med" len="med"/>
                      <a:tailEnd type="none" w="med" len="med"/>
                    </a:lnR>
                    <a:lnT w="12700" cap="flat" cmpd="sng" algn="ctr">
                      <a:solidFill>
                        <a:srgbClr val="E0BB5D"/>
                      </a:solidFill>
                      <a:prstDash val="solid"/>
                      <a:round/>
                      <a:headEnd type="none" w="med" len="med"/>
                      <a:tailEnd type="none" w="med" len="med"/>
                    </a:lnT>
                    <a:lnB w="12700" cap="flat" cmpd="sng" algn="ctr">
                      <a:solidFill>
                        <a:srgbClr val="00F449"/>
                      </a:solidFill>
                      <a:prstDash val="solid"/>
                      <a:round/>
                      <a:headEnd type="none" w="med" len="med"/>
                      <a:tailEnd type="none" w="med" len="med"/>
                    </a:lnB>
                    <a:solidFill>
                      <a:srgbClr val="FFFFFF"/>
                    </a:solidFill>
                  </a:tcPr>
                </a:tc>
                <a:tc>
                  <a:txBody>
                    <a:bodyPr/>
                    <a:lstStyle/>
                    <a:p>
                      <a:pPr algn="ctr"/>
                      <a:r>
                        <a:rPr lang="en-US" sz="1200" b="0">
                          <a:effectLst/>
                        </a:rPr>
                        <a:t>10 Mb/s</a:t>
                      </a:r>
                    </a:p>
                  </a:txBody>
                  <a:tcPr marL="52779" marR="52779" marT="52779" marB="52779" anchor="ctr">
                    <a:lnL w="12700" cap="flat" cmpd="sng" algn="ctr">
                      <a:solidFill>
                        <a:srgbClr val="A0BC5D"/>
                      </a:solidFill>
                      <a:prstDash val="solid"/>
                      <a:round/>
                      <a:headEnd type="none" w="med" len="med"/>
                      <a:tailEnd type="none" w="med" len="med"/>
                    </a:lnL>
                    <a:lnR w="12700" cap="flat" cmpd="sng" algn="ctr">
                      <a:solidFill>
                        <a:srgbClr val="A0BF5D"/>
                      </a:solidFill>
                      <a:prstDash val="solid"/>
                      <a:round/>
                      <a:headEnd type="none" w="med" len="med"/>
                      <a:tailEnd type="none" w="med" len="med"/>
                    </a:lnR>
                    <a:lnT w="12700" cap="flat" cmpd="sng" algn="ctr">
                      <a:solidFill>
                        <a:srgbClr val="A0BC5D"/>
                      </a:solidFill>
                      <a:prstDash val="solid"/>
                      <a:round/>
                      <a:headEnd type="none" w="med" len="med"/>
                      <a:tailEnd type="none" w="med" len="med"/>
                    </a:lnT>
                    <a:lnB w="12700" cap="flat" cmpd="sng" algn="ctr">
                      <a:solidFill>
                        <a:srgbClr val="90EB49"/>
                      </a:solidFill>
                      <a:prstDash val="solid"/>
                      <a:round/>
                      <a:headEnd type="none" w="med" len="med"/>
                      <a:tailEnd type="none" w="med" len="med"/>
                    </a:lnB>
                    <a:solidFill>
                      <a:srgbClr val="FFFFFF"/>
                    </a:solidFill>
                  </a:tcPr>
                </a:tc>
                <a:tc>
                  <a:txBody>
                    <a:bodyPr/>
                    <a:lstStyle/>
                    <a:p>
                      <a:pPr algn="ctr"/>
                      <a:r>
                        <a:rPr lang="en-US" sz="1200" b="0">
                          <a:effectLst/>
                        </a:rPr>
                        <a:t>1.2 Km</a:t>
                      </a:r>
                    </a:p>
                  </a:txBody>
                  <a:tcPr marL="52779" marR="52779" marT="52779" marB="52779" anchor="ctr">
                    <a:lnL w="12700" cap="flat" cmpd="sng" algn="ctr">
                      <a:solidFill>
                        <a:srgbClr val="A0BF5D"/>
                      </a:solidFill>
                      <a:prstDash val="solid"/>
                      <a:round/>
                      <a:headEnd type="none" w="med" len="med"/>
                      <a:tailEnd type="none" w="med" len="med"/>
                    </a:lnL>
                    <a:lnR w="12700" cap="flat" cmpd="sng" algn="ctr">
                      <a:solidFill>
                        <a:srgbClr val="A0B95D"/>
                      </a:solidFill>
                      <a:prstDash val="solid"/>
                      <a:round/>
                      <a:headEnd type="none" w="med" len="med"/>
                      <a:tailEnd type="none" w="med" len="med"/>
                    </a:lnR>
                    <a:lnT w="12700" cap="flat" cmpd="sng" algn="ctr">
                      <a:solidFill>
                        <a:srgbClr val="A0BF5D"/>
                      </a:solidFill>
                      <a:prstDash val="solid"/>
                      <a:round/>
                      <a:headEnd type="none" w="med" len="med"/>
                      <a:tailEnd type="none" w="med" len="med"/>
                    </a:lnT>
                    <a:lnB w="12700" cap="flat" cmpd="sng" algn="ctr">
                      <a:solidFill>
                        <a:srgbClr val="20F549"/>
                      </a:solidFill>
                      <a:prstDash val="solid"/>
                      <a:round/>
                      <a:headEnd type="none" w="med" len="med"/>
                      <a:tailEnd type="none" w="med" len="med"/>
                    </a:lnB>
                    <a:solidFill>
                      <a:srgbClr val="FFFFFF"/>
                    </a:solidFill>
                  </a:tcPr>
                </a:tc>
                <a:tc>
                  <a:txBody>
                    <a:bodyPr/>
                    <a:lstStyle/>
                    <a:p>
                      <a:pPr algn="ctr"/>
                      <a:r>
                        <a:rPr lang="en-US" sz="1200" b="0">
                          <a:effectLst/>
                        </a:rPr>
                        <a:t>32</a:t>
                      </a:r>
                    </a:p>
                  </a:txBody>
                  <a:tcPr marL="52779" marR="52779" marT="52779" marB="52779" anchor="ctr">
                    <a:lnL w="12700" cap="flat" cmpd="sng" algn="ctr">
                      <a:solidFill>
                        <a:srgbClr val="A0B95D"/>
                      </a:solidFill>
                      <a:prstDash val="solid"/>
                      <a:round/>
                      <a:headEnd type="none" w="med" len="med"/>
                      <a:tailEnd type="none" w="med" len="med"/>
                    </a:lnL>
                    <a:lnR w="9525" cap="flat" cmpd="sng" algn="ctr">
                      <a:solidFill>
                        <a:srgbClr val="A0B95D"/>
                      </a:solidFill>
                      <a:prstDash val="solid"/>
                      <a:round/>
                      <a:headEnd type="none" w="med" len="med"/>
                      <a:tailEnd type="none" w="med" len="med"/>
                    </a:lnR>
                    <a:lnT w="12700" cap="flat" cmpd="sng" algn="ctr">
                      <a:solidFill>
                        <a:srgbClr val="A0B95D"/>
                      </a:solidFill>
                      <a:prstDash val="solid"/>
                      <a:round/>
                      <a:headEnd type="none" w="med" len="med"/>
                      <a:tailEnd type="none" w="med" len="med"/>
                    </a:lnT>
                    <a:lnB w="12700" cap="flat" cmpd="sng" algn="ctr">
                      <a:solidFill>
                        <a:srgbClr val="20F549"/>
                      </a:solidFill>
                      <a:prstDash val="solid"/>
                      <a:round/>
                      <a:headEnd type="none" w="med" len="med"/>
                      <a:tailEnd type="none" w="med" len="med"/>
                    </a:lnB>
                    <a:solidFill>
                      <a:srgbClr val="FFFFFF"/>
                    </a:solidFill>
                  </a:tcPr>
                </a:tc>
                <a:extLst>
                  <a:ext uri="{0D108BD9-81ED-4DB2-BD59-A6C34878D82A}">
                    <a16:rowId xmlns:a16="http://schemas.microsoft.com/office/drawing/2014/main" val="2575834768"/>
                  </a:ext>
                </a:extLst>
              </a:tr>
              <a:tr h="485569">
                <a:tc>
                  <a:txBody>
                    <a:bodyPr/>
                    <a:lstStyle/>
                    <a:p>
                      <a:pPr algn="ctr"/>
                      <a:r>
                        <a:rPr lang="en-US" sz="1200" b="0">
                          <a:effectLst/>
                        </a:rPr>
                        <a:t>5</a:t>
                      </a:r>
                    </a:p>
                  </a:txBody>
                  <a:tcPr marL="52779" marR="52779" marT="52779" marB="52779" anchor="ctr">
                    <a:lnL w="12700" cap="flat" cmpd="sng" algn="ctr">
                      <a:solidFill>
                        <a:srgbClr val="10F99D"/>
                      </a:solidFill>
                      <a:prstDash val="solid"/>
                      <a:round/>
                      <a:headEnd type="none" w="med" len="med"/>
                      <a:tailEnd type="none" w="med" len="med"/>
                    </a:lnL>
                    <a:lnR w="12700" cap="flat" cmpd="sng" algn="ctr">
                      <a:solidFill>
                        <a:srgbClr val="00F449"/>
                      </a:solidFill>
                      <a:prstDash val="solid"/>
                      <a:round/>
                      <a:headEnd type="none" w="med" len="med"/>
                      <a:tailEnd type="none" w="med" len="med"/>
                    </a:lnR>
                    <a:lnT w="12700" cap="flat" cmpd="sng" algn="ctr">
                      <a:solidFill>
                        <a:srgbClr val="10F99D"/>
                      </a:solidFill>
                      <a:prstDash val="solid"/>
                      <a:round/>
                      <a:headEnd type="none" w="med" len="med"/>
                      <a:tailEnd type="none" w="med" len="med"/>
                    </a:lnT>
                    <a:lnB w="12700" cap="flat" cmpd="sng" algn="ctr">
                      <a:solidFill>
                        <a:srgbClr val="005754"/>
                      </a:solidFill>
                      <a:prstDash val="solid"/>
                      <a:round/>
                      <a:headEnd type="none" w="med" len="med"/>
                      <a:tailEnd type="none" w="med" len="med"/>
                    </a:lnB>
                    <a:solidFill>
                      <a:srgbClr val="FFFFFF"/>
                    </a:solidFill>
                  </a:tcPr>
                </a:tc>
                <a:tc>
                  <a:txBody>
                    <a:bodyPr/>
                    <a:lstStyle/>
                    <a:p>
                      <a:pPr algn="ctr"/>
                      <a:r>
                        <a:rPr lang="en-US" sz="1200" b="0">
                          <a:effectLst/>
                        </a:rPr>
                        <a:t>MPI</a:t>
                      </a:r>
                    </a:p>
                  </a:txBody>
                  <a:tcPr marL="52779" marR="52779" marT="52779" marB="52779" anchor="ctr">
                    <a:lnL w="12700" cap="flat" cmpd="sng" algn="ctr">
                      <a:solidFill>
                        <a:srgbClr val="00F449"/>
                      </a:solidFill>
                      <a:prstDash val="solid"/>
                      <a:round/>
                      <a:headEnd type="none" w="med" len="med"/>
                      <a:tailEnd type="none" w="med" len="med"/>
                    </a:lnL>
                    <a:lnR w="12700" cap="flat" cmpd="sng" algn="ctr">
                      <a:solidFill>
                        <a:srgbClr val="90EB49"/>
                      </a:solidFill>
                      <a:prstDash val="solid"/>
                      <a:round/>
                      <a:headEnd type="none" w="med" len="med"/>
                      <a:tailEnd type="none" w="med" len="med"/>
                    </a:lnR>
                    <a:lnT w="12700" cap="flat" cmpd="sng" algn="ctr">
                      <a:solidFill>
                        <a:srgbClr val="00F449"/>
                      </a:solidFill>
                      <a:prstDash val="solid"/>
                      <a:round/>
                      <a:headEnd type="none" w="med" len="med"/>
                      <a:tailEnd type="none" w="med" len="med"/>
                    </a:lnT>
                    <a:lnB w="12700" cap="flat" cmpd="sng" algn="ctr">
                      <a:solidFill>
                        <a:srgbClr val="405C54"/>
                      </a:solidFill>
                      <a:prstDash val="solid"/>
                      <a:round/>
                      <a:headEnd type="none" w="med" len="med"/>
                      <a:tailEnd type="none" w="med" len="med"/>
                    </a:lnB>
                    <a:solidFill>
                      <a:srgbClr val="FFFFFF"/>
                    </a:solidFill>
                  </a:tcPr>
                </a:tc>
                <a:tc>
                  <a:txBody>
                    <a:bodyPr/>
                    <a:lstStyle/>
                    <a:p>
                      <a:pPr algn="ctr"/>
                      <a:r>
                        <a:rPr lang="en-US" sz="1200" b="0">
                          <a:effectLst/>
                        </a:rPr>
                        <a:t>19.2 – 38.4  Kb/s</a:t>
                      </a:r>
                    </a:p>
                  </a:txBody>
                  <a:tcPr marL="52779" marR="52779" marT="52779" marB="52779" anchor="ctr">
                    <a:lnL w="12700" cap="flat" cmpd="sng" algn="ctr">
                      <a:solidFill>
                        <a:srgbClr val="90EB49"/>
                      </a:solidFill>
                      <a:prstDash val="solid"/>
                      <a:round/>
                      <a:headEnd type="none" w="med" len="med"/>
                      <a:tailEnd type="none" w="med" len="med"/>
                    </a:lnL>
                    <a:lnR w="12700" cap="flat" cmpd="sng" algn="ctr">
                      <a:solidFill>
                        <a:srgbClr val="20F549"/>
                      </a:solidFill>
                      <a:prstDash val="solid"/>
                      <a:round/>
                      <a:headEnd type="none" w="med" len="med"/>
                      <a:tailEnd type="none" w="med" len="med"/>
                    </a:lnR>
                    <a:lnT w="12700" cap="flat" cmpd="sng" algn="ctr">
                      <a:solidFill>
                        <a:srgbClr val="90EB49"/>
                      </a:solidFill>
                      <a:prstDash val="solid"/>
                      <a:round/>
                      <a:headEnd type="none" w="med" len="med"/>
                      <a:tailEnd type="none" w="med" len="med"/>
                    </a:lnT>
                    <a:lnB w="12700" cap="flat" cmpd="sng" algn="ctr">
                      <a:solidFill>
                        <a:srgbClr val="105753"/>
                      </a:solidFill>
                      <a:prstDash val="solid"/>
                      <a:round/>
                      <a:headEnd type="none" w="med" len="med"/>
                      <a:tailEnd type="none" w="med" len="med"/>
                    </a:lnB>
                    <a:solidFill>
                      <a:srgbClr val="FFFFFF"/>
                    </a:solidFill>
                  </a:tcPr>
                </a:tc>
                <a:tc>
                  <a:txBody>
                    <a:bodyPr/>
                    <a:lstStyle/>
                    <a:p>
                      <a:pPr algn="ctr"/>
                      <a:r>
                        <a:rPr lang="en-US" sz="1200" b="0">
                          <a:effectLst/>
                        </a:rPr>
                        <a:t>50 m</a:t>
                      </a:r>
                    </a:p>
                  </a:txBody>
                  <a:tcPr marL="52779" marR="52779" marT="52779" marB="52779" anchor="ctr">
                    <a:lnL w="12700" cap="flat" cmpd="sng" algn="ctr">
                      <a:solidFill>
                        <a:srgbClr val="20F549"/>
                      </a:solidFill>
                      <a:prstDash val="solid"/>
                      <a:round/>
                      <a:headEnd type="none" w="med" len="med"/>
                      <a:tailEnd type="none" w="med" len="med"/>
                    </a:lnL>
                    <a:lnR w="12700" cap="flat" cmpd="sng" algn="ctr">
                      <a:solidFill>
                        <a:srgbClr val="20F549"/>
                      </a:solidFill>
                      <a:prstDash val="solid"/>
                      <a:round/>
                      <a:headEnd type="none" w="med" len="med"/>
                      <a:tailEnd type="none" w="med" len="med"/>
                    </a:lnR>
                    <a:lnT w="12700" cap="flat" cmpd="sng" algn="ctr">
                      <a:solidFill>
                        <a:srgbClr val="20F549"/>
                      </a:solidFill>
                      <a:prstDash val="solid"/>
                      <a:round/>
                      <a:headEnd type="none" w="med" len="med"/>
                      <a:tailEnd type="none" w="med" len="med"/>
                    </a:lnT>
                    <a:lnB w="12700" cap="flat" cmpd="sng" algn="ctr">
                      <a:solidFill>
                        <a:srgbClr val="005853"/>
                      </a:solidFill>
                      <a:prstDash val="solid"/>
                      <a:round/>
                      <a:headEnd type="none" w="med" len="med"/>
                      <a:tailEnd type="none" w="med" len="med"/>
                    </a:lnB>
                    <a:solidFill>
                      <a:srgbClr val="FFFFFF"/>
                    </a:solidFill>
                  </a:tcPr>
                </a:tc>
                <a:tc>
                  <a:txBody>
                    <a:bodyPr/>
                    <a:lstStyle/>
                    <a:p>
                      <a:pPr algn="ctr"/>
                      <a:r>
                        <a:rPr lang="en-US" sz="1200" b="0">
                          <a:effectLst/>
                        </a:rPr>
                        <a:t>32</a:t>
                      </a:r>
                    </a:p>
                  </a:txBody>
                  <a:tcPr marL="52779" marR="52779" marT="52779" marB="52779" anchor="ctr">
                    <a:lnL w="12700" cap="flat" cmpd="sng" algn="ctr">
                      <a:solidFill>
                        <a:srgbClr val="20F549"/>
                      </a:solidFill>
                      <a:prstDash val="solid"/>
                      <a:round/>
                      <a:headEnd type="none" w="med" len="med"/>
                      <a:tailEnd type="none" w="med" len="med"/>
                    </a:lnL>
                    <a:lnR w="9525" cap="flat" cmpd="sng" algn="ctr">
                      <a:solidFill>
                        <a:srgbClr val="20F549"/>
                      </a:solidFill>
                      <a:prstDash val="solid"/>
                      <a:round/>
                      <a:headEnd type="none" w="med" len="med"/>
                      <a:tailEnd type="none" w="med" len="med"/>
                    </a:lnR>
                    <a:lnT w="12700" cap="flat" cmpd="sng" algn="ctr">
                      <a:solidFill>
                        <a:srgbClr val="20F549"/>
                      </a:solidFill>
                      <a:prstDash val="solid"/>
                      <a:round/>
                      <a:headEnd type="none" w="med" len="med"/>
                      <a:tailEnd type="none" w="med" len="med"/>
                    </a:lnT>
                    <a:lnB w="12700" cap="flat" cmpd="sng" algn="ctr">
                      <a:solidFill>
                        <a:srgbClr val="B05953"/>
                      </a:solidFill>
                      <a:prstDash val="solid"/>
                      <a:round/>
                      <a:headEnd type="none" w="med" len="med"/>
                      <a:tailEnd type="none" w="med" len="med"/>
                    </a:lnB>
                    <a:solidFill>
                      <a:srgbClr val="FFFFFF"/>
                    </a:solidFill>
                  </a:tcPr>
                </a:tc>
                <a:extLst>
                  <a:ext uri="{0D108BD9-81ED-4DB2-BD59-A6C34878D82A}">
                    <a16:rowId xmlns:a16="http://schemas.microsoft.com/office/drawing/2014/main" val="1805137385"/>
                  </a:ext>
                </a:extLst>
              </a:tr>
              <a:tr h="295564">
                <a:tc>
                  <a:txBody>
                    <a:bodyPr/>
                    <a:lstStyle/>
                    <a:p>
                      <a:pPr algn="ctr"/>
                      <a:r>
                        <a:rPr lang="en-US" sz="1200" b="0">
                          <a:effectLst/>
                        </a:rPr>
                        <a:t>5</a:t>
                      </a:r>
                    </a:p>
                  </a:txBody>
                  <a:tcPr marL="52779" marR="52779" marT="52779" marB="52779" anchor="ctr">
                    <a:lnL w="12700" cap="flat" cmpd="sng" algn="ctr">
                      <a:solidFill>
                        <a:srgbClr val="005754"/>
                      </a:solidFill>
                      <a:prstDash val="solid"/>
                      <a:round/>
                      <a:headEnd type="none" w="med" len="med"/>
                      <a:tailEnd type="none" w="med" len="med"/>
                    </a:lnL>
                    <a:lnR w="12700" cap="flat" cmpd="sng" algn="ctr">
                      <a:solidFill>
                        <a:srgbClr val="405C54"/>
                      </a:solidFill>
                      <a:prstDash val="solid"/>
                      <a:round/>
                      <a:headEnd type="none" w="med" len="med"/>
                      <a:tailEnd type="none" w="med" len="med"/>
                    </a:lnR>
                    <a:lnT w="12700" cap="flat" cmpd="sng" algn="ctr">
                      <a:solidFill>
                        <a:srgbClr val="005754"/>
                      </a:solidFill>
                      <a:prstDash val="solid"/>
                      <a:round/>
                      <a:headEnd type="none" w="med" len="med"/>
                      <a:tailEnd type="none" w="med" len="med"/>
                    </a:lnT>
                    <a:lnB w="12700" cap="flat" cmpd="sng" algn="ctr">
                      <a:solidFill>
                        <a:srgbClr val="305553"/>
                      </a:solidFill>
                      <a:prstDash val="solid"/>
                      <a:round/>
                      <a:headEnd type="none" w="med" len="med"/>
                      <a:tailEnd type="none" w="med" len="med"/>
                    </a:lnB>
                    <a:solidFill>
                      <a:srgbClr val="FFFFFF"/>
                    </a:solidFill>
                  </a:tcPr>
                </a:tc>
                <a:tc>
                  <a:txBody>
                    <a:bodyPr/>
                    <a:lstStyle/>
                    <a:p>
                      <a:pPr algn="ctr"/>
                      <a:r>
                        <a:rPr lang="en-US" sz="1200" b="0">
                          <a:effectLst/>
                        </a:rPr>
                        <a:t>PPI</a:t>
                      </a:r>
                    </a:p>
                  </a:txBody>
                  <a:tcPr marL="52779" marR="52779" marT="52779" marB="52779" anchor="ctr">
                    <a:lnL w="12700" cap="flat" cmpd="sng" algn="ctr">
                      <a:solidFill>
                        <a:srgbClr val="405C54"/>
                      </a:solidFill>
                      <a:prstDash val="solid"/>
                      <a:round/>
                      <a:headEnd type="none" w="med" len="med"/>
                      <a:tailEnd type="none" w="med" len="med"/>
                    </a:lnL>
                    <a:lnR w="12700" cap="flat" cmpd="sng" algn="ctr">
                      <a:solidFill>
                        <a:srgbClr val="105753"/>
                      </a:solidFill>
                      <a:prstDash val="solid"/>
                      <a:round/>
                      <a:headEnd type="none" w="med" len="med"/>
                      <a:tailEnd type="none" w="med" len="med"/>
                    </a:lnR>
                    <a:lnT w="12700" cap="flat" cmpd="sng" algn="ctr">
                      <a:solidFill>
                        <a:srgbClr val="405C54"/>
                      </a:solidFill>
                      <a:prstDash val="solid"/>
                      <a:round/>
                      <a:headEnd type="none" w="med" len="med"/>
                      <a:tailEnd type="none" w="med" len="med"/>
                    </a:lnT>
                    <a:lnB w="12700" cap="flat" cmpd="sng" algn="ctr">
                      <a:solidFill>
                        <a:srgbClr val="200754"/>
                      </a:solidFill>
                      <a:prstDash val="solid"/>
                      <a:round/>
                      <a:headEnd type="none" w="med" len="med"/>
                      <a:tailEnd type="none" w="med" len="med"/>
                    </a:lnB>
                    <a:solidFill>
                      <a:srgbClr val="FFFFFF"/>
                    </a:solidFill>
                  </a:tcPr>
                </a:tc>
                <a:tc>
                  <a:txBody>
                    <a:bodyPr/>
                    <a:lstStyle/>
                    <a:p>
                      <a:pPr algn="ctr"/>
                      <a:r>
                        <a:rPr lang="en-US" sz="1200" b="0">
                          <a:effectLst/>
                        </a:rPr>
                        <a:t>187.5 Kb/s</a:t>
                      </a:r>
                    </a:p>
                  </a:txBody>
                  <a:tcPr marL="52779" marR="52779" marT="52779" marB="52779" anchor="ctr">
                    <a:lnL w="12700" cap="flat" cmpd="sng" algn="ctr">
                      <a:solidFill>
                        <a:srgbClr val="105753"/>
                      </a:solidFill>
                      <a:prstDash val="solid"/>
                      <a:round/>
                      <a:headEnd type="none" w="med" len="med"/>
                      <a:tailEnd type="none" w="med" len="med"/>
                    </a:lnL>
                    <a:lnR w="12700" cap="flat" cmpd="sng" algn="ctr">
                      <a:solidFill>
                        <a:srgbClr val="005853"/>
                      </a:solidFill>
                      <a:prstDash val="solid"/>
                      <a:round/>
                      <a:headEnd type="none" w="med" len="med"/>
                      <a:tailEnd type="none" w="med" len="med"/>
                    </a:lnR>
                    <a:lnT w="12700" cap="flat" cmpd="sng" algn="ctr">
                      <a:solidFill>
                        <a:srgbClr val="105753"/>
                      </a:solidFill>
                      <a:prstDash val="solid"/>
                      <a:round/>
                      <a:headEnd type="none" w="med" len="med"/>
                      <a:tailEnd type="none" w="med" len="med"/>
                    </a:lnT>
                    <a:lnB w="12700" cap="flat" cmpd="sng" algn="ctr">
                      <a:solidFill>
                        <a:srgbClr val="700554"/>
                      </a:solidFill>
                      <a:prstDash val="solid"/>
                      <a:round/>
                      <a:headEnd type="none" w="med" len="med"/>
                      <a:tailEnd type="none" w="med" len="med"/>
                    </a:lnB>
                    <a:solidFill>
                      <a:srgbClr val="FFFFFF"/>
                    </a:solidFill>
                  </a:tcPr>
                </a:tc>
                <a:tc>
                  <a:txBody>
                    <a:bodyPr/>
                    <a:lstStyle/>
                    <a:p>
                      <a:pPr algn="ctr"/>
                      <a:r>
                        <a:rPr lang="en-US" sz="1200" b="0">
                          <a:effectLst/>
                        </a:rPr>
                        <a:t>500 m</a:t>
                      </a:r>
                    </a:p>
                  </a:txBody>
                  <a:tcPr marL="52779" marR="52779" marT="52779" marB="52779" anchor="ctr">
                    <a:lnL w="12700" cap="flat" cmpd="sng" algn="ctr">
                      <a:solidFill>
                        <a:srgbClr val="005853"/>
                      </a:solidFill>
                      <a:prstDash val="solid"/>
                      <a:round/>
                      <a:headEnd type="none" w="med" len="med"/>
                      <a:tailEnd type="none" w="med" len="med"/>
                    </a:lnL>
                    <a:lnR w="12700" cap="flat" cmpd="sng" algn="ctr">
                      <a:solidFill>
                        <a:srgbClr val="B05953"/>
                      </a:solidFill>
                      <a:prstDash val="solid"/>
                      <a:round/>
                      <a:headEnd type="none" w="med" len="med"/>
                      <a:tailEnd type="none" w="med" len="med"/>
                    </a:lnR>
                    <a:lnT w="12700" cap="flat" cmpd="sng" algn="ctr">
                      <a:solidFill>
                        <a:srgbClr val="005853"/>
                      </a:solidFill>
                      <a:prstDash val="solid"/>
                      <a:round/>
                      <a:headEnd type="none" w="med" len="med"/>
                      <a:tailEnd type="none" w="med" len="med"/>
                    </a:lnT>
                    <a:lnB w="12700" cap="flat" cmpd="sng" algn="ctr">
                      <a:solidFill>
                        <a:srgbClr val="901B54"/>
                      </a:solidFill>
                      <a:prstDash val="solid"/>
                      <a:round/>
                      <a:headEnd type="none" w="med" len="med"/>
                      <a:tailEnd type="none" w="med" len="med"/>
                    </a:lnB>
                    <a:solidFill>
                      <a:srgbClr val="FFFFFF"/>
                    </a:solidFill>
                  </a:tcPr>
                </a:tc>
                <a:tc>
                  <a:txBody>
                    <a:bodyPr/>
                    <a:lstStyle/>
                    <a:p>
                      <a:pPr algn="ctr"/>
                      <a:r>
                        <a:rPr lang="en-US" sz="1200" b="0">
                          <a:effectLst/>
                        </a:rPr>
                        <a:t>1</a:t>
                      </a:r>
                    </a:p>
                  </a:txBody>
                  <a:tcPr marL="52779" marR="52779" marT="52779" marB="52779" anchor="ctr">
                    <a:lnL w="12700" cap="flat" cmpd="sng" algn="ctr">
                      <a:solidFill>
                        <a:srgbClr val="B05953"/>
                      </a:solidFill>
                      <a:prstDash val="solid"/>
                      <a:round/>
                      <a:headEnd type="none" w="med" len="med"/>
                      <a:tailEnd type="none" w="med" len="med"/>
                    </a:lnL>
                    <a:lnR w="9525" cap="flat" cmpd="sng" algn="ctr">
                      <a:solidFill>
                        <a:srgbClr val="B05953"/>
                      </a:solidFill>
                      <a:prstDash val="solid"/>
                      <a:round/>
                      <a:headEnd type="none" w="med" len="med"/>
                      <a:tailEnd type="none" w="med" len="med"/>
                    </a:lnR>
                    <a:lnT w="12700" cap="flat" cmpd="sng" algn="ctr">
                      <a:solidFill>
                        <a:srgbClr val="B05953"/>
                      </a:solidFill>
                      <a:prstDash val="solid"/>
                      <a:round/>
                      <a:headEnd type="none" w="med" len="med"/>
                      <a:tailEnd type="none" w="med" len="med"/>
                    </a:lnT>
                    <a:lnB w="12700" cap="flat" cmpd="sng" algn="ctr">
                      <a:solidFill>
                        <a:srgbClr val="B02554"/>
                      </a:solidFill>
                      <a:prstDash val="solid"/>
                      <a:round/>
                      <a:headEnd type="none" w="med" len="med"/>
                      <a:tailEnd type="none" w="med" len="med"/>
                    </a:lnB>
                    <a:solidFill>
                      <a:srgbClr val="FFFFFF"/>
                    </a:solidFill>
                  </a:tcPr>
                </a:tc>
                <a:extLst>
                  <a:ext uri="{0D108BD9-81ED-4DB2-BD59-A6C34878D82A}">
                    <a16:rowId xmlns:a16="http://schemas.microsoft.com/office/drawing/2014/main" val="1085290961"/>
                  </a:ext>
                </a:extLst>
              </a:tr>
              <a:tr h="295564">
                <a:tc>
                  <a:txBody>
                    <a:bodyPr/>
                    <a:lstStyle/>
                    <a:p>
                      <a:pPr algn="ctr"/>
                      <a:r>
                        <a:rPr lang="en-US" sz="1200" b="0">
                          <a:effectLst/>
                        </a:rPr>
                        <a:t>6</a:t>
                      </a:r>
                    </a:p>
                  </a:txBody>
                  <a:tcPr marL="52779" marR="52779" marT="52779" marB="52779" anchor="ctr">
                    <a:lnL w="12700" cap="flat" cmpd="sng" algn="ctr">
                      <a:solidFill>
                        <a:srgbClr val="305553"/>
                      </a:solidFill>
                      <a:prstDash val="solid"/>
                      <a:round/>
                      <a:headEnd type="none" w="med" len="med"/>
                      <a:tailEnd type="none" w="med" len="med"/>
                    </a:lnL>
                    <a:lnR w="12700" cap="flat" cmpd="sng" algn="ctr">
                      <a:solidFill>
                        <a:srgbClr val="200754"/>
                      </a:solidFill>
                      <a:prstDash val="solid"/>
                      <a:round/>
                      <a:headEnd type="none" w="med" len="med"/>
                      <a:tailEnd type="none" w="med" len="med"/>
                    </a:lnR>
                    <a:lnT w="12700" cap="flat" cmpd="sng" algn="ctr">
                      <a:solidFill>
                        <a:srgbClr val="305553"/>
                      </a:solidFill>
                      <a:prstDash val="solid"/>
                      <a:round/>
                      <a:headEnd type="none" w="med" len="med"/>
                      <a:tailEnd type="none" w="med" len="med"/>
                    </a:lnT>
                    <a:lnB w="12700" cap="flat" cmpd="sng" algn="ctr">
                      <a:solidFill>
                        <a:srgbClr val="C02A54"/>
                      </a:solidFill>
                      <a:prstDash val="solid"/>
                      <a:round/>
                      <a:headEnd type="none" w="med" len="med"/>
                      <a:tailEnd type="none" w="med" len="med"/>
                    </a:lnB>
                    <a:solidFill>
                      <a:srgbClr val="FFFFFF"/>
                    </a:solidFill>
                  </a:tcPr>
                </a:tc>
                <a:tc>
                  <a:txBody>
                    <a:bodyPr/>
                    <a:lstStyle/>
                    <a:p>
                      <a:pPr algn="ctr"/>
                      <a:r>
                        <a:rPr lang="en-US" sz="1200" b="0">
                          <a:effectLst/>
                        </a:rPr>
                        <a:t>DH</a:t>
                      </a:r>
                    </a:p>
                  </a:txBody>
                  <a:tcPr marL="52779" marR="52779" marT="52779" marB="52779" anchor="ctr">
                    <a:lnL w="12700" cap="flat" cmpd="sng" algn="ctr">
                      <a:solidFill>
                        <a:srgbClr val="200754"/>
                      </a:solidFill>
                      <a:prstDash val="solid"/>
                      <a:round/>
                      <a:headEnd type="none" w="med" len="med"/>
                      <a:tailEnd type="none" w="med" len="med"/>
                    </a:lnL>
                    <a:lnR w="12700" cap="flat" cmpd="sng" algn="ctr">
                      <a:solidFill>
                        <a:srgbClr val="700554"/>
                      </a:solidFill>
                      <a:prstDash val="solid"/>
                      <a:round/>
                      <a:headEnd type="none" w="med" len="med"/>
                      <a:tailEnd type="none" w="med" len="med"/>
                    </a:lnR>
                    <a:lnT w="12700" cap="flat" cmpd="sng" algn="ctr">
                      <a:solidFill>
                        <a:srgbClr val="200754"/>
                      </a:solidFill>
                      <a:prstDash val="solid"/>
                      <a:round/>
                      <a:headEnd type="none" w="med" len="med"/>
                      <a:tailEnd type="none" w="med" len="med"/>
                    </a:lnT>
                    <a:lnB w="12700" cap="flat" cmpd="sng" algn="ctr">
                      <a:solidFill>
                        <a:srgbClr val="003354"/>
                      </a:solidFill>
                      <a:prstDash val="solid"/>
                      <a:round/>
                      <a:headEnd type="none" w="med" len="med"/>
                      <a:tailEnd type="none" w="med" len="med"/>
                    </a:lnB>
                    <a:solidFill>
                      <a:srgbClr val="FFFFFF"/>
                    </a:solidFill>
                  </a:tcPr>
                </a:tc>
                <a:tc>
                  <a:txBody>
                    <a:bodyPr/>
                    <a:lstStyle/>
                    <a:p>
                      <a:pPr algn="ctr"/>
                      <a:r>
                        <a:rPr lang="en-US" sz="1200" b="0">
                          <a:effectLst/>
                        </a:rPr>
                        <a:t>230.4 Kb/s</a:t>
                      </a:r>
                    </a:p>
                  </a:txBody>
                  <a:tcPr marL="52779" marR="52779" marT="52779" marB="52779" anchor="ctr">
                    <a:lnL w="12700" cap="flat" cmpd="sng" algn="ctr">
                      <a:solidFill>
                        <a:srgbClr val="700554"/>
                      </a:solidFill>
                      <a:prstDash val="solid"/>
                      <a:round/>
                      <a:headEnd type="none" w="med" len="med"/>
                      <a:tailEnd type="none" w="med" len="med"/>
                    </a:lnL>
                    <a:lnR w="12700" cap="flat" cmpd="sng" algn="ctr">
                      <a:solidFill>
                        <a:srgbClr val="901B54"/>
                      </a:solidFill>
                      <a:prstDash val="solid"/>
                      <a:round/>
                      <a:headEnd type="none" w="med" len="med"/>
                      <a:tailEnd type="none" w="med" len="med"/>
                    </a:lnR>
                    <a:lnT w="12700" cap="flat" cmpd="sng" algn="ctr">
                      <a:solidFill>
                        <a:srgbClr val="700554"/>
                      </a:solidFill>
                      <a:prstDash val="solid"/>
                      <a:round/>
                      <a:headEnd type="none" w="med" len="med"/>
                      <a:tailEnd type="none" w="med" len="med"/>
                    </a:lnT>
                    <a:lnB w="12700" cap="flat" cmpd="sng" algn="ctr">
                      <a:solidFill>
                        <a:srgbClr val="802E54"/>
                      </a:solidFill>
                      <a:prstDash val="solid"/>
                      <a:round/>
                      <a:headEnd type="none" w="med" len="med"/>
                      <a:tailEnd type="none" w="med" len="med"/>
                    </a:lnB>
                    <a:solidFill>
                      <a:srgbClr val="FFFFFF"/>
                    </a:solidFill>
                  </a:tcPr>
                </a:tc>
                <a:tc>
                  <a:txBody>
                    <a:bodyPr/>
                    <a:lstStyle/>
                    <a:p>
                      <a:pPr algn="ctr"/>
                      <a:r>
                        <a:rPr lang="en-US" sz="1200" b="0">
                          <a:effectLst/>
                        </a:rPr>
                        <a:t>3.048 Km</a:t>
                      </a:r>
                    </a:p>
                  </a:txBody>
                  <a:tcPr marL="52779" marR="52779" marT="52779" marB="52779" anchor="ctr">
                    <a:lnL w="12700" cap="flat" cmpd="sng" algn="ctr">
                      <a:solidFill>
                        <a:srgbClr val="901B54"/>
                      </a:solidFill>
                      <a:prstDash val="solid"/>
                      <a:round/>
                      <a:headEnd type="none" w="med" len="med"/>
                      <a:tailEnd type="none" w="med" len="med"/>
                    </a:lnL>
                    <a:lnR w="12700" cap="flat" cmpd="sng" algn="ctr">
                      <a:solidFill>
                        <a:srgbClr val="B02554"/>
                      </a:solidFill>
                      <a:prstDash val="solid"/>
                      <a:round/>
                      <a:headEnd type="none" w="med" len="med"/>
                      <a:tailEnd type="none" w="med" len="med"/>
                    </a:lnR>
                    <a:lnT w="12700" cap="flat" cmpd="sng" algn="ctr">
                      <a:solidFill>
                        <a:srgbClr val="901B54"/>
                      </a:solidFill>
                      <a:prstDash val="solid"/>
                      <a:round/>
                      <a:headEnd type="none" w="med" len="med"/>
                      <a:tailEnd type="none" w="med" len="med"/>
                    </a:lnT>
                    <a:lnB w="12700" cap="flat" cmpd="sng" algn="ctr">
                      <a:solidFill>
                        <a:srgbClr val="A05153"/>
                      </a:solidFill>
                      <a:prstDash val="solid"/>
                      <a:round/>
                      <a:headEnd type="none" w="med" len="med"/>
                      <a:tailEnd type="none" w="med" len="med"/>
                    </a:lnB>
                    <a:solidFill>
                      <a:srgbClr val="FFFFFF"/>
                    </a:solidFill>
                  </a:tcPr>
                </a:tc>
                <a:tc>
                  <a:txBody>
                    <a:bodyPr/>
                    <a:lstStyle/>
                    <a:p>
                      <a:pPr algn="ctr"/>
                      <a:r>
                        <a:rPr lang="en-US" sz="1200" b="0">
                          <a:effectLst/>
                        </a:rPr>
                        <a:t>64</a:t>
                      </a:r>
                    </a:p>
                  </a:txBody>
                  <a:tcPr marL="52779" marR="52779" marT="52779" marB="52779" anchor="ctr">
                    <a:lnL w="12700" cap="flat" cmpd="sng" algn="ctr">
                      <a:solidFill>
                        <a:srgbClr val="B02554"/>
                      </a:solidFill>
                      <a:prstDash val="solid"/>
                      <a:round/>
                      <a:headEnd type="none" w="med" len="med"/>
                      <a:tailEnd type="none" w="med" len="med"/>
                    </a:lnL>
                    <a:lnR w="9525" cap="flat" cmpd="sng" algn="ctr">
                      <a:solidFill>
                        <a:srgbClr val="B02554"/>
                      </a:solidFill>
                      <a:prstDash val="solid"/>
                      <a:round/>
                      <a:headEnd type="none" w="med" len="med"/>
                      <a:tailEnd type="none" w="med" len="med"/>
                    </a:lnR>
                    <a:lnT w="12700" cap="flat" cmpd="sng" algn="ctr">
                      <a:solidFill>
                        <a:srgbClr val="B02554"/>
                      </a:solidFill>
                      <a:prstDash val="solid"/>
                      <a:round/>
                      <a:headEnd type="none" w="med" len="med"/>
                      <a:tailEnd type="none" w="med" len="med"/>
                    </a:lnT>
                    <a:lnB w="12700" cap="flat" cmpd="sng" algn="ctr">
                      <a:solidFill>
                        <a:srgbClr val="F06803"/>
                      </a:solidFill>
                      <a:prstDash val="solid"/>
                      <a:round/>
                      <a:headEnd type="none" w="med" len="med"/>
                      <a:tailEnd type="none" w="med" len="med"/>
                    </a:lnB>
                    <a:solidFill>
                      <a:srgbClr val="FFFFFF"/>
                    </a:solidFill>
                  </a:tcPr>
                </a:tc>
                <a:extLst>
                  <a:ext uri="{0D108BD9-81ED-4DB2-BD59-A6C34878D82A}">
                    <a16:rowId xmlns:a16="http://schemas.microsoft.com/office/drawing/2014/main" val="4114046222"/>
                  </a:ext>
                </a:extLst>
              </a:tr>
              <a:tr h="295564">
                <a:tc>
                  <a:txBody>
                    <a:bodyPr/>
                    <a:lstStyle/>
                    <a:p>
                      <a:pPr algn="ctr"/>
                      <a:r>
                        <a:rPr lang="en-US" sz="1200" b="0">
                          <a:effectLst/>
                        </a:rPr>
                        <a:t>7</a:t>
                      </a:r>
                    </a:p>
                  </a:txBody>
                  <a:tcPr marL="52779" marR="52779" marT="52779" marB="52779" anchor="ctr">
                    <a:lnL w="12700" cap="flat" cmpd="sng" algn="ctr">
                      <a:solidFill>
                        <a:srgbClr val="C02A54"/>
                      </a:solidFill>
                      <a:prstDash val="solid"/>
                      <a:round/>
                      <a:headEnd type="none" w="med" len="med"/>
                      <a:tailEnd type="none" w="med" len="med"/>
                    </a:lnL>
                    <a:lnR w="12700" cap="flat" cmpd="sng" algn="ctr">
                      <a:solidFill>
                        <a:srgbClr val="003354"/>
                      </a:solidFill>
                      <a:prstDash val="solid"/>
                      <a:round/>
                      <a:headEnd type="none" w="med" len="med"/>
                      <a:tailEnd type="none" w="med" len="med"/>
                    </a:lnR>
                    <a:lnT w="12700" cap="flat" cmpd="sng" algn="ctr">
                      <a:solidFill>
                        <a:srgbClr val="C02A54"/>
                      </a:solidFill>
                      <a:prstDash val="solid"/>
                      <a:round/>
                      <a:headEnd type="none" w="med" len="med"/>
                      <a:tailEnd type="none" w="med" len="med"/>
                    </a:lnT>
                    <a:lnB w="12700" cap="flat" cmpd="sng" algn="ctr">
                      <a:solidFill>
                        <a:srgbClr val="F07103"/>
                      </a:solidFill>
                      <a:prstDash val="solid"/>
                      <a:round/>
                      <a:headEnd type="none" w="med" len="med"/>
                      <a:tailEnd type="none" w="med" len="med"/>
                    </a:lnB>
                    <a:solidFill>
                      <a:srgbClr val="FFFFFF"/>
                    </a:solidFill>
                  </a:tcPr>
                </a:tc>
                <a:tc>
                  <a:txBody>
                    <a:bodyPr/>
                    <a:lstStyle/>
                    <a:p>
                      <a:pPr algn="ctr"/>
                      <a:r>
                        <a:rPr lang="en-US" sz="1200" b="0">
                          <a:effectLst/>
                        </a:rPr>
                        <a:t>Control Net</a:t>
                      </a:r>
                    </a:p>
                  </a:txBody>
                  <a:tcPr marL="52779" marR="52779" marT="52779" marB="52779" anchor="ctr">
                    <a:lnL w="12700" cap="flat" cmpd="sng" algn="ctr">
                      <a:solidFill>
                        <a:srgbClr val="003354"/>
                      </a:solidFill>
                      <a:prstDash val="solid"/>
                      <a:round/>
                      <a:headEnd type="none" w="med" len="med"/>
                      <a:tailEnd type="none" w="med" len="med"/>
                    </a:lnL>
                    <a:lnR w="12700" cap="flat" cmpd="sng" algn="ctr">
                      <a:solidFill>
                        <a:srgbClr val="802E54"/>
                      </a:solidFill>
                      <a:prstDash val="solid"/>
                      <a:round/>
                      <a:headEnd type="none" w="med" len="med"/>
                      <a:tailEnd type="none" w="med" len="med"/>
                    </a:lnR>
                    <a:lnT w="12700" cap="flat" cmpd="sng" algn="ctr">
                      <a:solidFill>
                        <a:srgbClr val="003354"/>
                      </a:solidFill>
                      <a:prstDash val="solid"/>
                      <a:round/>
                      <a:headEnd type="none" w="med" len="med"/>
                      <a:tailEnd type="none" w="med" len="med"/>
                    </a:lnT>
                    <a:lnB w="12700" cap="flat" cmpd="sng" algn="ctr">
                      <a:solidFill>
                        <a:srgbClr val="A08503"/>
                      </a:solidFill>
                      <a:prstDash val="solid"/>
                      <a:round/>
                      <a:headEnd type="none" w="med" len="med"/>
                      <a:tailEnd type="none" w="med" len="med"/>
                    </a:lnB>
                    <a:solidFill>
                      <a:srgbClr val="FFFFFF"/>
                    </a:solidFill>
                  </a:tcPr>
                </a:tc>
                <a:tc>
                  <a:txBody>
                    <a:bodyPr/>
                    <a:lstStyle/>
                    <a:p>
                      <a:pPr algn="ctr"/>
                      <a:r>
                        <a:rPr lang="en-US" sz="1200" b="0">
                          <a:effectLst/>
                        </a:rPr>
                        <a:t>5 Mb/s</a:t>
                      </a:r>
                    </a:p>
                  </a:txBody>
                  <a:tcPr marL="52779" marR="52779" marT="52779" marB="52779" anchor="ctr">
                    <a:lnL w="12700" cap="flat" cmpd="sng" algn="ctr">
                      <a:solidFill>
                        <a:srgbClr val="802E54"/>
                      </a:solidFill>
                      <a:prstDash val="solid"/>
                      <a:round/>
                      <a:headEnd type="none" w="med" len="med"/>
                      <a:tailEnd type="none" w="med" len="med"/>
                    </a:lnL>
                    <a:lnR w="12700" cap="flat" cmpd="sng" algn="ctr">
                      <a:solidFill>
                        <a:srgbClr val="A05153"/>
                      </a:solidFill>
                      <a:prstDash val="solid"/>
                      <a:round/>
                      <a:headEnd type="none" w="med" len="med"/>
                      <a:tailEnd type="none" w="med" len="med"/>
                    </a:lnR>
                    <a:lnT w="12700" cap="flat" cmpd="sng" algn="ctr">
                      <a:solidFill>
                        <a:srgbClr val="802E54"/>
                      </a:solidFill>
                      <a:prstDash val="solid"/>
                      <a:round/>
                      <a:headEnd type="none" w="med" len="med"/>
                      <a:tailEnd type="none" w="med" len="med"/>
                    </a:lnT>
                    <a:lnB w="12700" cap="flat" cmpd="sng" algn="ctr">
                      <a:solidFill>
                        <a:srgbClr val="B09903"/>
                      </a:solidFill>
                      <a:prstDash val="solid"/>
                      <a:round/>
                      <a:headEnd type="none" w="med" len="med"/>
                      <a:tailEnd type="none" w="med" len="med"/>
                    </a:lnB>
                    <a:solidFill>
                      <a:srgbClr val="FFFFFF"/>
                    </a:solidFill>
                  </a:tcPr>
                </a:tc>
                <a:tc>
                  <a:txBody>
                    <a:bodyPr/>
                    <a:lstStyle/>
                    <a:p>
                      <a:pPr algn="ctr"/>
                      <a:r>
                        <a:rPr lang="en-US" sz="1200" b="0">
                          <a:effectLst/>
                        </a:rPr>
                        <a:t>30 Km</a:t>
                      </a:r>
                    </a:p>
                  </a:txBody>
                  <a:tcPr marL="52779" marR="52779" marT="52779" marB="52779" anchor="ctr">
                    <a:lnL w="12700" cap="flat" cmpd="sng" algn="ctr">
                      <a:solidFill>
                        <a:srgbClr val="A05153"/>
                      </a:solidFill>
                      <a:prstDash val="solid"/>
                      <a:round/>
                      <a:headEnd type="none" w="med" len="med"/>
                      <a:tailEnd type="none" w="med" len="med"/>
                    </a:lnL>
                    <a:lnR w="12700" cap="flat" cmpd="sng" algn="ctr">
                      <a:solidFill>
                        <a:srgbClr val="F06803"/>
                      </a:solidFill>
                      <a:prstDash val="solid"/>
                      <a:round/>
                      <a:headEnd type="none" w="med" len="med"/>
                      <a:tailEnd type="none" w="med" len="med"/>
                    </a:lnR>
                    <a:lnT w="12700" cap="flat" cmpd="sng" algn="ctr">
                      <a:solidFill>
                        <a:srgbClr val="A05153"/>
                      </a:solidFill>
                      <a:prstDash val="solid"/>
                      <a:round/>
                      <a:headEnd type="none" w="med" len="med"/>
                      <a:tailEnd type="none" w="med" len="med"/>
                    </a:lnT>
                    <a:lnB w="12700" cap="flat" cmpd="sng" algn="ctr">
                      <a:solidFill>
                        <a:srgbClr val="B09903"/>
                      </a:solidFill>
                      <a:prstDash val="solid"/>
                      <a:round/>
                      <a:headEnd type="none" w="med" len="med"/>
                      <a:tailEnd type="none" w="med" len="med"/>
                    </a:lnB>
                    <a:solidFill>
                      <a:srgbClr val="FFFFFF"/>
                    </a:solidFill>
                  </a:tcPr>
                </a:tc>
                <a:tc>
                  <a:txBody>
                    <a:bodyPr/>
                    <a:lstStyle/>
                    <a:p>
                      <a:pPr algn="ctr"/>
                      <a:r>
                        <a:rPr lang="en-US" sz="1200" b="0">
                          <a:effectLst/>
                        </a:rPr>
                        <a:t>99</a:t>
                      </a:r>
                    </a:p>
                  </a:txBody>
                  <a:tcPr marL="52779" marR="52779" marT="52779" marB="52779" anchor="ctr">
                    <a:lnL w="12700" cap="flat" cmpd="sng" algn="ctr">
                      <a:solidFill>
                        <a:srgbClr val="F06803"/>
                      </a:solidFill>
                      <a:prstDash val="solid"/>
                      <a:round/>
                      <a:headEnd type="none" w="med" len="med"/>
                      <a:tailEnd type="none" w="med" len="med"/>
                    </a:lnL>
                    <a:lnR w="9525" cap="flat" cmpd="sng" algn="ctr">
                      <a:solidFill>
                        <a:srgbClr val="F06803"/>
                      </a:solidFill>
                      <a:prstDash val="solid"/>
                      <a:round/>
                      <a:headEnd type="none" w="med" len="med"/>
                      <a:tailEnd type="none" w="med" len="med"/>
                    </a:lnR>
                    <a:lnT w="12700" cap="flat" cmpd="sng" algn="ctr">
                      <a:solidFill>
                        <a:srgbClr val="F06803"/>
                      </a:solidFill>
                      <a:prstDash val="solid"/>
                      <a:round/>
                      <a:headEnd type="none" w="med" len="med"/>
                      <a:tailEnd type="none" w="med" len="med"/>
                    </a:lnT>
                    <a:lnB w="12700" cap="flat" cmpd="sng" algn="ctr">
                      <a:solidFill>
                        <a:srgbClr val="302603"/>
                      </a:solidFill>
                      <a:prstDash val="solid"/>
                      <a:round/>
                      <a:headEnd type="none" w="med" len="med"/>
                      <a:tailEnd type="none" w="med" len="med"/>
                    </a:lnB>
                    <a:solidFill>
                      <a:srgbClr val="FFFFFF"/>
                    </a:solidFill>
                  </a:tcPr>
                </a:tc>
                <a:extLst>
                  <a:ext uri="{0D108BD9-81ED-4DB2-BD59-A6C34878D82A}">
                    <a16:rowId xmlns:a16="http://schemas.microsoft.com/office/drawing/2014/main" val="3917125291"/>
                  </a:ext>
                </a:extLst>
              </a:tr>
              <a:tr h="295564">
                <a:tc>
                  <a:txBody>
                    <a:bodyPr/>
                    <a:lstStyle/>
                    <a:p>
                      <a:pPr algn="ctr"/>
                      <a:r>
                        <a:rPr lang="en-US" sz="1200" b="0">
                          <a:effectLst/>
                        </a:rPr>
                        <a:t>8</a:t>
                      </a:r>
                    </a:p>
                  </a:txBody>
                  <a:tcPr marL="52779" marR="52779" marT="52779" marB="52779" anchor="ctr">
                    <a:lnL w="12700" cap="flat" cmpd="sng" algn="ctr">
                      <a:solidFill>
                        <a:srgbClr val="F07103"/>
                      </a:solidFill>
                      <a:prstDash val="solid"/>
                      <a:round/>
                      <a:headEnd type="none" w="med" len="med"/>
                      <a:tailEnd type="none" w="med" len="med"/>
                    </a:lnL>
                    <a:lnR w="12700" cap="flat" cmpd="sng" algn="ctr">
                      <a:solidFill>
                        <a:srgbClr val="A08503"/>
                      </a:solidFill>
                      <a:prstDash val="solid"/>
                      <a:round/>
                      <a:headEnd type="none" w="med" len="med"/>
                      <a:tailEnd type="none" w="med" len="med"/>
                    </a:lnR>
                    <a:lnT w="12700" cap="flat" cmpd="sng" algn="ctr">
                      <a:solidFill>
                        <a:srgbClr val="F07103"/>
                      </a:solidFill>
                      <a:prstDash val="solid"/>
                      <a:round/>
                      <a:headEnd type="none" w="med" len="med"/>
                      <a:tailEnd type="none" w="med" len="med"/>
                    </a:lnT>
                    <a:lnB w="12700" cap="flat" cmpd="sng" algn="ctr">
                      <a:solidFill>
                        <a:srgbClr val="E02403"/>
                      </a:solidFill>
                      <a:prstDash val="solid"/>
                      <a:round/>
                      <a:headEnd type="none" w="med" len="med"/>
                      <a:tailEnd type="none" w="med" len="med"/>
                    </a:lnB>
                    <a:solidFill>
                      <a:srgbClr val="FFFFFF"/>
                    </a:solidFill>
                  </a:tcPr>
                </a:tc>
                <a:tc>
                  <a:txBody>
                    <a:bodyPr/>
                    <a:lstStyle/>
                    <a:p>
                      <a:pPr algn="ctr"/>
                      <a:r>
                        <a:rPr lang="en-US" sz="1200" b="0">
                          <a:effectLst/>
                        </a:rPr>
                        <a:t>Device Net</a:t>
                      </a:r>
                    </a:p>
                  </a:txBody>
                  <a:tcPr marL="52779" marR="52779" marT="52779" marB="52779" anchor="ctr">
                    <a:lnL w="12700" cap="flat" cmpd="sng" algn="ctr">
                      <a:solidFill>
                        <a:srgbClr val="A08503"/>
                      </a:solidFill>
                      <a:prstDash val="solid"/>
                      <a:round/>
                      <a:headEnd type="none" w="med" len="med"/>
                      <a:tailEnd type="none" w="med" len="med"/>
                    </a:lnL>
                    <a:lnR w="12700" cap="flat" cmpd="sng" algn="ctr">
                      <a:solidFill>
                        <a:srgbClr val="B09903"/>
                      </a:solidFill>
                      <a:prstDash val="solid"/>
                      <a:round/>
                      <a:headEnd type="none" w="med" len="med"/>
                      <a:tailEnd type="none" w="med" len="med"/>
                    </a:lnR>
                    <a:lnT w="12700" cap="flat" cmpd="sng" algn="ctr">
                      <a:solidFill>
                        <a:srgbClr val="A08503"/>
                      </a:solidFill>
                      <a:prstDash val="solid"/>
                      <a:round/>
                      <a:headEnd type="none" w="med" len="med"/>
                      <a:tailEnd type="none" w="med" len="med"/>
                    </a:lnT>
                    <a:lnB w="12700" cap="flat" cmpd="sng" algn="ctr">
                      <a:solidFill>
                        <a:srgbClr val="A02803"/>
                      </a:solidFill>
                      <a:prstDash val="solid"/>
                      <a:round/>
                      <a:headEnd type="none" w="med" len="med"/>
                      <a:tailEnd type="none" w="med" len="med"/>
                    </a:lnB>
                    <a:solidFill>
                      <a:srgbClr val="FFFFFF"/>
                    </a:solidFill>
                  </a:tcPr>
                </a:tc>
                <a:tc>
                  <a:txBody>
                    <a:bodyPr/>
                    <a:lstStyle/>
                    <a:p>
                      <a:pPr algn="ctr"/>
                      <a:r>
                        <a:rPr lang="en-US" sz="1200" b="0">
                          <a:effectLst/>
                        </a:rPr>
                        <a:t>500 Kb/s</a:t>
                      </a:r>
                    </a:p>
                  </a:txBody>
                  <a:tcPr marL="52779" marR="52779" marT="52779" marB="52779" anchor="ctr">
                    <a:lnL w="12700" cap="flat" cmpd="sng" algn="ctr">
                      <a:solidFill>
                        <a:srgbClr val="B09903"/>
                      </a:solidFill>
                      <a:prstDash val="solid"/>
                      <a:round/>
                      <a:headEnd type="none" w="med" len="med"/>
                      <a:tailEnd type="none" w="med" len="med"/>
                    </a:lnL>
                    <a:lnR w="12700" cap="flat" cmpd="sng" algn="ctr">
                      <a:solidFill>
                        <a:srgbClr val="B09903"/>
                      </a:solidFill>
                      <a:prstDash val="solid"/>
                      <a:round/>
                      <a:headEnd type="none" w="med" len="med"/>
                      <a:tailEnd type="none" w="med" len="med"/>
                    </a:lnR>
                    <a:lnT w="12700" cap="flat" cmpd="sng" algn="ctr">
                      <a:solidFill>
                        <a:srgbClr val="B09903"/>
                      </a:solidFill>
                      <a:prstDash val="solid"/>
                      <a:round/>
                      <a:headEnd type="none" w="med" len="med"/>
                      <a:tailEnd type="none" w="med" len="med"/>
                    </a:lnT>
                    <a:lnB w="12700" cap="flat" cmpd="sng" algn="ctr">
                      <a:solidFill>
                        <a:srgbClr val="D01C03"/>
                      </a:solidFill>
                      <a:prstDash val="solid"/>
                      <a:round/>
                      <a:headEnd type="none" w="med" len="med"/>
                      <a:tailEnd type="none" w="med" len="med"/>
                    </a:lnB>
                    <a:solidFill>
                      <a:srgbClr val="FFFFFF"/>
                    </a:solidFill>
                  </a:tcPr>
                </a:tc>
                <a:tc>
                  <a:txBody>
                    <a:bodyPr/>
                    <a:lstStyle/>
                    <a:p>
                      <a:pPr algn="ctr"/>
                      <a:r>
                        <a:rPr lang="en-US" sz="1200" b="0">
                          <a:effectLst/>
                        </a:rPr>
                        <a:t>0.487</a:t>
                      </a:r>
                    </a:p>
                  </a:txBody>
                  <a:tcPr marL="52779" marR="52779" marT="52779" marB="52779" anchor="ctr">
                    <a:lnL w="12700" cap="flat" cmpd="sng" algn="ctr">
                      <a:solidFill>
                        <a:srgbClr val="B09903"/>
                      </a:solidFill>
                      <a:prstDash val="solid"/>
                      <a:round/>
                      <a:headEnd type="none" w="med" len="med"/>
                      <a:tailEnd type="none" w="med" len="med"/>
                    </a:lnL>
                    <a:lnR w="12700" cap="flat" cmpd="sng" algn="ctr">
                      <a:solidFill>
                        <a:srgbClr val="302603"/>
                      </a:solidFill>
                      <a:prstDash val="solid"/>
                      <a:round/>
                      <a:headEnd type="none" w="med" len="med"/>
                      <a:tailEnd type="none" w="med" len="med"/>
                    </a:lnR>
                    <a:lnT w="12700" cap="flat" cmpd="sng" algn="ctr">
                      <a:solidFill>
                        <a:srgbClr val="B09903"/>
                      </a:solidFill>
                      <a:prstDash val="solid"/>
                      <a:round/>
                      <a:headEnd type="none" w="med" len="med"/>
                      <a:tailEnd type="none" w="med" len="med"/>
                    </a:lnT>
                    <a:lnB w="12700" cap="flat" cmpd="sng" algn="ctr">
                      <a:solidFill>
                        <a:srgbClr val="60E251"/>
                      </a:solidFill>
                      <a:prstDash val="solid"/>
                      <a:round/>
                      <a:headEnd type="none" w="med" len="med"/>
                      <a:tailEnd type="none" w="med" len="med"/>
                    </a:lnB>
                    <a:solidFill>
                      <a:srgbClr val="FFFFFF"/>
                    </a:solidFill>
                  </a:tcPr>
                </a:tc>
                <a:tc>
                  <a:txBody>
                    <a:bodyPr/>
                    <a:lstStyle/>
                    <a:p>
                      <a:pPr algn="ctr"/>
                      <a:r>
                        <a:rPr lang="en-US" sz="1200" b="0">
                          <a:effectLst/>
                        </a:rPr>
                        <a:t>64</a:t>
                      </a:r>
                    </a:p>
                  </a:txBody>
                  <a:tcPr marL="52779" marR="52779" marT="52779" marB="52779" anchor="ctr">
                    <a:lnL w="12700" cap="flat" cmpd="sng" algn="ctr">
                      <a:solidFill>
                        <a:srgbClr val="302603"/>
                      </a:solidFill>
                      <a:prstDash val="solid"/>
                      <a:round/>
                      <a:headEnd type="none" w="med" len="med"/>
                      <a:tailEnd type="none" w="med" len="med"/>
                    </a:lnL>
                    <a:lnR w="9525" cap="flat" cmpd="sng" algn="ctr">
                      <a:solidFill>
                        <a:srgbClr val="302603"/>
                      </a:solidFill>
                      <a:prstDash val="solid"/>
                      <a:round/>
                      <a:headEnd type="none" w="med" len="med"/>
                      <a:tailEnd type="none" w="med" len="med"/>
                    </a:lnR>
                    <a:lnT w="12700" cap="flat" cmpd="sng" algn="ctr">
                      <a:solidFill>
                        <a:srgbClr val="302603"/>
                      </a:solidFill>
                      <a:prstDash val="solid"/>
                      <a:round/>
                      <a:headEnd type="none" w="med" len="med"/>
                      <a:tailEnd type="none" w="med" len="med"/>
                    </a:lnT>
                    <a:lnB w="12700" cap="flat" cmpd="sng" algn="ctr">
                      <a:solidFill>
                        <a:srgbClr val="D00E52"/>
                      </a:solidFill>
                      <a:prstDash val="solid"/>
                      <a:round/>
                      <a:headEnd type="none" w="med" len="med"/>
                      <a:tailEnd type="none" w="med" len="med"/>
                    </a:lnB>
                    <a:solidFill>
                      <a:srgbClr val="FFFFFF"/>
                    </a:solidFill>
                  </a:tcPr>
                </a:tc>
                <a:extLst>
                  <a:ext uri="{0D108BD9-81ED-4DB2-BD59-A6C34878D82A}">
                    <a16:rowId xmlns:a16="http://schemas.microsoft.com/office/drawing/2014/main" val="109703612"/>
                  </a:ext>
                </a:extLst>
              </a:tr>
              <a:tr h="485569">
                <a:tc>
                  <a:txBody>
                    <a:bodyPr/>
                    <a:lstStyle/>
                    <a:p>
                      <a:pPr algn="ctr"/>
                      <a:r>
                        <a:rPr lang="en-US" sz="1200" b="0">
                          <a:effectLst/>
                        </a:rPr>
                        <a:t>9</a:t>
                      </a:r>
                    </a:p>
                  </a:txBody>
                  <a:tcPr marL="52779" marR="52779" marT="52779" marB="52779" anchor="ctr">
                    <a:lnL w="12700" cap="flat" cmpd="sng" algn="ctr">
                      <a:solidFill>
                        <a:srgbClr val="E02403"/>
                      </a:solidFill>
                      <a:prstDash val="solid"/>
                      <a:round/>
                      <a:headEnd type="none" w="med" len="med"/>
                      <a:tailEnd type="none" w="med" len="med"/>
                    </a:lnL>
                    <a:lnR w="12700" cap="flat" cmpd="sng" algn="ctr">
                      <a:solidFill>
                        <a:srgbClr val="A02803"/>
                      </a:solidFill>
                      <a:prstDash val="solid"/>
                      <a:round/>
                      <a:headEnd type="none" w="med" len="med"/>
                      <a:tailEnd type="none" w="med" len="med"/>
                    </a:lnR>
                    <a:lnT w="12700" cap="flat" cmpd="sng" algn="ctr">
                      <a:solidFill>
                        <a:srgbClr val="E02403"/>
                      </a:solidFill>
                      <a:prstDash val="solid"/>
                      <a:round/>
                      <a:headEnd type="none" w="med" len="med"/>
                      <a:tailEnd type="none" w="med" len="med"/>
                    </a:lnT>
                    <a:lnB w="12700" cap="flat" cmpd="sng" algn="ctr">
                      <a:solidFill>
                        <a:srgbClr val="003352"/>
                      </a:solidFill>
                      <a:prstDash val="solid"/>
                      <a:round/>
                      <a:headEnd type="none" w="med" len="med"/>
                      <a:tailEnd type="none" w="med" len="med"/>
                    </a:lnB>
                    <a:solidFill>
                      <a:srgbClr val="FFFFFF"/>
                    </a:solidFill>
                  </a:tcPr>
                </a:tc>
                <a:tc>
                  <a:txBody>
                    <a:bodyPr/>
                    <a:lstStyle/>
                    <a:p>
                      <a:pPr algn="ctr"/>
                      <a:r>
                        <a:rPr lang="en-US" sz="1200" b="0">
                          <a:effectLst/>
                        </a:rPr>
                        <a:t>USB Adapter</a:t>
                      </a:r>
                    </a:p>
                  </a:txBody>
                  <a:tcPr marL="52779" marR="52779" marT="52779" marB="52779" anchor="ctr">
                    <a:lnL w="12700" cap="flat" cmpd="sng" algn="ctr">
                      <a:solidFill>
                        <a:srgbClr val="A02803"/>
                      </a:solidFill>
                      <a:prstDash val="solid"/>
                      <a:round/>
                      <a:headEnd type="none" w="med" len="med"/>
                      <a:tailEnd type="none" w="med" len="med"/>
                    </a:lnL>
                    <a:lnR w="12700" cap="flat" cmpd="sng" algn="ctr">
                      <a:solidFill>
                        <a:srgbClr val="D01C03"/>
                      </a:solidFill>
                      <a:prstDash val="solid"/>
                      <a:round/>
                      <a:headEnd type="none" w="med" len="med"/>
                      <a:tailEnd type="none" w="med" len="med"/>
                    </a:lnR>
                    <a:lnT w="12700" cap="flat" cmpd="sng" algn="ctr">
                      <a:solidFill>
                        <a:srgbClr val="A02803"/>
                      </a:solidFill>
                      <a:prstDash val="solid"/>
                      <a:round/>
                      <a:headEnd type="none" w="med" len="med"/>
                      <a:tailEnd type="none" w="med" len="med"/>
                    </a:lnT>
                    <a:lnB w="12700" cap="flat" cmpd="sng" algn="ctr">
                      <a:solidFill>
                        <a:srgbClr val="203D52"/>
                      </a:solidFill>
                      <a:prstDash val="solid"/>
                      <a:round/>
                      <a:headEnd type="none" w="med" len="med"/>
                      <a:tailEnd type="none" w="med" len="med"/>
                    </a:lnB>
                    <a:solidFill>
                      <a:srgbClr val="FFFFFF"/>
                    </a:solidFill>
                  </a:tcPr>
                </a:tc>
                <a:tc>
                  <a:txBody>
                    <a:bodyPr/>
                    <a:lstStyle/>
                    <a:p>
                      <a:pPr algn="ctr"/>
                      <a:r>
                        <a:rPr lang="en-US" sz="1200" b="0">
                          <a:effectLst/>
                        </a:rPr>
                        <a:t>57.6  Kb/s</a:t>
                      </a:r>
                    </a:p>
                  </a:txBody>
                  <a:tcPr marL="52779" marR="52779" marT="52779" marB="52779" anchor="ctr">
                    <a:lnL w="12700" cap="flat" cmpd="sng" algn="ctr">
                      <a:solidFill>
                        <a:srgbClr val="D01C03"/>
                      </a:solidFill>
                      <a:prstDash val="solid"/>
                      <a:round/>
                      <a:headEnd type="none" w="med" len="med"/>
                      <a:tailEnd type="none" w="med" len="med"/>
                    </a:lnL>
                    <a:lnR w="12700" cap="flat" cmpd="sng" algn="ctr">
                      <a:solidFill>
                        <a:srgbClr val="60E251"/>
                      </a:solidFill>
                      <a:prstDash val="solid"/>
                      <a:round/>
                      <a:headEnd type="none" w="med" len="med"/>
                      <a:tailEnd type="none" w="med" len="med"/>
                    </a:lnR>
                    <a:lnT w="12700" cap="flat" cmpd="sng" algn="ctr">
                      <a:solidFill>
                        <a:srgbClr val="D01C03"/>
                      </a:solidFill>
                      <a:prstDash val="solid"/>
                      <a:round/>
                      <a:headEnd type="none" w="med" len="med"/>
                      <a:tailEnd type="none" w="med" len="med"/>
                    </a:lnT>
                    <a:lnB w="12700" cap="flat" cmpd="sng" algn="ctr">
                      <a:solidFill>
                        <a:srgbClr val="802FF9"/>
                      </a:solidFill>
                      <a:prstDash val="solid"/>
                      <a:round/>
                      <a:headEnd type="none" w="med" len="med"/>
                      <a:tailEnd type="none" w="med" len="med"/>
                    </a:lnB>
                    <a:solidFill>
                      <a:srgbClr val="FFFFFF"/>
                    </a:solidFill>
                  </a:tcPr>
                </a:tc>
                <a:tc>
                  <a:txBody>
                    <a:bodyPr/>
                    <a:lstStyle/>
                    <a:p>
                      <a:pPr algn="ctr"/>
                      <a:r>
                        <a:rPr lang="en-US" sz="1200" b="0">
                          <a:effectLst/>
                        </a:rPr>
                        <a:t>10 m</a:t>
                      </a:r>
                    </a:p>
                  </a:txBody>
                  <a:tcPr marL="52779" marR="52779" marT="52779" marB="52779" anchor="ctr">
                    <a:lnL w="12700" cap="flat" cmpd="sng" algn="ctr">
                      <a:solidFill>
                        <a:srgbClr val="60E251"/>
                      </a:solidFill>
                      <a:prstDash val="solid"/>
                      <a:round/>
                      <a:headEnd type="none" w="med" len="med"/>
                      <a:tailEnd type="none" w="med" len="med"/>
                    </a:lnL>
                    <a:lnR w="12700" cap="flat" cmpd="sng" algn="ctr">
                      <a:solidFill>
                        <a:srgbClr val="D00E52"/>
                      </a:solidFill>
                      <a:prstDash val="solid"/>
                      <a:round/>
                      <a:headEnd type="none" w="med" len="med"/>
                      <a:tailEnd type="none" w="med" len="med"/>
                    </a:lnR>
                    <a:lnT w="12700" cap="flat" cmpd="sng" algn="ctr">
                      <a:solidFill>
                        <a:srgbClr val="60E251"/>
                      </a:solidFill>
                      <a:prstDash val="solid"/>
                      <a:round/>
                      <a:headEnd type="none" w="med" len="med"/>
                      <a:tailEnd type="none" w="med" len="med"/>
                    </a:lnT>
                    <a:lnB w="12700" cap="flat" cmpd="sng" algn="ctr">
                      <a:solidFill>
                        <a:srgbClr val="F03A78"/>
                      </a:solidFill>
                      <a:prstDash val="solid"/>
                      <a:round/>
                      <a:headEnd type="none" w="med" len="med"/>
                      <a:tailEnd type="none" w="med" len="med"/>
                    </a:lnB>
                    <a:solidFill>
                      <a:srgbClr val="FFFFFF"/>
                    </a:solidFill>
                  </a:tcPr>
                </a:tc>
                <a:tc>
                  <a:txBody>
                    <a:bodyPr/>
                    <a:lstStyle/>
                    <a:p>
                      <a:pPr algn="ctr"/>
                      <a:r>
                        <a:rPr lang="en-US" sz="1200" b="0">
                          <a:effectLst/>
                        </a:rPr>
                        <a:t>1</a:t>
                      </a:r>
                    </a:p>
                  </a:txBody>
                  <a:tcPr marL="52779" marR="52779" marT="52779" marB="52779" anchor="ctr">
                    <a:lnL w="12700" cap="flat" cmpd="sng" algn="ctr">
                      <a:solidFill>
                        <a:srgbClr val="D00E52"/>
                      </a:solidFill>
                      <a:prstDash val="solid"/>
                      <a:round/>
                      <a:headEnd type="none" w="med" len="med"/>
                      <a:tailEnd type="none" w="med" len="med"/>
                    </a:lnL>
                    <a:lnR w="9525" cap="flat" cmpd="sng" algn="ctr">
                      <a:solidFill>
                        <a:srgbClr val="D00E52"/>
                      </a:solidFill>
                      <a:prstDash val="solid"/>
                      <a:round/>
                      <a:headEnd type="none" w="med" len="med"/>
                      <a:tailEnd type="none" w="med" len="med"/>
                    </a:lnR>
                    <a:lnT w="12700" cap="flat" cmpd="sng" algn="ctr">
                      <a:solidFill>
                        <a:srgbClr val="D00E52"/>
                      </a:solidFill>
                      <a:prstDash val="solid"/>
                      <a:round/>
                      <a:headEnd type="none" w="med" len="med"/>
                      <a:tailEnd type="none" w="med" len="med"/>
                    </a:lnT>
                    <a:lnB w="12700" cap="flat" cmpd="sng" algn="ctr">
                      <a:solidFill>
                        <a:srgbClr val="303A78"/>
                      </a:solidFill>
                      <a:prstDash val="solid"/>
                      <a:round/>
                      <a:headEnd type="none" w="med" len="med"/>
                      <a:tailEnd type="none" w="med" len="med"/>
                    </a:lnB>
                    <a:solidFill>
                      <a:srgbClr val="FFFFFF"/>
                    </a:solidFill>
                  </a:tcPr>
                </a:tc>
                <a:extLst>
                  <a:ext uri="{0D108BD9-81ED-4DB2-BD59-A6C34878D82A}">
                    <a16:rowId xmlns:a16="http://schemas.microsoft.com/office/drawing/2014/main" val="1877418648"/>
                  </a:ext>
                </a:extLst>
              </a:tr>
              <a:tr h="295564">
                <a:tc>
                  <a:txBody>
                    <a:bodyPr/>
                    <a:lstStyle/>
                    <a:p>
                      <a:pPr algn="ctr"/>
                      <a:r>
                        <a:rPr lang="en-US" sz="1200" b="0">
                          <a:effectLst/>
                        </a:rPr>
                        <a:t>10</a:t>
                      </a:r>
                    </a:p>
                  </a:txBody>
                  <a:tcPr marL="52779" marR="52779" marT="52779" marB="52779" anchor="ctr">
                    <a:lnL w="12700" cap="flat" cmpd="sng" algn="ctr">
                      <a:solidFill>
                        <a:srgbClr val="003352"/>
                      </a:solidFill>
                      <a:prstDash val="solid"/>
                      <a:round/>
                      <a:headEnd type="none" w="med" len="med"/>
                      <a:tailEnd type="none" w="med" len="med"/>
                    </a:lnL>
                    <a:lnR w="12700" cap="flat" cmpd="sng" algn="ctr">
                      <a:solidFill>
                        <a:srgbClr val="203D52"/>
                      </a:solidFill>
                      <a:prstDash val="solid"/>
                      <a:round/>
                      <a:headEnd type="none" w="med" len="med"/>
                      <a:tailEnd type="none" w="med" len="med"/>
                    </a:lnR>
                    <a:lnT w="12700" cap="flat" cmpd="sng" algn="ctr">
                      <a:solidFill>
                        <a:srgbClr val="003352"/>
                      </a:solidFill>
                      <a:prstDash val="solid"/>
                      <a:round/>
                      <a:headEnd type="none" w="med" len="med"/>
                      <a:tailEnd type="none" w="med" len="med"/>
                    </a:lnT>
                    <a:lnB w="9525" cap="flat" cmpd="sng" algn="ctr">
                      <a:solidFill>
                        <a:srgbClr val="003352"/>
                      </a:solidFill>
                      <a:prstDash val="solid"/>
                      <a:round/>
                      <a:headEnd type="none" w="med" len="med"/>
                      <a:tailEnd type="none" w="med" len="med"/>
                    </a:lnB>
                    <a:solidFill>
                      <a:srgbClr val="FFFFFF"/>
                    </a:solidFill>
                  </a:tcPr>
                </a:tc>
                <a:tc>
                  <a:txBody>
                    <a:bodyPr/>
                    <a:lstStyle/>
                    <a:p>
                      <a:pPr algn="ctr"/>
                      <a:r>
                        <a:rPr lang="en-US" sz="1200" b="0">
                          <a:effectLst/>
                        </a:rPr>
                        <a:t>PC Adapter</a:t>
                      </a:r>
                    </a:p>
                  </a:txBody>
                  <a:tcPr marL="52779" marR="52779" marT="52779" marB="52779" anchor="ctr">
                    <a:lnL w="12700" cap="flat" cmpd="sng" algn="ctr">
                      <a:solidFill>
                        <a:srgbClr val="203D52"/>
                      </a:solidFill>
                      <a:prstDash val="solid"/>
                      <a:round/>
                      <a:headEnd type="none" w="med" len="med"/>
                      <a:tailEnd type="none" w="med" len="med"/>
                    </a:lnL>
                    <a:lnR w="12700" cap="flat" cmpd="sng" algn="ctr">
                      <a:solidFill>
                        <a:srgbClr val="802FF9"/>
                      </a:solidFill>
                      <a:prstDash val="solid"/>
                      <a:round/>
                      <a:headEnd type="none" w="med" len="med"/>
                      <a:tailEnd type="none" w="med" len="med"/>
                    </a:lnR>
                    <a:lnT w="12700" cap="flat" cmpd="sng" algn="ctr">
                      <a:solidFill>
                        <a:srgbClr val="203D52"/>
                      </a:solidFill>
                      <a:prstDash val="solid"/>
                      <a:round/>
                      <a:headEnd type="none" w="med" len="med"/>
                      <a:tailEnd type="none" w="med" len="med"/>
                    </a:lnT>
                    <a:lnB w="9525" cap="flat" cmpd="sng" algn="ctr">
                      <a:solidFill>
                        <a:srgbClr val="203D52"/>
                      </a:solidFill>
                      <a:prstDash val="solid"/>
                      <a:round/>
                      <a:headEnd type="none" w="med" len="med"/>
                      <a:tailEnd type="none" w="med" len="med"/>
                    </a:lnB>
                    <a:solidFill>
                      <a:srgbClr val="FFFFFF"/>
                    </a:solidFill>
                  </a:tcPr>
                </a:tc>
                <a:tc>
                  <a:txBody>
                    <a:bodyPr/>
                    <a:lstStyle/>
                    <a:p>
                      <a:pPr algn="ctr"/>
                      <a:r>
                        <a:rPr lang="en-US" sz="1200" b="0">
                          <a:effectLst/>
                        </a:rPr>
                        <a:t>9600  Kb/s</a:t>
                      </a:r>
                    </a:p>
                  </a:txBody>
                  <a:tcPr marL="52779" marR="52779" marT="52779" marB="52779" anchor="ctr">
                    <a:lnL w="12700" cap="flat" cmpd="sng" algn="ctr">
                      <a:solidFill>
                        <a:srgbClr val="802FF9"/>
                      </a:solidFill>
                      <a:prstDash val="solid"/>
                      <a:round/>
                      <a:headEnd type="none" w="med" len="med"/>
                      <a:tailEnd type="none" w="med" len="med"/>
                    </a:lnL>
                    <a:lnR w="12700" cap="flat" cmpd="sng" algn="ctr">
                      <a:solidFill>
                        <a:srgbClr val="F03A78"/>
                      </a:solidFill>
                      <a:prstDash val="solid"/>
                      <a:round/>
                      <a:headEnd type="none" w="med" len="med"/>
                      <a:tailEnd type="none" w="med" len="med"/>
                    </a:lnR>
                    <a:lnT w="12700" cap="flat" cmpd="sng" algn="ctr">
                      <a:solidFill>
                        <a:srgbClr val="802FF9"/>
                      </a:solidFill>
                      <a:prstDash val="solid"/>
                      <a:round/>
                      <a:headEnd type="none" w="med" len="med"/>
                      <a:tailEnd type="none" w="med" len="med"/>
                    </a:lnT>
                    <a:lnB w="9525" cap="flat" cmpd="sng" algn="ctr">
                      <a:solidFill>
                        <a:srgbClr val="802FF9"/>
                      </a:solidFill>
                      <a:prstDash val="solid"/>
                      <a:round/>
                      <a:headEnd type="none" w="med" len="med"/>
                      <a:tailEnd type="none" w="med" len="med"/>
                    </a:lnB>
                    <a:solidFill>
                      <a:srgbClr val="FFFFFF"/>
                    </a:solidFill>
                  </a:tcPr>
                </a:tc>
                <a:tc>
                  <a:txBody>
                    <a:bodyPr/>
                    <a:lstStyle/>
                    <a:p>
                      <a:pPr algn="ctr"/>
                      <a:r>
                        <a:rPr lang="en-US" sz="1200" b="0">
                          <a:effectLst/>
                        </a:rPr>
                        <a:t>15 m</a:t>
                      </a:r>
                    </a:p>
                  </a:txBody>
                  <a:tcPr marL="52779" marR="52779" marT="52779" marB="52779" anchor="ctr">
                    <a:lnL w="12700" cap="flat" cmpd="sng" algn="ctr">
                      <a:solidFill>
                        <a:srgbClr val="F03A78"/>
                      </a:solidFill>
                      <a:prstDash val="solid"/>
                      <a:round/>
                      <a:headEnd type="none" w="med" len="med"/>
                      <a:tailEnd type="none" w="med" len="med"/>
                    </a:lnL>
                    <a:lnR w="12700" cap="flat" cmpd="sng" algn="ctr">
                      <a:solidFill>
                        <a:srgbClr val="303A78"/>
                      </a:solidFill>
                      <a:prstDash val="solid"/>
                      <a:round/>
                      <a:headEnd type="none" w="med" len="med"/>
                      <a:tailEnd type="none" w="med" len="med"/>
                    </a:lnR>
                    <a:lnT w="12700" cap="flat" cmpd="sng" algn="ctr">
                      <a:solidFill>
                        <a:srgbClr val="F03A78"/>
                      </a:solidFill>
                      <a:prstDash val="solid"/>
                      <a:round/>
                      <a:headEnd type="none" w="med" len="med"/>
                      <a:tailEnd type="none" w="med" len="med"/>
                    </a:lnT>
                    <a:lnB w="9525" cap="flat" cmpd="sng" algn="ctr">
                      <a:solidFill>
                        <a:srgbClr val="F03A78"/>
                      </a:solidFill>
                      <a:prstDash val="solid"/>
                      <a:round/>
                      <a:headEnd type="none" w="med" len="med"/>
                      <a:tailEnd type="none" w="med" len="med"/>
                    </a:lnB>
                    <a:solidFill>
                      <a:srgbClr val="FFFFFF"/>
                    </a:solidFill>
                  </a:tcPr>
                </a:tc>
                <a:tc>
                  <a:txBody>
                    <a:bodyPr/>
                    <a:lstStyle/>
                    <a:p>
                      <a:pPr algn="ctr"/>
                      <a:r>
                        <a:rPr lang="en-US" sz="1200" b="0" dirty="0">
                          <a:effectLst/>
                        </a:rPr>
                        <a:t>1</a:t>
                      </a:r>
                    </a:p>
                  </a:txBody>
                  <a:tcPr marL="52779" marR="52779" marT="52779" marB="52779" anchor="ctr">
                    <a:lnL w="12700" cap="flat" cmpd="sng" algn="ctr">
                      <a:solidFill>
                        <a:srgbClr val="303A78"/>
                      </a:solidFill>
                      <a:prstDash val="solid"/>
                      <a:round/>
                      <a:headEnd type="none" w="med" len="med"/>
                      <a:tailEnd type="none" w="med" len="med"/>
                    </a:lnL>
                    <a:lnR w="9525" cap="flat" cmpd="sng" algn="ctr">
                      <a:solidFill>
                        <a:srgbClr val="303A78"/>
                      </a:solidFill>
                      <a:prstDash val="solid"/>
                      <a:round/>
                      <a:headEnd type="none" w="med" len="med"/>
                      <a:tailEnd type="none" w="med" len="med"/>
                    </a:lnR>
                    <a:lnT w="12700" cap="flat" cmpd="sng" algn="ctr">
                      <a:solidFill>
                        <a:srgbClr val="303A78"/>
                      </a:solidFill>
                      <a:prstDash val="solid"/>
                      <a:round/>
                      <a:headEnd type="none" w="med" len="med"/>
                      <a:tailEnd type="none" w="med" len="med"/>
                    </a:lnT>
                    <a:lnB w="9525" cap="flat" cmpd="sng" algn="ctr">
                      <a:solidFill>
                        <a:srgbClr val="303A78"/>
                      </a:solidFill>
                      <a:prstDash val="solid"/>
                      <a:round/>
                      <a:headEnd type="none" w="med" len="med"/>
                      <a:tailEnd type="none" w="med" len="med"/>
                    </a:lnB>
                    <a:solidFill>
                      <a:srgbClr val="FFFFFF"/>
                    </a:solidFill>
                  </a:tcPr>
                </a:tc>
                <a:extLst>
                  <a:ext uri="{0D108BD9-81ED-4DB2-BD59-A6C34878D82A}">
                    <a16:rowId xmlns:a16="http://schemas.microsoft.com/office/drawing/2014/main" val="1446522942"/>
                  </a:ext>
                </a:extLst>
              </a:tr>
            </a:tbl>
          </a:graphicData>
        </a:graphic>
      </p:graphicFrame>
    </p:spTree>
    <p:extLst>
      <p:ext uri="{BB962C8B-B14F-4D97-AF65-F5344CB8AC3E}">
        <p14:creationId xmlns:p14="http://schemas.microsoft.com/office/powerpoint/2010/main" val="29322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3F63-9946-4E2F-869F-D8E66834949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DA49301-EDE3-4700-AF50-B40E56B3C364}"/>
              </a:ext>
            </a:extLst>
          </p:cNvPr>
          <p:cNvSpPr>
            <a:spLocks noGrp="1"/>
          </p:cNvSpPr>
          <p:nvPr>
            <p:ph idx="1"/>
          </p:nvPr>
        </p:nvSpPr>
        <p:spPr>
          <a:xfrm>
            <a:off x="506186" y="1937657"/>
            <a:ext cx="8229600" cy="3200400"/>
          </a:xfrm>
        </p:spPr>
        <p:txBody>
          <a:bodyPr>
            <a:normAutofit/>
          </a:bodyPr>
          <a:lstStyle/>
          <a:p>
            <a:pPr marL="0" indent="0" algn="just">
              <a:buNone/>
            </a:pPr>
            <a:r>
              <a:rPr lang="en-US" dirty="0"/>
              <a:t>An automation system will include different components, in addition to the robot, to provide the complete solution. These peripheral equipment have to communicate with robot or the master control system to provide an efficient Automated system.  The lecture provides an introduction to the peripheral interfacing of an automation system including various communication protocols and PLC programming. </a:t>
            </a:r>
          </a:p>
        </p:txBody>
      </p:sp>
    </p:spTree>
    <p:extLst>
      <p:ext uri="{BB962C8B-B14F-4D97-AF65-F5344CB8AC3E}">
        <p14:creationId xmlns:p14="http://schemas.microsoft.com/office/powerpoint/2010/main" val="3151027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6609-21F8-4BDA-A623-FC4DCC96F1B1}"/>
              </a:ext>
            </a:extLst>
          </p:cNvPr>
          <p:cNvSpPr>
            <a:spLocks noGrp="1"/>
          </p:cNvSpPr>
          <p:nvPr>
            <p:ph type="title"/>
          </p:nvPr>
        </p:nvSpPr>
        <p:spPr/>
        <p:txBody>
          <a:bodyPr/>
          <a:lstStyle/>
          <a:p>
            <a:r>
              <a:rPr lang="en-US" dirty="0"/>
              <a:t>Profibus </a:t>
            </a:r>
          </a:p>
        </p:txBody>
      </p:sp>
      <p:pic>
        <p:nvPicPr>
          <p:cNvPr id="1026" name="Picture 2" descr="PROFIBUS Complete">
            <a:extLst>
              <a:ext uri="{FF2B5EF4-FFF2-40B4-BE49-F238E27FC236}">
                <a16:creationId xmlns:a16="http://schemas.microsoft.com/office/drawing/2014/main" id="{25DB385A-2FC7-4255-82B8-4638DB126E1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500" r="42500" b="2500"/>
          <a:stretch/>
        </p:blipFill>
        <p:spPr bwMode="auto">
          <a:xfrm>
            <a:off x="391292" y="1524000"/>
            <a:ext cx="3505200" cy="2344615"/>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Shape 3">
            <a:extLst>
              <a:ext uri="{FF2B5EF4-FFF2-40B4-BE49-F238E27FC236}">
                <a16:creationId xmlns:a16="http://schemas.microsoft.com/office/drawing/2014/main" id="{6E8B91A7-2471-4275-91DD-E9D27D5595E4}"/>
              </a:ext>
            </a:extLst>
          </p:cNvPr>
          <p:cNvSpPr/>
          <p:nvPr/>
        </p:nvSpPr>
        <p:spPr>
          <a:xfrm>
            <a:off x="666538" y="1443038"/>
            <a:ext cx="1477354" cy="2733133"/>
          </a:xfrm>
          <a:custGeom>
            <a:avLst/>
            <a:gdLst>
              <a:gd name="connsiteX0" fmla="*/ 390737 w 1477354"/>
              <a:gd name="connsiteY0" fmla="*/ 542925 h 2733133"/>
              <a:gd name="connsiteX1" fmla="*/ 19262 w 1477354"/>
              <a:gd name="connsiteY1" fmla="*/ 1457325 h 2733133"/>
              <a:gd name="connsiteX2" fmla="*/ 919375 w 1477354"/>
              <a:gd name="connsiteY2" fmla="*/ 2714625 h 2733133"/>
              <a:gd name="connsiteX3" fmla="*/ 1462300 w 1477354"/>
              <a:gd name="connsiteY3" fmla="*/ 428625 h 2733133"/>
              <a:gd name="connsiteX4" fmla="*/ 333587 w 1477354"/>
              <a:gd name="connsiteY4" fmla="*/ 600075 h 2733133"/>
              <a:gd name="connsiteX5" fmla="*/ 690775 w 1477354"/>
              <a:gd name="connsiteY5" fmla="*/ 0 h 273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7354" h="2733133">
                <a:moveTo>
                  <a:pt x="390737" y="542925"/>
                </a:moveTo>
                <a:cubicBezTo>
                  <a:pt x="160946" y="819150"/>
                  <a:pt x="-68844" y="1095375"/>
                  <a:pt x="19262" y="1457325"/>
                </a:cubicBezTo>
                <a:cubicBezTo>
                  <a:pt x="107368" y="1819275"/>
                  <a:pt x="678869" y="2886075"/>
                  <a:pt x="919375" y="2714625"/>
                </a:cubicBezTo>
                <a:cubicBezTo>
                  <a:pt x="1159881" y="2543175"/>
                  <a:pt x="1559931" y="781050"/>
                  <a:pt x="1462300" y="428625"/>
                </a:cubicBezTo>
                <a:cubicBezTo>
                  <a:pt x="1364669" y="76200"/>
                  <a:pt x="462174" y="671512"/>
                  <a:pt x="333587" y="600075"/>
                </a:cubicBezTo>
                <a:cubicBezTo>
                  <a:pt x="205000" y="528638"/>
                  <a:pt x="447887" y="264319"/>
                  <a:pt x="69077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profibus connector">
            <a:extLst>
              <a:ext uri="{FF2B5EF4-FFF2-40B4-BE49-F238E27FC236}">
                <a16:creationId xmlns:a16="http://schemas.microsoft.com/office/drawing/2014/main" id="{0035C7C3-4379-4681-98E4-BFC2A53540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5540" y="1219200"/>
            <a:ext cx="1939061"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rofibus connector">
            <a:extLst>
              <a:ext uri="{FF2B5EF4-FFF2-40B4-BE49-F238E27FC236}">
                <a16:creationId xmlns:a16="http://schemas.microsoft.com/office/drawing/2014/main" id="{A8D835AF-486D-4516-98B2-1D8CC4D0FE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925" y="819150"/>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6ES7151-1AA05-0AB0 Siemens">
            <a:extLst>
              <a:ext uri="{FF2B5EF4-FFF2-40B4-BE49-F238E27FC236}">
                <a16:creationId xmlns:a16="http://schemas.microsoft.com/office/drawing/2014/main" id="{44F33F6C-C9EC-44A2-A3E2-9A6CAD076B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0109" y="3090322"/>
            <a:ext cx="3233737" cy="32337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C469146-AF51-4172-AB81-C8E9DED5CE05}"/>
              </a:ext>
            </a:extLst>
          </p:cNvPr>
          <p:cNvSpPr/>
          <p:nvPr/>
        </p:nvSpPr>
        <p:spPr>
          <a:xfrm>
            <a:off x="357954" y="5096162"/>
            <a:ext cx="4572000" cy="646331"/>
          </a:xfrm>
          <a:prstGeom prst="rect">
            <a:avLst/>
          </a:prstGeom>
        </p:spPr>
        <p:txBody>
          <a:bodyPr>
            <a:spAutoFit/>
          </a:bodyPr>
          <a:lstStyle/>
          <a:p>
            <a:r>
              <a:rPr lang="en-US" dirty="0">
                <a:hlinkClick r:id="rId6"/>
              </a:rPr>
              <a:t>https://www.youtube.com/watch?v=zJDsEqCyTqc</a:t>
            </a:r>
            <a:endParaRPr lang="en-US" dirty="0"/>
          </a:p>
        </p:txBody>
      </p:sp>
    </p:spTree>
    <p:extLst>
      <p:ext uri="{BB962C8B-B14F-4D97-AF65-F5344CB8AC3E}">
        <p14:creationId xmlns:p14="http://schemas.microsoft.com/office/powerpoint/2010/main" val="2172897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11BB-EFC1-4E64-B7D9-6B225253B79D}"/>
              </a:ext>
            </a:extLst>
          </p:cNvPr>
          <p:cNvSpPr>
            <a:spLocks noGrp="1"/>
          </p:cNvSpPr>
          <p:nvPr>
            <p:ph type="title"/>
          </p:nvPr>
        </p:nvSpPr>
        <p:spPr/>
        <p:txBody>
          <a:bodyPr/>
          <a:lstStyle/>
          <a:p>
            <a:r>
              <a:rPr lang="en-US" dirty="0" err="1"/>
              <a:t>DeviceNet</a:t>
            </a:r>
            <a:endParaRPr lang="en-US" dirty="0"/>
          </a:p>
        </p:txBody>
      </p:sp>
      <p:sp>
        <p:nvSpPr>
          <p:cNvPr id="3" name="Content Placeholder 2">
            <a:extLst>
              <a:ext uri="{FF2B5EF4-FFF2-40B4-BE49-F238E27FC236}">
                <a16:creationId xmlns:a16="http://schemas.microsoft.com/office/drawing/2014/main" id="{BE2C5158-652D-44FD-BEE3-891C378A6FEB}"/>
              </a:ext>
            </a:extLst>
          </p:cNvPr>
          <p:cNvSpPr>
            <a:spLocks noGrp="1"/>
          </p:cNvSpPr>
          <p:nvPr>
            <p:ph idx="1"/>
          </p:nvPr>
        </p:nvSpPr>
        <p:spPr>
          <a:xfrm>
            <a:off x="457200" y="1600200"/>
            <a:ext cx="8229600" cy="2362200"/>
          </a:xfrm>
        </p:spPr>
        <p:txBody>
          <a:bodyPr/>
          <a:lstStyle/>
          <a:p>
            <a:pPr marL="0" indent="0">
              <a:buNone/>
            </a:pPr>
            <a:r>
              <a:rPr lang="en-US" dirty="0" err="1"/>
              <a:t>DeviceNet</a:t>
            </a:r>
            <a:r>
              <a:rPr lang="en-US" dirty="0"/>
              <a:t> was originally developed by Allen-Bradley which is a Rockwell Automation brand, and they decided to share this new technology with others and make it an open network.</a:t>
            </a:r>
          </a:p>
          <a:p>
            <a:pPr marL="0" indent="0">
              <a:buNone/>
            </a:pPr>
            <a:r>
              <a:rPr lang="en-US" dirty="0">
                <a:hlinkClick r:id="rId2"/>
              </a:rPr>
              <a:t>https://www.youtube.com/watch?v=acnpobFi5qg</a:t>
            </a:r>
            <a:endParaRPr lang="en-US" dirty="0"/>
          </a:p>
          <a:p>
            <a:pPr marL="0" indent="0">
              <a:buNone/>
            </a:pPr>
            <a:endParaRPr lang="en-US" dirty="0"/>
          </a:p>
        </p:txBody>
      </p:sp>
      <p:pic>
        <p:nvPicPr>
          <p:cNvPr id="2052" name="Picture 4">
            <a:extLst>
              <a:ext uri="{FF2B5EF4-FFF2-40B4-BE49-F238E27FC236}">
                <a16:creationId xmlns:a16="http://schemas.microsoft.com/office/drawing/2014/main" id="{71D27E89-4526-4D3B-B805-FADCE89AD2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3867150"/>
            <a:ext cx="4376811"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295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a:t>Human Machine Interface(HMI)</a:t>
            </a:r>
          </a:p>
        </p:txBody>
      </p:sp>
      <p:sp>
        <p:nvSpPr>
          <p:cNvPr id="3" name="Content Placeholder 2"/>
          <p:cNvSpPr>
            <a:spLocks noGrp="1"/>
          </p:cNvSpPr>
          <p:nvPr>
            <p:ph idx="1"/>
          </p:nvPr>
        </p:nvSpPr>
        <p:spPr>
          <a:xfrm>
            <a:off x="457200" y="1219200"/>
            <a:ext cx="8229600" cy="2743200"/>
          </a:xfrm>
        </p:spPr>
        <p:txBody>
          <a:bodyPr>
            <a:normAutofit lnSpcReduction="10000"/>
          </a:bodyPr>
          <a:lstStyle/>
          <a:p>
            <a:pPr marL="0" indent="0" algn="just">
              <a:buNone/>
            </a:pPr>
            <a:r>
              <a:rPr lang="en-US" sz="1900" dirty="0"/>
              <a:t>A Human-Machine Interface (HMI) is a user interface or dashboard that connects a person to a machine, system, or device. While the term can technically be applied to any screen that allows a user to interact with a device, HMI is most commonly used in the context of an industrial process.</a:t>
            </a:r>
          </a:p>
          <a:p>
            <a:pPr marL="0" indent="0" algn="just">
              <a:buNone/>
            </a:pPr>
            <a:r>
              <a:rPr lang="en-US" sz="1900" dirty="0"/>
              <a:t>Although HMI is the most common term for this technology, it is sometimes referred to as Man-Machine Interface (MMI), Operator Interface Terminal (OIT), Local Operator Interface (LOI), or Operator Terminal (OT). HMI and Graphical User Interface (GUI) are similar but not synonymous: GUIs are often leveraged within HMIs for visualization capabilities.</a:t>
            </a:r>
          </a:p>
        </p:txBody>
      </p:sp>
      <p:pic>
        <p:nvPicPr>
          <p:cNvPr id="4" name="Picture 3">
            <a:extLst>
              <a:ext uri="{FF2B5EF4-FFF2-40B4-BE49-F238E27FC236}">
                <a16:creationId xmlns:a16="http://schemas.microsoft.com/office/drawing/2014/main" id="{88FD01BA-3090-4CD3-B484-F83EA45B5B89}"/>
              </a:ext>
            </a:extLst>
          </p:cNvPr>
          <p:cNvPicPr>
            <a:picLocks noChangeAspect="1"/>
          </p:cNvPicPr>
          <p:nvPr/>
        </p:nvPicPr>
        <p:blipFill>
          <a:blip r:embed="rId2"/>
          <a:stretch>
            <a:fillRect/>
          </a:stretch>
        </p:blipFill>
        <p:spPr>
          <a:xfrm>
            <a:off x="717572" y="3733800"/>
            <a:ext cx="3854428" cy="2743200"/>
          </a:xfrm>
          <a:prstGeom prst="rect">
            <a:avLst/>
          </a:prstGeom>
        </p:spPr>
      </p:pic>
      <p:sp>
        <p:nvSpPr>
          <p:cNvPr id="5" name="Rectangle 4">
            <a:extLst>
              <a:ext uri="{FF2B5EF4-FFF2-40B4-BE49-F238E27FC236}">
                <a16:creationId xmlns:a16="http://schemas.microsoft.com/office/drawing/2014/main" id="{B6B45CF4-4B06-4064-8522-D345FE8FC8A0}"/>
              </a:ext>
            </a:extLst>
          </p:cNvPr>
          <p:cNvSpPr/>
          <p:nvPr/>
        </p:nvSpPr>
        <p:spPr>
          <a:xfrm>
            <a:off x="4495800" y="4468594"/>
            <a:ext cx="4572000" cy="923330"/>
          </a:xfrm>
          <a:prstGeom prst="rect">
            <a:avLst/>
          </a:prstGeom>
        </p:spPr>
        <p:txBody>
          <a:bodyPr>
            <a:spAutoFit/>
          </a:bodyPr>
          <a:lstStyle/>
          <a:p>
            <a:r>
              <a:rPr lang="en-US" dirty="0">
                <a:hlinkClick r:id="rId3"/>
              </a:rPr>
              <a:t>https://www.youtube.com/watch?v=kujHQgK352o</a:t>
            </a:r>
            <a:endParaRPr lang="en-US" dirty="0"/>
          </a:p>
          <a:p>
            <a:endParaRPr lang="en-US" dirty="0"/>
          </a:p>
        </p:txBody>
      </p:sp>
    </p:spTree>
    <p:extLst>
      <p:ext uri="{BB962C8B-B14F-4D97-AF65-F5344CB8AC3E}">
        <p14:creationId xmlns:p14="http://schemas.microsoft.com/office/powerpoint/2010/main" val="1513853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86400"/>
          </a:xfrm>
        </p:spPr>
        <p:txBody>
          <a:bodyPr>
            <a:normAutofit/>
          </a:bodyPr>
          <a:lstStyle/>
          <a:p>
            <a:pPr marL="0" indent="0">
              <a:buNone/>
            </a:pPr>
            <a:r>
              <a:rPr lang="en-US" dirty="0"/>
              <a:t>In industrial settings, HMIs can be used to:</a:t>
            </a:r>
          </a:p>
          <a:p>
            <a:r>
              <a:rPr lang="en-US" dirty="0"/>
              <a:t>Visually display data</a:t>
            </a:r>
          </a:p>
          <a:p>
            <a:r>
              <a:rPr lang="en-US" dirty="0"/>
              <a:t>Track production time, trends, and tags</a:t>
            </a:r>
          </a:p>
          <a:p>
            <a:r>
              <a:rPr lang="en-US" dirty="0"/>
              <a:t>Oversee KPIs</a:t>
            </a:r>
          </a:p>
          <a:p>
            <a:r>
              <a:rPr lang="en-US" dirty="0"/>
              <a:t>Monitor machine inputs and outputs</a:t>
            </a:r>
          </a:p>
          <a:p>
            <a:r>
              <a:rPr lang="en-US" dirty="0"/>
              <a:t>And more</a:t>
            </a:r>
          </a:p>
          <a:p>
            <a:pPr marL="0" indent="0" algn="just">
              <a:buNone/>
            </a:pPr>
            <a:r>
              <a:rPr lang="en-US" dirty="0"/>
              <a:t>HMIs communicate with Programmable Logic Controllers (PLCs) and input/output sensors to get and display information for users to view. HMI screens can be used for a single function, like monitoring and tracking, or for performing more sophisticated operations, like switching machines off or increasing production speed, depending on how they are implemented.</a:t>
            </a:r>
          </a:p>
        </p:txBody>
      </p:sp>
    </p:spTree>
    <p:extLst>
      <p:ext uri="{BB962C8B-B14F-4D97-AF65-F5344CB8AC3E}">
        <p14:creationId xmlns:p14="http://schemas.microsoft.com/office/powerpoint/2010/main" val="50592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412-86AA-4705-91A8-9BCA919070BB}"/>
              </a:ext>
            </a:extLst>
          </p:cNvPr>
          <p:cNvSpPr>
            <a:spLocks noGrp="1"/>
          </p:cNvSpPr>
          <p:nvPr>
            <p:ph type="title"/>
          </p:nvPr>
        </p:nvSpPr>
        <p:spPr/>
        <p:txBody>
          <a:bodyPr/>
          <a:lstStyle/>
          <a:p>
            <a:r>
              <a:rPr lang="en-US" dirty="0"/>
              <a:t>Who uses HMI?</a:t>
            </a:r>
          </a:p>
        </p:txBody>
      </p:sp>
      <p:sp>
        <p:nvSpPr>
          <p:cNvPr id="3" name="Content Placeholder 2">
            <a:extLst>
              <a:ext uri="{FF2B5EF4-FFF2-40B4-BE49-F238E27FC236}">
                <a16:creationId xmlns:a16="http://schemas.microsoft.com/office/drawing/2014/main" id="{0999F857-034B-4011-A696-6DC98D51EB85}"/>
              </a:ext>
            </a:extLst>
          </p:cNvPr>
          <p:cNvSpPr>
            <a:spLocks noGrp="1"/>
          </p:cNvSpPr>
          <p:nvPr>
            <p:ph idx="1"/>
          </p:nvPr>
        </p:nvSpPr>
        <p:spPr/>
        <p:txBody>
          <a:bodyPr>
            <a:normAutofit fontScale="85000" lnSpcReduction="20000"/>
          </a:bodyPr>
          <a:lstStyle/>
          <a:p>
            <a:pPr marL="0" indent="0" algn="just">
              <a:buNone/>
            </a:pPr>
            <a:r>
              <a:rPr lang="en-US" dirty="0"/>
              <a:t>HMI technology is used by almost all industrial organizations, as well as a wide range of other companies, to interact with their machines and optimize their industrial processes.</a:t>
            </a:r>
          </a:p>
          <a:p>
            <a:pPr marL="0" indent="0">
              <a:buNone/>
            </a:pPr>
            <a:endParaRPr lang="en-US" dirty="0"/>
          </a:p>
          <a:p>
            <a:pPr marL="0" indent="0">
              <a:buNone/>
            </a:pPr>
            <a:r>
              <a:rPr lang="en-US" dirty="0"/>
              <a:t>Industries using HMI include:</a:t>
            </a:r>
          </a:p>
          <a:p>
            <a:pPr marL="0" indent="0">
              <a:buNone/>
            </a:pPr>
            <a:endParaRPr lang="en-US" dirty="0"/>
          </a:p>
          <a:p>
            <a:r>
              <a:rPr lang="en-US" dirty="0"/>
              <a:t>Energy</a:t>
            </a:r>
          </a:p>
          <a:p>
            <a:r>
              <a:rPr lang="en-US" dirty="0"/>
              <a:t>Food and beverage</a:t>
            </a:r>
          </a:p>
          <a:p>
            <a:r>
              <a:rPr lang="en-US" dirty="0"/>
              <a:t>Manufacturing</a:t>
            </a:r>
          </a:p>
          <a:p>
            <a:r>
              <a:rPr lang="en-US" dirty="0"/>
              <a:t>Oil and gas</a:t>
            </a:r>
          </a:p>
          <a:p>
            <a:r>
              <a:rPr lang="en-US" dirty="0"/>
              <a:t>Power</a:t>
            </a:r>
          </a:p>
          <a:p>
            <a:r>
              <a:rPr lang="en-US" dirty="0"/>
              <a:t>Recycling</a:t>
            </a:r>
          </a:p>
          <a:p>
            <a:r>
              <a:rPr lang="en-US" dirty="0"/>
              <a:t>Transportation</a:t>
            </a:r>
          </a:p>
          <a:p>
            <a:r>
              <a:rPr lang="en-US" dirty="0"/>
              <a:t>Water and waste water</a:t>
            </a:r>
          </a:p>
          <a:p>
            <a:r>
              <a:rPr lang="en-US" dirty="0"/>
              <a:t>And many more</a:t>
            </a:r>
          </a:p>
        </p:txBody>
      </p:sp>
    </p:spTree>
    <p:extLst>
      <p:ext uri="{BB962C8B-B14F-4D97-AF65-F5344CB8AC3E}">
        <p14:creationId xmlns:p14="http://schemas.microsoft.com/office/powerpoint/2010/main" val="3511554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F5D57-8E5F-41F2-A6D7-33B234A67E32}"/>
              </a:ext>
            </a:extLst>
          </p:cNvPr>
          <p:cNvSpPr>
            <a:spLocks noGrp="1"/>
          </p:cNvSpPr>
          <p:nvPr>
            <p:ph idx="1"/>
          </p:nvPr>
        </p:nvSpPr>
        <p:spPr>
          <a:xfrm>
            <a:off x="457200" y="990600"/>
            <a:ext cx="8229600" cy="4876800"/>
          </a:xfrm>
        </p:spPr>
        <p:txBody>
          <a:bodyPr/>
          <a:lstStyle/>
          <a:p>
            <a:pPr marL="0" indent="0" algn="just">
              <a:buNone/>
            </a:pPr>
            <a:r>
              <a:rPr lang="en-US" dirty="0"/>
              <a:t>The most common roles that interact with HMIs are operators, system integrators, and engineers, particularly control system engineers. HMIs are essential resources for these professionals, who use them to review and monitor processes, diagnose problems, and visualize data.</a:t>
            </a:r>
          </a:p>
        </p:txBody>
      </p:sp>
    </p:spTree>
    <p:extLst>
      <p:ext uri="{BB962C8B-B14F-4D97-AF65-F5344CB8AC3E}">
        <p14:creationId xmlns:p14="http://schemas.microsoft.com/office/powerpoint/2010/main" val="852070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sz="3200" dirty="0"/>
              <a:t>Common application  of HMI system</a:t>
            </a:r>
          </a:p>
        </p:txBody>
      </p:sp>
      <p:sp>
        <p:nvSpPr>
          <p:cNvPr id="3" name="Content Placeholder 2"/>
          <p:cNvSpPr>
            <a:spLocks noGrp="1"/>
          </p:cNvSpPr>
          <p:nvPr>
            <p:ph idx="1"/>
          </p:nvPr>
        </p:nvSpPr>
        <p:spPr>
          <a:xfrm>
            <a:off x="457200" y="1066800"/>
            <a:ext cx="8229600" cy="5257800"/>
          </a:xfrm>
        </p:spPr>
        <p:txBody>
          <a:bodyPr>
            <a:normAutofit lnSpcReduction="10000"/>
          </a:bodyPr>
          <a:lstStyle/>
          <a:p>
            <a:pPr marL="0" indent="0">
              <a:buNone/>
            </a:pPr>
            <a:endParaRPr lang="en-US" dirty="0"/>
          </a:p>
          <a:p>
            <a:pPr marL="0" indent="0">
              <a:buNone/>
            </a:pPr>
            <a:r>
              <a:rPr lang="en-US" dirty="0"/>
              <a:t>HMIs communicate with Programmable Logic Controllers (PLCs) and input/output sensors to get and display information for users to view. HMI screens can be used for a single function, like monitoring and tracking, or for performing more sophisticated operations, like switching machines off or increasing production speed, depending on how they are implemented. Previously, operators would need to walk the floor constantly to review mechanical progress and record it on a piece of paper or a whiteboard. By allowing PLCs to communicate real-time information straight to an HMI display, HMI technology eliminates the need for this outdated practice and thereby reduces many costly problems caused by lack of information or human error.</a:t>
            </a:r>
          </a:p>
        </p:txBody>
      </p:sp>
    </p:spTree>
    <p:extLst>
      <p:ext uri="{BB962C8B-B14F-4D97-AF65-F5344CB8AC3E}">
        <p14:creationId xmlns:p14="http://schemas.microsoft.com/office/powerpoint/2010/main" val="2626465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SCADA</a:t>
            </a:r>
          </a:p>
        </p:txBody>
      </p:sp>
      <p:sp>
        <p:nvSpPr>
          <p:cNvPr id="3" name="Content Placeholder 2"/>
          <p:cNvSpPr>
            <a:spLocks noGrp="1"/>
          </p:cNvSpPr>
          <p:nvPr>
            <p:ph idx="1"/>
          </p:nvPr>
        </p:nvSpPr>
        <p:spPr>
          <a:xfrm>
            <a:off x="457200" y="1447800"/>
            <a:ext cx="8229600" cy="4114800"/>
          </a:xfrm>
        </p:spPr>
        <p:txBody>
          <a:bodyPr>
            <a:normAutofit/>
          </a:bodyPr>
          <a:lstStyle/>
          <a:p>
            <a:pPr marL="0" indent="0" algn="just">
              <a:buNone/>
            </a:pPr>
            <a:r>
              <a:rPr lang="en-US" dirty="0"/>
              <a:t>A SCADA system is a collection of both software and hardware components that allow supervision and control of plants, both locally and remotely. The structural design of a standard SCADA system starts with Remote Terminal Units (RTUs) and/or Programmable Logic Controllers (PLCs). As you know, RTUs and PLCs are microprocessors that communicate and interact with field devices such as valves, pumps, and HMI’s. </a:t>
            </a:r>
          </a:p>
          <a:p>
            <a:pPr marL="0" indent="0" algn="just">
              <a:buNone/>
            </a:pPr>
            <a:r>
              <a:rPr lang="en-US" dirty="0">
                <a:hlinkClick r:id="rId2"/>
              </a:rPr>
              <a:t>https://www.youtube.com/watch?v=nlFM1q9QPJw</a:t>
            </a:r>
            <a:endParaRPr lang="en-US" dirty="0"/>
          </a:p>
          <a:p>
            <a:pPr marL="0" indent="0" algn="just">
              <a:buNone/>
            </a:pPr>
            <a:endParaRPr lang="en-US" dirty="0"/>
          </a:p>
        </p:txBody>
      </p:sp>
    </p:spTree>
    <p:extLst>
      <p:ext uri="{BB962C8B-B14F-4D97-AF65-F5344CB8AC3E}">
        <p14:creationId xmlns:p14="http://schemas.microsoft.com/office/powerpoint/2010/main" val="936556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ifference Between HMI and SCADA">
            <a:extLst>
              <a:ext uri="{FF2B5EF4-FFF2-40B4-BE49-F238E27FC236}">
                <a16:creationId xmlns:a16="http://schemas.microsoft.com/office/drawing/2014/main" id="{E5472805-7B21-4E81-AF71-427C7DDD50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447800"/>
            <a:ext cx="6477000" cy="36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611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Autofit/>
          </a:bodyPr>
          <a:lstStyle/>
          <a:p>
            <a:pPr marL="0" indent="0" algn="just">
              <a:buNone/>
            </a:pPr>
            <a:r>
              <a:rPr lang="en-US" dirty="0"/>
              <a:t>That communication data is routed from the processors to the SCADA computers, where the software interprets and displays the data allowing for operators to analyze and react to system events. Before SCADA, plant personnel had to monitor and control industrial processes via selector switches, push buttons, and dials for analog signals. This meant that plants had to maintain personnel on site, during production, in order to control the processes. As manufacturing grew and sites became more remote in nature, relays and timers were used to assist in the supervision and control of processes.</a:t>
            </a:r>
            <a:endParaRPr lang="en-US" sz="2200" dirty="0"/>
          </a:p>
        </p:txBody>
      </p:sp>
    </p:spTree>
    <p:extLst>
      <p:ext uri="{BB962C8B-B14F-4D97-AF65-F5344CB8AC3E}">
        <p14:creationId xmlns:p14="http://schemas.microsoft.com/office/powerpoint/2010/main" val="314053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7143-1223-46EF-9C01-8886B92C21FA}"/>
              </a:ext>
            </a:extLst>
          </p:cNvPr>
          <p:cNvSpPr>
            <a:spLocks noGrp="1"/>
          </p:cNvSpPr>
          <p:nvPr>
            <p:ph type="title"/>
          </p:nvPr>
        </p:nvSpPr>
        <p:spPr/>
        <p:txBody>
          <a:bodyPr>
            <a:normAutofit fontScale="90000"/>
          </a:bodyPr>
          <a:lstStyle/>
          <a:p>
            <a:r>
              <a:rPr lang="en-US" dirty="0"/>
              <a:t>What are the peripheral equipment in a robot system</a:t>
            </a:r>
          </a:p>
        </p:txBody>
      </p:sp>
      <p:sp>
        <p:nvSpPr>
          <p:cNvPr id="3" name="Content Placeholder 2">
            <a:extLst>
              <a:ext uri="{FF2B5EF4-FFF2-40B4-BE49-F238E27FC236}">
                <a16:creationId xmlns:a16="http://schemas.microsoft.com/office/drawing/2014/main" id="{FF3B0588-1F7B-4DAF-AD07-A1852075EC4F}"/>
              </a:ext>
            </a:extLst>
          </p:cNvPr>
          <p:cNvSpPr>
            <a:spLocks noGrp="1"/>
          </p:cNvSpPr>
          <p:nvPr>
            <p:ph idx="1"/>
          </p:nvPr>
        </p:nvSpPr>
        <p:spPr/>
        <p:txBody>
          <a:bodyPr>
            <a:normAutofit fontScale="92500" lnSpcReduction="20000"/>
          </a:bodyPr>
          <a:lstStyle/>
          <a:p>
            <a:pPr marL="0" indent="0" algn="just">
              <a:buNone/>
            </a:pPr>
            <a:r>
              <a:rPr lang="en-US" sz="2600" dirty="0"/>
              <a:t>Peripheral equipment are the automation system components that are linked with a an Industrial Manipulator in a Automation system directly or indirectly.</a:t>
            </a:r>
          </a:p>
          <a:p>
            <a:pPr marL="0" indent="0" algn="just">
              <a:buNone/>
            </a:pPr>
            <a:r>
              <a:rPr lang="en-US" sz="2600" dirty="0"/>
              <a:t>In general we can define that majority of the system components falls into the Peripheral equipment category. The main difference is that what is assembled or attached with robot arm is not considered as peripheral. So  As we have already covered that in our previous lecture they include; </a:t>
            </a:r>
            <a:endParaRPr lang="en-US" dirty="0"/>
          </a:p>
          <a:p>
            <a:pPr algn="just"/>
            <a:r>
              <a:rPr lang="en-US" sz="2200" dirty="0"/>
              <a:t>Vision systems</a:t>
            </a:r>
          </a:p>
          <a:p>
            <a:pPr algn="just"/>
            <a:r>
              <a:rPr lang="en-US" sz="2200" dirty="0"/>
              <a:t>Handling system </a:t>
            </a:r>
          </a:p>
          <a:p>
            <a:pPr algn="just"/>
            <a:r>
              <a:rPr lang="en-US" sz="2200" dirty="0"/>
              <a:t>Process equipment</a:t>
            </a:r>
          </a:p>
          <a:p>
            <a:pPr algn="just"/>
            <a:r>
              <a:rPr lang="en-US" sz="2200" dirty="0"/>
              <a:t>Tooling and fixturing</a:t>
            </a:r>
          </a:p>
          <a:p>
            <a:pPr algn="just"/>
            <a:r>
              <a:rPr lang="en-US" sz="2200" dirty="0"/>
              <a:t>Assembly automation components</a:t>
            </a:r>
          </a:p>
          <a:p>
            <a:pPr algn="just"/>
            <a:r>
              <a:rPr lang="en-US" sz="2200" dirty="0"/>
              <a:t>Safety and guarding.</a:t>
            </a:r>
          </a:p>
        </p:txBody>
      </p:sp>
    </p:spTree>
    <p:extLst>
      <p:ext uri="{BB962C8B-B14F-4D97-AF65-F5344CB8AC3E}">
        <p14:creationId xmlns:p14="http://schemas.microsoft.com/office/powerpoint/2010/main" val="1248066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CA47-EEBE-448A-AA5E-6E1B9D273D22}"/>
              </a:ext>
            </a:extLst>
          </p:cNvPr>
          <p:cNvSpPr>
            <a:spLocks noGrp="1"/>
          </p:cNvSpPr>
          <p:nvPr>
            <p:ph type="title"/>
          </p:nvPr>
        </p:nvSpPr>
        <p:spPr/>
        <p:txBody>
          <a:bodyPr/>
          <a:lstStyle/>
          <a:p>
            <a:r>
              <a:rPr lang="en-US" dirty="0"/>
              <a:t>Difference between HMI and SCADA</a:t>
            </a:r>
          </a:p>
        </p:txBody>
      </p:sp>
      <p:sp>
        <p:nvSpPr>
          <p:cNvPr id="3" name="Content Placeholder 2">
            <a:extLst>
              <a:ext uri="{FF2B5EF4-FFF2-40B4-BE49-F238E27FC236}">
                <a16:creationId xmlns:a16="http://schemas.microsoft.com/office/drawing/2014/main" id="{D167FA74-5752-4C67-AFBB-D67C1F9B659A}"/>
              </a:ext>
            </a:extLst>
          </p:cNvPr>
          <p:cNvSpPr>
            <a:spLocks noGrp="1"/>
          </p:cNvSpPr>
          <p:nvPr>
            <p:ph idx="1"/>
          </p:nvPr>
        </p:nvSpPr>
        <p:spPr>
          <a:xfrm>
            <a:off x="457200" y="1600200"/>
            <a:ext cx="8229600" cy="4953000"/>
          </a:xfrm>
        </p:spPr>
        <p:txBody>
          <a:bodyPr/>
          <a:lstStyle/>
          <a:p>
            <a:pPr marL="0" indent="0" algn="just">
              <a:buNone/>
            </a:pPr>
            <a:r>
              <a:rPr lang="en-US" dirty="0"/>
              <a:t>Supervisory Control and Data Acquisition (SCADA) and HMI are closely related, and often referred to in the same context since they are both part of a larger industrial control system, but they each offer different functionality and opportunities. While HMIs are focused on visually conveying information to help the user supervise an industrial process, SCADA systems have a greater capacity for data collection and control-system operation. Unlike SCADA systems, HMIs do not collect and record information or connect to databases. Rather, HMI provides an effective communication tool that functions as part of, or alongside, a SCADA system.</a:t>
            </a:r>
          </a:p>
          <a:p>
            <a:pPr marL="0" indent="0">
              <a:buNone/>
            </a:pPr>
            <a:r>
              <a:rPr lang="en-US" dirty="0">
                <a:hlinkClick r:id="rId2"/>
              </a:rPr>
              <a:t>https://www.youtube.com/watch?v=xvVCSYt_YsQ</a:t>
            </a:r>
            <a:endParaRPr lang="en-US" dirty="0"/>
          </a:p>
          <a:p>
            <a:pPr marL="0" indent="0">
              <a:buNone/>
            </a:pPr>
            <a:endParaRPr lang="en-US" dirty="0"/>
          </a:p>
        </p:txBody>
      </p:sp>
    </p:spTree>
    <p:extLst>
      <p:ext uri="{BB962C8B-B14F-4D97-AF65-F5344CB8AC3E}">
        <p14:creationId xmlns:p14="http://schemas.microsoft.com/office/powerpoint/2010/main" val="367390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DA53-78D9-4A5F-994B-8743E1C69D69}"/>
              </a:ext>
            </a:extLst>
          </p:cNvPr>
          <p:cNvSpPr>
            <a:spLocks noGrp="1"/>
          </p:cNvSpPr>
          <p:nvPr>
            <p:ph type="title"/>
          </p:nvPr>
        </p:nvSpPr>
        <p:spPr/>
        <p:txBody>
          <a:bodyPr/>
          <a:lstStyle/>
          <a:p>
            <a:r>
              <a:rPr lang="en-US" dirty="0"/>
              <a:t>Discussion Topics</a:t>
            </a:r>
          </a:p>
        </p:txBody>
      </p:sp>
      <p:sp>
        <p:nvSpPr>
          <p:cNvPr id="3" name="Content Placeholder 2">
            <a:extLst>
              <a:ext uri="{FF2B5EF4-FFF2-40B4-BE49-F238E27FC236}">
                <a16:creationId xmlns:a16="http://schemas.microsoft.com/office/drawing/2014/main" id="{A17CF021-5181-4C9D-931F-931E5C92F619}"/>
              </a:ext>
            </a:extLst>
          </p:cNvPr>
          <p:cNvSpPr>
            <a:spLocks noGrp="1"/>
          </p:cNvSpPr>
          <p:nvPr>
            <p:ph idx="1"/>
          </p:nvPr>
        </p:nvSpPr>
        <p:spPr>
          <a:xfrm>
            <a:off x="457200" y="1600200"/>
            <a:ext cx="8229600" cy="2362200"/>
          </a:xfrm>
        </p:spPr>
        <p:txBody>
          <a:bodyPr/>
          <a:lstStyle/>
          <a:p>
            <a:pPr marL="457200" indent="-457200">
              <a:buFont typeface="+mj-lt"/>
              <a:buAutoNum type="arabicPeriod"/>
            </a:pPr>
            <a:r>
              <a:rPr lang="en-US" dirty="0"/>
              <a:t>A welding Robot cell interfacing.</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Handling Robot cell interfacing.</a:t>
            </a:r>
          </a:p>
        </p:txBody>
      </p:sp>
    </p:spTree>
    <p:extLst>
      <p:ext uri="{BB962C8B-B14F-4D97-AF65-F5344CB8AC3E}">
        <p14:creationId xmlns:p14="http://schemas.microsoft.com/office/powerpoint/2010/main" val="160652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5975-F3C0-48CE-88AB-513010E1B85C}"/>
              </a:ext>
            </a:extLst>
          </p:cNvPr>
          <p:cNvSpPr>
            <a:spLocks noGrp="1"/>
          </p:cNvSpPr>
          <p:nvPr>
            <p:ph type="title"/>
          </p:nvPr>
        </p:nvSpPr>
        <p:spPr>
          <a:xfrm>
            <a:off x="457200" y="533400"/>
            <a:ext cx="8229600" cy="685800"/>
          </a:xfrm>
        </p:spPr>
        <p:txBody>
          <a:bodyPr>
            <a:normAutofit fontScale="90000"/>
          </a:bodyPr>
          <a:lstStyle/>
          <a:p>
            <a:r>
              <a:rPr lang="en-US" dirty="0"/>
              <a:t>System Diagram </a:t>
            </a:r>
          </a:p>
        </p:txBody>
      </p:sp>
      <p:pic>
        <p:nvPicPr>
          <p:cNvPr id="2050" name="Picture 2" descr="Image result for peripheral equipments in a robot system">
            <a:extLst>
              <a:ext uri="{FF2B5EF4-FFF2-40B4-BE49-F238E27FC236}">
                <a16:creationId xmlns:a16="http://schemas.microsoft.com/office/drawing/2014/main" id="{11B92C4C-D26A-4D0B-8854-D322B2539C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7109" y="1195387"/>
            <a:ext cx="7309781"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54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823931-F063-45CE-AA2C-F539C42F8FD4}"/>
              </a:ext>
            </a:extLst>
          </p:cNvPr>
          <p:cNvPicPr>
            <a:picLocks noChangeAspect="1"/>
          </p:cNvPicPr>
          <p:nvPr/>
        </p:nvPicPr>
        <p:blipFill>
          <a:blip r:embed="rId2"/>
          <a:stretch>
            <a:fillRect/>
          </a:stretch>
        </p:blipFill>
        <p:spPr>
          <a:xfrm>
            <a:off x="1076325" y="1138237"/>
            <a:ext cx="6991350" cy="4956428"/>
          </a:xfrm>
          <a:prstGeom prst="rect">
            <a:avLst/>
          </a:prstGeom>
        </p:spPr>
      </p:pic>
      <p:cxnSp>
        <p:nvCxnSpPr>
          <p:cNvPr id="7" name="Straight Arrow Connector 6">
            <a:extLst>
              <a:ext uri="{FF2B5EF4-FFF2-40B4-BE49-F238E27FC236}">
                <a16:creationId xmlns:a16="http://schemas.microsoft.com/office/drawing/2014/main" id="{3D2ACC13-F455-4D51-82F2-AD0E289D1091}"/>
              </a:ext>
            </a:extLst>
          </p:cNvPr>
          <p:cNvCxnSpPr/>
          <p:nvPr/>
        </p:nvCxnSpPr>
        <p:spPr>
          <a:xfrm flipH="1">
            <a:off x="2727434" y="2286000"/>
            <a:ext cx="1615966"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79A3DE8-40CC-40DB-B794-AC2753D35375}"/>
              </a:ext>
            </a:extLst>
          </p:cNvPr>
          <p:cNvCxnSpPr/>
          <p:nvPr/>
        </p:nvCxnSpPr>
        <p:spPr>
          <a:xfrm flipH="1" flipV="1">
            <a:off x="2667000" y="3429000"/>
            <a:ext cx="1143000" cy="228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892379B-4151-441A-85DB-90E925EF3A6C}"/>
              </a:ext>
            </a:extLst>
          </p:cNvPr>
          <p:cNvCxnSpPr/>
          <p:nvPr/>
        </p:nvCxnSpPr>
        <p:spPr>
          <a:xfrm flipH="1" flipV="1">
            <a:off x="2819400" y="3429000"/>
            <a:ext cx="3048000" cy="228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72CF4F83-34BE-474C-B484-DF8553BD31CD}"/>
              </a:ext>
            </a:extLst>
          </p:cNvPr>
          <p:cNvSpPr>
            <a:spLocks noGrp="1"/>
          </p:cNvSpPr>
          <p:nvPr>
            <p:ph type="title"/>
          </p:nvPr>
        </p:nvSpPr>
        <p:spPr>
          <a:xfrm>
            <a:off x="1447800" y="111919"/>
            <a:ext cx="7162800" cy="990600"/>
          </a:xfrm>
        </p:spPr>
        <p:txBody>
          <a:bodyPr>
            <a:normAutofit/>
          </a:bodyPr>
          <a:lstStyle/>
          <a:p>
            <a:r>
              <a:rPr lang="en-US" sz="3200" dirty="0"/>
              <a:t>Schematic view of Peripheral Interfacing </a:t>
            </a:r>
          </a:p>
        </p:txBody>
      </p:sp>
    </p:spTree>
    <p:extLst>
      <p:ext uri="{BB962C8B-B14F-4D97-AF65-F5344CB8AC3E}">
        <p14:creationId xmlns:p14="http://schemas.microsoft.com/office/powerpoint/2010/main" val="83742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BA40-7412-496E-A539-6DA186D5F29C}"/>
              </a:ext>
            </a:extLst>
          </p:cNvPr>
          <p:cNvSpPr>
            <a:spLocks noGrp="1"/>
          </p:cNvSpPr>
          <p:nvPr>
            <p:ph type="title"/>
          </p:nvPr>
        </p:nvSpPr>
        <p:spPr/>
        <p:txBody>
          <a:bodyPr/>
          <a:lstStyle/>
          <a:p>
            <a:r>
              <a:rPr lang="en-US" dirty="0"/>
              <a:t>Peripheral Interfacing </a:t>
            </a:r>
          </a:p>
        </p:txBody>
      </p:sp>
      <p:sp>
        <p:nvSpPr>
          <p:cNvPr id="3" name="Content Placeholder 2">
            <a:extLst>
              <a:ext uri="{FF2B5EF4-FFF2-40B4-BE49-F238E27FC236}">
                <a16:creationId xmlns:a16="http://schemas.microsoft.com/office/drawing/2014/main" id="{28FE63E4-84C8-40B2-BD53-FB6A37F4EF88}"/>
              </a:ext>
            </a:extLst>
          </p:cNvPr>
          <p:cNvSpPr>
            <a:spLocks noGrp="1"/>
          </p:cNvSpPr>
          <p:nvPr>
            <p:ph idx="1"/>
          </p:nvPr>
        </p:nvSpPr>
        <p:spPr>
          <a:xfrm>
            <a:off x="457200" y="1524000"/>
            <a:ext cx="8229600" cy="3352800"/>
          </a:xfrm>
        </p:spPr>
        <p:txBody>
          <a:bodyPr>
            <a:normAutofit/>
          </a:bodyPr>
          <a:lstStyle/>
          <a:p>
            <a:endParaRPr lang="en-US" dirty="0"/>
          </a:p>
          <a:p>
            <a:pPr marL="0" indent="0" algn="just">
              <a:buNone/>
            </a:pPr>
            <a:r>
              <a:rPr lang="en-US" sz="2000" dirty="0"/>
              <a:t>Process of establishing communication between the Robot and various system components/peripheral equipment in a Robot/Automation system can be defined as the term interfacing. Or simply we can define it as way, each peripheral equipment talk each other through a master control.</a:t>
            </a:r>
          </a:p>
          <a:p>
            <a:pPr marL="0" indent="0" algn="just">
              <a:buNone/>
            </a:pPr>
            <a:r>
              <a:rPr lang="en-US" sz="2000" dirty="0"/>
              <a:t>Communication is generally in the form of Input and Output signals what is exchanged between the individual equipment control system and the master device.</a:t>
            </a:r>
          </a:p>
        </p:txBody>
      </p:sp>
      <p:sp>
        <p:nvSpPr>
          <p:cNvPr id="5" name="AutoShape 2" descr="Image result for flight simulator">
            <a:extLst>
              <a:ext uri="{FF2B5EF4-FFF2-40B4-BE49-F238E27FC236}">
                <a16:creationId xmlns:a16="http://schemas.microsoft.com/office/drawing/2014/main" id="{EFF27F4A-1EF4-479D-A73A-ECA638C601C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8697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Programmable Logic Control(PLC)</a:t>
            </a:r>
          </a:p>
        </p:txBody>
      </p:sp>
      <p:sp>
        <p:nvSpPr>
          <p:cNvPr id="3" name="Content Placeholder 2"/>
          <p:cNvSpPr>
            <a:spLocks noGrp="1"/>
          </p:cNvSpPr>
          <p:nvPr>
            <p:ph idx="1"/>
          </p:nvPr>
        </p:nvSpPr>
        <p:spPr>
          <a:xfrm>
            <a:off x="457200" y="1562100"/>
            <a:ext cx="8229600" cy="2628900"/>
          </a:xfrm>
        </p:spPr>
        <p:txBody>
          <a:bodyPr>
            <a:normAutofit lnSpcReduction="10000"/>
          </a:bodyPr>
          <a:lstStyle/>
          <a:p>
            <a:pPr marL="0" indent="0" algn="just">
              <a:buNone/>
            </a:pPr>
            <a:r>
              <a:rPr lang="en-US" dirty="0"/>
              <a:t>PLC is an acronym for programmable logic controller. PLC is an industrial computer control system which controls devices by continuously monitoring the state of input devices and makes decisions based on a logic program to control the state of an output device. Incoming control signal is called an input. A signal going out of the PLC to control a field device is an output. </a:t>
            </a:r>
          </a:p>
        </p:txBody>
      </p:sp>
      <p:pic>
        <p:nvPicPr>
          <p:cNvPr id="4098" name="Picture 2" descr="PLC">
            <a:extLst>
              <a:ext uri="{FF2B5EF4-FFF2-40B4-BE49-F238E27FC236}">
                <a16:creationId xmlns:a16="http://schemas.microsoft.com/office/drawing/2014/main" id="{97AA79E0-463F-4166-A755-3AA8FB428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62400"/>
            <a:ext cx="4448175" cy="2533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57775" y="4644450"/>
            <a:ext cx="4572000" cy="584775"/>
          </a:xfrm>
          <a:prstGeom prst="rect">
            <a:avLst/>
          </a:prstGeom>
        </p:spPr>
        <p:txBody>
          <a:bodyPr>
            <a:spAutoFit/>
          </a:bodyPr>
          <a:lstStyle/>
          <a:p>
            <a:r>
              <a:rPr lang="en-US" sz="1400" dirty="0">
                <a:hlinkClick r:id="rId3"/>
              </a:rPr>
              <a:t>https://www.youtube.com/watch?v=PbAGl_mv5XI</a:t>
            </a:r>
            <a:endParaRPr lang="en-US" sz="1400" dirty="0"/>
          </a:p>
          <a:p>
            <a:endParaRPr lang="en-US" dirty="0"/>
          </a:p>
        </p:txBody>
      </p:sp>
    </p:spTree>
    <p:extLst>
      <p:ext uri="{BB962C8B-B14F-4D97-AF65-F5344CB8AC3E}">
        <p14:creationId xmlns:p14="http://schemas.microsoft.com/office/powerpoint/2010/main" val="242502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78D2-ED2E-4AD3-9A9A-3A26BE8DB996}"/>
              </a:ext>
            </a:extLst>
          </p:cNvPr>
          <p:cNvSpPr>
            <a:spLocks noGrp="1"/>
          </p:cNvSpPr>
          <p:nvPr>
            <p:ph type="title"/>
          </p:nvPr>
        </p:nvSpPr>
        <p:spPr/>
        <p:txBody>
          <a:bodyPr/>
          <a:lstStyle/>
          <a:p>
            <a:r>
              <a:rPr lang="en-US" dirty="0"/>
              <a:t>Evolution of Interfacing and Controls</a:t>
            </a:r>
          </a:p>
        </p:txBody>
      </p:sp>
      <p:sp>
        <p:nvSpPr>
          <p:cNvPr id="3" name="Content Placeholder 2">
            <a:extLst>
              <a:ext uri="{FF2B5EF4-FFF2-40B4-BE49-F238E27FC236}">
                <a16:creationId xmlns:a16="http://schemas.microsoft.com/office/drawing/2014/main" id="{C1D20A0C-BBE6-414F-8A7D-2396C93C1A2F}"/>
              </a:ext>
            </a:extLst>
          </p:cNvPr>
          <p:cNvSpPr>
            <a:spLocks noGrp="1"/>
          </p:cNvSpPr>
          <p:nvPr>
            <p:ph idx="1"/>
          </p:nvPr>
        </p:nvSpPr>
        <p:spPr>
          <a:xfrm>
            <a:off x="457200" y="2247900"/>
            <a:ext cx="8229600" cy="3276600"/>
          </a:xfrm>
        </p:spPr>
        <p:txBody>
          <a:bodyPr/>
          <a:lstStyle/>
          <a:p>
            <a:pPr marL="0" indent="0" algn="just">
              <a:buNone/>
            </a:pPr>
            <a:r>
              <a:rPr lang="en-US" dirty="0"/>
              <a:t>Prior to the present interfacing  this functionality was provided by banks of hardwired relays, which were often complex, difficult to maintain and also difficult to modify for changes in the system. The PLC provided the same functionality but within software rather than banks of relays with the PLC being programmed using ladder logic, a programming method that replicated the functionality of relays and was, therefore, easy to understand and use.</a:t>
            </a:r>
          </a:p>
        </p:txBody>
      </p:sp>
    </p:spTree>
    <p:extLst>
      <p:ext uri="{BB962C8B-B14F-4D97-AF65-F5344CB8AC3E}">
        <p14:creationId xmlns:p14="http://schemas.microsoft.com/office/powerpoint/2010/main" val="339316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5E904-B649-412F-B9D7-25F0757D8438}"/>
              </a:ext>
            </a:extLst>
          </p:cNvPr>
          <p:cNvSpPr>
            <a:spLocks noGrp="1"/>
          </p:cNvSpPr>
          <p:nvPr>
            <p:ph idx="1"/>
          </p:nvPr>
        </p:nvSpPr>
        <p:spPr>
          <a:xfrm>
            <a:off x="457200" y="1447800"/>
            <a:ext cx="8229600" cy="4191000"/>
          </a:xfrm>
        </p:spPr>
        <p:txBody>
          <a:bodyPr>
            <a:normAutofit/>
          </a:bodyPr>
          <a:lstStyle/>
          <a:p>
            <a:pPr marL="0" indent="0" algn="just">
              <a:buNone/>
            </a:pPr>
            <a:r>
              <a:rPr lang="en-US" dirty="0"/>
              <a:t>PLC is a special form of microprocessor base controller that uses programmable memory to store instruction to control machines and processes, sends, receives, and processes data from and to the field devices. PLC monitors discrete things. It has a high speed response, so usually they're used in applications where high speed response is required, like manufacturing processes, industrial applications, and some traffic systems. Basically any application that needs a regulation of an input and an output.</a:t>
            </a:r>
          </a:p>
        </p:txBody>
      </p:sp>
    </p:spTree>
    <p:extLst>
      <p:ext uri="{BB962C8B-B14F-4D97-AF65-F5344CB8AC3E}">
        <p14:creationId xmlns:p14="http://schemas.microsoft.com/office/powerpoint/2010/main" val="752491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DX Dubai">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FDE74B46417E4FA233AF4DF26D44A2" ma:contentTypeVersion="8" ma:contentTypeDescription="Create a new document." ma:contentTypeScope="" ma:versionID="6b77353d6cd9bab904b02a177ecc8a75">
  <xsd:schema xmlns:xsd="http://www.w3.org/2001/XMLSchema" xmlns:xs="http://www.w3.org/2001/XMLSchema" xmlns:p="http://schemas.microsoft.com/office/2006/metadata/properties" xmlns:ns2="0d32e403-eebc-42fd-add1-c31952a96264" targetNamespace="http://schemas.microsoft.com/office/2006/metadata/properties" ma:root="true" ma:fieldsID="4b90bf336f2a3504680984460ce07dff" ns2:_="">
    <xsd:import namespace="0d32e403-eebc-42fd-add1-c31952a962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32e403-eebc-42fd-add1-c31952a962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35E98-1FA4-4BEE-A33C-33476C50B380}">
  <ds:schemaRefs>
    <ds:schemaRef ds:uri="http://schemas.microsoft.com/office/2006/metadata/properties"/>
    <ds:schemaRef ds:uri="http://schemas.microsoft.com/office/infopath/2007/PartnerControls"/>
    <ds:schemaRef ds:uri="9420e11b-e0d4-4094-a896-dd4374d67990"/>
    <ds:schemaRef ds:uri="770d1eda-3a0e-4771-b156-2a62f3654739"/>
  </ds:schemaRefs>
</ds:datastoreItem>
</file>

<file path=customXml/itemProps2.xml><?xml version="1.0" encoding="utf-8"?>
<ds:datastoreItem xmlns:ds="http://schemas.openxmlformats.org/officeDocument/2006/customXml" ds:itemID="{35C02102-A18F-40C3-9620-8726849AEC46}">
  <ds:schemaRefs>
    <ds:schemaRef ds:uri="http://schemas.microsoft.com/sharepoint/v3/contenttype/forms"/>
  </ds:schemaRefs>
</ds:datastoreItem>
</file>

<file path=customXml/itemProps3.xml><?xml version="1.0" encoding="utf-8"?>
<ds:datastoreItem xmlns:ds="http://schemas.openxmlformats.org/officeDocument/2006/customXml" ds:itemID="{A1595D4F-504B-4345-8B3E-7EDA4A75FD8B}"/>
</file>

<file path=docProps/app.xml><?xml version="1.0" encoding="utf-8"?>
<Properties xmlns="http://schemas.openxmlformats.org/officeDocument/2006/extended-properties" xmlns:vt="http://schemas.openxmlformats.org/officeDocument/2006/docPropsVTypes">
  <Template>MDX Dubai.thmx</Template>
  <TotalTime>10001</TotalTime>
  <Words>2360</Words>
  <Application>Microsoft Office PowerPoint</Application>
  <PresentationFormat>On-screen Show (4:3)</PresentationFormat>
  <Paragraphs>181</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MDX Dubai</vt:lpstr>
      <vt:lpstr>Industrial MANIPULATOR   peripheral interfacing</vt:lpstr>
      <vt:lpstr>Abstract</vt:lpstr>
      <vt:lpstr>What are the peripheral equipment in a robot system</vt:lpstr>
      <vt:lpstr>System Diagram </vt:lpstr>
      <vt:lpstr>Schematic view of Peripheral Interfacing </vt:lpstr>
      <vt:lpstr>Peripheral Interfacing </vt:lpstr>
      <vt:lpstr>Programmable Logic Control(PLC)</vt:lpstr>
      <vt:lpstr>Evolution of Interfacing and Controls</vt:lpstr>
      <vt:lpstr>PowerPoint Presentation</vt:lpstr>
      <vt:lpstr>Advantages of PLC</vt:lpstr>
      <vt:lpstr>PLC and Robot System</vt:lpstr>
      <vt:lpstr>Example</vt:lpstr>
      <vt:lpstr>PowerPoint Presentation</vt:lpstr>
      <vt:lpstr>Remote I/O Modules</vt:lpstr>
      <vt:lpstr>Communication Protocols in PLC</vt:lpstr>
      <vt:lpstr>PowerPoint Presentation</vt:lpstr>
      <vt:lpstr>definition</vt:lpstr>
      <vt:lpstr>Characteristics of PLC Communication</vt:lpstr>
      <vt:lpstr>Parameters</vt:lpstr>
      <vt:lpstr>Profibus </vt:lpstr>
      <vt:lpstr>DeviceNet</vt:lpstr>
      <vt:lpstr>Human Machine Interface(HMI)</vt:lpstr>
      <vt:lpstr>PowerPoint Presentation</vt:lpstr>
      <vt:lpstr>Who uses HMI?</vt:lpstr>
      <vt:lpstr>PowerPoint Presentation</vt:lpstr>
      <vt:lpstr>Common application  of HMI system</vt:lpstr>
      <vt:lpstr>SCADA</vt:lpstr>
      <vt:lpstr>PowerPoint Presentation</vt:lpstr>
      <vt:lpstr>PowerPoint Presentation</vt:lpstr>
      <vt:lpstr>Difference between HMI and SCADA</vt:lpstr>
      <vt:lpstr>Discussion Topics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ITX1000</dc:title>
  <dc:subject/>
  <dc:creator>Carl</dc:creator>
  <cp:keywords/>
  <dc:description/>
  <cp:lastModifiedBy>bittu scaria</cp:lastModifiedBy>
  <cp:revision>315</cp:revision>
  <dcterms:created xsi:type="dcterms:W3CDTF">2006-08-16T00:00:00Z</dcterms:created>
  <dcterms:modified xsi:type="dcterms:W3CDTF">2023-12-18T07:52:26Z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0x01010029FDE74B46417E4FA233AF4DF26D44A2</vt:lpwstr>
  </property>
  <property fmtid="{D5CDD505-2E9C-101B-9397-08002B2CF9AE}" pid="3" name="MediaServiceImageTags">
    <vt:lpwstr/>
  </property>
  <property fmtid="{D5CDD505-2E9C-101B-9397-08002B2CF9AE}" pid="4" name="Order">
    <vt:r8>22900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