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401" r:id="rId2"/>
    <p:sldId id="402" r:id="rId3"/>
    <p:sldId id="404" r:id="rId4"/>
    <p:sldId id="403" r:id="rId5"/>
    <p:sldId id="405" r:id="rId6"/>
    <p:sldId id="406" r:id="rId7"/>
    <p:sldId id="407" r:id="rId8"/>
    <p:sldId id="40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5" autoAdjust="0"/>
    <p:restoredTop sz="91928"/>
  </p:normalViewPr>
  <p:slideViewPr>
    <p:cSldViewPr>
      <p:cViewPr varScale="1">
        <p:scale>
          <a:sx n="79" d="100"/>
          <a:sy n="79" d="100"/>
        </p:scale>
        <p:origin x="132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1424A-9BBA-894B-9EA5-63A562FE8952}" type="datetimeFigureOut">
              <a:rPr lang="en-US" smtClean="0"/>
              <a:t>10/19/2023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243B1-6A89-F041-98AC-48B2EF3D7032}" type="slidenum">
              <a:rPr lang="en-US" smtClean="0"/>
              <a:t>‹#›</a:t>
            </a:fld>
            <a:endParaRPr lang="en-US"/>
          </a:p>
        </p:txBody>
      </p:sp>
    </p:spTree>
    <p:extLst>
      <p:ext uri="{BB962C8B-B14F-4D97-AF65-F5344CB8AC3E}">
        <p14:creationId xmlns:p14="http://schemas.microsoft.com/office/powerpoint/2010/main" val="609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dirty="0"/>
              <a:t>PDE4424 Industrial Manipulators</a:t>
            </a:r>
          </a:p>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a:defRPr sz="1400" b="1">
                <a:solidFill>
                  <a:srgbClr val="7F7F7F"/>
                </a:solidFill>
              </a:defRPr>
            </a:lvl1pPr>
          </a:lstStyle>
          <a:p>
            <a:fld id="{B6F15528-21DE-4FAA-801E-634DDDAF4B2B}" type="slidenum">
              <a:rPr lang="en-US" smtClean="0"/>
              <a:pPr/>
              <a:t>‹#›</a:t>
            </a:fld>
            <a:endParaRPr lang="en-US" dirty="0"/>
          </a:p>
        </p:txBody>
      </p:sp>
      <p:pic>
        <p:nvPicPr>
          <p:cNvPr id="9" name="Picture 8" descr="C:\Users\Charles Stephen\Desktop\Middlesex University Dubai logo.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6787" y="62786"/>
            <a:ext cx="1468931" cy="569371"/>
          </a:xfrm>
          <a:prstGeom prst="rect">
            <a:avLst/>
          </a:prstGeom>
          <a:noFill/>
          <a:ln>
            <a:noFill/>
          </a:ln>
        </p:spPr>
      </p:pic>
      <p:sp>
        <p:nvSpPr>
          <p:cNvPr id="11" name="Footer Placeholder 4"/>
          <p:cNvSpPr txBox="1">
            <a:spLocks/>
          </p:cNvSpPr>
          <p:nvPr/>
        </p:nvSpPr>
        <p:spPr>
          <a:xfrm>
            <a:off x="5029200" y="6528816"/>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dirty="0"/>
          </a:p>
        </p:txBody>
      </p:sp>
      <p:sp>
        <p:nvSpPr>
          <p:cNvPr id="14" name="TextBox 13"/>
          <p:cNvSpPr txBox="1"/>
          <p:nvPr/>
        </p:nvSpPr>
        <p:spPr>
          <a:xfrm>
            <a:off x="457200" y="6528816"/>
            <a:ext cx="83293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solidFill>
              </a:rPr>
              <a:t>MDX Dubai Material	</a:t>
            </a:r>
            <a:r>
              <a:rPr lang="en-US" sz="1200" dirty="0"/>
              <a:t>				</a:t>
            </a:r>
            <a:r>
              <a:rPr lang="en-US" sz="1200" dirty="0">
                <a:solidFill>
                  <a:srgbClr val="7F7F7F"/>
                </a:solidFill>
              </a:rPr>
              <a:t>Judhi Prasetyo &amp; Bittu Scaria , 2023</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ARTICULATED Robots</a:t>
            </a:r>
          </a:p>
        </p:txBody>
      </p:sp>
      <p:sp>
        <p:nvSpPr>
          <p:cNvPr id="3" name="Subtitle 2"/>
          <p:cNvSpPr>
            <a:spLocks noGrp="1"/>
          </p:cNvSpPr>
          <p:nvPr>
            <p:ph type="subTitle" idx="1"/>
          </p:nvPr>
        </p:nvSpPr>
        <p:spPr/>
        <p:txBody>
          <a:bodyPr>
            <a:normAutofit/>
          </a:bodyPr>
          <a:lstStyle/>
          <a:p>
            <a:r>
              <a:rPr lang="en-US" dirty="0"/>
              <a:t>PDE4431 Industrial Manipulators</a:t>
            </a:r>
          </a:p>
          <a:p>
            <a:r>
              <a:rPr lang="en-US" dirty="0"/>
              <a:t>Judhi Prasetyo &amp; Bittu Scaria</a:t>
            </a:r>
          </a:p>
          <a:p>
            <a:r>
              <a:rPr lang="en-US" dirty="0"/>
              <a:t>Middlesex University Dubai</a:t>
            </a:r>
          </a:p>
        </p:txBody>
      </p:sp>
    </p:spTree>
    <p:extLst>
      <p:ext uri="{BB962C8B-B14F-4D97-AF65-F5344CB8AC3E}">
        <p14:creationId xmlns:p14="http://schemas.microsoft.com/office/powerpoint/2010/main" val="320133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a:t>Articulated Robots</a:t>
            </a:r>
          </a:p>
        </p:txBody>
      </p:sp>
      <p:sp>
        <p:nvSpPr>
          <p:cNvPr id="3" name="Content Placeholder 2"/>
          <p:cNvSpPr>
            <a:spLocks noGrp="1"/>
          </p:cNvSpPr>
          <p:nvPr>
            <p:ph idx="1"/>
          </p:nvPr>
        </p:nvSpPr>
        <p:spPr>
          <a:xfrm>
            <a:off x="467833" y="1905000"/>
            <a:ext cx="8229600" cy="2743200"/>
          </a:xfrm>
        </p:spPr>
        <p:txBody>
          <a:bodyPr/>
          <a:lstStyle/>
          <a:p>
            <a:endParaRPr lang="en-US" dirty="0"/>
          </a:p>
          <a:p>
            <a:pPr marL="0" indent="0">
              <a:buNone/>
            </a:pPr>
            <a:r>
              <a:rPr lang="en-US" dirty="0"/>
              <a:t>An articulated robot is a robot with rotary joints, typically with more than 4 axis. It uses these three revolute joints either in single/combination to access its work space. Usually the joints are arranged in a “chain”, so that one joint supports another further in the chain.</a:t>
            </a:r>
          </a:p>
          <a:p>
            <a:endParaRPr lang="en-US" dirty="0"/>
          </a:p>
          <a:p>
            <a:endParaRPr lang="en-US" dirty="0"/>
          </a:p>
        </p:txBody>
      </p:sp>
    </p:spTree>
    <p:extLst>
      <p:ext uri="{BB962C8B-B14F-4D97-AF65-F5344CB8AC3E}">
        <p14:creationId xmlns:p14="http://schemas.microsoft.com/office/powerpoint/2010/main" val="421358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what is  articulated rob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57200"/>
            <a:ext cx="7848600" cy="608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99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953000"/>
          </a:xfrm>
        </p:spPr>
        <p:txBody>
          <a:bodyPr>
            <a:normAutofit fontScale="92500"/>
          </a:bodyPr>
          <a:lstStyle/>
          <a:p>
            <a:pPr algn="just"/>
            <a:r>
              <a:rPr lang="en-US" dirty="0"/>
              <a:t>The most common configuration is the articulated or jointed arm. </a:t>
            </a:r>
          </a:p>
          <a:p>
            <a:pPr algn="just"/>
            <a:r>
              <a:rPr lang="en-US" dirty="0"/>
              <a:t>This closely resembles the human arm and is very flexible.</a:t>
            </a:r>
          </a:p>
          <a:p>
            <a:pPr algn="just"/>
            <a:r>
              <a:rPr lang="en-US" dirty="0"/>
              <a:t>These are normally six axis machines, although some seven axis machines are available, providing redundancy and therefore improving access into awkward spaces. </a:t>
            </a:r>
          </a:p>
          <a:p>
            <a:pPr algn="just"/>
            <a:r>
              <a:rPr lang="en-US" dirty="0"/>
              <a:t>The structure comprises six rotational joints, each mounted on the previous joint. They have the ability to reach a point, within the working envelope, in more than one configuration or position a tool in any orientation at a specific position.</a:t>
            </a:r>
          </a:p>
          <a:p>
            <a:pPr algn="just"/>
            <a:r>
              <a:rPr lang="en-US" dirty="0"/>
              <a:t>Typical robot sizes range from a reach of 0.5 to over 3.5 m and carrying capacities from 3 to over 1000 kg.</a:t>
            </a:r>
          </a:p>
          <a:p>
            <a:endParaRPr lang="en-US" dirty="0"/>
          </a:p>
        </p:txBody>
      </p:sp>
      <p:sp>
        <p:nvSpPr>
          <p:cNvPr id="4" name="Title 1"/>
          <p:cNvSpPr>
            <a:spLocks noGrp="1"/>
          </p:cNvSpPr>
          <p:nvPr>
            <p:ph type="title"/>
          </p:nvPr>
        </p:nvSpPr>
        <p:spPr>
          <a:xfrm>
            <a:off x="457200" y="533400"/>
            <a:ext cx="8229600" cy="914400"/>
          </a:xfrm>
        </p:spPr>
        <p:txBody>
          <a:bodyPr/>
          <a:lstStyle/>
          <a:p>
            <a:r>
              <a:rPr lang="en-US" dirty="0"/>
              <a:t>Features of Articulated Robots</a:t>
            </a:r>
          </a:p>
        </p:txBody>
      </p:sp>
    </p:spTree>
    <p:extLst>
      <p:ext uri="{BB962C8B-B14F-4D97-AF65-F5344CB8AC3E}">
        <p14:creationId xmlns:p14="http://schemas.microsoft.com/office/powerpoint/2010/main" val="313769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algn="just"/>
            <a:r>
              <a:rPr lang="en-US" dirty="0"/>
              <a:t>The construction of the arm means each joint has to carry the weight of all the following joints; that is, joint three carries 4, 5,and 6. This impacts both the carrying capacity, the load that can be handled by the robot, as well as the repeatability and accuracy. </a:t>
            </a:r>
          </a:p>
          <a:p>
            <a:pPr algn="just"/>
            <a:r>
              <a:rPr lang="en-US" dirty="0"/>
              <a:t>The structures are not particularly rigid and the overall repeatability is the cumulative of all of the axes.</a:t>
            </a:r>
          </a:p>
          <a:p>
            <a:pPr algn="just"/>
            <a:r>
              <a:rPr lang="en-US" dirty="0"/>
              <a:t>60% of annual installations worldwide, although it is higher in Europe and the Americas (International Federation of Robotics, 2013).</a:t>
            </a:r>
          </a:p>
          <a:p>
            <a:endParaRPr lang="en-US" dirty="0"/>
          </a:p>
        </p:txBody>
      </p:sp>
    </p:spTree>
    <p:extLst>
      <p:ext uri="{BB962C8B-B14F-4D97-AF65-F5344CB8AC3E}">
        <p14:creationId xmlns:p14="http://schemas.microsoft.com/office/powerpoint/2010/main" val="369728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p>
        </p:txBody>
      </p:sp>
      <p:sp>
        <p:nvSpPr>
          <p:cNvPr id="3" name="Content Placeholder 2"/>
          <p:cNvSpPr>
            <a:spLocks noGrp="1"/>
          </p:cNvSpPr>
          <p:nvPr>
            <p:ph idx="1"/>
          </p:nvPr>
        </p:nvSpPr>
        <p:spPr/>
        <p:txBody>
          <a:bodyPr/>
          <a:lstStyle/>
          <a:p>
            <a:r>
              <a:rPr lang="en-US" dirty="0"/>
              <a:t>This type of robot is used for many process applications, including welding and painting, as well as many handling applications including machine tool tending, metal casting, and general material handling.</a:t>
            </a:r>
          </a:p>
          <a:p>
            <a:endParaRPr lang="en-US" dirty="0"/>
          </a:p>
        </p:txBody>
      </p:sp>
      <p:pic>
        <p:nvPicPr>
          <p:cNvPr id="3076"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022" y="3352800"/>
            <a:ext cx="3705071"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20" y="3352800"/>
            <a:ext cx="450720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2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876800"/>
          </a:xfrm>
        </p:spPr>
        <p:txBody>
          <a:bodyPr/>
          <a:lstStyle/>
          <a:p>
            <a:pPr algn="just"/>
            <a:r>
              <a:rPr lang="en-US" dirty="0"/>
              <a:t>There are also a number of four axis articulated arms. These have been developed specifically for applications such as palletizing, packing, and picking where it is not necessary to orientate the tool. Therefore two of the wrist axes are not required. This type of robot is able to achieve higher speeds with higher payloads than the equivalent six axes machines.</a:t>
            </a:r>
          </a:p>
        </p:txBody>
      </p:sp>
      <p:pic>
        <p:nvPicPr>
          <p:cNvPr id="4100" name="Picture 4" descr="Image result for palletizing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352800"/>
            <a:ext cx="5369718" cy="3124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052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Arm Articulated Robots</a:t>
            </a:r>
          </a:p>
        </p:txBody>
      </p:sp>
      <p:sp>
        <p:nvSpPr>
          <p:cNvPr id="3" name="Content Placeholder 2"/>
          <p:cNvSpPr>
            <a:spLocks noGrp="1"/>
          </p:cNvSpPr>
          <p:nvPr>
            <p:ph idx="1"/>
          </p:nvPr>
        </p:nvSpPr>
        <p:spPr/>
        <p:txBody>
          <a:bodyPr/>
          <a:lstStyle/>
          <a:p>
            <a:pPr algn="just"/>
            <a:r>
              <a:rPr lang="en-US" dirty="0"/>
              <a:t>Dual arm robots, with two articulated arms mounted on the same structure, are also being developed. These two arms are able to work cooperatively and therefore mimic a human and are aimed at tasks such as assembly where two hands are required to work together to assemble the parts.</a:t>
            </a:r>
          </a:p>
        </p:txBody>
      </p:sp>
      <p:pic>
        <p:nvPicPr>
          <p:cNvPr id="6146" name="Picture 2" descr="Image result for dual arm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366126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3656210"/>
            <a:ext cx="2994453" cy="266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246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DX Dubai">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DE74B46417E4FA233AF4DF26D44A2" ma:contentTypeVersion="8" ma:contentTypeDescription="Create a new document." ma:contentTypeScope="" ma:versionID="6b77353d6cd9bab904b02a177ecc8a75">
  <xsd:schema xmlns:xsd="http://www.w3.org/2001/XMLSchema" xmlns:xs="http://www.w3.org/2001/XMLSchema" xmlns:p="http://schemas.microsoft.com/office/2006/metadata/properties" xmlns:ns2="0d32e403-eebc-42fd-add1-c31952a96264" targetNamespace="http://schemas.microsoft.com/office/2006/metadata/properties" ma:root="true" ma:fieldsID="4b90bf336f2a3504680984460ce07dff" ns2:_="">
    <xsd:import namespace="0d32e403-eebc-42fd-add1-c31952a962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2e403-eebc-42fd-add1-c31952a96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B3D77F-5CC4-48C3-9425-540127D00ABE}"/>
</file>

<file path=customXml/itemProps2.xml><?xml version="1.0" encoding="utf-8"?>
<ds:datastoreItem xmlns:ds="http://schemas.openxmlformats.org/officeDocument/2006/customXml" ds:itemID="{E316A917-782C-497A-8352-6EBA12106F50}"/>
</file>

<file path=customXml/itemProps3.xml><?xml version="1.0" encoding="utf-8"?>
<ds:datastoreItem xmlns:ds="http://schemas.openxmlformats.org/officeDocument/2006/customXml" ds:itemID="{219802DF-8F3E-49FE-93EE-0D6D6D15809B}"/>
</file>

<file path=docProps/app.xml><?xml version="1.0" encoding="utf-8"?>
<Properties xmlns="http://schemas.openxmlformats.org/officeDocument/2006/extended-properties" xmlns:vt="http://schemas.openxmlformats.org/officeDocument/2006/docPropsVTypes">
  <Template>MDX Dubai.thmx</Template>
  <TotalTime>5469</TotalTime>
  <Words>448</Words>
  <Application>Microsoft Office PowerPoint</Application>
  <PresentationFormat>On-screen Show (4:3)</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MDX Dubai</vt:lpstr>
      <vt:lpstr>ARTICULATED Robots</vt:lpstr>
      <vt:lpstr>Articulated Robots</vt:lpstr>
      <vt:lpstr>PowerPoint Presentation</vt:lpstr>
      <vt:lpstr>Features of Articulated Robots</vt:lpstr>
      <vt:lpstr>PowerPoint Presentation</vt:lpstr>
      <vt:lpstr>Application </vt:lpstr>
      <vt:lpstr>PowerPoint Presentation</vt:lpstr>
      <vt:lpstr>Dual Arm Articulated Robots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ITX1000</dc:title>
  <dc:subject/>
  <dc:creator>Carl</dc:creator>
  <cp:keywords/>
  <dc:description/>
  <cp:lastModifiedBy>bittu scaria</cp:lastModifiedBy>
  <cp:revision>222</cp:revision>
  <dcterms:created xsi:type="dcterms:W3CDTF">2006-08-16T00:00:00Z</dcterms:created>
  <dcterms:modified xsi:type="dcterms:W3CDTF">2023-10-19T14:44:50Z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0x01010029FDE74B46417E4FA233AF4DF26D44A2</vt:lpwstr>
  </property>
  <property fmtid="{D5CDD505-2E9C-101B-9397-08002B2CF9AE}" pid="3" name="Order">
    <vt:r8>13900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