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44"/>
  </p:notesMasterIdLst>
  <p:sldIdLst>
    <p:sldId id="401" r:id="rId5"/>
    <p:sldId id="423" r:id="rId6"/>
    <p:sldId id="425" r:id="rId7"/>
    <p:sldId id="424" r:id="rId8"/>
    <p:sldId id="426" r:id="rId9"/>
    <p:sldId id="427" r:id="rId10"/>
    <p:sldId id="467" r:id="rId11"/>
    <p:sldId id="470" r:id="rId12"/>
    <p:sldId id="428" r:id="rId13"/>
    <p:sldId id="429" r:id="rId14"/>
    <p:sldId id="454" r:id="rId15"/>
    <p:sldId id="432" r:id="rId16"/>
    <p:sldId id="433" r:id="rId17"/>
    <p:sldId id="434" r:id="rId18"/>
    <p:sldId id="435" r:id="rId19"/>
    <p:sldId id="437" r:id="rId20"/>
    <p:sldId id="474" r:id="rId21"/>
    <p:sldId id="473" r:id="rId22"/>
    <p:sldId id="447" r:id="rId23"/>
    <p:sldId id="436" r:id="rId24"/>
    <p:sldId id="476" r:id="rId25"/>
    <p:sldId id="475" r:id="rId26"/>
    <p:sldId id="453" r:id="rId27"/>
    <p:sldId id="455" r:id="rId28"/>
    <p:sldId id="456" r:id="rId29"/>
    <p:sldId id="457" r:id="rId30"/>
    <p:sldId id="458" r:id="rId31"/>
    <p:sldId id="459" r:id="rId32"/>
    <p:sldId id="460" r:id="rId33"/>
    <p:sldId id="461" r:id="rId34"/>
    <p:sldId id="462" r:id="rId35"/>
    <p:sldId id="464" r:id="rId36"/>
    <p:sldId id="465" r:id="rId37"/>
    <p:sldId id="466" r:id="rId38"/>
    <p:sldId id="463" r:id="rId39"/>
    <p:sldId id="468" r:id="rId40"/>
    <p:sldId id="469" r:id="rId41"/>
    <p:sldId id="471" r:id="rId42"/>
    <p:sldId id="47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74152-09ED-40B3-B938-21F042AEC652}" v="1" dt="2023-11-02T16:10:56.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5" autoAdjust="0"/>
    <p:restoredTop sz="91928"/>
  </p:normalViewPr>
  <p:slideViewPr>
    <p:cSldViewPr>
      <p:cViewPr varScale="1">
        <p:scale>
          <a:sx n="79" d="100"/>
          <a:sy n="79" d="100"/>
        </p:scale>
        <p:origin x="1325" y="77"/>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Bedaba - M00979224" userId="S::m00979224@studentmdx.ac::784265ec-c558-46bf-a6fd-c53b2617628e" providerId="AD" clId="Web-{DF674152-09ED-40B3-B938-21F042AEC652}"/>
    <pc:docChg chg="sldOrd">
      <pc:chgData name="Michael Bedaba - M00979224" userId="S::m00979224@studentmdx.ac::784265ec-c558-46bf-a6fd-c53b2617628e" providerId="AD" clId="Web-{DF674152-09ED-40B3-B938-21F042AEC652}" dt="2023-11-02T16:10:56.915" v="0"/>
      <pc:docMkLst>
        <pc:docMk/>
      </pc:docMkLst>
      <pc:sldChg chg="ord">
        <pc:chgData name="Michael Bedaba - M00979224" userId="S::m00979224@studentmdx.ac::784265ec-c558-46bf-a6fd-c53b2617628e" providerId="AD" clId="Web-{DF674152-09ED-40B3-B938-21F042AEC652}" dt="2023-11-02T16:10:56.915" v="0"/>
        <pc:sldMkLst>
          <pc:docMk/>
          <pc:sldMk cId="172837858" sldId="42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1424A-9BBA-894B-9EA5-63A562FE8952}" type="datetimeFigureOut">
              <a:rPr lang="en-US" smtClean="0"/>
              <a:t>11/2/2023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243B1-6A89-F041-98AC-48B2EF3D7032}" type="slidenum">
              <a:rPr lang="en-US" smtClean="0"/>
              <a:t>‹#›</a:t>
            </a:fld>
            <a:endParaRPr lang="en-US"/>
          </a:p>
        </p:txBody>
      </p:sp>
    </p:spTree>
    <p:extLst>
      <p:ext uri="{BB962C8B-B14F-4D97-AF65-F5344CB8AC3E}">
        <p14:creationId xmlns:p14="http://schemas.microsoft.com/office/powerpoint/2010/main" val="6096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en-US" dirty="0"/>
              <a:t>PDE4424 Industrial Manipulators</a:t>
            </a:r>
          </a:p>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a:defRPr sz="1400" b="1">
                <a:solidFill>
                  <a:srgbClr val="7F7F7F"/>
                </a:solidFill>
              </a:defRPr>
            </a:lvl1pPr>
          </a:lstStyle>
          <a:p>
            <a:fld id="{B6F15528-21DE-4FAA-801E-634DDDAF4B2B}" type="slidenum">
              <a:rPr lang="en-US" smtClean="0"/>
              <a:pPr/>
              <a:t>‹#›</a:t>
            </a:fld>
            <a:endParaRPr lang="en-US" dirty="0"/>
          </a:p>
        </p:txBody>
      </p:sp>
      <p:pic>
        <p:nvPicPr>
          <p:cNvPr id="9" name="Picture 8" descr="C:\Users\Charles Stephen\Desktop\Middlesex University Dubai logo.jp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6787" y="62786"/>
            <a:ext cx="1468931" cy="569371"/>
          </a:xfrm>
          <a:prstGeom prst="rect">
            <a:avLst/>
          </a:prstGeom>
          <a:noFill/>
          <a:ln>
            <a:noFill/>
          </a:ln>
        </p:spPr>
      </p:pic>
      <p:sp>
        <p:nvSpPr>
          <p:cNvPr id="11" name="Footer Placeholder 4"/>
          <p:cNvSpPr txBox="1">
            <a:spLocks/>
          </p:cNvSpPr>
          <p:nvPr/>
        </p:nvSpPr>
        <p:spPr>
          <a:xfrm>
            <a:off x="5029200" y="6528816"/>
            <a:ext cx="4114800" cy="32918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dirty="0"/>
          </a:p>
        </p:txBody>
      </p:sp>
      <p:sp>
        <p:nvSpPr>
          <p:cNvPr id="14" name="TextBox 13"/>
          <p:cNvSpPr txBox="1"/>
          <p:nvPr/>
        </p:nvSpPr>
        <p:spPr>
          <a:xfrm>
            <a:off x="457200" y="6528816"/>
            <a:ext cx="83293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a:solidFill>
                  <a:schemeClr val="accent5"/>
                </a:solidFill>
              </a:rPr>
              <a:t>MDX Dubai Material	</a:t>
            </a:r>
            <a:r>
              <a:rPr lang="en-US" sz="1200" dirty="0"/>
              <a:t>				</a:t>
            </a:r>
            <a:r>
              <a:rPr lang="en-US" sz="1200" dirty="0">
                <a:solidFill>
                  <a:srgbClr val="7F7F7F"/>
                </a:solidFill>
              </a:rPr>
              <a:t>Judhi Prasetyo &amp; Bittu Scaria , 2023</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Robot motions-ii</a:t>
            </a:r>
          </a:p>
        </p:txBody>
      </p:sp>
      <p:sp>
        <p:nvSpPr>
          <p:cNvPr id="3" name="Subtitle 2"/>
          <p:cNvSpPr>
            <a:spLocks noGrp="1"/>
          </p:cNvSpPr>
          <p:nvPr>
            <p:ph type="subTitle" idx="1"/>
          </p:nvPr>
        </p:nvSpPr>
        <p:spPr/>
        <p:txBody>
          <a:bodyPr>
            <a:normAutofit/>
          </a:bodyPr>
          <a:lstStyle/>
          <a:p>
            <a:r>
              <a:rPr lang="en-US" dirty="0"/>
              <a:t>PDE4431 Industrial Manipulators</a:t>
            </a:r>
          </a:p>
          <a:p>
            <a:r>
              <a:rPr lang="en-US" dirty="0"/>
              <a:t>Judhi Prasetyo &amp; Bittu Scaria</a:t>
            </a:r>
          </a:p>
          <a:p>
            <a:r>
              <a:rPr lang="en-US" dirty="0"/>
              <a:t>Middlesex University Dubai</a:t>
            </a:r>
          </a:p>
        </p:txBody>
      </p:sp>
    </p:spTree>
    <p:extLst>
      <p:ext uri="{BB962C8B-B14F-4D97-AF65-F5344CB8AC3E}">
        <p14:creationId xmlns:p14="http://schemas.microsoft.com/office/powerpoint/2010/main" val="320133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0" y="1143000"/>
            <a:ext cx="6045673" cy="4876800"/>
          </a:xfrm>
          <a:prstGeom prst="rect">
            <a:avLst/>
          </a:prstGeom>
        </p:spPr>
      </p:pic>
    </p:spTree>
    <p:extLst>
      <p:ext uri="{BB962C8B-B14F-4D97-AF65-F5344CB8AC3E}">
        <p14:creationId xmlns:p14="http://schemas.microsoft.com/office/powerpoint/2010/main" val="387000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25BE-374F-48D7-96A1-778481C565FF}"/>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61245081-92F7-45EC-AC19-98E60423A1DE}"/>
              </a:ext>
            </a:extLst>
          </p:cNvPr>
          <p:cNvSpPr>
            <a:spLocks noGrp="1"/>
          </p:cNvSpPr>
          <p:nvPr>
            <p:ph idx="1"/>
          </p:nvPr>
        </p:nvSpPr>
        <p:spPr/>
        <p:txBody>
          <a:bodyPr/>
          <a:lstStyle/>
          <a:p>
            <a:r>
              <a:rPr lang="en-US" dirty="0"/>
              <a:t>Jog robot to and record points on following configuration as per the exercise chart provided.</a:t>
            </a:r>
          </a:p>
        </p:txBody>
      </p:sp>
    </p:spTree>
    <p:extLst>
      <p:ext uri="{BB962C8B-B14F-4D97-AF65-F5344CB8AC3E}">
        <p14:creationId xmlns:p14="http://schemas.microsoft.com/office/powerpoint/2010/main" val="310370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rmAutofit/>
          </a:bodyPr>
          <a:lstStyle/>
          <a:p>
            <a:pPr algn="just"/>
            <a:r>
              <a:rPr lang="en-US" sz="2000" dirty="0"/>
              <a:t>You can input/delete the point data.  When a point file is selected, the robot controller loads the file into memory. As points are taught on the [Robot Manager]-[Jog &amp; Teach] page, the spreadsheet on the Points page is updated. </a:t>
            </a:r>
          </a:p>
          <a:p>
            <a:pPr algn="just"/>
            <a:endParaRPr lang="en-US" sz="2000" dirty="0"/>
          </a:p>
        </p:txBody>
      </p:sp>
      <p:pic>
        <p:nvPicPr>
          <p:cNvPr id="5" name="Picture 4"/>
          <p:cNvPicPr>
            <a:picLocks noChangeAspect="1"/>
          </p:cNvPicPr>
          <p:nvPr/>
        </p:nvPicPr>
        <p:blipFill>
          <a:blip r:embed="rId2"/>
          <a:stretch>
            <a:fillRect/>
          </a:stretch>
        </p:blipFill>
        <p:spPr>
          <a:xfrm>
            <a:off x="3200400" y="1981200"/>
            <a:ext cx="4495800" cy="3851466"/>
          </a:xfrm>
          <a:prstGeom prst="rect">
            <a:avLst/>
          </a:prstGeom>
        </p:spPr>
      </p:pic>
    </p:spTree>
    <p:extLst>
      <p:ext uri="{BB962C8B-B14F-4D97-AF65-F5344CB8AC3E}">
        <p14:creationId xmlns:p14="http://schemas.microsoft.com/office/powerpoint/2010/main" val="424312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details</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7322" y="2286000"/>
            <a:ext cx="8363778" cy="2514600"/>
          </a:xfrm>
          <a:prstGeom prst="rect">
            <a:avLst/>
          </a:prstGeom>
        </p:spPr>
      </p:pic>
    </p:spTree>
    <p:extLst>
      <p:ext uri="{BB962C8B-B14F-4D97-AF65-F5344CB8AC3E}">
        <p14:creationId xmlns:p14="http://schemas.microsoft.com/office/powerpoint/2010/main" val="361285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Point attributes </a:t>
            </a:r>
          </a:p>
        </p:txBody>
      </p:sp>
      <p:sp>
        <p:nvSpPr>
          <p:cNvPr id="3" name="Content Placeholder 2"/>
          <p:cNvSpPr>
            <a:spLocks noGrp="1"/>
          </p:cNvSpPr>
          <p:nvPr>
            <p:ph idx="1"/>
          </p:nvPr>
        </p:nvSpPr>
        <p:spPr/>
        <p:txBody>
          <a:bodyPr>
            <a:normAutofit/>
          </a:bodyPr>
          <a:lstStyle/>
          <a:p>
            <a:pPr marL="0" indent="0" algn="just">
              <a:buNone/>
            </a:pPr>
            <a:r>
              <a:rPr lang="en-US" sz="2000" dirty="0"/>
              <a:t>Each point definition can optionally specify a local number and various arm orientations, depending on the robot type.  You can specify point attributes in point assignment statements or use individual statements and functions to change the attributes of a previously defined point. </a:t>
            </a:r>
          </a:p>
          <a:p>
            <a:pPr marL="0" indent="0" algn="just">
              <a:buNone/>
            </a:pPr>
            <a:r>
              <a:rPr lang="en-US" sz="2000" b="1" u="sng" dirty="0">
                <a:solidFill>
                  <a:srgbClr val="00B0F0"/>
                </a:solidFill>
              </a:rPr>
              <a:t>Local point attribute: </a:t>
            </a:r>
            <a:r>
              <a:rPr lang="en-US" sz="2000" dirty="0"/>
              <a:t>specify a local coordinate system number for a point in an assignment statement.</a:t>
            </a:r>
          </a:p>
          <a:p>
            <a:pPr marL="0" indent="0" algn="just">
              <a:buNone/>
            </a:pPr>
            <a:r>
              <a:rPr lang="en-US" sz="2000" b="1" u="sng" dirty="0">
                <a:solidFill>
                  <a:srgbClr val="00B050"/>
                </a:solidFill>
              </a:rPr>
              <a:t>Hand point attribute: </a:t>
            </a:r>
            <a:r>
              <a:rPr lang="en-US" sz="2000" dirty="0"/>
              <a:t>specify orientation for the SCARA or 6-axis robot L (for Lefty hand orientation) or R (for Righty hand orientation). </a:t>
            </a:r>
          </a:p>
          <a:p>
            <a:pPr marL="0" indent="0" algn="just">
              <a:buNone/>
            </a:pPr>
            <a:r>
              <a:rPr lang="en-US" sz="2000" b="1" u="sng" dirty="0">
                <a:solidFill>
                  <a:srgbClr val="0070C0"/>
                </a:solidFill>
              </a:rPr>
              <a:t>Elbow point attribute</a:t>
            </a:r>
            <a:r>
              <a:rPr lang="en-US" sz="2000" dirty="0"/>
              <a:t>: specify elbow orientation for the 6-axis robot by A (Above elbow orientation) or B (Below elbow orientation).</a:t>
            </a:r>
          </a:p>
          <a:p>
            <a:pPr marL="0" indent="0" algn="just">
              <a:buNone/>
            </a:pPr>
            <a:r>
              <a:rPr lang="en-US" sz="2000" b="1" u="sng" dirty="0">
                <a:solidFill>
                  <a:srgbClr val="7030A0"/>
                </a:solidFill>
              </a:rPr>
              <a:t>Wrist point attribute</a:t>
            </a:r>
            <a:r>
              <a:rPr lang="en-US" sz="2000" dirty="0"/>
              <a:t>: specify wrist orientation for the 6-axis robot by NF (</a:t>
            </a:r>
            <a:r>
              <a:rPr lang="en-US" sz="2000" dirty="0" err="1"/>
              <a:t>NoFlip</a:t>
            </a:r>
            <a:r>
              <a:rPr lang="en-US" sz="2000" dirty="0"/>
              <a:t> wrist orientation) or F (Flip wrist orientation). </a:t>
            </a:r>
          </a:p>
          <a:p>
            <a:endParaRPr lang="en-US" dirty="0"/>
          </a:p>
        </p:txBody>
      </p:sp>
    </p:spTree>
    <p:extLst>
      <p:ext uri="{BB962C8B-B14F-4D97-AF65-F5344CB8AC3E}">
        <p14:creationId xmlns:p14="http://schemas.microsoft.com/office/powerpoint/2010/main" val="2695145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876800"/>
          </a:xfrm>
        </p:spPr>
        <p:txBody>
          <a:bodyPr>
            <a:normAutofit/>
          </a:bodyPr>
          <a:lstStyle/>
          <a:p>
            <a:pPr marL="0" indent="0" algn="just">
              <a:buNone/>
            </a:pPr>
            <a:r>
              <a:rPr lang="en-US" sz="2000" b="1" u="sng" dirty="0">
                <a:solidFill>
                  <a:srgbClr val="92D050"/>
                </a:solidFill>
              </a:rPr>
              <a:t>J4Flag and J6Flag point attributes </a:t>
            </a:r>
            <a:r>
              <a:rPr lang="en-US" sz="2000" dirty="0"/>
              <a:t>: At some points in the work envelope, the 6-axis robot can have the same position and orientation even if the fourth joint or the sixth joint is rotated 360 degrees.  To distinguish these points, the J4Flag and J6Flag point attributes are provided.  These flags allow you to specify a position range for joint 4 and joint 6 for a given point.</a:t>
            </a:r>
          </a:p>
          <a:p>
            <a:pPr marL="0" indent="0">
              <a:buNone/>
            </a:pPr>
            <a:endParaRPr lang="en-US" sz="2000" dirty="0"/>
          </a:p>
        </p:txBody>
      </p:sp>
    </p:spTree>
    <p:extLst>
      <p:ext uri="{BB962C8B-B14F-4D97-AF65-F5344CB8AC3E}">
        <p14:creationId xmlns:p14="http://schemas.microsoft.com/office/powerpoint/2010/main" val="271898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Statement-Programming </a:t>
            </a:r>
          </a:p>
        </p:txBody>
      </p:sp>
      <p:sp>
        <p:nvSpPr>
          <p:cNvPr id="3" name="Content Placeholder 2"/>
          <p:cNvSpPr>
            <a:spLocks noGrp="1"/>
          </p:cNvSpPr>
          <p:nvPr>
            <p:ph idx="1"/>
          </p:nvPr>
        </p:nvSpPr>
        <p:spPr/>
        <p:txBody>
          <a:bodyPr/>
          <a:lstStyle/>
          <a:p>
            <a:pPr marL="0" indent="0" algn="just">
              <a:buNone/>
            </a:pPr>
            <a:r>
              <a:rPr lang="en-US" dirty="0"/>
              <a:t>Go Statement</a:t>
            </a:r>
          </a:p>
          <a:p>
            <a:pPr marL="0" indent="0" algn="just">
              <a:buNone/>
            </a:pPr>
            <a:r>
              <a:rPr lang="en-US" dirty="0"/>
              <a:t>Moves the arm using point to point motion from the current position to the specified point.  The Go instruction can move any combination of 1-6 joints at the same time.</a:t>
            </a:r>
          </a:p>
          <a:p>
            <a:pPr marL="0" indent="0" algn="just">
              <a:buNone/>
            </a:pPr>
            <a:endParaRPr lang="en-US" dirty="0"/>
          </a:p>
          <a:p>
            <a:pPr marL="0" indent="0" algn="just">
              <a:buNone/>
            </a:pPr>
            <a:r>
              <a:rPr lang="en-US" dirty="0"/>
              <a:t>The path is not predictable because the each joint interpolates between the current point and the target point.  Be careful of the interference with peripherals. The Speed instruction determines the arm speed for motion initiated by the Go instruction.  The </a:t>
            </a:r>
            <a:r>
              <a:rPr lang="en-US" dirty="0" err="1"/>
              <a:t>Accel</a:t>
            </a:r>
            <a:r>
              <a:rPr lang="en-US" dirty="0"/>
              <a:t> instruction defines the acceleration. </a:t>
            </a:r>
          </a:p>
          <a:p>
            <a:endParaRPr lang="en-US" dirty="0"/>
          </a:p>
        </p:txBody>
      </p:sp>
    </p:spTree>
    <p:extLst>
      <p:ext uri="{BB962C8B-B14F-4D97-AF65-F5344CB8AC3E}">
        <p14:creationId xmlns:p14="http://schemas.microsoft.com/office/powerpoint/2010/main" val="169804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3886200"/>
          </a:xfrm>
        </p:spPr>
        <p:txBody>
          <a:bodyPr/>
          <a:lstStyle/>
          <a:p>
            <a:r>
              <a:rPr lang="en-US" dirty="0"/>
              <a:t>Go instruction can be defined in a variety of ways:  - </a:t>
            </a:r>
          </a:p>
          <a:p>
            <a:r>
              <a:rPr lang="en-US" dirty="0"/>
              <a:t>Using a specific point to move to.  For example: Go P1.  - Using an explicit coordinate position to move to.  For example: Go XY(50, 400, 0, 0).  </a:t>
            </a:r>
          </a:p>
          <a:p>
            <a:r>
              <a:rPr lang="en-US" dirty="0"/>
              <a:t>Using a point with a coordinate offset.  For example: Go P1 +X(50).  </a:t>
            </a:r>
          </a:p>
          <a:p>
            <a:r>
              <a:rPr lang="en-US" dirty="0"/>
              <a:t>Using a point but with a different coordinate value.  For example: Go P1 :X(50). </a:t>
            </a:r>
          </a:p>
        </p:txBody>
      </p:sp>
    </p:spTree>
    <p:extLst>
      <p:ext uri="{BB962C8B-B14F-4D97-AF65-F5344CB8AC3E}">
        <p14:creationId xmlns:p14="http://schemas.microsoft.com/office/powerpoint/2010/main" val="401269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statement </a:t>
            </a:r>
          </a:p>
        </p:txBody>
      </p:sp>
      <p:pic>
        <p:nvPicPr>
          <p:cNvPr id="4" name="Content Placeholder 3"/>
          <p:cNvPicPr>
            <a:picLocks noGrp="1" noChangeAspect="1"/>
          </p:cNvPicPr>
          <p:nvPr>
            <p:ph idx="1"/>
          </p:nvPr>
        </p:nvPicPr>
        <p:blipFill>
          <a:blip r:embed="rId2"/>
          <a:stretch>
            <a:fillRect/>
          </a:stretch>
        </p:blipFill>
        <p:spPr>
          <a:xfrm>
            <a:off x="1485900" y="1447800"/>
            <a:ext cx="6172200" cy="4924425"/>
          </a:xfrm>
          <a:prstGeom prst="rect">
            <a:avLst/>
          </a:prstGeom>
        </p:spPr>
      </p:pic>
    </p:spTree>
    <p:extLst>
      <p:ext uri="{BB962C8B-B14F-4D97-AF65-F5344CB8AC3E}">
        <p14:creationId xmlns:p14="http://schemas.microsoft.com/office/powerpoint/2010/main" val="188101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723A-B319-43A3-AEF0-3FFDE32E9A84}"/>
              </a:ext>
            </a:extLst>
          </p:cNvPr>
          <p:cNvSpPr>
            <a:spLocks noGrp="1"/>
          </p:cNvSpPr>
          <p:nvPr>
            <p:ph type="title"/>
          </p:nvPr>
        </p:nvSpPr>
        <p:spPr/>
        <p:txBody>
          <a:bodyPr/>
          <a:lstStyle/>
          <a:p>
            <a:r>
              <a:rPr lang="en-US" dirty="0"/>
              <a:t>Exercise 2 -Point to Point Motion</a:t>
            </a:r>
          </a:p>
        </p:txBody>
      </p:sp>
      <p:sp>
        <p:nvSpPr>
          <p:cNvPr id="3" name="Content Placeholder 2">
            <a:extLst>
              <a:ext uri="{FF2B5EF4-FFF2-40B4-BE49-F238E27FC236}">
                <a16:creationId xmlns:a16="http://schemas.microsoft.com/office/drawing/2014/main" id="{06804576-B947-4A5D-B822-3461A0D5746E}"/>
              </a:ext>
            </a:extLst>
          </p:cNvPr>
          <p:cNvSpPr>
            <a:spLocks noGrp="1"/>
          </p:cNvSpPr>
          <p:nvPr>
            <p:ph idx="1"/>
          </p:nvPr>
        </p:nvSpPr>
        <p:spPr/>
        <p:txBody>
          <a:bodyPr/>
          <a:lstStyle/>
          <a:p>
            <a:pPr algn="just"/>
            <a:r>
              <a:rPr lang="en-US" dirty="0"/>
              <a:t>Create a Program on Robot using Go instruction (point to point )motion type.</a:t>
            </a:r>
          </a:p>
        </p:txBody>
      </p:sp>
      <p:sp>
        <p:nvSpPr>
          <p:cNvPr id="4" name="Oval 3">
            <a:extLst>
              <a:ext uri="{FF2B5EF4-FFF2-40B4-BE49-F238E27FC236}">
                <a16:creationId xmlns:a16="http://schemas.microsoft.com/office/drawing/2014/main" id="{EA4BC903-9048-42B3-AB8C-7CF7804135B1}"/>
              </a:ext>
            </a:extLst>
          </p:cNvPr>
          <p:cNvSpPr/>
          <p:nvPr/>
        </p:nvSpPr>
        <p:spPr>
          <a:xfrm>
            <a:off x="838200" y="5243209"/>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5" name="Oval 4">
            <a:extLst>
              <a:ext uri="{FF2B5EF4-FFF2-40B4-BE49-F238E27FC236}">
                <a16:creationId xmlns:a16="http://schemas.microsoft.com/office/drawing/2014/main" id="{2D76EB02-059E-4E5D-A406-E2C4E35D5406}"/>
              </a:ext>
            </a:extLst>
          </p:cNvPr>
          <p:cNvSpPr/>
          <p:nvPr/>
        </p:nvSpPr>
        <p:spPr>
          <a:xfrm>
            <a:off x="2209800" y="345494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6" name="Oval 5">
            <a:extLst>
              <a:ext uri="{FF2B5EF4-FFF2-40B4-BE49-F238E27FC236}">
                <a16:creationId xmlns:a16="http://schemas.microsoft.com/office/drawing/2014/main" id="{148E8B1D-F636-44C5-9C46-06C4E6DC4A7D}"/>
              </a:ext>
            </a:extLst>
          </p:cNvPr>
          <p:cNvSpPr/>
          <p:nvPr/>
        </p:nvSpPr>
        <p:spPr>
          <a:xfrm>
            <a:off x="6248402" y="345494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7" name="Oval 6">
            <a:extLst>
              <a:ext uri="{FF2B5EF4-FFF2-40B4-BE49-F238E27FC236}">
                <a16:creationId xmlns:a16="http://schemas.microsoft.com/office/drawing/2014/main" id="{DC626C45-0ABD-42B7-ADA8-F0C23C914F3D}"/>
              </a:ext>
            </a:extLst>
          </p:cNvPr>
          <p:cNvSpPr/>
          <p:nvPr/>
        </p:nvSpPr>
        <p:spPr>
          <a:xfrm>
            <a:off x="7962900" y="5243209"/>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cxnSp>
        <p:nvCxnSpPr>
          <p:cNvPr id="11" name="Straight Arrow Connector 10">
            <a:extLst>
              <a:ext uri="{FF2B5EF4-FFF2-40B4-BE49-F238E27FC236}">
                <a16:creationId xmlns:a16="http://schemas.microsoft.com/office/drawing/2014/main" id="{7D3A3C40-F7F7-4299-88FA-7516C98DFC6B}"/>
              </a:ext>
            </a:extLst>
          </p:cNvPr>
          <p:cNvCxnSpPr/>
          <p:nvPr/>
        </p:nvCxnSpPr>
        <p:spPr>
          <a:xfrm flipV="1">
            <a:off x="1447800" y="4038600"/>
            <a:ext cx="7620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A0B9E7-BF13-4F54-ACF9-C97946C08579}"/>
              </a:ext>
            </a:extLst>
          </p:cNvPr>
          <p:cNvCxnSpPr/>
          <p:nvPr/>
        </p:nvCxnSpPr>
        <p:spPr>
          <a:xfrm>
            <a:off x="2971800" y="3683540"/>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75347A-A565-432D-8B95-7F4E2AE66D2B}"/>
              </a:ext>
            </a:extLst>
          </p:cNvPr>
          <p:cNvCxnSpPr/>
          <p:nvPr/>
        </p:nvCxnSpPr>
        <p:spPr>
          <a:xfrm>
            <a:off x="6858000" y="3912140"/>
            <a:ext cx="1143000" cy="1193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87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Position and Orientation</a:t>
            </a:r>
          </a:p>
        </p:txBody>
      </p:sp>
      <p:pic>
        <p:nvPicPr>
          <p:cNvPr id="4" name="Content Placeholder 3"/>
          <p:cNvPicPr>
            <a:picLocks noGrp="1" noChangeAspect="1"/>
          </p:cNvPicPr>
          <p:nvPr>
            <p:ph idx="1"/>
          </p:nvPr>
        </p:nvPicPr>
        <p:blipFill>
          <a:blip r:embed="rId2"/>
          <a:stretch>
            <a:fillRect/>
          </a:stretch>
        </p:blipFill>
        <p:spPr>
          <a:xfrm>
            <a:off x="457200" y="1524000"/>
            <a:ext cx="8229600" cy="4110417"/>
          </a:xfrm>
          <a:prstGeom prst="rect">
            <a:avLst/>
          </a:prstGeom>
        </p:spPr>
      </p:pic>
    </p:spTree>
    <p:extLst>
      <p:ext uri="{BB962C8B-B14F-4D97-AF65-F5344CB8AC3E}">
        <p14:creationId xmlns:p14="http://schemas.microsoft.com/office/powerpoint/2010/main" val="2492044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Motion Programming</a:t>
            </a:r>
          </a:p>
        </p:txBody>
      </p:sp>
      <p:sp>
        <p:nvSpPr>
          <p:cNvPr id="3" name="Content Placeholder 2"/>
          <p:cNvSpPr>
            <a:spLocks noGrp="1"/>
          </p:cNvSpPr>
          <p:nvPr>
            <p:ph idx="1"/>
          </p:nvPr>
        </p:nvSpPr>
        <p:spPr/>
        <p:txBody>
          <a:bodyPr>
            <a:normAutofit/>
          </a:bodyPr>
          <a:lstStyle/>
          <a:p>
            <a:pPr marL="0" indent="0" algn="just">
              <a:buNone/>
            </a:pPr>
            <a:r>
              <a:rPr lang="en-US" dirty="0"/>
              <a:t>Move Statement </a:t>
            </a:r>
          </a:p>
          <a:p>
            <a:pPr marL="0" indent="0" algn="just">
              <a:buNone/>
            </a:pPr>
            <a:r>
              <a:rPr lang="en-US" dirty="0"/>
              <a:t>	Moves the arm from the current position to the 	specified point using linear interpolation (i.e. moving 	in a straight line) at a constant tool center point 	velocity).</a:t>
            </a:r>
          </a:p>
          <a:p>
            <a:pPr marL="0" indent="0" algn="just">
              <a:buNone/>
            </a:pPr>
            <a:r>
              <a:rPr lang="en-US" sz="2200" dirty="0"/>
              <a:t>Move moves the arm from the current position to destination in a straight line.  Move coordinates all axes to start and stop at the same time.  The coordinates of destination must be taught previously before executing the Move instruction.  </a:t>
            </a:r>
          </a:p>
          <a:p>
            <a:pPr marL="0" indent="0" algn="just">
              <a:buNone/>
            </a:pPr>
            <a:r>
              <a:rPr lang="en-US" sz="2200" dirty="0"/>
              <a:t>Acceleration and deceleration for the Move is controlled by the </a:t>
            </a:r>
            <a:r>
              <a:rPr lang="en-US" sz="2200" dirty="0" err="1"/>
              <a:t>AccelS</a:t>
            </a:r>
            <a:r>
              <a:rPr lang="en-US" sz="2200" dirty="0"/>
              <a:t> instruction.  </a:t>
            </a:r>
          </a:p>
          <a:p>
            <a:pPr marL="0" indent="0" algn="just">
              <a:buNone/>
            </a:pPr>
            <a:r>
              <a:rPr lang="en-US" sz="2200" dirty="0"/>
              <a:t>Speed for the move is controlled by the </a:t>
            </a:r>
            <a:r>
              <a:rPr lang="en-US" sz="2200" dirty="0" err="1"/>
              <a:t>SpeedS</a:t>
            </a:r>
            <a:r>
              <a:rPr lang="en-US" sz="2200" dirty="0"/>
              <a:t> instruction.  </a:t>
            </a:r>
          </a:p>
        </p:txBody>
      </p:sp>
    </p:spTree>
    <p:extLst>
      <p:ext uri="{BB962C8B-B14F-4D97-AF65-F5344CB8AC3E}">
        <p14:creationId xmlns:p14="http://schemas.microsoft.com/office/powerpoint/2010/main" val="1686204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Example</a:t>
            </a:r>
          </a:p>
        </p:txBody>
      </p:sp>
      <p:pic>
        <p:nvPicPr>
          <p:cNvPr id="4" name="Content Placeholder 3"/>
          <p:cNvPicPr>
            <a:picLocks noGrp="1" noChangeAspect="1"/>
          </p:cNvPicPr>
          <p:nvPr>
            <p:ph idx="1"/>
          </p:nvPr>
        </p:nvPicPr>
        <p:blipFill>
          <a:blip r:embed="rId2"/>
          <a:stretch>
            <a:fillRect/>
          </a:stretch>
        </p:blipFill>
        <p:spPr>
          <a:xfrm>
            <a:off x="1295400" y="1676400"/>
            <a:ext cx="6858000" cy="4226069"/>
          </a:xfrm>
          <a:prstGeom prst="rect">
            <a:avLst/>
          </a:prstGeom>
        </p:spPr>
      </p:pic>
    </p:spTree>
    <p:extLst>
      <p:ext uri="{BB962C8B-B14F-4D97-AF65-F5344CB8AC3E}">
        <p14:creationId xmlns:p14="http://schemas.microsoft.com/office/powerpoint/2010/main" val="156703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9200" y="1524000"/>
            <a:ext cx="6896430" cy="3705225"/>
          </a:xfrm>
          <a:prstGeom prst="rect">
            <a:avLst/>
          </a:prstGeom>
        </p:spPr>
      </p:pic>
    </p:spTree>
    <p:extLst>
      <p:ext uri="{BB962C8B-B14F-4D97-AF65-F5344CB8AC3E}">
        <p14:creationId xmlns:p14="http://schemas.microsoft.com/office/powerpoint/2010/main" val="225209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723A-B319-43A3-AEF0-3FFDE32E9A84}"/>
              </a:ext>
            </a:extLst>
          </p:cNvPr>
          <p:cNvSpPr>
            <a:spLocks noGrp="1"/>
          </p:cNvSpPr>
          <p:nvPr>
            <p:ph type="title"/>
          </p:nvPr>
        </p:nvSpPr>
        <p:spPr/>
        <p:txBody>
          <a:bodyPr/>
          <a:lstStyle/>
          <a:p>
            <a:r>
              <a:rPr lang="en-US" dirty="0"/>
              <a:t>Exercise 3 –Linear Motion</a:t>
            </a:r>
          </a:p>
        </p:txBody>
      </p:sp>
      <p:sp>
        <p:nvSpPr>
          <p:cNvPr id="3" name="Content Placeholder 2">
            <a:extLst>
              <a:ext uri="{FF2B5EF4-FFF2-40B4-BE49-F238E27FC236}">
                <a16:creationId xmlns:a16="http://schemas.microsoft.com/office/drawing/2014/main" id="{06804576-B947-4A5D-B822-3461A0D5746E}"/>
              </a:ext>
            </a:extLst>
          </p:cNvPr>
          <p:cNvSpPr>
            <a:spLocks noGrp="1"/>
          </p:cNvSpPr>
          <p:nvPr>
            <p:ph idx="1"/>
          </p:nvPr>
        </p:nvSpPr>
        <p:spPr/>
        <p:txBody>
          <a:bodyPr/>
          <a:lstStyle/>
          <a:p>
            <a:pPr algn="just"/>
            <a:r>
              <a:rPr lang="en-US" dirty="0"/>
              <a:t>Create a Program on Robot using Move instruction (Linear)motion type.</a:t>
            </a:r>
          </a:p>
        </p:txBody>
      </p:sp>
      <p:sp>
        <p:nvSpPr>
          <p:cNvPr id="4" name="Oval 3">
            <a:extLst>
              <a:ext uri="{FF2B5EF4-FFF2-40B4-BE49-F238E27FC236}">
                <a16:creationId xmlns:a16="http://schemas.microsoft.com/office/drawing/2014/main" id="{EA4BC903-9048-42B3-AB8C-7CF7804135B1}"/>
              </a:ext>
            </a:extLst>
          </p:cNvPr>
          <p:cNvSpPr/>
          <p:nvPr/>
        </p:nvSpPr>
        <p:spPr>
          <a:xfrm>
            <a:off x="838200" y="5243209"/>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5" name="Oval 4">
            <a:extLst>
              <a:ext uri="{FF2B5EF4-FFF2-40B4-BE49-F238E27FC236}">
                <a16:creationId xmlns:a16="http://schemas.microsoft.com/office/drawing/2014/main" id="{2D76EB02-059E-4E5D-A406-E2C4E35D5406}"/>
              </a:ext>
            </a:extLst>
          </p:cNvPr>
          <p:cNvSpPr/>
          <p:nvPr/>
        </p:nvSpPr>
        <p:spPr>
          <a:xfrm>
            <a:off x="2209800" y="345494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6" name="Oval 5">
            <a:extLst>
              <a:ext uri="{FF2B5EF4-FFF2-40B4-BE49-F238E27FC236}">
                <a16:creationId xmlns:a16="http://schemas.microsoft.com/office/drawing/2014/main" id="{148E8B1D-F636-44C5-9C46-06C4E6DC4A7D}"/>
              </a:ext>
            </a:extLst>
          </p:cNvPr>
          <p:cNvSpPr/>
          <p:nvPr/>
        </p:nvSpPr>
        <p:spPr>
          <a:xfrm>
            <a:off x="6248402" y="345494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7" name="Oval 6">
            <a:extLst>
              <a:ext uri="{FF2B5EF4-FFF2-40B4-BE49-F238E27FC236}">
                <a16:creationId xmlns:a16="http://schemas.microsoft.com/office/drawing/2014/main" id="{DC626C45-0ABD-42B7-ADA8-F0C23C914F3D}"/>
              </a:ext>
            </a:extLst>
          </p:cNvPr>
          <p:cNvSpPr/>
          <p:nvPr/>
        </p:nvSpPr>
        <p:spPr>
          <a:xfrm>
            <a:off x="7962900" y="5243209"/>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cxnSp>
        <p:nvCxnSpPr>
          <p:cNvPr id="9" name="Straight Arrow Connector 8">
            <a:extLst>
              <a:ext uri="{FF2B5EF4-FFF2-40B4-BE49-F238E27FC236}">
                <a16:creationId xmlns:a16="http://schemas.microsoft.com/office/drawing/2014/main" id="{7F51157B-1538-4276-97CC-F93F4051C466}"/>
              </a:ext>
            </a:extLst>
          </p:cNvPr>
          <p:cNvCxnSpPr/>
          <p:nvPr/>
        </p:nvCxnSpPr>
        <p:spPr>
          <a:xfrm flipV="1">
            <a:off x="1295400" y="4038600"/>
            <a:ext cx="10668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5605CA-4F3F-42C6-815E-8D21C93B0A46}"/>
              </a:ext>
            </a:extLst>
          </p:cNvPr>
          <p:cNvCxnSpPr>
            <a:stCxn id="5" idx="6"/>
          </p:cNvCxnSpPr>
          <p:nvPr/>
        </p:nvCxnSpPr>
        <p:spPr>
          <a:xfrm flipV="1">
            <a:off x="2895600" y="3657600"/>
            <a:ext cx="3276600" cy="2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995E9F-CD06-4FF2-89FA-91936251B767}"/>
              </a:ext>
            </a:extLst>
          </p:cNvPr>
          <p:cNvCxnSpPr/>
          <p:nvPr/>
        </p:nvCxnSpPr>
        <p:spPr>
          <a:xfrm>
            <a:off x="6934202" y="3912140"/>
            <a:ext cx="1142998" cy="1269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381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723A-B319-43A3-AEF0-3FFDE32E9A84}"/>
              </a:ext>
            </a:extLst>
          </p:cNvPr>
          <p:cNvSpPr>
            <a:spLocks noGrp="1"/>
          </p:cNvSpPr>
          <p:nvPr>
            <p:ph type="title"/>
          </p:nvPr>
        </p:nvSpPr>
        <p:spPr/>
        <p:txBody>
          <a:bodyPr/>
          <a:lstStyle/>
          <a:p>
            <a:r>
              <a:rPr lang="en-US" dirty="0"/>
              <a:t>Exercise 4 –Circular Programming</a:t>
            </a:r>
          </a:p>
        </p:txBody>
      </p:sp>
      <p:sp>
        <p:nvSpPr>
          <p:cNvPr id="3" name="Content Placeholder 2">
            <a:extLst>
              <a:ext uri="{FF2B5EF4-FFF2-40B4-BE49-F238E27FC236}">
                <a16:creationId xmlns:a16="http://schemas.microsoft.com/office/drawing/2014/main" id="{06804576-B947-4A5D-B822-3461A0D5746E}"/>
              </a:ext>
            </a:extLst>
          </p:cNvPr>
          <p:cNvSpPr>
            <a:spLocks noGrp="1"/>
          </p:cNvSpPr>
          <p:nvPr>
            <p:ph idx="1"/>
          </p:nvPr>
        </p:nvSpPr>
        <p:spPr/>
        <p:txBody>
          <a:bodyPr/>
          <a:lstStyle/>
          <a:p>
            <a:pPr algn="just"/>
            <a:r>
              <a:rPr lang="en-US" dirty="0"/>
              <a:t>Create a Program on Robot using Arc instruction (Circular)motion type.</a:t>
            </a:r>
          </a:p>
        </p:txBody>
      </p:sp>
      <p:sp>
        <p:nvSpPr>
          <p:cNvPr id="4" name="Oval 3">
            <a:extLst>
              <a:ext uri="{FF2B5EF4-FFF2-40B4-BE49-F238E27FC236}">
                <a16:creationId xmlns:a16="http://schemas.microsoft.com/office/drawing/2014/main" id="{EA4BC903-9048-42B3-AB8C-7CF7804135B1}"/>
              </a:ext>
            </a:extLst>
          </p:cNvPr>
          <p:cNvSpPr/>
          <p:nvPr/>
        </p:nvSpPr>
        <p:spPr>
          <a:xfrm>
            <a:off x="838200" y="5243209"/>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5" name="Oval 4">
            <a:extLst>
              <a:ext uri="{FF2B5EF4-FFF2-40B4-BE49-F238E27FC236}">
                <a16:creationId xmlns:a16="http://schemas.microsoft.com/office/drawing/2014/main" id="{2D76EB02-059E-4E5D-A406-E2C4E35D5406}"/>
              </a:ext>
            </a:extLst>
          </p:cNvPr>
          <p:cNvSpPr/>
          <p:nvPr/>
        </p:nvSpPr>
        <p:spPr>
          <a:xfrm>
            <a:off x="2209800" y="345494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6" name="Oval 5">
            <a:extLst>
              <a:ext uri="{FF2B5EF4-FFF2-40B4-BE49-F238E27FC236}">
                <a16:creationId xmlns:a16="http://schemas.microsoft.com/office/drawing/2014/main" id="{148E8B1D-F636-44C5-9C46-06C4E6DC4A7D}"/>
              </a:ext>
            </a:extLst>
          </p:cNvPr>
          <p:cNvSpPr/>
          <p:nvPr/>
        </p:nvSpPr>
        <p:spPr>
          <a:xfrm>
            <a:off x="4572000" y="24384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7" name="Oval 6">
            <a:extLst>
              <a:ext uri="{FF2B5EF4-FFF2-40B4-BE49-F238E27FC236}">
                <a16:creationId xmlns:a16="http://schemas.microsoft.com/office/drawing/2014/main" id="{DC626C45-0ABD-42B7-ADA8-F0C23C914F3D}"/>
              </a:ext>
            </a:extLst>
          </p:cNvPr>
          <p:cNvSpPr/>
          <p:nvPr/>
        </p:nvSpPr>
        <p:spPr>
          <a:xfrm>
            <a:off x="6858000" y="4038600"/>
            <a:ext cx="685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cxnSp>
        <p:nvCxnSpPr>
          <p:cNvPr id="9" name="Straight Arrow Connector 8">
            <a:extLst>
              <a:ext uri="{FF2B5EF4-FFF2-40B4-BE49-F238E27FC236}">
                <a16:creationId xmlns:a16="http://schemas.microsoft.com/office/drawing/2014/main" id="{D56D2AFD-BB07-4664-944B-B27FF32286DF}"/>
              </a:ext>
            </a:extLst>
          </p:cNvPr>
          <p:cNvCxnSpPr>
            <a:endCxn id="5" idx="4"/>
          </p:cNvCxnSpPr>
          <p:nvPr/>
        </p:nvCxnSpPr>
        <p:spPr>
          <a:xfrm flipV="1">
            <a:off x="1524000" y="3912140"/>
            <a:ext cx="1028700" cy="1331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2924503" y="2914908"/>
            <a:ext cx="4099035" cy="1136830"/>
          </a:xfrm>
          <a:custGeom>
            <a:avLst/>
            <a:gdLst>
              <a:gd name="connsiteX0" fmla="*/ 0 w 4099035"/>
              <a:gd name="connsiteY0" fmla="*/ 687513 h 1136830"/>
              <a:gd name="connsiteX1" fmla="*/ 1947042 w 4099035"/>
              <a:gd name="connsiteY1" fmla="*/ 9595 h 1136830"/>
              <a:gd name="connsiteX2" fmla="*/ 4099035 w 4099035"/>
              <a:gd name="connsiteY2" fmla="*/ 1136830 h 1136830"/>
            </a:gdLst>
            <a:ahLst/>
            <a:cxnLst>
              <a:cxn ang="0">
                <a:pos x="connsiteX0" y="connsiteY0"/>
              </a:cxn>
              <a:cxn ang="0">
                <a:pos x="connsiteX1" y="connsiteY1"/>
              </a:cxn>
              <a:cxn ang="0">
                <a:pos x="connsiteX2" y="connsiteY2"/>
              </a:cxn>
            </a:cxnLst>
            <a:rect l="l" t="t" r="r" b="b"/>
            <a:pathLst>
              <a:path w="4099035" h="1136830">
                <a:moveTo>
                  <a:pt x="0" y="687513"/>
                </a:moveTo>
                <a:cubicBezTo>
                  <a:pt x="631935" y="311111"/>
                  <a:pt x="1263870" y="-65291"/>
                  <a:pt x="1947042" y="9595"/>
                </a:cubicBezTo>
                <a:cubicBezTo>
                  <a:pt x="2630214" y="84481"/>
                  <a:pt x="3364624" y="610655"/>
                  <a:pt x="4099035" y="113683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27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4636-BCA8-4095-BC03-891CAFFF68D6}"/>
              </a:ext>
            </a:extLst>
          </p:cNvPr>
          <p:cNvSpPr>
            <a:spLocks noGrp="1"/>
          </p:cNvSpPr>
          <p:nvPr>
            <p:ph type="title"/>
          </p:nvPr>
        </p:nvSpPr>
        <p:spPr/>
        <p:txBody>
          <a:bodyPr/>
          <a:lstStyle/>
          <a:p>
            <a:r>
              <a:rPr lang="en-US" dirty="0"/>
              <a:t>Home instructions</a:t>
            </a:r>
          </a:p>
        </p:txBody>
      </p:sp>
      <p:pic>
        <p:nvPicPr>
          <p:cNvPr id="4" name="Content Placeholder 3">
            <a:extLst>
              <a:ext uri="{FF2B5EF4-FFF2-40B4-BE49-F238E27FC236}">
                <a16:creationId xmlns:a16="http://schemas.microsoft.com/office/drawing/2014/main" id="{206EB5A9-4B68-440E-A61E-EDCFAE120C3A}"/>
              </a:ext>
            </a:extLst>
          </p:cNvPr>
          <p:cNvPicPr>
            <a:picLocks noGrp="1" noChangeAspect="1"/>
          </p:cNvPicPr>
          <p:nvPr>
            <p:ph idx="1"/>
          </p:nvPr>
        </p:nvPicPr>
        <p:blipFill>
          <a:blip r:embed="rId2"/>
          <a:stretch>
            <a:fillRect/>
          </a:stretch>
        </p:blipFill>
        <p:spPr>
          <a:xfrm>
            <a:off x="457200" y="4038600"/>
            <a:ext cx="8229600" cy="1677370"/>
          </a:xfrm>
          <a:prstGeom prst="rect">
            <a:avLst/>
          </a:prstGeom>
        </p:spPr>
      </p:pic>
      <p:sp>
        <p:nvSpPr>
          <p:cNvPr id="5" name="Rectangle 4">
            <a:extLst>
              <a:ext uri="{FF2B5EF4-FFF2-40B4-BE49-F238E27FC236}">
                <a16:creationId xmlns:a16="http://schemas.microsoft.com/office/drawing/2014/main" id="{4D272A6E-B794-491D-932A-5DE6212D3880}"/>
              </a:ext>
            </a:extLst>
          </p:cNvPr>
          <p:cNvSpPr/>
          <p:nvPr/>
        </p:nvSpPr>
        <p:spPr>
          <a:xfrm>
            <a:off x="423153" y="1622035"/>
            <a:ext cx="8077200" cy="1631216"/>
          </a:xfrm>
          <a:prstGeom prst="rect">
            <a:avLst/>
          </a:prstGeom>
        </p:spPr>
        <p:txBody>
          <a:bodyPr wrap="square">
            <a:spAutoFit/>
          </a:bodyPr>
          <a:lstStyle/>
          <a:p>
            <a:pPr algn="just"/>
            <a:r>
              <a:rPr lang="en-US" sz="2000" dirty="0"/>
              <a:t>The Home command moves the robot to a user defined "park" or "idle" position.  This command works for all robots.  It is mainly used for absolute encoder robots that normally do not need to be mechanically homed.  Use the </a:t>
            </a:r>
            <a:r>
              <a:rPr lang="en-US" sz="2000" dirty="0" err="1"/>
              <a:t>HomeSet</a:t>
            </a:r>
            <a:r>
              <a:rPr lang="en-US" sz="2000" dirty="0"/>
              <a:t> command to set the home position and the </a:t>
            </a:r>
            <a:r>
              <a:rPr lang="en-US" sz="2000" dirty="0" err="1"/>
              <a:t>Hordr</a:t>
            </a:r>
            <a:r>
              <a:rPr lang="en-US" sz="2000" dirty="0"/>
              <a:t> command to set the home order.</a:t>
            </a:r>
          </a:p>
        </p:txBody>
      </p:sp>
    </p:spTree>
    <p:extLst>
      <p:ext uri="{BB962C8B-B14F-4D97-AF65-F5344CB8AC3E}">
        <p14:creationId xmlns:p14="http://schemas.microsoft.com/office/powerpoint/2010/main" val="3513864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4E97-46BD-4CD5-BB06-EF0C0C8474C4}"/>
              </a:ext>
            </a:extLst>
          </p:cNvPr>
          <p:cNvSpPr>
            <a:spLocks noGrp="1"/>
          </p:cNvSpPr>
          <p:nvPr>
            <p:ph type="title"/>
          </p:nvPr>
        </p:nvSpPr>
        <p:spPr/>
        <p:txBody>
          <a:bodyPr>
            <a:normAutofit fontScale="90000"/>
          </a:bodyPr>
          <a:lstStyle/>
          <a:p>
            <a:r>
              <a:rPr lang="en-US" dirty="0"/>
              <a:t>Program and Setting of Home Position</a:t>
            </a:r>
          </a:p>
        </p:txBody>
      </p:sp>
      <p:pic>
        <p:nvPicPr>
          <p:cNvPr id="4" name="Content Placeholder 3">
            <a:extLst>
              <a:ext uri="{FF2B5EF4-FFF2-40B4-BE49-F238E27FC236}">
                <a16:creationId xmlns:a16="http://schemas.microsoft.com/office/drawing/2014/main" id="{0123923D-9911-4B7D-876C-494BE886AEE7}"/>
              </a:ext>
            </a:extLst>
          </p:cNvPr>
          <p:cNvPicPr>
            <a:picLocks noGrp="1" noChangeAspect="1"/>
          </p:cNvPicPr>
          <p:nvPr>
            <p:ph idx="1"/>
          </p:nvPr>
        </p:nvPicPr>
        <p:blipFill>
          <a:blip r:embed="rId2"/>
          <a:stretch>
            <a:fillRect/>
          </a:stretch>
        </p:blipFill>
        <p:spPr>
          <a:xfrm>
            <a:off x="483782" y="2286001"/>
            <a:ext cx="8203018" cy="3352800"/>
          </a:xfrm>
          <a:prstGeom prst="rect">
            <a:avLst/>
          </a:prstGeom>
        </p:spPr>
      </p:pic>
    </p:spTree>
    <p:extLst>
      <p:ext uri="{BB962C8B-B14F-4D97-AF65-F5344CB8AC3E}">
        <p14:creationId xmlns:p14="http://schemas.microsoft.com/office/powerpoint/2010/main" val="3844452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9B2D-F1B0-4C76-9AA5-9DD3FEBABE21}"/>
              </a:ext>
            </a:extLst>
          </p:cNvPr>
          <p:cNvSpPr>
            <a:spLocks noGrp="1"/>
          </p:cNvSpPr>
          <p:nvPr>
            <p:ph type="title"/>
          </p:nvPr>
        </p:nvSpPr>
        <p:spPr/>
        <p:txBody>
          <a:bodyPr/>
          <a:lstStyle/>
          <a:p>
            <a:r>
              <a:rPr lang="en-US" dirty="0"/>
              <a:t>CP Statement</a:t>
            </a:r>
          </a:p>
        </p:txBody>
      </p:sp>
      <p:sp>
        <p:nvSpPr>
          <p:cNvPr id="3" name="Content Placeholder 2">
            <a:extLst>
              <a:ext uri="{FF2B5EF4-FFF2-40B4-BE49-F238E27FC236}">
                <a16:creationId xmlns:a16="http://schemas.microsoft.com/office/drawing/2014/main" id="{EF81A30B-3BB9-4566-A116-11BF22681419}"/>
              </a:ext>
            </a:extLst>
          </p:cNvPr>
          <p:cNvSpPr>
            <a:spLocks noGrp="1"/>
          </p:cNvSpPr>
          <p:nvPr>
            <p:ph idx="1"/>
          </p:nvPr>
        </p:nvSpPr>
        <p:spPr>
          <a:xfrm>
            <a:off x="457200" y="1600200"/>
            <a:ext cx="8229600" cy="3733800"/>
          </a:xfrm>
        </p:spPr>
        <p:txBody>
          <a:bodyPr/>
          <a:lstStyle/>
          <a:p>
            <a:r>
              <a:rPr lang="en-US" dirty="0"/>
              <a:t>CP (Continuous Path) motion mode can be used for the Arc, Arc3, Go, Jump, Jump3, Jump3CP, </a:t>
            </a:r>
            <a:r>
              <a:rPr lang="en-US" dirty="0" err="1"/>
              <a:t>JumpTLZ</a:t>
            </a:r>
            <a:r>
              <a:rPr lang="en-US" dirty="0"/>
              <a:t>, and Move robot motion instructions.  </a:t>
            </a:r>
          </a:p>
          <a:p>
            <a:r>
              <a:rPr lang="en-US" dirty="0"/>
              <a:t> When CP mode is On, each motion command executes the next statement as deceleration starts.  Continuous path motion will continue regardless of whether the CP parameter is specified in each motion command or not.   When CP is Off, this function is active only when the CP parameter is specified in each motion command.</a:t>
            </a:r>
          </a:p>
        </p:txBody>
      </p:sp>
    </p:spTree>
    <p:extLst>
      <p:ext uri="{BB962C8B-B14F-4D97-AF65-F5344CB8AC3E}">
        <p14:creationId xmlns:p14="http://schemas.microsoft.com/office/powerpoint/2010/main" val="4094369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26876-D970-453C-BA7F-24DE300AA7DF}"/>
              </a:ext>
            </a:extLst>
          </p:cNvPr>
          <p:cNvSpPr>
            <a:spLocks noGrp="1"/>
          </p:cNvSpPr>
          <p:nvPr>
            <p:ph idx="1"/>
          </p:nvPr>
        </p:nvSpPr>
        <p:spPr>
          <a:xfrm>
            <a:off x="381000" y="838200"/>
            <a:ext cx="8229600" cy="4876800"/>
          </a:xfrm>
        </p:spPr>
        <p:txBody>
          <a:bodyPr>
            <a:normAutofit/>
          </a:bodyPr>
          <a:lstStyle/>
          <a:p>
            <a:pPr marL="0" indent="0">
              <a:buNone/>
            </a:pPr>
            <a:r>
              <a:rPr lang="en-US" sz="2000" dirty="0"/>
              <a:t>When CP is On, path motion will continue without full deceleration between two CP motions (Arc, Arc3, Jump3, Jump3CP, </a:t>
            </a:r>
            <a:r>
              <a:rPr lang="en-US" sz="2000" dirty="0" err="1"/>
              <a:t>JumpTLZ</a:t>
            </a:r>
            <a:r>
              <a:rPr lang="en-US" sz="2000" dirty="0"/>
              <a:t>, and Move), or two PTP motions (Go, Jump)</a:t>
            </a:r>
          </a:p>
          <a:p>
            <a:pPr marL="0" indent="0">
              <a:buNone/>
            </a:pPr>
            <a:r>
              <a:rPr lang="en-US" sz="2000" dirty="0"/>
              <a:t>CP Statement Example </a:t>
            </a:r>
          </a:p>
          <a:p>
            <a:pPr marL="0" indent="0">
              <a:buNone/>
            </a:pPr>
            <a:r>
              <a:rPr lang="en-US" sz="2000" dirty="0"/>
              <a:t>CP On </a:t>
            </a:r>
          </a:p>
          <a:p>
            <a:pPr marL="0" indent="0">
              <a:buNone/>
            </a:pPr>
            <a:r>
              <a:rPr lang="en-US" sz="2000" dirty="0"/>
              <a:t>Move P1 </a:t>
            </a:r>
          </a:p>
          <a:p>
            <a:pPr marL="0" indent="0">
              <a:buNone/>
            </a:pPr>
            <a:r>
              <a:rPr lang="en-US" sz="2000" dirty="0"/>
              <a:t>Move P2 </a:t>
            </a:r>
          </a:p>
          <a:p>
            <a:pPr marL="0" indent="0">
              <a:buNone/>
            </a:pPr>
            <a:r>
              <a:rPr lang="en-US" sz="2000" dirty="0"/>
              <a:t>CP Off</a:t>
            </a:r>
          </a:p>
        </p:txBody>
      </p:sp>
      <p:pic>
        <p:nvPicPr>
          <p:cNvPr id="5" name="Picture 4">
            <a:extLst>
              <a:ext uri="{FF2B5EF4-FFF2-40B4-BE49-F238E27FC236}">
                <a16:creationId xmlns:a16="http://schemas.microsoft.com/office/drawing/2014/main" id="{89EAFD3A-6A9A-474A-9CDD-370287FCC64C}"/>
              </a:ext>
            </a:extLst>
          </p:cNvPr>
          <p:cNvPicPr>
            <a:picLocks noChangeAspect="1"/>
          </p:cNvPicPr>
          <p:nvPr/>
        </p:nvPicPr>
        <p:blipFill>
          <a:blip r:embed="rId2"/>
          <a:stretch>
            <a:fillRect/>
          </a:stretch>
        </p:blipFill>
        <p:spPr>
          <a:xfrm>
            <a:off x="2743200" y="2667000"/>
            <a:ext cx="6121816" cy="3667087"/>
          </a:xfrm>
          <a:prstGeom prst="rect">
            <a:avLst/>
          </a:prstGeom>
        </p:spPr>
      </p:pic>
    </p:spTree>
    <p:extLst>
      <p:ext uri="{BB962C8B-B14F-4D97-AF65-F5344CB8AC3E}">
        <p14:creationId xmlns:p14="http://schemas.microsoft.com/office/powerpoint/2010/main" val="2019006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D325-9366-4E71-8958-C36135B860F3}"/>
              </a:ext>
            </a:extLst>
          </p:cNvPr>
          <p:cNvSpPr>
            <a:spLocks noGrp="1"/>
          </p:cNvSpPr>
          <p:nvPr>
            <p:ph type="title"/>
          </p:nvPr>
        </p:nvSpPr>
        <p:spPr/>
        <p:txBody>
          <a:bodyPr/>
          <a:lstStyle/>
          <a:p>
            <a:r>
              <a:rPr lang="en-US" dirty="0"/>
              <a:t>Jump Statement</a:t>
            </a:r>
          </a:p>
        </p:txBody>
      </p:sp>
      <p:sp>
        <p:nvSpPr>
          <p:cNvPr id="3" name="Content Placeholder 2">
            <a:extLst>
              <a:ext uri="{FF2B5EF4-FFF2-40B4-BE49-F238E27FC236}">
                <a16:creationId xmlns:a16="http://schemas.microsoft.com/office/drawing/2014/main" id="{DABDF8EA-4FBD-4422-B64F-9D86D7597095}"/>
              </a:ext>
            </a:extLst>
          </p:cNvPr>
          <p:cNvSpPr>
            <a:spLocks noGrp="1"/>
          </p:cNvSpPr>
          <p:nvPr>
            <p:ph idx="1"/>
          </p:nvPr>
        </p:nvSpPr>
        <p:spPr/>
        <p:txBody>
          <a:bodyPr/>
          <a:lstStyle/>
          <a:p>
            <a:pPr marL="0" indent="0">
              <a:buNone/>
            </a:pPr>
            <a:r>
              <a:rPr lang="en-US" dirty="0"/>
              <a:t>Moves the arm from the current position to the specified destination point using point to point motion by first moving in a vertical direction up, then horizontally and then finally vertically downward to arrive on the final destination point. </a:t>
            </a:r>
          </a:p>
        </p:txBody>
      </p:sp>
    </p:spTree>
    <p:extLst>
      <p:ext uri="{BB962C8B-B14F-4D97-AF65-F5344CB8AC3E}">
        <p14:creationId xmlns:p14="http://schemas.microsoft.com/office/powerpoint/2010/main" val="318337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 Arm Orientations</a:t>
            </a:r>
          </a:p>
        </p:txBody>
      </p:sp>
      <p:sp>
        <p:nvSpPr>
          <p:cNvPr id="3" name="Content Placeholder 2"/>
          <p:cNvSpPr>
            <a:spLocks noGrp="1"/>
          </p:cNvSpPr>
          <p:nvPr>
            <p:ph idx="1"/>
          </p:nvPr>
        </p:nvSpPr>
        <p:spPr>
          <a:xfrm>
            <a:off x="457200" y="1600200"/>
            <a:ext cx="8229600" cy="4191000"/>
          </a:xfrm>
        </p:spPr>
        <p:txBody>
          <a:bodyPr/>
          <a:lstStyle/>
          <a:p>
            <a:pPr algn="just"/>
            <a:r>
              <a:rPr lang="en-US" dirty="0"/>
              <a:t>When developing a robot program, it is necessary to specify the point data taught for a particular arm orientation.  If you fail to do so, the position can deviate slightly depending on the arm orientation, which in turn can cause the arm to follow an unexpected path, resulting in interference with peripheral equipment.  This can be dangerous!  To prevent this from happening, the orientation that the arm will be in when moved to the given point should be specified ahead of time in the point data.  Such information can also be changed from the program.</a:t>
            </a:r>
          </a:p>
        </p:txBody>
      </p:sp>
    </p:spTree>
    <p:extLst>
      <p:ext uri="{BB962C8B-B14F-4D97-AF65-F5344CB8AC3E}">
        <p14:creationId xmlns:p14="http://schemas.microsoft.com/office/powerpoint/2010/main" val="1548080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4B5604E-604E-4617-A315-3B0C3B537B3E}"/>
              </a:ext>
            </a:extLst>
          </p:cNvPr>
          <p:cNvPicPr>
            <a:picLocks noGrp="1" noChangeAspect="1"/>
          </p:cNvPicPr>
          <p:nvPr>
            <p:ph idx="1"/>
          </p:nvPr>
        </p:nvPicPr>
        <p:blipFill>
          <a:blip r:embed="rId2"/>
          <a:stretch>
            <a:fillRect/>
          </a:stretch>
        </p:blipFill>
        <p:spPr>
          <a:xfrm>
            <a:off x="914400" y="647700"/>
            <a:ext cx="7697832" cy="5562600"/>
          </a:xfrm>
          <a:prstGeom prst="rect">
            <a:avLst/>
          </a:prstGeom>
        </p:spPr>
      </p:pic>
    </p:spTree>
    <p:extLst>
      <p:ext uri="{BB962C8B-B14F-4D97-AF65-F5344CB8AC3E}">
        <p14:creationId xmlns:p14="http://schemas.microsoft.com/office/powerpoint/2010/main" val="2281513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136-407D-4E40-BCDF-B10C73A9442D}"/>
              </a:ext>
            </a:extLst>
          </p:cNvPr>
          <p:cNvSpPr>
            <a:spLocks noGrp="1"/>
          </p:cNvSpPr>
          <p:nvPr>
            <p:ph type="title"/>
          </p:nvPr>
        </p:nvSpPr>
        <p:spPr/>
        <p:txBody>
          <a:bodyPr/>
          <a:lstStyle/>
          <a:p>
            <a:r>
              <a:rPr lang="en-US" dirty="0"/>
              <a:t>Jump3, Jump3CP Statement</a:t>
            </a:r>
          </a:p>
        </p:txBody>
      </p:sp>
      <p:sp>
        <p:nvSpPr>
          <p:cNvPr id="3" name="Content Placeholder 2">
            <a:extLst>
              <a:ext uri="{FF2B5EF4-FFF2-40B4-BE49-F238E27FC236}">
                <a16:creationId xmlns:a16="http://schemas.microsoft.com/office/drawing/2014/main" id="{C8881CA2-91EB-4626-8EBA-AE50149600C7}"/>
              </a:ext>
            </a:extLst>
          </p:cNvPr>
          <p:cNvSpPr>
            <a:spLocks noGrp="1"/>
          </p:cNvSpPr>
          <p:nvPr>
            <p:ph idx="1"/>
          </p:nvPr>
        </p:nvSpPr>
        <p:spPr/>
        <p:txBody>
          <a:bodyPr>
            <a:normAutofit lnSpcReduction="10000"/>
          </a:bodyPr>
          <a:lstStyle/>
          <a:p>
            <a:pPr marL="0" indent="0">
              <a:buNone/>
            </a:pPr>
            <a:r>
              <a:rPr lang="en-US" dirty="0"/>
              <a:t>3D gate motion.   Jump3 is a combination of two CP motions and one PTP motion.  Jump3CP is a combination of three CP motions.</a:t>
            </a:r>
          </a:p>
          <a:p>
            <a:pPr marL="0" indent="0">
              <a:buNone/>
            </a:pPr>
            <a:endParaRPr lang="en-US" dirty="0"/>
          </a:p>
          <a:p>
            <a:pPr marL="0" indent="0">
              <a:buNone/>
            </a:pPr>
            <a:r>
              <a:rPr lang="en-US" dirty="0"/>
              <a:t>Moves the arm from the current position to the destination point with 3D gate motion.  3D gate motion consists of depart motion, span motion, and approach motion.  The depart motion form the current position to the depart point is always CP motion.  The span motion from the depart point to the start approach point is PTP motion in Jump3, and the CP motion in Jump3CP. The approach motion from the starting approach point to the target point is always CP motion. </a:t>
            </a:r>
          </a:p>
        </p:txBody>
      </p:sp>
    </p:spTree>
    <p:extLst>
      <p:ext uri="{BB962C8B-B14F-4D97-AF65-F5344CB8AC3E}">
        <p14:creationId xmlns:p14="http://schemas.microsoft.com/office/powerpoint/2010/main" val="3820732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54029-B612-46CC-8FC8-341C4B2594B9}"/>
              </a:ext>
            </a:extLst>
          </p:cNvPr>
          <p:cNvSpPr>
            <a:spLocks noGrp="1"/>
          </p:cNvSpPr>
          <p:nvPr>
            <p:ph idx="1"/>
          </p:nvPr>
        </p:nvSpPr>
        <p:spPr>
          <a:xfrm>
            <a:off x="457200" y="1143000"/>
            <a:ext cx="8229600" cy="5334000"/>
          </a:xfrm>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186299D0-6C6B-4431-8B2E-CB7B5EC686FD}"/>
              </a:ext>
            </a:extLst>
          </p:cNvPr>
          <p:cNvPicPr>
            <a:picLocks noChangeAspect="1"/>
          </p:cNvPicPr>
          <p:nvPr/>
        </p:nvPicPr>
        <p:blipFill>
          <a:blip r:embed="rId2"/>
          <a:stretch>
            <a:fillRect/>
          </a:stretch>
        </p:blipFill>
        <p:spPr>
          <a:xfrm>
            <a:off x="1371600" y="762000"/>
            <a:ext cx="6648450" cy="2913204"/>
          </a:xfrm>
          <a:prstGeom prst="rect">
            <a:avLst/>
          </a:prstGeom>
        </p:spPr>
      </p:pic>
      <p:pic>
        <p:nvPicPr>
          <p:cNvPr id="5" name="Picture 4">
            <a:extLst>
              <a:ext uri="{FF2B5EF4-FFF2-40B4-BE49-F238E27FC236}">
                <a16:creationId xmlns:a16="http://schemas.microsoft.com/office/drawing/2014/main" id="{E5CA0769-D3A7-4357-98DE-BA9B2F1DE020}"/>
              </a:ext>
            </a:extLst>
          </p:cNvPr>
          <p:cNvPicPr>
            <a:picLocks noChangeAspect="1"/>
          </p:cNvPicPr>
          <p:nvPr/>
        </p:nvPicPr>
        <p:blipFill>
          <a:blip r:embed="rId3"/>
          <a:stretch>
            <a:fillRect/>
          </a:stretch>
        </p:blipFill>
        <p:spPr>
          <a:xfrm>
            <a:off x="1767191" y="3675204"/>
            <a:ext cx="6019800" cy="2175523"/>
          </a:xfrm>
          <a:prstGeom prst="rect">
            <a:avLst/>
          </a:prstGeom>
        </p:spPr>
      </p:pic>
    </p:spTree>
    <p:extLst>
      <p:ext uri="{BB962C8B-B14F-4D97-AF65-F5344CB8AC3E}">
        <p14:creationId xmlns:p14="http://schemas.microsoft.com/office/powerpoint/2010/main" val="2209421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BB0FA-262F-4C0B-B786-84C8ECB19AF0}"/>
              </a:ext>
            </a:extLst>
          </p:cNvPr>
          <p:cNvSpPr>
            <a:spLocks noGrp="1"/>
          </p:cNvSpPr>
          <p:nvPr>
            <p:ph idx="1"/>
          </p:nvPr>
        </p:nvSpPr>
        <p:spPr>
          <a:xfrm>
            <a:off x="457200" y="1066800"/>
            <a:ext cx="8229600" cy="5410200"/>
          </a:xfrm>
        </p:spPr>
        <p:txBody>
          <a:bodyPr/>
          <a:lstStyle/>
          <a:p>
            <a:pPr marL="0" indent="0">
              <a:buNone/>
            </a:pPr>
            <a:r>
              <a:rPr lang="en-US" dirty="0"/>
              <a:t>Arch motion is achieved by specifying the arch number.  The arch motion for Jump3, Jump3CP is as shown in the figure below.  For arch motion to occur, the Depart distance must be greater than the arch upward distance and the Approach distance must be greater than the arch downward distance. </a:t>
            </a:r>
          </a:p>
        </p:txBody>
      </p:sp>
    </p:spTree>
    <p:extLst>
      <p:ext uri="{BB962C8B-B14F-4D97-AF65-F5344CB8AC3E}">
        <p14:creationId xmlns:p14="http://schemas.microsoft.com/office/powerpoint/2010/main" val="3941008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A004-6077-4347-A140-BDA285DEFA07}"/>
              </a:ext>
            </a:extLst>
          </p:cNvPr>
          <p:cNvSpPr>
            <a:spLocks noGrp="1"/>
          </p:cNvSpPr>
          <p:nvPr>
            <p:ph type="title"/>
          </p:nvPr>
        </p:nvSpPr>
        <p:spPr/>
        <p:txBody>
          <a:bodyPr/>
          <a:lstStyle/>
          <a:p>
            <a:r>
              <a:rPr lang="en-US" dirty="0"/>
              <a:t>Jump3 Example</a:t>
            </a:r>
          </a:p>
        </p:txBody>
      </p:sp>
      <p:pic>
        <p:nvPicPr>
          <p:cNvPr id="4" name="Content Placeholder 3">
            <a:extLst>
              <a:ext uri="{FF2B5EF4-FFF2-40B4-BE49-F238E27FC236}">
                <a16:creationId xmlns:a16="http://schemas.microsoft.com/office/drawing/2014/main" id="{EFEEE618-555D-44D5-ABC1-BAD58C762590}"/>
              </a:ext>
            </a:extLst>
          </p:cNvPr>
          <p:cNvPicPr>
            <a:picLocks noGrp="1" noChangeAspect="1"/>
          </p:cNvPicPr>
          <p:nvPr>
            <p:ph idx="1"/>
          </p:nvPr>
        </p:nvPicPr>
        <p:blipFill>
          <a:blip r:embed="rId2"/>
          <a:stretch>
            <a:fillRect/>
          </a:stretch>
        </p:blipFill>
        <p:spPr>
          <a:xfrm>
            <a:off x="597629" y="1600200"/>
            <a:ext cx="7948741" cy="4876800"/>
          </a:xfrm>
          <a:prstGeom prst="rect">
            <a:avLst/>
          </a:prstGeom>
        </p:spPr>
      </p:pic>
    </p:spTree>
    <p:extLst>
      <p:ext uri="{BB962C8B-B14F-4D97-AF65-F5344CB8AC3E}">
        <p14:creationId xmlns:p14="http://schemas.microsoft.com/office/powerpoint/2010/main" val="2945744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E82DD0-3A5B-4EFE-8418-24C9E21DE61A}"/>
              </a:ext>
            </a:extLst>
          </p:cNvPr>
          <p:cNvPicPr>
            <a:picLocks noGrp="1" noChangeAspect="1"/>
          </p:cNvPicPr>
          <p:nvPr>
            <p:ph idx="1"/>
          </p:nvPr>
        </p:nvPicPr>
        <p:blipFill>
          <a:blip r:embed="rId2"/>
          <a:stretch>
            <a:fillRect/>
          </a:stretch>
        </p:blipFill>
        <p:spPr>
          <a:xfrm>
            <a:off x="834973" y="838200"/>
            <a:ext cx="7474053" cy="5555773"/>
          </a:xfrm>
          <a:prstGeom prst="rect">
            <a:avLst/>
          </a:prstGeom>
        </p:spPr>
      </p:pic>
    </p:spTree>
    <p:extLst>
      <p:ext uri="{BB962C8B-B14F-4D97-AF65-F5344CB8AC3E}">
        <p14:creationId xmlns:p14="http://schemas.microsoft.com/office/powerpoint/2010/main" val="227541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Elbow Statement</a:t>
            </a:r>
          </a:p>
        </p:txBody>
      </p:sp>
      <p:sp>
        <p:nvSpPr>
          <p:cNvPr id="3" name="Content Placeholder 2"/>
          <p:cNvSpPr>
            <a:spLocks noGrp="1"/>
          </p:cNvSpPr>
          <p:nvPr>
            <p:ph idx="1"/>
          </p:nvPr>
        </p:nvSpPr>
        <p:spPr/>
        <p:txBody>
          <a:bodyPr/>
          <a:lstStyle/>
          <a:p>
            <a:r>
              <a:rPr lang="en-US" dirty="0"/>
              <a:t>Sets the elbow orientation of a point</a:t>
            </a:r>
          </a:p>
          <a:p>
            <a:r>
              <a:rPr lang="en-US" dirty="0"/>
              <a:t>Syntax (1) Elbow point [, value]  		(2) Elbow</a:t>
            </a:r>
          </a:p>
          <a:p>
            <a:r>
              <a:rPr lang="en-US" dirty="0"/>
              <a:t> </a:t>
            </a:r>
          </a:p>
        </p:txBody>
      </p:sp>
      <p:pic>
        <p:nvPicPr>
          <p:cNvPr id="4" name="Picture 3"/>
          <p:cNvPicPr>
            <a:picLocks noChangeAspect="1"/>
          </p:cNvPicPr>
          <p:nvPr/>
        </p:nvPicPr>
        <p:blipFill>
          <a:blip r:embed="rId2"/>
          <a:stretch>
            <a:fillRect/>
          </a:stretch>
        </p:blipFill>
        <p:spPr>
          <a:xfrm>
            <a:off x="2557462" y="2514600"/>
            <a:ext cx="4029075" cy="3616859"/>
          </a:xfrm>
          <a:prstGeom prst="rect">
            <a:avLst/>
          </a:prstGeom>
        </p:spPr>
      </p:pic>
    </p:spTree>
    <p:extLst>
      <p:ext uri="{BB962C8B-B14F-4D97-AF65-F5344CB8AC3E}">
        <p14:creationId xmlns:p14="http://schemas.microsoft.com/office/powerpoint/2010/main" val="2346533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Elbow Function</a:t>
            </a:r>
          </a:p>
        </p:txBody>
      </p:sp>
      <p:sp>
        <p:nvSpPr>
          <p:cNvPr id="3" name="Content Placeholder 2"/>
          <p:cNvSpPr>
            <a:spLocks noGrp="1"/>
          </p:cNvSpPr>
          <p:nvPr>
            <p:ph idx="1"/>
          </p:nvPr>
        </p:nvSpPr>
        <p:spPr/>
        <p:txBody>
          <a:bodyPr/>
          <a:lstStyle/>
          <a:p>
            <a:r>
              <a:rPr lang="en-US" dirty="0"/>
              <a:t>Returns the elbow orientation of a point.</a:t>
            </a:r>
          </a:p>
          <a:p>
            <a:r>
              <a:rPr lang="en-US" dirty="0"/>
              <a:t>Syntax :Elbow (point)]</a:t>
            </a:r>
          </a:p>
          <a:p>
            <a:endParaRPr lang="en-US" dirty="0"/>
          </a:p>
        </p:txBody>
      </p:sp>
      <p:pic>
        <p:nvPicPr>
          <p:cNvPr id="4" name="Picture 3"/>
          <p:cNvPicPr>
            <a:picLocks noChangeAspect="1"/>
          </p:cNvPicPr>
          <p:nvPr/>
        </p:nvPicPr>
        <p:blipFill>
          <a:blip r:embed="rId2"/>
          <a:stretch>
            <a:fillRect/>
          </a:stretch>
        </p:blipFill>
        <p:spPr>
          <a:xfrm>
            <a:off x="2209800" y="3276600"/>
            <a:ext cx="4118517" cy="2438400"/>
          </a:xfrm>
          <a:prstGeom prst="rect">
            <a:avLst/>
          </a:prstGeom>
        </p:spPr>
      </p:pic>
    </p:spTree>
    <p:extLst>
      <p:ext uri="{BB962C8B-B14F-4D97-AF65-F5344CB8AC3E}">
        <p14:creationId xmlns:p14="http://schemas.microsoft.com/office/powerpoint/2010/main" val="75555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Statement</a:t>
            </a:r>
          </a:p>
        </p:txBody>
      </p:sp>
      <p:sp>
        <p:nvSpPr>
          <p:cNvPr id="3" name="Content Placeholder 2"/>
          <p:cNvSpPr>
            <a:spLocks noGrp="1"/>
          </p:cNvSpPr>
          <p:nvPr>
            <p:ph idx="1"/>
          </p:nvPr>
        </p:nvSpPr>
        <p:spPr/>
        <p:txBody>
          <a:bodyPr/>
          <a:lstStyle/>
          <a:p>
            <a:r>
              <a:rPr lang="en-US" dirty="0"/>
              <a:t>Sets the hand orientation of a point.</a:t>
            </a:r>
          </a:p>
          <a:p>
            <a:r>
              <a:rPr lang="en-US" dirty="0"/>
              <a:t>Syntax (1) Hand point [, Lefty | Righty] 		(2) Hand </a:t>
            </a:r>
          </a:p>
          <a:p>
            <a:endParaRPr lang="en-US" dirty="0"/>
          </a:p>
        </p:txBody>
      </p:sp>
      <p:pic>
        <p:nvPicPr>
          <p:cNvPr id="4" name="Picture 3"/>
          <p:cNvPicPr>
            <a:picLocks noChangeAspect="1"/>
          </p:cNvPicPr>
          <p:nvPr/>
        </p:nvPicPr>
        <p:blipFill>
          <a:blip r:embed="rId2"/>
          <a:stretch>
            <a:fillRect/>
          </a:stretch>
        </p:blipFill>
        <p:spPr>
          <a:xfrm>
            <a:off x="2819400" y="2540109"/>
            <a:ext cx="4181475" cy="3992070"/>
          </a:xfrm>
          <a:prstGeom prst="rect">
            <a:avLst/>
          </a:prstGeom>
        </p:spPr>
      </p:pic>
    </p:spTree>
    <p:extLst>
      <p:ext uri="{BB962C8B-B14F-4D97-AF65-F5344CB8AC3E}">
        <p14:creationId xmlns:p14="http://schemas.microsoft.com/office/powerpoint/2010/main" val="2096165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 Function</a:t>
            </a:r>
          </a:p>
        </p:txBody>
      </p:sp>
      <p:sp>
        <p:nvSpPr>
          <p:cNvPr id="3" name="Content Placeholder 2"/>
          <p:cNvSpPr>
            <a:spLocks noGrp="1"/>
          </p:cNvSpPr>
          <p:nvPr>
            <p:ph idx="1"/>
          </p:nvPr>
        </p:nvSpPr>
        <p:spPr/>
        <p:txBody>
          <a:bodyPr/>
          <a:lstStyle/>
          <a:p>
            <a:r>
              <a:rPr lang="en-US" dirty="0"/>
              <a:t>Returns the hand orientation of a point.</a:t>
            </a:r>
          </a:p>
          <a:p>
            <a:r>
              <a:rPr lang="en-US" dirty="0"/>
              <a:t>Syntax :Hand (point)</a:t>
            </a:r>
          </a:p>
          <a:p>
            <a:r>
              <a:rPr lang="en-US" dirty="0"/>
              <a:t>Return Values: 1 Righty (/R) ;2 Lefty (/L)</a:t>
            </a:r>
          </a:p>
        </p:txBody>
      </p:sp>
      <p:pic>
        <p:nvPicPr>
          <p:cNvPr id="4" name="Picture 3"/>
          <p:cNvPicPr>
            <a:picLocks noChangeAspect="1"/>
          </p:cNvPicPr>
          <p:nvPr/>
        </p:nvPicPr>
        <p:blipFill>
          <a:blip r:embed="rId2"/>
          <a:stretch>
            <a:fillRect/>
          </a:stretch>
        </p:blipFill>
        <p:spPr>
          <a:xfrm>
            <a:off x="2286000" y="3581400"/>
            <a:ext cx="4322618" cy="1981200"/>
          </a:xfrm>
          <a:prstGeom prst="rect">
            <a:avLst/>
          </a:prstGeom>
        </p:spPr>
      </p:pic>
    </p:spTree>
    <p:extLst>
      <p:ext uri="{BB962C8B-B14F-4D97-AF65-F5344CB8AC3E}">
        <p14:creationId xmlns:p14="http://schemas.microsoft.com/office/powerpoint/2010/main" val="223159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524000"/>
            <a:ext cx="7029450" cy="3790950"/>
          </a:xfrm>
          <a:prstGeom prst="rect">
            <a:avLst/>
          </a:prstGeom>
        </p:spPr>
      </p:pic>
    </p:spTree>
    <p:extLst>
      <p:ext uri="{BB962C8B-B14F-4D97-AF65-F5344CB8AC3E}">
        <p14:creationId xmlns:p14="http://schemas.microsoft.com/office/powerpoint/2010/main" val="17283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0" y="1143000"/>
            <a:ext cx="7658487" cy="4876800"/>
          </a:xfrm>
          <a:prstGeom prst="rect">
            <a:avLst/>
          </a:prstGeom>
        </p:spPr>
      </p:pic>
    </p:spTree>
    <p:extLst>
      <p:ext uri="{BB962C8B-B14F-4D97-AF65-F5344CB8AC3E}">
        <p14:creationId xmlns:p14="http://schemas.microsoft.com/office/powerpoint/2010/main" val="319643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6-axis robot arm orientation</a:t>
            </a:r>
          </a:p>
        </p:txBody>
      </p:sp>
      <p:pic>
        <p:nvPicPr>
          <p:cNvPr id="4" name="Content Placeholder 3"/>
          <p:cNvPicPr>
            <a:picLocks noGrp="1" noChangeAspect="1"/>
          </p:cNvPicPr>
          <p:nvPr>
            <p:ph idx="1"/>
          </p:nvPr>
        </p:nvPicPr>
        <p:blipFill>
          <a:blip r:embed="rId2"/>
          <a:stretch>
            <a:fillRect/>
          </a:stretch>
        </p:blipFill>
        <p:spPr>
          <a:xfrm>
            <a:off x="1634475" y="1600200"/>
            <a:ext cx="5875049" cy="4876800"/>
          </a:xfrm>
          <a:prstGeom prst="rect">
            <a:avLst/>
          </a:prstGeom>
        </p:spPr>
      </p:pic>
    </p:spTree>
    <p:extLst>
      <p:ext uri="{BB962C8B-B14F-4D97-AF65-F5344CB8AC3E}">
        <p14:creationId xmlns:p14="http://schemas.microsoft.com/office/powerpoint/2010/main" val="63955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orientation difference-Elbow</a:t>
            </a:r>
          </a:p>
        </p:txBody>
      </p:sp>
      <p:pic>
        <p:nvPicPr>
          <p:cNvPr id="4" name="Content Placeholder 3"/>
          <p:cNvPicPr>
            <a:picLocks noGrp="1" noChangeAspect="1"/>
          </p:cNvPicPr>
          <p:nvPr>
            <p:ph idx="1"/>
          </p:nvPr>
        </p:nvPicPr>
        <p:blipFill>
          <a:blip r:embed="rId2"/>
          <a:stretch>
            <a:fillRect/>
          </a:stretch>
        </p:blipFill>
        <p:spPr>
          <a:xfrm>
            <a:off x="1952625" y="1981200"/>
            <a:ext cx="5238750" cy="4114800"/>
          </a:xfrm>
          <a:prstGeom prst="rect">
            <a:avLst/>
          </a:prstGeom>
        </p:spPr>
      </p:pic>
    </p:spTree>
    <p:extLst>
      <p:ext uri="{BB962C8B-B14F-4D97-AF65-F5344CB8AC3E}">
        <p14:creationId xmlns:p14="http://schemas.microsoft.com/office/powerpoint/2010/main" val="208186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orientation difference-Hand</a:t>
            </a:r>
          </a:p>
        </p:txBody>
      </p:sp>
      <p:pic>
        <p:nvPicPr>
          <p:cNvPr id="4" name="Content Placeholder 3"/>
          <p:cNvPicPr>
            <a:picLocks noGrp="1" noChangeAspect="1"/>
          </p:cNvPicPr>
          <p:nvPr>
            <p:ph idx="1"/>
          </p:nvPr>
        </p:nvPicPr>
        <p:blipFill>
          <a:blip r:embed="rId2"/>
          <a:stretch>
            <a:fillRect/>
          </a:stretch>
        </p:blipFill>
        <p:spPr>
          <a:xfrm>
            <a:off x="2085975" y="2081212"/>
            <a:ext cx="4972050" cy="3914775"/>
          </a:xfrm>
          <a:prstGeom prst="rect">
            <a:avLst/>
          </a:prstGeom>
        </p:spPr>
      </p:pic>
    </p:spTree>
    <p:extLst>
      <p:ext uri="{BB962C8B-B14F-4D97-AF65-F5344CB8AC3E}">
        <p14:creationId xmlns:p14="http://schemas.microsoft.com/office/powerpoint/2010/main" val="164372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00200" y="1143000"/>
            <a:ext cx="5966984" cy="4876800"/>
          </a:xfrm>
          <a:prstGeom prst="rect">
            <a:avLst/>
          </a:prstGeom>
        </p:spPr>
      </p:pic>
    </p:spTree>
    <p:extLst>
      <p:ext uri="{BB962C8B-B14F-4D97-AF65-F5344CB8AC3E}">
        <p14:creationId xmlns:p14="http://schemas.microsoft.com/office/powerpoint/2010/main" val="893687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DX Dubai">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FDE74B46417E4FA233AF4DF26D44A2" ma:contentTypeVersion="8" ma:contentTypeDescription="Create a new document." ma:contentTypeScope="" ma:versionID="6b77353d6cd9bab904b02a177ecc8a75">
  <xsd:schema xmlns:xsd="http://www.w3.org/2001/XMLSchema" xmlns:xs="http://www.w3.org/2001/XMLSchema" xmlns:p="http://schemas.microsoft.com/office/2006/metadata/properties" xmlns:ns2="0d32e403-eebc-42fd-add1-c31952a96264" targetNamespace="http://schemas.microsoft.com/office/2006/metadata/properties" ma:root="true" ma:fieldsID="4b90bf336f2a3504680984460ce07dff" ns2:_="">
    <xsd:import namespace="0d32e403-eebc-42fd-add1-c31952a962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32e403-eebc-42fd-add1-c31952a962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C95824-D017-49F0-82E2-660E98AA241E}">
  <ds:schemaRefs>
    <ds:schemaRef ds:uri="http://schemas.microsoft.com/sharepoint/v3/contenttype/forms"/>
  </ds:schemaRefs>
</ds:datastoreItem>
</file>

<file path=customXml/itemProps2.xml><?xml version="1.0" encoding="utf-8"?>
<ds:datastoreItem xmlns:ds="http://schemas.openxmlformats.org/officeDocument/2006/customXml" ds:itemID="{ED954BA5-798B-47CC-BB45-AB6BCFBA45D0}">
  <ds:schemaRefs>
    <ds:schemaRef ds:uri="http://schemas.microsoft.com/office/2006/metadata/properties"/>
    <ds:schemaRef ds:uri="http://schemas.microsoft.com/office/infopath/2007/PartnerControls"/>
    <ds:schemaRef ds:uri="770d1eda-3a0e-4771-b156-2a62f3654739"/>
  </ds:schemaRefs>
</ds:datastoreItem>
</file>

<file path=customXml/itemProps3.xml><?xml version="1.0" encoding="utf-8"?>
<ds:datastoreItem xmlns:ds="http://schemas.openxmlformats.org/officeDocument/2006/customXml" ds:itemID="{34797B0B-9D07-44C6-AE38-345B0CED8B2B}"/>
</file>

<file path=docProps/app.xml><?xml version="1.0" encoding="utf-8"?>
<Properties xmlns="http://schemas.openxmlformats.org/officeDocument/2006/extended-properties" xmlns:vt="http://schemas.openxmlformats.org/officeDocument/2006/docPropsVTypes">
  <Template>MDX Dubai.thmx</Template>
  <TotalTime>6045</TotalTime>
  <Words>1312</Words>
  <Application>Microsoft Office PowerPoint</Application>
  <PresentationFormat>On-screen Show (4:3)</PresentationFormat>
  <Paragraphs>90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MDX Dubai</vt:lpstr>
      <vt:lpstr>Robot motions-ii</vt:lpstr>
      <vt:lpstr>Current Position and Orientation</vt:lpstr>
      <vt:lpstr>Robot Arm Orientations</vt:lpstr>
      <vt:lpstr>PowerPoint Presentation</vt:lpstr>
      <vt:lpstr>PowerPoint Presentation</vt:lpstr>
      <vt:lpstr> 6-axis robot arm orientation</vt:lpstr>
      <vt:lpstr>Example of orientation difference-Elbow</vt:lpstr>
      <vt:lpstr>Example of orientation difference-Hand</vt:lpstr>
      <vt:lpstr>PowerPoint Presentation</vt:lpstr>
      <vt:lpstr>PowerPoint Presentation</vt:lpstr>
      <vt:lpstr>Exercise 1</vt:lpstr>
      <vt:lpstr>PowerPoint Presentation</vt:lpstr>
      <vt:lpstr>Point details</vt:lpstr>
      <vt:lpstr> Point attributes </vt:lpstr>
      <vt:lpstr>PowerPoint Presentation</vt:lpstr>
      <vt:lpstr>Go Statement-Programming </vt:lpstr>
      <vt:lpstr>PowerPoint Presentation</vt:lpstr>
      <vt:lpstr>Go statement </vt:lpstr>
      <vt:lpstr>Exercise 2 -Point to Point Motion</vt:lpstr>
      <vt:lpstr>Linear Motion Programming</vt:lpstr>
      <vt:lpstr>Program Example</vt:lpstr>
      <vt:lpstr>PowerPoint Presentation</vt:lpstr>
      <vt:lpstr>Exercise 3 –Linear Motion</vt:lpstr>
      <vt:lpstr>Exercise 4 –Circular Programming</vt:lpstr>
      <vt:lpstr>Home instructions</vt:lpstr>
      <vt:lpstr>Program and Setting of Home Position</vt:lpstr>
      <vt:lpstr>CP Statement</vt:lpstr>
      <vt:lpstr>PowerPoint Presentation</vt:lpstr>
      <vt:lpstr>Jump Statement</vt:lpstr>
      <vt:lpstr>PowerPoint Presentation</vt:lpstr>
      <vt:lpstr>Jump3, Jump3CP Statement</vt:lpstr>
      <vt:lpstr>PowerPoint Presentation</vt:lpstr>
      <vt:lpstr>PowerPoint Presentation</vt:lpstr>
      <vt:lpstr>Jump3 Example</vt:lpstr>
      <vt:lpstr>PowerPoint Presentation</vt:lpstr>
      <vt:lpstr>Elbow Statement</vt:lpstr>
      <vt:lpstr>Elbow Function</vt:lpstr>
      <vt:lpstr>Hand Statement</vt:lpstr>
      <vt:lpstr>Hand Function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ITX1000</dc:title>
  <dc:subject/>
  <dc:creator>Carl</dc:creator>
  <cp:keywords/>
  <dc:description/>
  <cp:lastModifiedBy>bittu scaria</cp:lastModifiedBy>
  <cp:revision>269</cp:revision>
  <dcterms:created xsi:type="dcterms:W3CDTF">2006-08-16T00:00:00Z</dcterms:created>
  <dcterms:modified xsi:type="dcterms:W3CDTF">2023-11-02T16:10:57Z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0x01010029FDE74B46417E4FA233AF4DF26D44A2</vt:lpwstr>
  </property>
  <property fmtid="{D5CDD505-2E9C-101B-9397-08002B2CF9AE}" pid="3" name="MediaServiceImageTags">
    <vt:lpwstr/>
  </property>
  <property fmtid="{D5CDD505-2E9C-101B-9397-08002B2CF9AE}" pid="4" name="Order">
    <vt:r8>14900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