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- 2.xlsx]Sheet7!PivotTable6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i="1"/>
              <a:t>Employee</a:t>
            </a:r>
            <a:r>
              <a:rPr lang="en-IN" i="1" baseline="0"/>
              <a:t> performance Score</a:t>
            </a:r>
            <a:endParaRPr lang="en-IN" i="1"/>
          </a:p>
        </c:rich>
      </c:tx>
      <c:layout>
        <c:manualLayout>
          <c:xMode val="edge"/>
          <c:yMode val="edge"/>
          <c:x val="0.31366548591818921"/>
          <c:y val="6.45619622458052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s>
    <c:plotArea>
      <c:layout>
        <c:manualLayout>
          <c:layoutTarget val="inner"/>
          <c:xMode val="edge"/>
          <c:yMode val="edge"/>
          <c:x val="7.0590152230971134E-2"/>
          <c:y val="0.17857036881162161"/>
          <c:w val="0.62703515024229928"/>
          <c:h val="0.59884428258289768"/>
        </c:manualLayout>
      </c:layout>
      <c:barChart>
        <c:barDir val="col"/>
        <c:grouping val="clustered"/>
        <c:varyColors val="0"/>
        <c:ser>
          <c:idx val="0"/>
          <c:order val="0"/>
          <c:tx>
            <c:strRef>
              <c:f>Sheet7!$B$3:$B$4</c:f>
              <c:strCache>
                <c:ptCount val="1"/>
                <c:pt idx="0">
                  <c:v>Exceeds</c:v>
                </c:pt>
              </c:strCache>
            </c:strRef>
          </c:tx>
          <c:spPr>
            <a:solidFill>
              <a:schemeClr val="accent1"/>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Sheet7!$B$5:$B$15</c:f>
              <c:numCache>
                <c:formatCode>General</c:formatCode>
                <c:ptCount val="10"/>
                <c:pt idx="3">
                  <c:v>3829</c:v>
                </c:pt>
              </c:numCache>
            </c:numRef>
          </c:val>
        </c:ser>
        <c:ser>
          <c:idx val="1"/>
          <c:order val="1"/>
          <c:tx>
            <c:strRef>
              <c:f>Sheet7!$C$3:$C$4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movingAvg"/>
            <c:period val="2"/>
            <c:dispRSqr val="0"/>
            <c:dispEq val="0"/>
          </c:trendline>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Sheet7!$C$5:$C$15</c:f>
              <c:numCache>
                <c:formatCode>General</c:formatCode>
                <c:ptCount val="10"/>
                <c:pt idx="0">
                  <c:v>3835</c:v>
                </c:pt>
                <c:pt idx="2">
                  <c:v>3827</c:v>
                </c:pt>
                <c:pt idx="5">
                  <c:v>3834</c:v>
                </c:pt>
                <c:pt idx="7">
                  <c:v>3828</c:v>
                </c:pt>
                <c:pt idx="8">
                  <c:v>3826</c:v>
                </c:pt>
              </c:numCache>
            </c:numRef>
          </c:val>
        </c:ser>
        <c:ser>
          <c:idx val="2"/>
          <c:order val="2"/>
          <c:tx>
            <c:strRef>
              <c:f>Sheet7!$D$3:$D$4</c:f>
              <c:strCache>
                <c:ptCount val="1"/>
                <c:pt idx="0">
                  <c:v>Needs Improvement</c:v>
                </c:pt>
              </c:strCache>
            </c:strRef>
          </c:tx>
          <c:spPr>
            <a:solidFill>
              <a:schemeClr val="accent3"/>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Sheet7!$D$5:$D$15</c:f>
              <c:numCache>
                <c:formatCode>General</c:formatCode>
                <c:ptCount val="10"/>
                <c:pt idx="6">
                  <c:v>3831</c:v>
                </c:pt>
              </c:numCache>
            </c:numRef>
          </c:val>
        </c:ser>
        <c:ser>
          <c:idx val="3"/>
          <c:order val="3"/>
          <c:tx>
            <c:strRef>
              <c:f>Sheet7!$E$3:$E$4</c:f>
              <c:strCache>
                <c:ptCount val="1"/>
                <c:pt idx="0">
                  <c:v>PIP</c:v>
                </c:pt>
              </c:strCache>
            </c:strRef>
          </c:tx>
          <c:spPr>
            <a:solidFill>
              <a:schemeClr val="accent4"/>
            </a:solidFill>
            <a:ln>
              <a:noFill/>
            </a:ln>
            <a:effectLst/>
          </c:spPr>
          <c:invertIfNegative val="0"/>
          <c:cat>
            <c:strRef>
              <c:f>Sheet7!$A$5:$A$15</c:f>
              <c:strCache>
                <c:ptCount val="10"/>
                <c:pt idx="0">
                  <c:v>Axel</c:v>
                </c:pt>
                <c:pt idx="1">
                  <c:v>Elise</c:v>
                </c:pt>
                <c:pt idx="2">
                  <c:v>Frankie</c:v>
                </c:pt>
                <c:pt idx="3">
                  <c:v>Jaqueline</c:v>
                </c:pt>
                <c:pt idx="4">
                  <c:v>Mariana</c:v>
                </c:pt>
                <c:pt idx="5">
                  <c:v>Monique</c:v>
                </c:pt>
                <c:pt idx="6">
                  <c:v>Payton</c:v>
                </c:pt>
                <c:pt idx="7">
                  <c:v>Quintin</c:v>
                </c:pt>
                <c:pt idx="8">
                  <c:v>Sabrina</c:v>
                </c:pt>
                <c:pt idx="9">
                  <c:v>Sloane</c:v>
                </c:pt>
              </c:strCache>
            </c:strRef>
          </c:cat>
          <c:val>
            <c:numRef>
              <c:f>Sheet7!$E$5:$E$15</c:f>
              <c:numCache>
                <c:formatCode>General</c:formatCode>
                <c:ptCount val="10"/>
                <c:pt idx="1">
                  <c:v>3833</c:v>
                </c:pt>
                <c:pt idx="4">
                  <c:v>3830</c:v>
                </c:pt>
                <c:pt idx="9">
                  <c:v>3832</c:v>
                </c:pt>
              </c:numCache>
            </c:numRef>
          </c:val>
        </c:ser>
        <c:dLbls>
          <c:showLegendKey val="0"/>
          <c:showVal val="0"/>
          <c:showCatName val="0"/>
          <c:showSerName val="0"/>
          <c:showPercent val="0"/>
          <c:showBubbleSize val="0"/>
        </c:dLbls>
        <c:gapWidth val="219"/>
        <c:overlap val="-27"/>
        <c:axId val="316184504"/>
        <c:axId val="316187640"/>
      </c:barChart>
      <c:catAx>
        <c:axId val="316184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187640"/>
        <c:crosses val="autoZero"/>
        <c:auto val="1"/>
        <c:lblAlgn val="ctr"/>
        <c:lblOffset val="100"/>
        <c:noMultiLvlLbl val="0"/>
      </c:catAx>
      <c:valAx>
        <c:axId val="316187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184504"/>
        <c:crosses val="autoZero"/>
        <c:crossBetween val="between"/>
      </c:valAx>
      <c:spPr>
        <a:noFill/>
        <a:ln>
          <a:noFill/>
        </a:ln>
        <a:effectLst/>
      </c:spPr>
    </c:plotArea>
    <c:legend>
      <c:legendPos val="r"/>
      <c:layout>
        <c:manualLayout>
          <c:xMode val="edge"/>
          <c:yMode val="edge"/>
          <c:x val="0.67012132283464565"/>
          <c:y val="0.19667687372411777"/>
          <c:w val="0.31707867716535432"/>
          <c:h val="0.638449620880723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radial3" loCatId="relationship" qsTypeId="urn:microsoft.com/office/officeart/2005/8/quickstyle/simple3"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F4444FCA-4A5C-4C99-B269-45230FC33235}" type="pres">
      <dgm:prSet presAssocID="{01B2341F-660A-420A-BCFD-BC0DF69DB203}" presName="composite" presStyleCnt="0">
        <dgm:presLayoutVars>
          <dgm:chMax val="1"/>
          <dgm:dir/>
          <dgm:resizeHandles val="exact"/>
        </dgm:presLayoutVars>
      </dgm:prSet>
      <dgm:spPr/>
      <dgm:t>
        <a:bodyPr/>
        <a:lstStyle/>
        <a:p>
          <a:endParaRPr lang="en-IN"/>
        </a:p>
      </dgm:t>
    </dgm:pt>
    <dgm:pt modelId="{73AC4320-1271-4166-87E3-C3DDEFD5BD68}" type="pres">
      <dgm:prSet presAssocID="{01B2341F-660A-420A-BCFD-BC0DF69DB203}" presName="radial" presStyleCnt="0">
        <dgm:presLayoutVars>
          <dgm:animLvl val="ctr"/>
        </dgm:presLayoutVars>
      </dgm:prSet>
      <dgm:spPr/>
    </dgm:pt>
    <dgm:pt modelId="{D72AF7E2-2CF1-43AB-A68F-AA277E7CA2CA}" type="pres">
      <dgm:prSet presAssocID="{D12BC7DB-DA74-4C98-85AD-7640BD8B8AA0}" presName="centerShape" presStyleLbl="vennNode1" presStyleIdx="0" presStyleCnt="1" custScaleX="299300"/>
      <dgm:spPr/>
      <dgm:t>
        <a:bodyPr/>
        <a:lstStyle/>
        <a:p>
          <a:endParaRPr lang="en-IN"/>
        </a:p>
      </dgm:t>
    </dgm:pt>
  </dgm:ptLst>
  <dgm:cxnLst>
    <dgm:cxn modelId="{3A0CC329-99CA-4A8D-BADA-B9C5344776C5}" type="presOf" srcId="{01B2341F-660A-420A-BCFD-BC0DF69DB203}" destId="{F4444FCA-4A5C-4C99-B269-45230FC33235}" srcOrd="0" destOrd="0" presId="urn:microsoft.com/office/officeart/2005/8/layout/radial3"/>
    <dgm:cxn modelId="{155E25FE-6D86-4067-B731-1019D0538274}" srcId="{01B2341F-660A-420A-BCFD-BC0DF69DB203}" destId="{D12BC7DB-DA74-4C98-85AD-7640BD8B8AA0}" srcOrd="0" destOrd="0" parTransId="{ADE3B32D-0790-4BA3-8D88-49A3EB7A9836}" sibTransId="{4239E1FD-5E03-442F-BD2A-3DE824B0F208}"/>
    <dgm:cxn modelId="{0799E245-873C-4C01-B6EB-2833D4990167}" type="presOf" srcId="{D12BC7DB-DA74-4C98-85AD-7640BD8B8AA0}" destId="{D72AF7E2-2CF1-43AB-A68F-AA277E7CA2CA}" srcOrd="0" destOrd="0" presId="urn:microsoft.com/office/officeart/2005/8/layout/radial3"/>
    <dgm:cxn modelId="{79C2CF42-C054-4075-ACEF-10A8D3EA433A}" type="presParOf" srcId="{F4444FCA-4A5C-4C99-B269-45230FC33235}" destId="{73AC4320-1271-4166-87E3-C3DDEFD5BD68}" srcOrd="0" destOrd="0" presId="urn:microsoft.com/office/officeart/2005/8/layout/radial3"/>
    <dgm:cxn modelId="{E14A96D8-053D-41C8-B77D-16B1EC401982}" type="presParOf" srcId="{73AC4320-1271-4166-87E3-C3DDEFD5BD68}" destId="{D72AF7E2-2CF1-43AB-A68F-AA277E7CA2C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CD5FA-649D-409A-AB13-5590FFB290F1}" type="doc">
      <dgm:prSet loTypeId="urn:microsoft.com/office/officeart/2008/layout/HalfCircleOrganizationChar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dirty="0"/>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66C4F44C-11AA-4785-8EB4-9517F78634F3}" type="pres">
      <dgm:prSet presAssocID="{658CD5FA-649D-409A-AB13-5590FFB290F1}" presName="Name0" presStyleCnt="0">
        <dgm:presLayoutVars>
          <dgm:orgChart val="1"/>
          <dgm:chPref val="1"/>
          <dgm:dir/>
          <dgm:animOne val="branch"/>
          <dgm:animLvl val="lvl"/>
          <dgm:resizeHandles/>
        </dgm:presLayoutVars>
      </dgm:prSet>
      <dgm:spPr/>
      <dgm:t>
        <a:bodyPr/>
        <a:lstStyle/>
        <a:p>
          <a:endParaRPr lang="en-IN"/>
        </a:p>
      </dgm:t>
    </dgm:pt>
    <dgm:pt modelId="{53A55D1C-BC9E-412C-B233-179A346E4D3B}" type="pres">
      <dgm:prSet presAssocID="{A866F0C3-EE89-4A00-9F86-DE76FA9C32F5}" presName="hierRoot1" presStyleCnt="0">
        <dgm:presLayoutVars>
          <dgm:hierBranch val="init"/>
        </dgm:presLayoutVars>
      </dgm:prSet>
      <dgm:spPr/>
    </dgm:pt>
    <dgm:pt modelId="{0CAD7B0B-F87F-43C2-B096-8EC7A2D71FAB}" type="pres">
      <dgm:prSet presAssocID="{A866F0C3-EE89-4A00-9F86-DE76FA9C32F5}" presName="rootComposite1" presStyleCnt="0"/>
      <dgm:spPr/>
    </dgm:pt>
    <dgm:pt modelId="{AAAC9542-DBD5-4D27-8A2E-C613F51F4F18}" type="pres">
      <dgm:prSet presAssocID="{A866F0C3-EE89-4A00-9F86-DE76FA9C32F5}" presName="rootText1" presStyleLbl="alignAcc1" presStyleIdx="0" presStyleCnt="0">
        <dgm:presLayoutVars>
          <dgm:chPref val="3"/>
        </dgm:presLayoutVars>
      </dgm:prSet>
      <dgm:spPr/>
      <dgm:t>
        <a:bodyPr/>
        <a:lstStyle/>
        <a:p>
          <a:endParaRPr lang="en-IN"/>
        </a:p>
      </dgm:t>
    </dgm:pt>
    <dgm:pt modelId="{B3B6C769-3446-4D5B-8666-D07B00D00AFA}" type="pres">
      <dgm:prSet presAssocID="{A866F0C3-EE89-4A00-9F86-DE76FA9C32F5}" presName="topArc1" presStyleLbl="parChTrans1D1" presStyleIdx="0" presStyleCnt="10"/>
      <dgm:spPr/>
    </dgm:pt>
    <dgm:pt modelId="{22E50406-8BF2-450D-A983-18055D5B471C}" type="pres">
      <dgm:prSet presAssocID="{A866F0C3-EE89-4A00-9F86-DE76FA9C32F5}" presName="bottomArc1" presStyleLbl="parChTrans1D1" presStyleIdx="1" presStyleCnt="10"/>
      <dgm:spPr/>
    </dgm:pt>
    <dgm:pt modelId="{D13519FE-1E88-4AD8-974F-790182002DDC}" type="pres">
      <dgm:prSet presAssocID="{A866F0C3-EE89-4A00-9F86-DE76FA9C32F5}" presName="topConnNode1" presStyleLbl="node1" presStyleIdx="0" presStyleCnt="0"/>
      <dgm:spPr/>
      <dgm:t>
        <a:bodyPr/>
        <a:lstStyle/>
        <a:p>
          <a:endParaRPr lang="en-IN"/>
        </a:p>
      </dgm:t>
    </dgm:pt>
    <dgm:pt modelId="{D76334E5-358C-4140-90E9-63E95AC07C11}" type="pres">
      <dgm:prSet presAssocID="{A866F0C3-EE89-4A00-9F86-DE76FA9C32F5}" presName="hierChild2" presStyleCnt="0"/>
      <dgm:spPr/>
    </dgm:pt>
    <dgm:pt modelId="{8F6358B6-8F1E-4142-9A5A-7B5F47BDD0C5}" type="pres">
      <dgm:prSet presAssocID="{A866F0C3-EE89-4A00-9F86-DE76FA9C32F5}" presName="hierChild3" presStyleCnt="0"/>
      <dgm:spPr/>
    </dgm:pt>
    <dgm:pt modelId="{30C40FB5-8403-4DA4-AAF0-A2E2EAFC17CB}" type="pres">
      <dgm:prSet presAssocID="{1D244653-2238-4EA4-82F4-89DE61AD31BC}" presName="hierRoot1" presStyleCnt="0">
        <dgm:presLayoutVars>
          <dgm:hierBranch val="init"/>
        </dgm:presLayoutVars>
      </dgm:prSet>
      <dgm:spPr/>
    </dgm:pt>
    <dgm:pt modelId="{8EAD6CC9-063B-47FE-96ED-013F06C01396}" type="pres">
      <dgm:prSet presAssocID="{1D244653-2238-4EA4-82F4-89DE61AD31BC}" presName="rootComposite1" presStyleCnt="0"/>
      <dgm:spPr/>
    </dgm:pt>
    <dgm:pt modelId="{8927D9DF-8B9E-4E0D-965B-40C531F68280}" type="pres">
      <dgm:prSet presAssocID="{1D244653-2238-4EA4-82F4-89DE61AD31BC}" presName="rootText1" presStyleLbl="alignAcc1" presStyleIdx="0" presStyleCnt="0">
        <dgm:presLayoutVars>
          <dgm:chPref val="3"/>
        </dgm:presLayoutVars>
      </dgm:prSet>
      <dgm:spPr/>
      <dgm:t>
        <a:bodyPr/>
        <a:lstStyle/>
        <a:p>
          <a:endParaRPr lang="en-IN"/>
        </a:p>
      </dgm:t>
    </dgm:pt>
    <dgm:pt modelId="{46DAE0B3-60E4-4125-AA27-D819FE415884}" type="pres">
      <dgm:prSet presAssocID="{1D244653-2238-4EA4-82F4-89DE61AD31BC}" presName="topArc1" presStyleLbl="parChTrans1D1" presStyleIdx="2" presStyleCnt="10"/>
      <dgm:spPr/>
    </dgm:pt>
    <dgm:pt modelId="{609B3B55-9534-452E-A800-3510A060F37C}" type="pres">
      <dgm:prSet presAssocID="{1D244653-2238-4EA4-82F4-89DE61AD31BC}" presName="bottomArc1" presStyleLbl="parChTrans1D1" presStyleIdx="3" presStyleCnt="10"/>
      <dgm:spPr/>
    </dgm:pt>
    <dgm:pt modelId="{E40CAA92-68AD-406A-9FCB-999BEF817161}" type="pres">
      <dgm:prSet presAssocID="{1D244653-2238-4EA4-82F4-89DE61AD31BC}" presName="topConnNode1" presStyleLbl="node1" presStyleIdx="0" presStyleCnt="0"/>
      <dgm:spPr/>
      <dgm:t>
        <a:bodyPr/>
        <a:lstStyle/>
        <a:p>
          <a:endParaRPr lang="en-IN"/>
        </a:p>
      </dgm:t>
    </dgm:pt>
    <dgm:pt modelId="{ECABEAD5-A67A-44D7-BAE1-195B73E9461E}" type="pres">
      <dgm:prSet presAssocID="{1D244653-2238-4EA4-82F4-89DE61AD31BC}" presName="hierChild2" presStyleCnt="0"/>
      <dgm:spPr/>
    </dgm:pt>
    <dgm:pt modelId="{9DB700D4-FAEB-4572-A6BD-E6175627697C}" type="pres">
      <dgm:prSet presAssocID="{1D244653-2238-4EA4-82F4-89DE61AD31BC}" presName="hierChild3" presStyleCnt="0"/>
      <dgm:spPr/>
    </dgm:pt>
    <dgm:pt modelId="{F22DB98A-AA4F-4C7A-8519-5BA8082D6626}" type="pres">
      <dgm:prSet presAssocID="{FD41BEA5-4598-4803-B3D4-E724E987CACC}" presName="hierRoot1" presStyleCnt="0">
        <dgm:presLayoutVars>
          <dgm:hierBranch val="init"/>
        </dgm:presLayoutVars>
      </dgm:prSet>
      <dgm:spPr/>
    </dgm:pt>
    <dgm:pt modelId="{0F7F1CE0-B07B-4885-9A64-1E65D373F6FC}" type="pres">
      <dgm:prSet presAssocID="{FD41BEA5-4598-4803-B3D4-E724E987CACC}" presName="rootComposite1" presStyleCnt="0"/>
      <dgm:spPr/>
    </dgm:pt>
    <dgm:pt modelId="{4464CF23-DD15-4F55-A064-5A49635807FD}" type="pres">
      <dgm:prSet presAssocID="{FD41BEA5-4598-4803-B3D4-E724E987CACC}" presName="rootText1" presStyleLbl="alignAcc1" presStyleIdx="0" presStyleCnt="0">
        <dgm:presLayoutVars>
          <dgm:chPref val="3"/>
        </dgm:presLayoutVars>
      </dgm:prSet>
      <dgm:spPr/>
      <dgm:t>
        <a:bodyPr/>
        <a:lstStyle/>
        <a:p>
          <a:endParaRPr lang="en-IN"/>
        </a:p>
      </dgm:t>
    </dgm:pt>
    <dgm:pt modelId="{537A763D-1D09-4DE3-8C56-41DE7065A248}" type="pres">
      <dgm:prSet presAssocID="{FD41BEA5-4598-4803-B3D4-E724E987CACC}" presName="topArc1" presStyleLbl="parChTrans1D1" presStyleIdx="4" presStyleCnt="10"/>
      <dgm:spPr/>
    </dgm:pt>
    <dgm:pt modelId="{1C142CB5-53C1-4B67-AF29-B41E35B7C6CA}" type="pres">
      <dgm:prSet presAssocID="{FD41BEA5-4598-4803-B3D4-E724E987CACC}" presName="bottomArc1" presStyleLbl="parChTrans1D1" presStyleIdx="5" presStyleCnt="10"/>
      <dgm:spPr/>
    </dgm:pt>
    <dgm:pt modelId="{DD2DB1DF-AC35-4F4E-89C3-DCD4920355A6}" type="pres">
      <dgm:prSet presAssocID="{FD41BEA5-4598-4803-B3D4-E724E987CACC}" presName="topConnNode1" presStyleLbl="node1" presStyleIdx="0" presStyleCnt="0"/>
      <dgm:spPr/>
      <dgm:t>
        <a:bodyPr/>
        <a:lstStyle/>
        <a:p>
          <a:endParaRPr lang="en-IN"/>
        </a:p>
      </dgm:t>
    </dgm:pt>
    <dgm:pt modelId="{FC64DBF7-612A-4FD8-AAB9-36A965D516F0}" type="pres">
      <dgm:prSet presAssocID="{FD41BEA5-4598-4803-B3D4-E724E987CACC}" presName="hierChild2" presStyleCnt="0"/>
      <dgm:spPr/>
    </dgm:pt>
    <dgm:pt modelId="{54D7F464-D466-4B15-B956-C6987E82161D}" type="pres">
      <dgm:prSet presAssocID="{FD41BEA5-4598-4803-B3D4-E724E987CACC}" presName="hierChild3" presStyleCnt="0"/>
      <dgm:spPr/>
    </dgm:pt>
    <dgm:pt modelId="{9A0378D8-B218-4802-A264-611707C43F01}" type="pres">
      <dgm:prSet presAssocID="{38731D6D-5C8D-443E-A8A3-65A9E3716F3E}" presName="hierRoot1" presStyleCnt="0">
        <dgm:presLayoutVars>
          <dgm:hierBranch val="init"/>
        </dgm:presLayoutVars>
      </dgm:prSet>
      <dgm:spPr/>
    </dgm:pt>
    <dgm:pt modelId="{3EA3E02A-250E-43A9-96E3-6C52470C9215}" type="pres">
      <dgm:prSet presAssocID="{38731D6D-5C8D-443E-A8A3-65A9E3716F3E}" presName="rootComposite1" presStyleCnt="0"/>
      <dgm:spPr/>
    </dgm:pt>
    <dgm:pt modelId="{C1790D56-1DA8-43B6-8CF2-2CB8B39F8DC9}" type="pres">
      <dgm:prSet presAssocID="{38731D6D-5C8D-443E-A8A3-65A9E3716F3E}" presName="rootText1" presStyleLbl="alignAcc1" presStyleIdx="0" presStyleCnt="0" custLinFactX="-106964" custLinFactY="100000" custLinFactNeighborX="-200000" custLinFactNeighborY="135884">
        <dgm:presLayoutVars>
          <dgm:chPref val="3"/>
        </dgm:presLayoutVars>
      </dgm:prSet>
      <dgm:spPr/>
      <dgm:t>
        <a:bodyPr/>
        <a:lstStyle/>
        <a:p>
          <a:endParaRPr lang="en-IN"/>
        </a:p>
      </dgm:t>
    </dgm:pt>
    <dgm:pt modelId="{B92D78E0-334C-4AFC-B244-ACEA99D4E110}" type="pres">
      <dgm:prSet presAssocID="{38731D6D-5C8D-443E-A8A3-65A9E3716F3E}" presName="topArc1" presStyleLbl="parChTrans1D1" presStyleIdx="6" presStyleCnt="10"/>
      <dgm:spPr/>
    </dgm:pt>
    <dgm:pt modelId="{146BCC85-25DF-4C14-AB63-9AB50CD37F0B}" type="pres">
      <dgm:prSet presAssocID="{38731D6D-5C8D-443E-A8A3-65A9E3716F3E}" presName="bottomArc1" presStyleLbl="parChTrans1D1" presStyleIdx="7" presStyleCnt="10"/>
      <dgm:spPr/>
    </dgm:pt>
    <dgm:pt modelId="{30A0C8AD-2490-4242-8412-E6F4E7B2BDF2}" type="pres">
      <dgm:prSet presAssocID="{38731D6D-5C8D-443E-A8A3-65A9E3716F3E}" presName="topConnNode1" presStyleLbl="node1" presStyleIdx="0" presStyleCnt="0"/>
      <dgm:spPr/>
      <dgm:t>
        <a:bodyPr/>
        <a:lstStyle/>
        <a:p>
          <a:endParaRPr lang="en-IN"/>
        </a:p>
      </dgm:t>
    </dgm:pt>
    <dgm:pt modelId="{C04EF1D0-41A0-4B4E-82E7-DFDF5A6A40E9}" type="pres">
      <dgm:prSet presAssocID="{38731D6D-5C8D-443E-A8A3-65A9E3716F3E}" presName="hierChild2" presStyleCnt="0"/>
      <dgm:spPr/>
    </dgm:pt>
    <dgm:pt modelId="{EB599275-08BD-407C-B18F-B616CBCD17CB}" type="pres">
      <dgm:prSet presAssocID="{38731D6D-5C8D-443E-A8A3-65A9E3716F3E}" presName="hierChild3" presStyleCnt="0"/>
      <dgm:spPr/>
    </dgm:pt>
    <dgm:pt modelId="{86473725-C11C-4E80-A56E-F64DD1E8AD5F}" type="pres">
      <dgm:prSet presAssocID="{F38AD4C5-235E-4450-BFD9-70E9C2CE6F84}" presName="hierRoot1" presStyleCnt="0">
        <dgm:presLayoutVars>
          <dgm:hierBranch val="init"/>
        </dgm:presLayoutVars>
      </dgm:prSet>
      <dgm:spPr/>
    </dgm:pt>
    <dgm:pt modelId="{85D89D8E-2EDE-425F-9AE0-B89B4254184A}" type="pres">
      <dgm:prSet presAssocID="{F38AD4C5-235E-4450-BFD9-70E9C2CE6F84}" presName="rootComposite1" presStyleCnt="0"/>
      <dgm:spPr/>
    </dgm:pt>
    <dgm:pt modelId="{013D9D46-3AFB-45E4-A45D-467E524C4CCF}" type="pres">
      <dgm:prSet presAssocID="{F38AD4C5-235E-4450-BFD9-70E9C2CE6F84}" presName="rootText1" presStyleLbl="alignAcc1" presStyleIdx="0" presStyleCnt="0" custLinFactX="-106964" custLinFactY="100000" custLinFactNeighborX="-200000" custLinFactNeighborY="140377">
        <dgm:presLayoutVars>
          <dgm:chPref val="3"/>
        </dgm:presLayoutVars>
      </dgm:prSet>
      <dgm:spPr/>
      <dgm:t>
        <a:bodyPr/>
        <a:lstStyle/>
        <a:p>
          <a:endParaRPr lang="en-IN"/>
        </a:p>
      </dgm:t>
    </dgm:pt>
    <dgm:pt modelId="{B1841FCC-C1F7-48B5-98A3-424FC9C37A81}" type="pres">
      <dgm:prSet presAssocID="{F38AD4C5-235E-4450-BFD9-70E9C2CE6F84}" presName="topArc1" presStyleLbl="parChTrans1D1" presStyleIdx="8" presStyleCnt="10"/>
      <dgm:spPr/>
    </dgm:pt>
    <dgm:pt modelId="{F4BE76D3-CF0F-4164-A742-F82CADEE45D0}" type="pres">
      <dgm:prSet presAssocID="{F38AD4C5-235E-4450-BFD9-70E9C2CE6F84}" presName="bottomArc1" presStyleLbl="parChTrans1D1" presStyleIdx="9" presStyleCnt="10"/>
      <dgm:spPr/>
    </dgm:pt>
    <dgm:pt modelId="{61D3181B-266B-472C-B56A-6D588E48AD34}" type="pres">
      <dgm:prSet presAssocID="{F38AD4C5-235E-4450-BFD9-70E9C2CE6F84}" presName="topConnNode1" presStyleLbl="node1" presStyleIdx="0" presStyleCnt="0"/>
      <dgm:spPr/>
      <dgm:t>
        <a:bodyPr/>
        <a:lstStyle/>
        <a:p>
          <a:endParaRPr lang="en-IN"/>
        </a:p>
      </dgm:t>
    </dgm:pt>
    <dgm:pt modelId="{05EA543B-FE5D-4358-B8AC-9C7D89C1C0E6}" type="pres">
      <dgm:prSet presAssocID="{F38AD4C5-235E-4450-BFD9-70E9C2CE6F84}" presName="hierChild2" presStyleCnt="0"/>
      <dgm:spPr/>
    </dgm:pt>
    <dgm:pt modelId="{F2168881-B7C4-4260-9F96-22F250200411}" type="pres">
      <dgm:prSet presAssocID="{F38AD4C5-235E-4450-BFD9-70E9C2CE6F84}" presName="hierChild3" presStyleCnt="0"/>
      <dgm:spPr/>
    </dgm:pt>
  </dgm:ptLst>
  <dgm:cxnLst>
    <dgm:cxn modelId="{9525856A-BC54-4C38-8FCC-AC20D0E44074}" type="presOf" srcId="{38731D6D-5C8D-443E-A8A3-65A9E3716F3E}" destId="{30A0C8AD-2490-4242-8412-E6F4E7B2BDF2}" srcOrd="1" destOrd="0" presId="urn:microsoft.com/office/officeart/2008/layout/HalfCircleOrganizationChart"/>
    <dgm:cxn modelId="{92F17FFE-C787-421D-8F2B-53006FA73188}" type="presOf" srcId="{A866F0C3-EE89-4A00-9F86-DE76FA9C32F5}" destId="{AAAC9542-DBD5-4D27-8A2E-C613F51F4F18}" srcOrd="0" destOrd="0" presId="urn:microsoft.com/office/officeart/2008/layout/HalfCircleOrganizationChart"/>
    <dgm:cxn modelId="{AF62C59F-C9AB-4575-A5C9-0C85D4686674}" srcId="{658CD5FA-649D-409A-AB13-5590FFB290F1}" destId="{1D244653-2238-4EA4-82F4-89DE61AD31BC}" srcOrd="1" destOrd="0" parTransId="{5153D895-3A1D-4D89-8A6C-394F2E5AFB08}" sibTransId="{FA03C3EB-97DE-4D3A-873A-2775DEB4C561}"/>
    <dgm:cxn modelId="{B5EBB6D3-F87C-4CF5-A821-C74E9786CA13}" type="presOf" srcId="{FD41BEA5-4598-4803-B3D4-E724E987CACC}" destId="{DD2DB1DF-AC35-4F4E-89C3-DCD4920355A6}" srcOrd="1" destOrd="0" presId="urn:microsoft.com/office/officeart/2008/layout/HalfCircleOrganizationChart"/>
    <dgm:cxn modelId="{430312A8-D884-4D11-AC90-07B858EA82A6}" type="presOf" srcId="{1D244653-2238-4EA4-82F4-89DE61AD31BC}" destId="{8927D9DF-8B9E-4E0D-965B-40C531F68280}" srcOrd="0" destOrd="0" presId="urn:microsoft.com/office/officeart/2008/layout/HalfCircleOrganizationChart"/>
    <dgm:cxn modelId="{5042574C-6466-4424-8305-9E0B5C59AC91}" type="presOf" srcId="{1D244653-2238-4EA4-82F4-89DE61AD31BC}" destId="{E40CAA92-68AD-406A-9FCB-999BEF817161}" srcOrd="1" destOrd="0" presId="urn:microsoft.com/office/officeart/2008/layout/HalfCircleOrganizationChart"/>
    <dgm:cxn modelId="{7A0E290B-927F-4E15-8C2A-351CD79985CF}" type="presOf" srcId="{A866F0C3-EE89-4A00-9F86-DE76FA9C32F5}" destId="{D13519FE-1E88-4AD8-974F-790182002DDC}" srcOrd="1" destOrd="0" presId="urn:microsoft.com/office/officeart/2008/layout/HalfCircleOrganizationChart"/>
    <dgm:cxn modelId="{276476E9-938F-4116-96B7-BACAC8E8526E}" srcId="{658CD5FA-649D-409A-AB13-5590FFB290F1}" destId="{FD41BEA5-4598-4803-B3D4-E724E987CACC}" srcOrd="2" destOrd="0" parTransId="{B23E819B-5FA2-45C5-8FE4-17AB0D221F30}" sibTransId="{7932AE51-4A74-4458-BB40-3DA7A739400A}"/>
    <dgm:cxn modelId="{46422F9E-3B7F-41C3-A653-4B3283DD1F30}" type="presOf" srcId="{38731D6D-5C8D-443E-A8A3-65A9E3716F3E}" destId="{C1790D56-1DA8-43B6-8CF2-2CB8B39F8DC9}" srcOrd="0" destOrd="0" presId="urn:microsoft.com/office/officeart/2008/layout/HalfCircleOrganizationChart"/>
    <dgm:cxn modelId="{B6E229FD-922C-4C1C-BF58-FCD413514ADA}" type="presOf" srcId="{658CD5FA-649D-409A-AB13-5590FFB290F1}" destId="{66C4F44C-11AA-4785-8EB4-9517F78634F3}" srcOrd="0" destOrd="0" presId="urn:microsoft.com/office/officeart/2008/layout/HalfCircleOrganizationChart"/>
    <dgm:cxn modelId="{04C3CC0C-CC39-4DCC-B31A-9C514DA9E01C}" srcId="{658CD5FA-649D-409A-AB13-5590FFB290F1}" destId="{A866F0C3-EE89-4A00-9F86-DE76FA9C32F5}" srcOrd="0" destOrd="0" parTransId="{62BDF331-94DF-485C-BC5C-916C3905C7F2}" sibTransId="{C41F2E6E-50FC-41EC-AC54-A3C1CB5EB4A4}"/>
    <dgm:cxn modelId="{2E9293FF-BA3E-4C12-82D7-A8A2E8EA30A0}" srcId="{658CD5FA-649D-409A-AB13-5590FFB290F1}" destId="{38731D6D-5C8D-443E-A8A3-65A9E3716F3E}" srcOrd="3" destOrd="0" parTransId="{DF36BC72-E341-4A43-8E0F-050A19CA0110}" sibTransId="{A3B5EDA5-CFC0-476C-B16C-1EA19363EB90}"/>
    <dgm:cxn modelId="{00E3B4A0-47FA-4F6E-923E-EFF054645E86}" type="presOf" srcId="{FD41BEA5-4598-4803-B3D4-E724E987CACC}" destId="{4464CF23-DD15-4F55-A064-5A49635807FD}" srcOrd="0" destOrd="0" presId="urn:microsoft.com/office/officeart/2008/layout/HalfCircleOrganizationChart"/>
    <dgm:cxn modelId="{EB93399C-0749-435C-A340-26A6FE58E96E}" type="presOf" srcId="{F38AD4C5-235E-4450-BFD9-70E9C2CE6F84}" destId="{013D9D46-3AFB-45E4-A45D-467E524C4CCF}" srcOrd="0" destOrd="0" presId="urn:microsoft.com/office/officeart/2008/layout/HalfCircleOrganizationChart"/>
    <dgm:cxn modelId="{72CB1AF6-67D0-434B-A5F0-457CAFAA657F}" type="presOf" srcId="{F38AD4C5-235E-4450-BFD9-70E9C2CE6F84}" destId="{61D3181B-266B-472C-B56A-6D588E48AD34}" srcOrd="1" destOrd="0" presId="urn:microsoft.com/office/officeart/2008/layout/HalfCircleOrganizationChart"/>
    <dgm:cxn modelId="{59067D15-73B1-48AB-8F95-7CBE19997F41}" srcId="{658CD5FA-649D-409A-AB13-5590FFB290F1}" destId="{F38AD4C5-235E-4450-BFD9-70E9C2CE6F84}" srcOrd="4" destOrd="0" parTransId="{7B210181-429E-4DFD-9A75-5E75432756A9}" sibTransId="{5F8ECA51-A9D8-41DE-A532-81DAECCDD3D2}"/>
    <dgm:cxn modelId="{626F236A-C50D-4E6A-ABD0-FF403B896F89}" type="presParOf" srcId="{66C4F44C-11AA-4785-8EB4-9517F78634F3}" destId="{53A55D1C-BC9E-412C-B233-179A346E4D3B}" srcOrd="0" destOrd="0" presId="urn:microsoft.com/office/officeart/2008/layout/HalfCircleOrganizationChart"/>
    <dgm:cxn modelId="{C5A1EF99-AA74-460E-A515-7B4B941BB593}" type="presParOf" srcId="{53A55D1C-BC9E-412C-B233-179A346E4D3B}" destId="{0CAD7B0B-F87F-43C2-B096-8EC7A2D71FAB}" srcOrd="0" destOrd="0" presId="urn:microsoft.com/office/officeart/2008/layout/HalfCircleOrganizationChart"/>
    <dgm:cxn modelId="{0205BB0A-5E67-4CA7-AE18-EAD53F671C46}" type="presParOf" srcId="{0CAD7B0B-F87F-43C2-B096-8EC7A2D71FAB}" destId="{AAAC9542-DBD5-4D27-8A2E-C613F51F4F18}" srcOrd="0" destOrd="0" presId="urn:microsoft.com/office/officeart/2008/layout/HalfCircleOrganizationChart"/>
    <dgm:cxn modelId="{ADFD01E6-8601-4CFD-8DF5-6D08C9D57CEC}" type="presParOf" srcId="{0CAD7B0B-F87F-43C2-B096-8EC7A2D71FAB}" destId="{B3B6C769-3446-4D5B-8666-D07B00D00AFA}" srcOrd="1" destOrd="0" presId="urn:microsoft.com/office/officeart/2008/layout/HalfCircleOrganizationChart"/>
    <dgm:cxn modelId="{FBC8CC07-23AB-43A6-9084-B2E48CF12EAA}" type="presParOf" srcId="{0CAD7B0B-F87F-43C2-B096-8EC7A2D71FAB}" destId="{22E50406-8BF2-450D-A983-18055D5B471C}" srcOrd="2" destOrd="0" presId="urn:microsoft.com/office/officeart/2008/layout/HalfCircleOrganizationChart"/>
    <dgm:cxn modelId="{D56F755D-1300-402A-8D37-0373C9C93582}" type="presParOf" srcId="{0CAD7B0B-F87F-43C2-B096-8EC7A2D71FAB}" destId="{D13519FE-1E88-4AD8-974F-790182002DDC}" srcOrd="3" destOrd="0" presId="urn:microsoft.com/office/officeart/2008/layout/HalfCircleOrganizationChart"/>
    <dgm:cxn modelId="{2F7F166C-4CD3-4EA1-8A4B-AE7EF47A9C30}" type="presParOf" srcId="{53A55D1C-BC9E-412C-B233-179A346E4D3B}" destId="{D76334E5-358C-4140-90E9-63E95AC07C11}" srcOrd="1" destOrd="0" presId="urn:microsoft.com/office/officeart/2008/layout/HalfCircleOrganizationChart"/>
    <dgm:cxn modelId="{97B6AFE5-31C0-40DA-92DE-2B2F9297B9FE}" type="presParOf" srcId="{53A55D1C-BC9E-412C-B233-179A346E4D3B}" destId="{8F6358B6-8F1E-4142-9A5A-7B5F47BDD0C5}" srcOrd="2" destOrd="0" presId="urn:microsoft.com/office/officeart/2008/layout/HalfCircleOrganizationChart"/>
    <dgm:cxn modelId="{F1E4AA67-42D2-449B-BF21-1951BCC59C79}" type="presParOf" srcId="{66C4F44C-11AA-4785-8EB4-9517F78634F3}" destId="{30C40FB5-8403-4DA4-AAF0-A2E2EAFC17CB}" srcOrd="1" destOrd="0" presId="urn:microsoft.com/office/officeart/2008/layout/HalfCircleOrganizationChart"/>
    <dgm:cxn modelId="{102E35A6-C34A-4F6F-B702-71F1DF284280}" type="presParOf" srcId="{30C40FB5-8403-4DA4-AAF0-A2E2EAFC17CB}" destId="{8EAD6CC9-063B-47FE-96ED-013F06C01396}" srcOrd="0" destOrd="0" presId="urn:microsoft.com/office/officeart/2008/layout/HalfCircleOrganizationChart"/>
    <dgm:cxn modelId="{3AC94216-DF4B-4A14-B548-0DEF914E8588}" type="presParOf" srcId="{8EAD6CC9-063B-47FE-96ED-013F06C01396}" destId="{8927D9DF-8B9E-4E0D-965B-40C531F68280}" srcOrd="0" destOrd="0" presId="urn:microsoft.com/office/officeart/2008/layout/HalfCircleOrganizationChart"/>
    <dgm:cxn modelId="{07EE9F4F-39EA-440D-8C9E-0B7C24A4E9F2}" type="presParOf" srcId="{8EAD6CC9-063B-47FE-96ED-013F06C01396}" destId="{46DAE0B3-60E4-4125-AA27-D819FE415884}" srcOrd="1" destOrd="0" presId="urn:microsoft.com/office/officeart/2008/layout/HalfCircleOrganizationChart"/>
    <dgm:cxn modelId="{D6E0E69B-5AB8-4F8F-82EF-6A4AF4E213AA}" type="presParOf" srcId="{8EAD6CC9-063B-47FE-96ED-013F06C01396}" destId="{609B3B55-9534-452E-A800-3510A060F37C}" srcOrd="2" destOrd="0" presId="urn:microsoft.com/office/officeart/2008/layout/HalfCircleOrganizationChart"/>
    <dgm:cxn modelId="{A103969C-2B7C-4FEB-AE73-F4A45FD0ACC5}" type="presParOf" srcId="{8EAD6CC9-063B-47FE-96ED-013F06C01396}" destId="{E40CAA92-68AD-406A-9FCB-999BEF817161}" srcOrd="3" destOrd="0" presId="urn:microsoft.com/office/officeart/2008/layout/HalfCircleOrganizationChart"/>
    <dgm:cxn modelId="{38443242-620A-4423-AB60-465025261CC1}" type="presParOf" srcId="{30C40FB5-8403-4DA4-AAF0-A2E2EAFC17CB}" destId="{ECABEAD5-A67A-44D7-BAE1-195B73E9461E}" srcOrd="1" destOrd="0" presId="urn:microsoft.com/office/officeart/2008/layout/HalfCircleOrganizationChart"/>
    <dgm:cxn modelId="{8CDC8784-F91F-4640-A7BD-C6F93E3688D6}" type="presParOf" srcId="{30C40FB5-8403-4DA4-AAF0-A2E2EAFC17CB}" destId="{9DB700D4-FAEB-4572-A6BD-E6175627697C}" srcOrd="2" destOrd="0" presId="urn:microsoft.com/office/officeart/2008/layout/HalfCircleOrganizationChart"/>
    <dgm:cxn modelId="{188A104D-650B-4411-B1CA-A5B2CA0A926F}" type="presParOf" srcId="{66C4F44C-11AA-4785-8EB4-9517F78634F3}" destId="{F22DB98A-AA4F-4C7A-8519-5BA8082D6626}" srcOrd="2" destOrd="0" presId="urn:microsoft.com/office/officeart/2008/layout/HalfCircleOrganizationChart"/>
    <dgm:cxn modelId="{ABA508C6-2155-4DB0-A3AA-24C2E5D35E41}" type="presParOf" srcId="{F22DB98A-AA4F-4C7A-8519-5BA8082D6626}" destId="{0F7F1CE0-B07B-4885-9A64-1E65D373F6FC}" srcOrd="0" destOrd="0" presId="urn:microsoft.com/office/officeart/2008/layout/HalfCircleOrganizationChart"/>
    <dgm:cxn modelId="{A90ECB48-8B92-4324-BD42-5A8B0BF2656B}" type="presParOf" srcId="{0F7F1CE0-B07B-4885-9A64-1E65D373F6FC}" destId="{4464CF23-DD15-4F55-A064-5A49635807FD}" srcOrd="0" destOrd="0" presId="urn:microsoft.com/office/officeart/2008/layout/HalfCircleOrganizationChart"/>
    <dgm:cxn modelId="{70BFD2F2-08E6-4F36-8C1A-E2FFD6D0EE2D}" type="presParOf" srcId="{0F7F1CE0-B07B-4885-9A64-1E65D373F6FC}" destId="{537A763D-1D09-4DE3-8C56-41DE7065A248}" srcOrd="1" destOrd="0" presId="urn:microsoft.com/office/officeart/2008/layout/HalfCircleOrganizationChart"/>
    <dgm:cxn modelId="{A220DE88-8932-4E18-9AA0-96F5CE48799A}" type="presParOf" srcId="{0F7F1CE0-B07B-4885-9A64-1E65D373F6FC}" destId="{1C142CB5-53C1-4B67-AF29-B41E35B7C6CA}" srcOrd="2" destOrd="0" presId="urn:microsoft.com/office/officeart/2008/layout/HalfCircleOrganizationChart"/>
    <dgm:cxn modelId="{CD1BCEF6-1DFB-43D7-AB94-D35831E67C8E}" type="presParOf" srcId="{0F7F1CE0-B07B-4885-9A64-1E65D373F6FC}" destId="{DD2DB1DF-AC35-4F4E-89C3-DCD4920355A6}" srcOrd="3" destOrd="0" presId="urn:microsoft.com/office/officeart/2008/layout/HalfCircleOrganizationChart"/>
    <dgm:cxn modelId="{3D1F488E-0D44-435A-9282-A43C3C01F2F8}" type="presParOf" srcId="{F22DB98A-AA4F-4C7A-8519-5BA8082D6626}" destId="{FC64DBF7-612A-4FD8-AAB9-36A965D516F0}" srcOrd="1" destOrd="0" presId="urn:microsoft.com/office/officeart/2008/layout/HalfCircleOrganizationChart"/>
    <dgm:cxn modelId="{E3979163-5839-43C0-A94E-F12512524017}" type="presParOf" srcId="{F22DB98A-AA4F-4C7A-8519-5BA8082D6626}" destId="{54D7F464-D466-4B15-B956-C6987E82161D}" srcOrd="2" destOrd="0" presId="urn:microsoft.com/office/officeart/2008/layout/HalfCircleOrganizationChart"/>
    <dgm:cxn modelId="{BF2960D2-3168-4F73-B155-48C53452D4FE}" type="presParOf" srcId="{66C4F44C-11AA-4785-8EB4-9517F78634F3}" destId="{9A0378D8-B218-4802-A264-611707C43F01}" srcOrd="3" destOrd="0" presId="urn:microsoft.com/office/officeart/2008/layout/HalfCircleOrganizationChart"/>
    <dgm:cxn modelId="{8D443368-E001-4080-80A9-A8260730A30A}" type="presParOf" srcId="{9A0378D8-B218-4802-A264-611707C43F01}" destId="{3EA3E02A-250E-43A9-96E3-6C52470C9215}" srcOrd="0" destOrd="0" presId="urn:microsoft.com/office/officeart/2008/layout/HalfCircleOrganizationChart"/>
    <dgm:cxn modelId="{2316EC1F-22E5-4141-B767-AF6F7FCBA566}" type="presParOf" srcId="{3EA3E02A-250E-43A9-96E3-6C52470C9215}" destId="{C1790D56-1DA8-43B6-8CF2-2CB8B39F8DC9}" srcOrd="0" destOrd="0" presId="urn:microsoft.com/office/officeart/2008/layout/HalfCircleOrganizationChart"/>
    <dgm:cxn modelId="{22B3AE60-EEBE-419A-AF6C-AA557388818E}" type="presParOf" srcId="{3EA3E02A-250E-43A9-96E3-6C52470C9215}" destId="{B92D78E0-334C-4AFC-B244-ACEA99D4E110}" srcOrd="1" destOrd="0" presId="urn:microsoft.com/office/officeart/2008/layout/HalfCircleOrganizationChart"/>
    <dgm:cxn modelId="{0243017C-5B56-4E21-BC6F-1937F0C73B84}" type="presParOf" srcId="{3EA3E02A-250E-43A9-96E3-6C52470C9215}" destId="{146BCC85-25DF-4C14-AB63-9AB50CD37F0B}" srcOrd="2" destOrd="0" presId="urn:microsoft.com/office/officeart/2008/layout/HalfCircleOrganizationChart"/>
    <dgm:cxn modelId="{046D2215-67A0-4A50-8297-65B37FA97F78}" type="presParOf" srcId="{3EA3E02A-250E-43A9-96E3-6C52470C9215}" destId="{30A0C8AD-2490-4242-8412-E6F4E7B2BDF2}" srcOrd="3" destOrd="0" presId="urn:microsoft.com/office/officeart/2008/layout/HalfCircleOrganizationChart"/>
    <dgm:cxn modelId="{9DCCA83F-43A4-4B02-AADA-9EBA2747E2DE}" type="presParOf" srcId="{9A0378D8-B218-4802-A264-611707C43F01}" destId="{C04EF1D0-41A0-4B4E-82E7-DFDF5A6A40E9}" srcOrd="1" destOrd="0" presId="urn:microsoft.com/office/officeart/2008/layout/HalfCircleOrganizationChart"/>
    <dgm:cxn modelId="{6E584C12-42B8-41B5-83DD-EDFD4C770B60}" type="presParOf" srcId="{9A0378D8-B218-4802-A264-611707C43F01}" destId="{EB599275-08BD-407C-B18F-B616CBCD17CB}" srcOrd="2" destOrd="0" presId="urn:microsoft.com/office/officeart/2008/layout/HalfCircleOrganizationChart"/>
    <dgm:cxn modelId="{7E328C1D-F264-48EA-848E-EFD182043B50}" type="presParOf" srcId="{66C4F44C-11AA-4785-8EB4-9517F78634F3}" destId="{86473725-C11C-4E80-A56E-F64DD1E8AD5F}" srcOrd="4" destOrd="0" presId="urn:microsoft.com/office/officeart/2008/layout/HalfCircleOrganizationChart"/>
    <dgm:cxn modelId="{28B428D5-AE8E-4EDD-A613-FD00EFCFD27A}" type="presParOf" srcId="{86473725-C11C-4E80-A56E-F64DD1E8AD5F}" destId="{85D89D8E-2EDE-425F-9AE0-B89B4254184A}" srcOrd="0" destOrd="0" presId="urn:microsoft.com/office/officeart/2008/layout/HalfCircleOrganizationChart"/>
    <dgm:cxn modelId="{9CB630E5-B504-469D-95EF-A0FD7697092C}" type="presParOf" srcId="{85D89D8E-2EDE-425F-9AE0-B89B4254184A}" destId="{013D9D46-3AFB-45E4-A45D-467E524C4CCF}" srcOrd="0" destOrd="0" presId="urn:microsoft.com/office/officeart/2008/layout/HalfCircleOrganizationChart"/>
    <dgm:cxn modelId="{B0F8511D-A901-422B-98CB-71C8D35C1C62}" type="presParOf" srcId="{85D89D8E-2EDE-425F-9AE0-B89B4254184A}" destId="{B1841FCC-C1F7-48B5-98A3-424FC9C37A81}" srcOrd="1" destOrd="0" presId="urn:microsoft.com/office/officeart/2008/layout/HalfCircleOrganizationChart"/>
    <dgm:cxn modelId="{42178C70-E88D-443B-9D82-A580284D29C7}" type="presParOf" srcId="{85D89D8E-2EDE-425F-9AE0-B89B4254184A}" destId="{F4BE76D3-CF0F-4164-A742-F82CADEE45D0}" srcOrd="2" destOrd="0" presId="urn:microsoft.com/office/officeart/2008/layout/HalfCircleOrganizationChart"/>
    <dgm:cxn modelId="{02869635-BE56-4A37-90E5-3525906BDA76}" type="presParOf" srcId="{85D89D8E-2EDE-425F-9AE0-B89B4254184A}" destId="{61D3181B-266B-472C-B56A-6D588E48AD34}" srcOrd="3" destOrd="0" presId="urn:microsoft.com/office/officeart/2008/layout/HalfCircleOrganizationChart"/>
    <dgm:cxn modelId="{D9F4C952-2D97-4F91-8186-21AE196EE3BE}" type="presParOf" srcId="{86473725-C11C-4E80-A56E-F64DD1E8AD5F}" destId="{05EA543B-FE5D-4358-B8AC-9C7D89C1C0E6}" srcOrd="1" destOrd="0" presId="urn:microsoft.com/office/officeart/2008/layout/HalfCircleOrganizationChart"/>
    <dgm:cxn modelId="{4D8853AF-87F1-4B65-A882-986EECFA3FFF}" type="presParOf" srcId="{86473725-C11C-4E80-A56E-F64DD1E8AD5F}" destId="{F2168881-B7C4-4260-9F96-22F250200411}"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6C769-3446-4D5B-8666-D07B00D00AFA}">
      <dsp:nvSpPr>
        <dsp:cNvPr id="0" name=""/>
        <dsp:cNvSpPr/>
      </dsp:nvSpPr>
      <dsp:spPr>
        <a:xfrm>
          <a:off x="448770" y="1077071"/>
          <a:ext cx="895752" cy="895752"/>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2E50406-8BF2-450D-A983-18055D5B471C}">
      <dsp:nvSpPr>
        <dsp:cNvPr id="0" name=""/>
        <dsp:cNvSpPr/>
      </dsp:nvSpPr>
      <dsp:spPr>
        <a:xfrm>
          <a:off x="448770" y="1077071"/>
          <a:ext cx="895752" cy="895752"/>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AC9542-DBD5-4D27-8A2E-C613F51F4F18}">
      <dsp:nvSpPr>
        <dsp:cNvPr id="0" name=""/>
        <dsp:cNvSpPr/>
      </dsp:nvSpPr>
      <dsp:spPr>
        <a:xfrm>
          <a:off x="894" y="1238307"/>
          <a:ext cx="1791505" cy="573281"/>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Human Resources (HR) Department  </a:t>
          </a:r>
        </a:p>
      </dsp:txBody>
      <dsp:txXfrm>
        <a:off x="894" y="1238307"/>
        <a:ext cx="1791505" cy="573281"/>
      </dsp:txXfrm>
    </dsp:sp>
    <dsp:sp modelId="{46DAE0B3-60E4-4125-AA27-D819FE415884}">
      <dsp:nvSpPr>
        <dsp:cNvPr id="0" name=""/>
        <dsp:cNvSpPr/>
      </dsp:nvSpPr>
      <dsp:spPr>
        <a:xfrm>
          <a:off x="2616491" y="1077071"/>
          <a:ext cx="895752" cy="895752"/>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9B3B55-9534-452E-A800-3510A060F37C}">
      <dsp:nvSpPr>
        <dsp:cNvPr id="0" name=""/>
        <dsp:cNvSpPr/>
      </dsp:nvSpPr>
      <dsp:spPr>
        <a:xfrm>
          <a:off x="2616491" y="1077071"/>
          <a:ext cx="895752" cy="895752"/>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27D9DF-8B9E-4E0D-965B-40C531F68280}">
      <dsp:nvSpPr>
        <dsp:cNvPr id="0" name=""/>
        <dsp:cNvSpPr/>
      </dsp:nvSpPr>
      <dsp:spPr>
        <a:xfrm>
          <a:off x="2168615" y="1238307"/>
          <a:ext cx="1791505" cy="573281"/>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Department Managers (Sales &amp; Production)</a:t>
          </a:r>
        </a:p>
      </dsp:txBody>
      <dsp:txXfrm>
        <a:off x="2168615" y="1238307"/>
        <a:ext cx="1791505" cy="573281"/>
      </dsp:txXfrm>
    </dsp:sp>
    <dsp:sp modelId="{537A763D-1D09-4DE3-8C56-41DE7065A248}">
      <dsp:nvSpPr>
        <dsp:cNvPr id="0" name=""/>
        <dsp:cNvSpPr/>
      </dsp:nvSpPr>
      <dsp:spPr>
        <a:xfrm>
          <a:off x="4784212" y="1077071"/>
          <a:ext cx="895752" cy="895752"/>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142CB5-53C1-4B67-AF29-B41E35B7C6CA}">
      <dsp:nvSpPr>
        <dsp:cNvPr id="0" name=""/>
        <dsp:cNvSpPr/>
      </dsp:nvSpPr>
      <dsp:spPr>
        <a:xfrm>
          <a:off x="4784212" y="1077071"/>
          <a:ext cx="895752" cy="895752"/>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64CF23-DD15-4F55-A064-5A49635807FD}">
      <dsp:nvSpPr>
        <dsp:cNvPr id="0" name=""/>
        <dsp:cNvSpPr/>
      </dsp:nvSpPr>
      <dsp:spPr>
        <a:xfrm>
          <a:off x="4336336" y="1238307"/>
          <a:ext cx="1791505" cy="573281"/>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Senior Leadership/Executives</a:t>
          </a:r>
        </a:p>
      </dsp:txBody>
      <dsp:txXfrm>
        <a:off x="4336336" y="1238307"/>
        <a:ext cx="1791505" cy="573281"/>
      </dsp:txXfrm>
    </dsp:sp>
    <dsp:sp modelId="{B92D78E0-334C-4AFC-B244-ACEA99D4E110}">
      <dsp:nvSpPr>
        <dsp:cNvPr id="0" name=""/>
        <dsp:cNvSpPr/>
      </dsp:nvSpPr>
      <dsp:spPr>
        <a:xfrm>
          <a:off x="1452658" y="2315378"/>
          <a:ext cx="895752" cy="895752"/>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46BCC85-25DF-4C14-AB63-9AB50CD37F0B}">
      <dsp:nvSpPr>
        <dsp:cNvPr id="0" name=""/>
        <dsp:cNvSpPr/>
      </dsp:nvSpPr>
      <dsp:spPr>
        <a:xfrm>
          <a:off x="1452658" y="2315378"/>
          <a:ext cx="895752" cy="895752"/>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790D56-1DA8-43B6-8CF2-2CB8B39F8DC9}">
      <dsp:nvSpPr>
        <dsp:cNvPr id="0" name=""/>
        <dsp:cNvSpPr/>
      </dsp:nvSpPr>
      <dsp:spPr>
        <a:xfrm>
          <a:off x="1004781" y="2476614"/>
          <a:ext cx="1791505" cy="573281"/>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Employees</a:t>
          </a:r>
        </a:p>
      </dsp:txBody>
      <dsp:txXfrm>
        <a:off x="1004781" y="2476614"/>
        <a:ext cx="1791505" cy="573281"/>
      </dsp:txXfrm>
    </dsp:sp>
    <dsp:sp modelId="{B1841FCC-C1F7-48B5-98A3-424FC9C37A81}">
      <dsp:nvSpPr>
        <dsp:cNvPr id="0" name=""/>
        <dsp:cNvSpPr/>
      </dsp:nvSpPr>
      <dsp:spPr>
        <a:xfrm>
          <a:off x="3620379" y="2315378"/>
          <a:ext cx="895752" cy="895752"/>
        </a:xfrm>
        <a:prstGeom prst="arc">
          <a:avLst>
            <a:gd name="adj1" fmla="val 13200000"/>
            <a:gd name="adj2" fmla="val 192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4BE76D3-CF0F-4164-A742-F82CADEE45D0}">
      <dsp:nvSpPr>
        <dsp:cNvPr id="0" name=""/>
        <dsp:cNvSpPr/>
      </dsp:nvSpPr>
      <dsp:spPr>
        <a:xfrm>
          <a:off x="3620379" y="2315378"/>
          <a:ext cx="895752" cy="895752"/>
        </a:xfrm>
        <a:prstGeom prst="arc">
          <a:avLst>
            <a:gd name="adj1" fmla="val 2400000"/>
            <a:gd name="adj2" fmla="val 8400000"/>
          </a:avLst>
        </a:pr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3D9D46-3AFB-45E4-A45D-467E524C4CCF}">
      <dsp:nvSpPr>
        <dsp:cNvPr id="0" name=""/>
        <dsp:cNvSpPr/>
      </dsp:nvSpPr>
      <dsp:spPr>
        <a:xfrm>
          <a:off x="3172503" y="2476614"/>
          <a:ext cx="1791505" cy="573281"/>
        </a:xfrm>
        <a:prstGeom prst="rect">
          <a:avLst/>
        </a:prstGeom>
        <a:noFill/>
        <a:ln w="12700" cap="rnd"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Finance/Compensation Teams</a:t>
          </a:r>
        </a:p>
      </dsp:txBody>
      <dsp:txXfrm>
        <a:off x="3172503" y="2476614"/>
        <a:ext cx="1791505" cy="57328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chart" Target="../charts/char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smtClean="0"/>
              <a:t> </a:t>
            </a:r>
            <a:r>
              <a:rPr lang="en-US" sz="2400" dirty="0" err="1" smtClean="0"/>
              <a:t>JAYASHREE</a:t>
            </a:r>
            <a:r>
              <a:rPr lang="en-US" sz="2400" dirty="0" smtClean="0"/>
              <a:t> </a:t>
            </a:r>
            <a:r>
              <a:rPr lang="en-US" sz="2400" dirty="0"/>
              <a:t>B</a:t>
            </a:r>
          </a:p>
          <a:p>
            <a:r>
              <a:rPr lang="en-US" sz="2400" dirty="0"/>
              <a:t>REGISTER NO.:  </a:t>
            </a:r>
            <a:r>
              <a:rPr lang="en-US" sz="2400" dirty="0" smtClean="0"/>
              <a:t>312204575</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6" name="Graphic 5" descr="Research">
            <a:extLst>
              <a:ext uri="{FF2B5EF4-FFF2-40B4-BE49-F238E27FC236}">
                <a16:creationId xmlns="" xmlns:a16="http://schemas.microsoft.com/office/drawing/2014/main" id="{0CA0D5F1-7946-4DD0-ADDD-600DB2DE9264}"/>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583095" y="5527170"/>
            <a:ext cx="914400" cy="914400"/>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3049824160"/>
              </p:ext>
            </p:extLst>
          </p:nvPr>
        </p:nvGraphicFramePr>
        <p:xfrm>
          <a:off x="1406547" y="1786944"/>
          <a:ext cx="8471549" cy="4414747"/>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3116" y="81917"/>
            <a:ext cx="1931831" cy="195651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p:cNvSpPr txBox="1"/>
          <p:nvPr/>
        </p:nvSpPr>
        <p:spPr>
          <a:xfrm>
            <a:off x="425003" y="1360651"/>
            <a:ext cx="10856890" cy="3477875"/>
          </a:xfrm>
          <a:prstGeom prst="rect">
            <a:avLst/>
          </a:prstGeom>
          <a:noFill/>
        </p:spPr>
        <p:txBody>
          <a:bodyPr wrap="square" rtlCol="0">
            <a:spAutoFit/>
          </a:bodyPr>
          <a:lstStyle/>
          <a:p>
            <a:pPr algn="just"/>
            <a:r>
              <a:rPr lang="en-US" sz="2000" dirty="0" smtClean="0"/>
              <a:t>The </a:t>
            </a:r>
            <a:r>
              <a:rPr lang="en-US" sz="2000" dirty="0"/>
              <a:t>analysis of employee performance across different pay zones provides valuable insights into the distribution of performance scores within the organization. By visualizing the data through pivot tables and charts, the </a:t>
            </a:r>
            <a:r>
              <a:rPr lang="en-US" sz="2000" dirty="0" err="1"/>
              <a:t>HR</a:t>
            </a:r>
            <a:r>
              <a:rPr lang="en-US" sz="2000" dirty="0"/>
              <a:t> department can clearly identify patterns and areas that require attention.</a:t>
            </a:r>
          </a:p>
          <a:p>
            <a:pPr algn="just"/>
            <a:endParaRPr lang="en-US" sz="2000" dirty="0"/>
          </a:p>
          <a:p>
            <a:pPr algn="just"/>
            <a:endParaRPr lang="en-US" sz="2000" dirty="0"/>
          </a:p>
          <a:p>
            <a:pPr algn="just"/>
            <a:r>
              <a:rPr lang="en-US" sz="2000" dirty="0"/>
              <a:t>The project successfully achieved its objectives by providing actionable insights and recommendations that will help the </a:t>
            </a:r>
            <a:r>
              <a:rPr lang="en-US" sz="2000" dirty="0" err="1"/>
              <a:t>HR</a:t>
            </a:r>
            <a:r>
              <a:rPr lang="en-US" sz="2000" dirty="0"/>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en-IN" sz="2000" dirty="0"/>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a:extLst>
              <a:ext uri="{FF2B5EF4-FFF2-40B4-BE49-F238E27FC236}">
                <a16:creationId xmlns="" xmlns:a16="http://schemas.microsoft.com/office/drawing/2014/main" id="{3BAFA70B-570C-4089-8146-21C2F025F0BB}"/>
              </a:ext>
            </a:extLst>
          </p:cNvPr>
          <p:cNvSpPr txBox="1"/>
          <p:nvPr/>
        </p:nvSpPr>
        <p:spPr>
          <a:xfrm>
            <a:off x="1298899" y="2187542"/>
            <a:ext cx="9064488" cy="3416320"/>
          </a:xfrm>
          <a:prstGeom prst="rect">
            <a:avLst/>
          </a:prstGeom>
          <a:noFill/>
        </p:spPr>
        <p:txBody>
          <a:bodyPr wrap="square" rtlCol="0">
            <a:spAutoFit/>
          </a:bodyPr>
          <a:lstStyle/>
          <a:p>
            <a:r>
              <a:rPr lang="en-US" sz="2400" dirty="0" smtClean="0">
                <a:effectLst>
                  <a:outerShdw blurRad="38100" dist="38100" dir="2700000" algn="tl">
                    <a:srgbClr val="000000">
                      <a:alpha val="43137"/>
                    </a:srgbClr>
                  </a:outerShdw>
                </a:effectLst>
              </a:rPr>
              <a:t>Mrs. </a:t>
            </a:r>
            <a:r>
              <a:rPr lang="en-US" sz="2400" dirty="0" err="1" smtClean="0">
                <a:effectLst>
                  <a:outerShdw blurRad="38100" dist="38100" dir="2700000" algn="tl">
                    <a:srgbClr val="000000">
                      <a:alpha val="43137"/>
                    </a:srgbClr>
                  </a:outerShdw>
                </a:effectLst>
              </a:rPr>
              <a:t>Nirmala</a:t>
            </a:r>
            <a:r>
              <a:rPr lang="en-US" sz="2400" dirty="0" smtClean="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P</a:t>
            </a:r>
          </a:p>
          <a:p>
            <a:r>
              <a:rPr lang="en-US" sz="2400" dirty="0">
                <a:effectLst>
                  <a:outerShdw blurRad="38100" dist="38100" dir="2700000" algn="tl">
                    <a:srgbClr val="000000">
                      <a:alpha val="43137"/>
                    </a:srgbClr>
                  </a:outerShdw>
                </a:effectLst>
              </a:rPr>
              <a:t>Assistant Professor,</a:t>
            </a:r>
          </a:p>
          <a:p>
            <a:r>
              <a:rPr lang="en-US" sz="2400" dirty="0">
                <a:effectLst>
                  <a:outerShdw blurRad="38100" dist="38100" dir="2700000" algn="tl">
                    <a:srgbClr val="000000">
                      <a:alpha val="43137"/>
                    </a:srgbClr>
                  </a:outerShdw>
                </a:effectLst>
              </a:rPr>
              <a:t>K.C.S Kasi Nadar College of Arts and Science</a:t>
            </a:r>
          </a:p>
          <a:p>
            <a:r>
              <a:rPr lang="en-US" sz="2400" dirty="0">
                <a:effectLst>
                  <a:outerShdw blurRad="38100" dist="38100" dir="2700000" algn="tl">
                    <a:srgbClr val="000000">
                      <a:alpha val="43137"/>
                    </a:srgbClr>
                  </a:outerShdw>
                </a:effectLst>
              </a:rPr>
              <a:t>Chennai, Tamil Nadu</a:t>
            </a:r>
            <a:r>
              <a:rPr lang="en-US" sz="2400" dirty="0" smtClean="0">
                <a:effectLst>
                  <a:outerShdw blurRad="38100" dist="38100" dir="2700000" algn="tl">
                    <a:srgbClr val="000000">
                      <a:alpha val="43137"/>
                    </a:srgbClr>
                  </a:outerShdw>
                </a:effectLst>
              </a:rPr>
              <a:t>.</a:t>
            </a:r>
          </a:p>
          <a:p>
            <a:endParaRPr lang="en-US" sz="2400" dirty="0">
              <a:effectLst>
                <a:outerShdw blurRad="38100" dist="38100" dir="2700000" algn="tl">
                  <a:srgbClr val="000000">
                    <a:alpha val="43137"/>
                  </a:srgbClr>
                </a:outerShdw>
              </a:effectLst>
            </a:endParaRPr>
          </a:p>
          <a:p>
            <a:r>
              <a:rPr lang="en-US" sz="2400" dirty="0" err="1">
                <a:effectLst>
                  <a:outerShdw blurRad="38100" dist="38100" dir="2700000" algn="tl">
                    <a:srgbClr val="000000">
                      <a:alpha val="43137"/>
                    </a:srgbClr>
                  </a:outerShdw>
                </a:effectLst>
              </a:rPr>
              <a:t>Ms</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Shakthi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Balambigai</a:t>
            </a:r>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V</a:t>
            </a:r>
          </a:p>
          <a:p>
            <a:r>
              <a:rPr lang="en-US" sz="2400" dirty="0" smtClean="0">
                <a:effectLst>
                  <a:outerShdw blurRad="38100" dist="38100" dir="2700000" algn="tl">
                    <a:srgbClr val="000000">
                      <a:alpha val="43137"/>
                    </a:srgbClr>
                  </a:outerShdw>
                </a:effectLst>
              </a:rPr>
              <a:t>Assistant Professor,</a:t>
            </a:r>
          </a:p>
          <a:p>
            <a:r>
              <a:rPr lang="en-US" sz="2400" dirty="0" err="1" smtClean="0">
                <a:effectLst>
                  <a:outerShdw blurRad="38100" dist="38100" dir="2700000" algn="tl">
                    <a:srgbClr val="000000">
                      <a:alpha val="43137"/>
                    </a:srgbClr>
                  </a:outerShdw>
                </a:effectLst>
              </a:rPr>
              <a:t>K.C.S</a:t>
            </a:r>
            <a:r>
              <a:rPr lang="en-US" sz="2400" dirty="0" smtClean="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Kasi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Nadar</a:t>
            </a:r>
            <a:r>
              <a:rPr lang="en-US" sz="2400" dirty="0">
                <a:effectLst>
                  <a:outerShdw blurRad="38100" dist="38100" dir="2700000" algn="tl">
                    <a:srgbClr val="000000">
                      <a:alpha val="43137"/>
                    </a:srgbClr>
                  </a:outerShdw>
                </a:effectLst>
              </a:rPr>
              <a:t> College of Arts and </a:t>
            </a:r>
            <a:r>
              <a:rPr lang="en-US" sz="2400" dirty="0" smtClean="0">
                <a:effectLst>
                  <a:outerShdw blurRad="38100" dist="38100" dir="2700000" algn="tl">
                    <a:srgbClr val="000000">
                      <a:alpha val="43137"/>
                    </a:srgbClr>
                  </a:outerShdw>
                </a:effectLst>
              </a:rPr>
              <a:t>Science</a:t>
            </a:r>
          </a:p>
          <a:p>
            <a:r>
              <a:rPr lang="en-US" sz="2400" dirty="0" smtClean="0">
                <a:effectLst>
                  <a:outerShdw blurRad="38100" dist="38100" dir="2700000" algn="tl">
                    <a:srgbClr val="000000">
                      <a:alpha val="43137"/>
                    </a:srgbClr>
                  </a:outerShdw>
                </a:effectLst>
              </a:rPr>
              <a:t>Chennai</a:t>
            </a:r>
            <a:r>
              <a:rPr lang="en-US" sz="2400" dirty="0">
                <a:effectLst>
                  <a:outerShdw blurRad="38100" dist="38100" dir="2700000" algn="tl">
                    <a:srgbClr val="000000">
                      <a:alpha val="43137"/>
                    </a:srgbClr>
                  </a:outerShdw>
                </a:effectLst>
              </a:rPr>
              <a:t>, Tamil </a:t>
            </a:r>
            <a:r>
              <a:rPr lang="en-US" sz="2400" dirty="0" smtClean="0">
                <a:effectLst>
                  <a:outerShdw blurRad="38100" dist="38100" dir="2700000" algn="tl">
                    <a:srgbClr val="000000">
                      <a:alpha val="43137"/>
                    </a:srgbClr>
                  </a:outerShdw>
                </a:effectLst>
              </a:rPr>
              <a:t>Nadu.</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extLst>
              <p:ext uri="{D42A27DB-BD31-4B8C-83A1-F6EECF244321}">
                <p14:modId xmlns:p14="http://schemas.microsoft.com/office/powerpoint/2010/main" val="2030919269"/>
              </p:ext>
            </p:extLst>
          </p:nvPr>
        </p:nvGraphicFramePr>
        <p:xfrm>
          <a:off x="702365" y="1996225"/>
          <a:ext cx="8892396" cy="2691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4" name="Text Placeholder 3"/>
          <p:cNvSpPr>
            <a:spLocks noGrp="1"/>
          </p:cNvSpPr>
          <p:nvPr>
            <p:ph type="body" idx="1"/>
          </p:nvPr>
        </p:nvSpPr>
        <p:spPr>
          <a:xfrm>
            <a:off x="283336" y="1674254"/>
            <a:ext cx="10779616" cy="5048518"/>
          </a:xfrm>
        </p:spPr>
        <p:txBody>
          <a:bodyPr>
            <a:noAutofit/>
          </a:bodyPr>
          <a:lstStyle/>
          <a:p>
            <a:pPr algn="just"/>
            <a:r>
              <a:rPr lang="en-US" dirty="0" smtClean="0">
                <a:solidFill>
                  <a:schemeClr val="tx1"/>
                </a:solidFill>
              </a:rPr>
              <a:t>The </a:t>
            </a:r>
            <a:r>
              <a:rPr lang="en-US" dirty="0" err="1">
                <a:solidFill>
                  <a:schemeClr val="tx1"/>
                </a:solidFill>
              </a:rPr>
              <a:t>HR</a:t>
            </a:r>
            <a:r>
              <a:rPr lang="en-US" dirty="0">
                <a:solidFill>
                  <a:schemeClr val="tx1"/>
                </a:solidFill>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lang="en-US" dirty="0" smtClean="0">
                <a:solidFill>
                  <a:schemeClr val="tx1"/>
                </a:solidFill>
              </a:rPr>
              <a:t>".</a:t>
            </a:r>
            <a:endParaRPr lang="en-US" dirty="0">
              <a:solidFill>
                <a:schemeClr val="tx1"/>
              </a:solidFill>
            </a:endParaRPr>
          </a:p>
          <a:p>
            <a:pPr algn="just"/>
            <a:r>
              <a:rPr lang="en-US" u="sng" dirty="0" smtClean="0">
                <a:solidFill>
                  <a:schemeClr val="tx1"/>
                </a:solidFill>
                <a:effectLst>
                  <a:outerShdw blurRad="38100" dist="38100" dir="2700000" algn="tl">
                    <a:srgbClr val="000000">
                      <a:alpha val="43137"/>
                    </a:srgbClr>
                  </a:outerShdw>
                </a:effectLst>
              </a:rPr>
              <a:t>OBJECTIVES</a:t>
            </a:r>
            <a:r>
              <a:rPr lang="en-US" dirty="0" smtClean="0">
                <a:solidFill>
                  <a:schemeClr val="tx1"/>
                </a:solidFill>
              </a:rPr>
              <a:t>:</a:t>
            </a:r>
            <a:endParaRPr lang="en-US" dirty="0">
              <a:solidFill>
                <a:schemeClr val="tx1"/>
              </a:solidFill>
            </a:endParaRPr>
          </a:p>
          <a:p>
            <a:pPr algn="just"/>
            <a:r>
              <a:rPr lang="en-US" dirty="0">
                <a:solidFill>
                  <a:schemeClr val="tx1"/>
                </a:solidFill>
              </a:rPr>
              <a:t>1. </a:t>
            </a:r>
            <a:r>
              <a:rPr lang="en-US" dirty="0" smtClean="0">
                <a:solidFill>
                  <a:schemeClr val="tx1"/>
                </a:solidFill>
              </a:rPr>
              <a:t>Analyze </a:t>
            </a:r>
            <a:r>
              <a:rPr lang="en-US" dirty="0">
                <a:solidFill>
                  <a:schemeClr val="tx1"/>
                </a:solidFill>
              </a:rPr>
              <a:t>the Distribution of Performance </a:t>
            </a:r>
            <a:r>
              <a:rPr lang="en-US" dirty="0" smtClean="0">
                <a:solidFill>
                  <a:schemeClr val="tx1"/>
                </a:solidFill>
              </a:rPr>
              <a:t>Scores</a:t>
            </a:r>
            <a:endParaRPr lang="en-US" dirty="0">
              <a:solidFill>
                <a:schemeClr val="tx1"/>
              </a:solidFill>
            </a:endParaRPr>
          </a:p>
          <a:p>
            <a:pPr algn="just"/>
            <a:r>
              <a:rPr lang="en-US" dirty="0">
                <a:solidFill>
                  <a:schemeClr val="tx1"/>
                </a:solidFill>
              </a:rPr>
              <a:t>2. </a:t>
            </a:r>
            <a:r>
              <a:rPr lang="en-US" dirty="0" smtClean="0">
                <a:solidFill>
                  <a:schemeClr val="tx1"/>
                </a:solidFill>
              </a:rPr>
              <a:t>Identify </a:t>
            </a:r>
            <a:r>
              <a:rPr lang="en-US" dirty="0">
                <a:solidFill>
                  <a:schemeClr val="tx1"/>
                </a:solidFill>
              </a:rPr>
              <a:t>Potential Areas of </a:t>
            </a:r>
            <a:r>
              <a:rPr lang="en-US" dirty="0" smtClean="0">
                <a:solidFill>
                  <a:schemeClr val="tx1"/>
                </a:solidFill>
              </a:rPr>
              <a:t>Concern</a:t>
            </a:r>
            <a:endParaRPr lang="en-US" dirty="0">
              <a:solidFill>
                <a:schemeClr val="tx1"/>
              </a:solidFill>
            </a:endParaRPr>
          </a:p>
          <a:p>
            <a:pPr algn="just"/>
            <a:r>
              <a:rPr lang="en-US" dirty="0">
                <a:solidFill>
                  <a:schemeClr val="tx1"/>
                </a:solidFill>
              </a:rPr>
              <a:t>3. </a:t>
            </a:r>
            <a:r>
              <a:rPr lang="en-US" dirty="0" smtClean="0">
                <a:solidFill>
                  <a:schemeClr val="tx1"/>
                </a:solidFill>
              </a:rPr>
              <a:t>Support </a:t>
            </a:r>
            <a:r>
              <a:rPr lang="en-US" dirty="0" err="1">
                <a:solidFill>
                  <a:schemeClr val="tx1"/>
                </a:solidFill>
              </a:rPr>
              <a:t>HR</a:t>
            </a:r>
            <a:r>
              <a:rPr lang="en-US" dirty="0">
                <a:solidFill>
                  <a:schemeClr val="tx1"/>
                </a:solidFill>
              </a:rPr>
              <a:t> </a:t>
            </a:r>
            <a:r>
              <a:rPr lang="en-US" dirty="0" smtClean="0">
                <a:solidFill>
                  <a:schemeClr val="tx1"/>
                </a:solidFill>
              </a:rPr>
              <a:t>Decision-Making</a:t>
            </a:r>
            <a:endParaRPr lang="en-US" dirty="0">
              <a:solidFill>
                <a:schemeClr val="tx1"/>
              </a:solidFill>
            </a:endParaRPr>
          </a:p>
          <a:p>
            <a:pPr algn="just"/>
            <a:r>
              <a:rPr lang="en-US" u="sng" dirty="0" smtClean="0">
                <a:solidFill>
                  <a:schemeClr val="tx1"/>
                </a:solidFill>
                <a:effectLst>
                  <a:outerShdw blurRad="38100" dist="38100" dir="2700000" algn="tl">
                    <a:srgbClr val="000000">
                      <a:alpha val="43137"/>
                    </a:srgbClr>
                  </a:outerShdw>
                </a:effectLst>
              </a:rPr>
              <a:t>DELIVERABLES</a:t>
            </a:r>
            <a:r>
              <a:rPr lang="en-US" dirty="0" smtClean="0">
                <a:solidFill>
                  <a:schemeClr val="tx1"/>
                </a:solidFill>
              </a:rPr>
              <a:t>:</a:t>
            </a:r>
            <a:endParaRPr lang="en-US" dirty="0">
              <a:solidFill>
                <a:schemeClr val="tx1"/>
              </a:solidFill>
            </a:endParaRPr>
          </a:p>
          <a:p>
            <a:pPr algn="just"/>
            <a:r>
              <a:rPr lang="en-US" dirty="0" smtClean="0">
                <a:solidFill>
                  <a:schemeClr val="tx1"/>
                </a:solidFill>
              </a:rPr>
              <a:t>-A </a:t>
            </a:r>
            <a:r>
              <a:rPr lang="en-US" dirty="0">
                <a:solidFill>
                  <a:schemeClr val="tx1"/>
                </a:solidFill>
              </a:rPr>
              <a:t>pivot table summarizing the distribution of performance scores across pay zones.</a:t>
            </a:r>
          </a:p>
          <a:p>
            <a:pPr algn="just"/>
            <a:r>
              <a:rPr lang="en-US" dirty="0" smtClean="0">
                <a:solidFill>
                  <a:schemeClr val="tx1"/>
                </a:solidFill>
              </a:rPr>
              <a:t>-A </a:t>
            </a:r>
            <a:r>
              <a:rPr lang="en-US" dirty="0">
                <a:solidFill>
                  <a:schemeClr val="tx1"/>
                </a:solidFill>
              </a:rPr>
              <a:t>pivot chart visualizing these findings to help </a:t>
            </a:r>
            <a:r>
              <a:rPr lang="en-US" dirty="0" err="1">
                <a:solidFill>
                  <a:schemeClr val="tx1"/>
                </a:solidFill>
              </a:rPr>
              <a:t>HR</a:t>
            </a:r>
            <a:r>
              <a:rPr lang="en-US" dirty="0">
                <a:solidFill>
                  <a:schemeClr val="tx1"/>
                </a:solidFill>
              </a:rPr>
              <a:t> quickly grasp performance trends.</a:t>
            </a:r>
          </a:p>
          <a:p>
            <a:pPr algn="just"/>
            <a:r>
              <a:rPr lang="en-US" dirty="0" smtClean="0">
                <a:solidFill>
                  <a:schemeClr val="tx1"/>
                </a:solidFill>
              </a:rPr>
              <a:t>-Recommendations </a:t>
            </a:r>
            <a:r>
              <a:rPr lang="en-US" dirty="0">
                <a:solidFill>
                  <a:schemeClr val="tx1"/>
                </a:solidFill>
              </a:rPr>
              <a:t>based on the analysis to guide </a:t>
            </a:r>
            <a:r>
              <a:rPr lang="en-US" dirty="0" err="1">
                <a:solidFill>
                  <a:schemeClr val="tx1"/>
                </a:solidFill>
              </a:rPr>
              <a:t>HR</a:t>
            </a:r>
            <a:r>
              <a:rPr lang="en-US" dirty="0">
                <a:solidFill>
                  <a:schemeClr val="tx1"/>
                </a:solidFill>
              </a:rPr>
              <a:t> strategies for improving employee performance.</a:t>
            </a:r>
            <a:endParaRPr lang="en-IN"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5" name="TextBox 4"/>
          <p:cNvSpPr txBox="1"/>
          <p:nvPr/>
        </p:nvSpPr>
        <p:spPr>
          <a:xfrm>
            <a:off x="351182" y="1010904"/>
            <a:ext cx="5988676" cy="369332"/>
          </a:xfrm>
          <a:prstGeom prst="rect">
            <a:avLst/>
          </a:prstGeom>
          <a:noFill/>
        </p:spPr>
        <p:txBody>
          <a:bodyPr wrap="square" rtlCol="0">
            <a:spAutoFit/>
          </a:bodyPr>
          <a:lstStyle/>
          <a:p>
            <a:r>
              <a:rPr lang="en-US" dirty="0" smtClean="0"/>
              <a:t>[EMPLOYEE PERFORMANCE ANALYSIS ACROSS PAY ZONES]</a:t>
            </a:r>
            <a:endParaRPr lang="en-US" dirty="0"/>
          </a:p>
        </p:txBody>
      </p:sp>
      <p:sp>
        <p:nvSpPr>
          <p:cNvPr id="7" name="TextBox 6"/>
          <p:cNvSpPr txBox="1"/>
          <p:nvPr/>
        </p:nvSpPr>
        <p:spPr>
          <a:xfrm>
            <a:off x="351182" y="1506828"/>
            <a:ext cx="10380372" cy="5078313"/>
          </a:xfrm>
          <a:prstGeom prst="rect">
            <a:avLst/>
          </a:prstGeom>
          <a:noFill/>
        </p:spPr>
        <p:txBody>
          <a:bodyPr wrap="square" rtlCol="0">
            <a:spAutoFit/>
          </a:bodyPr>
          <a:lstStyle/>
          <a:p>
            <a:r>
              <a:rPr lang="en-US" dirty="0"/>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dirty="0" err="1"/>
              <a:t>HR</a:t>
            </a:r>
            <a:r>
              <a:rPr lang="en-US" dirty="0"/>
              <a:t> department. The goal is to identify trends, potential problem areas, and opportunities for targeted interventions to improve overall employee performance</a:t>
            </a:r>
            <a:r>
              <a:rPr lang="en-US" dirty="0" smtClean="0"/>
              <a:t>.</a:t>
            </a:r>
          </a:p>
          <a:p>
            <a:endParaRPr lang="en-IN" b="1" dirty="0" smtClean="0"/>
          </a:p>
          <a:p>
            <a:r>
              <a:rPr lang="en-IN" u="sng" dirty="0"/>
              <a:t>SCOPE</a:t>
            </a:r>
            <a:r>
              <a:rPr lang="en-IN" dirty="0"/>
              <a:t>:</a:t>
            </a:r>
          </a:p>
          <a:p>
            <a:r>
              <a:rPr lang="en-IN" dirty="0" err="1"/>
              <a:t>1.Data</a:t>
            </a:r>
            <a:r>
              <a:rPr lang="en-IN" dirty="0"/>
              <a:t> Input</a:t>
            </a:r>
          </a:p>
          <a:p>
            <a:r>
              <a:rPr lang="en-IN" dirty="0" err="1"/>
              <a:t>2.Analysis</a:t>
            </a:r>
            <a:endParaRPr lang="en-IN" dirty="0"/>
          </a:p>
          <a:p>
            <a:r>
              <a:rPr lang="en-IN" dirty="0" err="1"/>
              <a:t>3.Deliverables</a:t>
            </a:r>
            <a:endParaRPr lang="en-IN" dirty="0"/>
          </a:p>
          <a:p>
            <a:endParaRPr lang="en-US" b="1" dirty="0" smtClean="0"/>
          </a:p>
          <a:p>
            <a:endParaRPr lang="en-US" dirty="0" smtClean="0"/>
          </a:p>
          <a:p>
            <a:r>
              <a:rPr lang="en-US" dirty="0" smtClean="0"/>
              <a:t>The </a:t>
            </a:r>
            <a:r>
              <a:rPr lang="en-US" dirty="0"/>
              <a:t>project is expected to reveal performance trends across different pay zones, enabling </a:t>
            </a:r>
            <a:r>
              <a:rPr lang="en-US" dirty="0" err="1"/>
              <a:t>HR</a:t>
            </a:r>
            <a:r>
              <a:rPr lang="en-US" dirty="0"/>
              <a:t> to better understand where improvements are needed and how to allocate resources effectively. This will help in driving overall employee performance improvements, ensuring that all pay zones maintain or exceed desired performance levels.</a:t>
            </a:r>
          </a:p>
          <a:p>
            <a:endParaRPr lang="en-IN" dirty="0"/>
          </a:p>
          <a:p>
            <a:endParaRPr lang="en-IN" dirty="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 xmlns:a16="http://schemas.microsoft.com/office/drawing/2014/main" id="{81764151-B9B3-4C8D-937B-F049C9C4FEF4}"/>
              </a:ext>
            </a:extLst>
          </p:cNvPr>
          <p:cNvGraphicFramePr/>
          <p:nvPr>
            <p:extLst>
              <p:ext uri="{D42A27DB-BD31-4B8C-83A1-F6EECF244321}">
                <p14:modId xmlns:p14="http://schemas.microsoft.com/office/powerpoint/2010/main" val="3078743502"/>
              </p:ext>
            </p:extLst>
          </p:nvPr>
        </p:nvGraphicFramePr>
        <p:xfrm>
          <a:off x="2195755" y="1387156"/>
          <a:ext cx="10464178" cy="304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 xmlns:a16="http://schemas.microsoft.com/office/drawing/2014/main"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smtClean="0"/>
              <a:t>FILTERING</a:t>
            </a:r>
            <a:r>
              <a:rPr lang="en-US" sz="2000" dirty="0" smtClean="0">
                <a:effectLst>
                  <a:outerShdw blurRad="38100" dist="38100" dir="2700000" algn="tl">
                    <a:srgbClr val="000000">
                      <a:alpha val="43137"/>
                    </a:srgbClr>
                  </a:outerShdw>
                </a:effectLst>
              </a:rPr>
              <a:t> -</a:t>
            </a:r>
            <a:r>
              <a:rPr lang="en-US" sz="2000" dirty="0" smtClean="0"/>
              <a:t> </a:t>
            </a:r>
            <a:r>
              <a:rPr lang="en-US" sz="2000" dirty="0"/>
              <a:t>Remove missing values.</a:t>
            </a:r>
          </a:p>
          <a:p>
            <a:endParaRPr lang="en-US" sz="2000" dirty="0"/>
          </a:p>
          <a:p>
            <a:r>
              <a:rPr lang="en-US" sz="2000" dirty="0" smtClean="0"/>
              <a:t>CONDITIONAL</a:t>
            </a:r>
            <a:r>
              <a:rPr lang="en-US" sz="2000" u="sng" dirty="0" smtClean="0"/>
              <a:t> </a:t>
            </a:r>
            <a:r>
              <a:rPr lang="en-US" sz="2000" dirty="0" smtClean="0"/>
              <a:t>FORMATTING</a:t>
            </a:r>
            <a:r>
              <a:rPr lang="en-US" sz="2000" u="sng" dirty="0" smtClean="0"/>
              <a:t> </a:t>
            </a:r>
            <a:r>
              <a:rPr lang="en-US" sz="2000" dirty="0" smtClean="0">
                <a:effectLst>
                  <a:outerShdw blurRad="38100" dist="38100" dir="2700000" algn="tl">
                    <a:srgbClr val="000000">
                      <a:alpha val="43137"/>
                    </a:srgbClr>
                  </a:outerShdw>
                </a:effectLst>
              </a:rPr>
              <a:t>-</a:t>
            </a:r>
            <a:r>
              <a:rPr lang="en-US" sz="2000" dirty="0" smtClean="0"/>
              <a:t> </a:t>
            </a:r>
            <a:r>
              <a:rPr lang="en-US" sz="2000" dirty="0"/>
              <a:t>Blanks,</a:t>
            </a:r>
            <a:r>
              <a:rPr lang="en-US" dirty="0"/>
              <a:t> Background Color Shading, Data Bars, Values.</a:t>
            </a:r>
          </a:p>
          <a:p>
            <a:endParaRPr lang="en-US" dirty="0"/>
          </a:p>
          <a:p>
            <a:r>
              <a:rPr lang="en-US" sz="2000" dirty="0" smtClean="0"/>
              <a:t>DATA FILTERING AND SORTING </a:t>
            </a:r>
            <a:r>
              <a:rPr lang="en-US" sz="2000" dirty="0" smtClean="0">
                <a:effectLst>
                  <a:outerShdw blurRad="38100" dist="38100" dir="2700000" algn="tl">
                    <a:srgbClr val="000000">
                      <a:alpha val="43137"/>
                    </a:srgbClr>
                  </a:outerShdw>
                </a:effectLst>
              </a:rPr>
              <a:t>- </a:t>
            </a:r>
            <a:r>
              <a:rPr lang="en-US" sz="2000" dirty="0"/>
              <a:t>Identify specific employee groups, such as those with exceeds, needs improvements and fully meets.</a:t>
            </a:r>
          </a:p>
          <a:p>
            <a:endParaRPr lang="en-US" sz="2000" dirty="0"/>
          </a:p>
          <a:p>
            <a:r>
              <a:rPr lang="en-US" sz="2000" dirty="0" smtClean="0"/>
              <a:t>PIVOT TABLE </a:t>
            </a:r>
            <a:r>
              <a:rPr lang="en-US" sz="2000" dirty="0" smtClean="0">
                <a:effectLst>
                  <a:outerShdw blurRad="38100" dist="38100" dir="2700000" algn="tl">
                    <a:srgbClr val="000000">
                      <a:alpha val="43137"/>
                    </a:srgbClr>
                  </a:outerShdw>
                </a:effectLst>
              </a:rPr>
              <a:t>-</a:t>
            </a:r>
            <a:r>
              <a:rPr lang="en-US" sz="2000" dirty="0" smtClean="0"/>
              <a:t> </a:t>
            </a:r>
            <a:r>
              <a:rPr lang="en-US" sz="2000" dirty="0"/>
              <a:t>Summary of employee performance under their current rating .</a:t>
            </a:r>
          </a:p>
          <a:p>
            <a:endParaRPr lang="en-US" sz="2000" dirty="0"/>
          </a:p>
          <a:p>
            <a:r>
              <a:rPr lang="en-US" sz="2000" dirty="0" smtClean="0"/>
              <a:t>GRAPHS</a:t>
            </a:r>
            <a:r>
              <a:rPr lang="en-US" sz="2000" dirty="0" smtClean="0">
                <a:effectLst>
                  <a:outerShdw blurRad="38100" dist="38100" dir="2700000" algn="tl">
                    <a:srgbClr val="000000">
                      <a:alpha val="43137"/>
                    </a:srgbClr>
                  </a:outerShdw>
                </a:effectLst>
              </a:rPr>
              <a:t> -</a:t>
            </a:r>
            <a:r>
              <a:rPr lang="en-US" sz="2000" dirty="0" smtClean="0"/>
              <a:t> Final Report.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479" y="291548"/>
            <a:ext cx="3333750" cy="2704832"/>
          </a:xfrm>
          <a:prstGeom prst="rect">
            <a:avLst/>
          </a:prstGeom>
        </p:spPr>
      </p:pic>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601945" y="1938364"/>
            <a:ext cx="8400385" cy="3170099"/>
          </a:xfrm>
          <a:prstGeom prst="rect">
            <a:avLst/>
          </a:prstGeom>
          <a:noFill/>
        </p:spPr>
        <p:txBody>
          <a:bodyPr wrap="square" rtlCol="0">
            <a:spAutoFit/>
          </a:bodyPr>
          <a:lstStyle/>
          <a:p>
            <a:r>
              <a:rPr lang="en-US" sz="2000" u="sng" dirty="0"/>
              <a:t>EMPLOYEE </a:t>
            </a:r>
            <a:r>
              <a:rPr lang="en-US" sz="2000" u="sng" dirty="0" smtClean="0"/>
              <a:t>ID </a:t>
            </a:r>
            <a:r>
              <a:rPr lang="en-US" sz="2000" dirty="0" smtClean="0"/>
              <a:t>: </a:t>
            </a:r>
            <a:r>
              <a:rPr lang="en-US" sz="2000" dirty="0"/>
              <a:t>Unique identifier for each employee in the    organization.</a:t>
            </a:r>
          </a:p>
          <a:p>
            <a:endParaRPr lang="en-US" sz="2000" dirty="0"/>
          </a:p>
          <a:p>
            <a:r>
              <a:rPr lang="en-US" sz="2000" u="sng" dirty="0"/>
              <a:t>FIRST </a:t>
            </a:r>
            <a:r>
              <a:rPr lang="en-US" sz="2000" u="sng" dirty="0" smtClean="0"/>
              <a:t>NAME </a:t>
            </a:r>
            <a:r>
              <a:rPr lang="en-US" sz="2000" dirty="0" smtClean="0"/>
              <a:t>: </a:t>
            </a:r>
            <a:r>
              <a:rPr lang="en-US" sz="2000" dirty="0"/>
              <a:t>The first name of the employee.</a:t>
            </a:r>
          </a:p>
          <a:p>
            <a:endParaRPr lang="en-US" sz="2000" dirty="0"/>
          </a:p>
          <a:p>
            <a:r>
              <a:rPr lang="en-US" sz="2000" u="sng" dirty="0"/>
              <a:t>PAY </a:t>
            </a:r>
            <a:r>
              <a:rPr lang="en-US" sz="2000" u="sng" dirty="0" smtClean="0"/>
              <a:t>ZONE </a:t>
            </a:r>
            <a:r>
              <a:rPr lang="en-US" sz="2000" dirty="0" smtClean="0"/>
              <a:t>: </a:t>
            </a:r>
            <a:r>
              <a:rPr lang="en-US" sz="2000" dirty="0"/>
              <a:t>The pay zone or salary band to which the employee's compensation falls.</a:t>
            </a:r>
          </a:p>
          <a:p>
            <a:endParaRPr lang="en-US" sz="2000" dirty="0"/>
          </a:p>
          <a:p>
            <a:r>
              <a:rPr lang="en-US" sz="2000" u="sng" dirty="0" smtClean="0"/>
              <a:t>PERFORMANCE SCORE </a:t>
            </a:r>
            <a:r>
              <a:rPr lang="en-US" sz="2000" dirty="0" smtClean="0"/>
              <a:t>: </a:t>
            </a:r>
            <a:r>
              <a:rPr lang="en-US" sz="2000" dirty="0"/>
              <a:t>A score indicating the employee's performance level (e.g., Excellent, Satisfactory, Needs Improvement).</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543338" y="1842799"/>
            <a:ext cx="8958469" cy="3477875"/>
          </a:xfrm>
          <a:prstGeom prst="rect">
            <a:avLst/>
          </a:prstGeom>
          <a:noFill/>
        </p:spPr>
        <p:txBody>
          <a:bodyPr wrap="square" rtlCol="0">
            <a:spAutoFit/>
          </a:bodyPr>
          <a:lstStyle/>
          <a:p>
            <a:r>
              <a:rPr lang="en-US" sz="2000" dirty="0" smtClean="0">
                <a:effectLst>
                  <a:outerShdw blurRad="38100" dist="38100" dir="2700000" algn="tl">
                    <a:srgbClr val="000000">
                      <a:alpha val="43137"/>
                    </a:srgbClr>
                  </a:outerShdw>
                </a:effectLst>
              </a:rPr>
              <a:t>DATA SET </a:t>
            </a:r>
            <a:r>
              <a:rPr lang="en-US" sz="2000" dirty="0" smtClean="0"/>
              <a:t>: </a:t>
            </a:r>
            <a:r>
              <a:rPr lang="en-US" sz="2000" dirty="0"/>
              <a:t>Kaggle, Employee dataset.</a:t>
            </a:r>
          </a:p>
          <a:p>
            <a:endParaRPr lang="en-US" sz="2000" dirty="0"/>
          </a:p>
          <a:p>
            <a:r>
              <a:rPr lang="en-US" sz="2000" dirty="0">
                <a:effectLst>
                  <a:outerShdw blurRad="38100" dist="38100" dir="2700000" algn="tl">
                    <a:srgbClr val="000000">
                      <a:alpha val="43137"/>
                    </a:srgbClr>
                  </a:outerShdw>
                </a:effectLst>
              </a:rPr>
              <a:t>FEATURE </a:t>
            </a:r>
            <a:r>
              <a:rPr lang="en-US" sz="2000" dirty="0" smtClean="0"/>
              <a:t>SELECTION</a:t>
            </a:r>
            <a:r>
              <a:rPr lang="en-US" sz="2000" u="sng" dirty="0" smtClean="0"/>
              <a:t> </a:t>
            </a:r>
            <a:r>
              <a:rPr lang="en-US" sz="2000" dirty="0" smtClean="0"/>
              <a:t>: </a:t>
            </a:r>
            <a:r>
              <a:rPr lang="en-US" sz="2000" dirty="0"/>
              <a:t>Slicer, Conditional Formatting, Designing.</a:t>
            </a:r>
          </a:p>
          <a:p>
            <a:endParaRPr lang="en-US" sz="2000" dirty="0"/>
          </a:p>
          <a:p>
            <a:r>
              <a:rPr lang="en-US" sz="2000" dirty="0">
                <a:effectLst>
                  <a:outerShdw blurRad="38100" dist="38100" dir="2700000" algn="tl">
                    <a:srgbClr val="000000">
                      <a:alpha val="43137"/>
                    </a:srgbClr>
                  </a:outerShdw>
                </a:effectLst>
              </a:rPr>
              <a:t>DATA </a:t>
            </a:r>
            <a:r>
              <a:rPr lang="en-US" sz="2000" dirty="0" smtClean="0">
                <a:effectLst>
                  <a:outerShdw blurRad="38100" dist="38100" dir="2700000" algn="tl">
                    <a:srgbClr val="000000">
                      <a:alpha val="43137"/>
                    </a:srgbClr>
                  </a:outerShdw>
                </a:effectLst>
              </a:rPr>
              <a:t>CLEANING </a:t>
            </a:r>
            <a:r>
              <a:rPr lang="en-US" sz="2000" dirty="0" smtClean="0"/>
              <a:t>: </a:t>
            </a:r>
            <a:r>
              <a:rPr lang="en-US" sz="2000" dirty="0"/>
              <a:t>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a:t>
            </a:r>
            <a:r>
              <a:rPr lang="en-US" sz="2000" dirty="0" smtClean="0">
                <a:effectLst>
                  <a:outerShdw blurRad="38100" dist="38100" dir="2700000" algn="tl">
                    <a:srgbClr val="000000">
                      <a:alpha val="43137"/>
                    </a:srgbClr>
                  </a:outerShdw>
                </a:effectLst>
              </a:rPr>
              <a:t>TABLE </a:t>
            </a:r>
            <a:r>
              <a:rPr lang="en-US" sz="2000" dirty="0" smtClean="0"/>
              <a:t>: </a:t>
            </a:r>
            <a:r>
              <a:rPr lang="en-US" sz="2000" dirty="0"/>
              <a:t>Employee ID, First Name, Pay zone, </a:t>
            </a:r>
            <a:r>
              <a:rPr lang="en-US" sz="2000" dirty="0" smtClean="0"/>
              <a:t>Performance Score.  </a:t>
            </a:r>
            <a:endParaRPr lang="en-US" sz="2000" dirty="0"/>
          </a:p>
          <a:p>
            <a:endParaRPr lang="en-US" sz="2000" dirty="0"/>
          </a:p>
          <a:p>
            <a:r>
              <a:rPr lang="en-US" sz="2000" dirty="0" smtClean="0">
                <a:effectLst>
                  <a:outerShdw blurRad="38100" dist="38100" dir="2700000" algn="tl">
                    <a:srgbClr val="000000">
                      <a:alpha val="43137"/>
                    </a:srgbClr>
                  </a:outerShdw>
                </a:effectLst>
              </a:rPr>
              <a:t>CHART</a:t>
            </a:r>
            <a:r>
              <a:rPr lang="en-US" sz="2000" dirty="0" smtClean="0"/>
              <a:t> :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612</TotalTime>
  <Words>715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54</cp:revision>
  <dcterms:created xsi:type="dcterms:W3CDTF">2024-08-21T00:32:52Z</dcterms:created>
  <dcterms:modified xsi:type="dcterms:W3CDTF">2024-08-27T06:22:00Z</dcterms:modified>
</cp:coreProperties>
</file>