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74" r:id="rId4"/>
    <p:sldId id="259" r:id="rId5"/>
    <p:sldId id="266" r:id="rId6"/>
    <p:sldId id="260" r:id="rId7"/>
    <p:sldId id="264" r:id="rId8"/>
    <p:sldId id="265" r:id="rId9"/>
    <p:sldId id="258" r:id="rId10"/>
    <p:sldId id="267" r:id="rId11"/>
    <p:sldId id="273" r:id="rId12"/>
    <p:sldId id="270" r:id="rId13"/>
    <p:sldId id="271" r:id="rId14"/>
    <p:sldId id="272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E3CE51-CB0E-1844-B4D9-39E1014BD63B}">
          <p14:sldIdLst>
            <p14:sldId id="256"/>
            <p14:sldId id="263"/>
            <p14:sldId id="274"/>
            <p14:sldId id="259"/>
            <p14:sldId id="266"/>
            <p14:sldId id="260"/>
            <p14:sldId id="264"/>
            <p14:sldId id="265"/>
            <p14:sldId id="258"/>
            <p14:sldId id="267"/>
            <p14:sldId id="273"/>
            <p14:sldId id="270"/>
            <p14:sldId id="271"/>
            <p14:sldId id="272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9524"/>
  </p:normalViewPr>
  <p:slideViewPr>
    <p:cSldViewPr snapToGrid="0" snapToObjects="1">
      <p:cViewPr>
        <p:scale>
          <a:sx n="112" d="100"/>
          <a:sy n="112" d="100"/>
        </p:scale>
        <p:origin x="-1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75F4-A0B3-DE4A-B749-34F7432EAB7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8334-D1B1-234E-8992-F8977FFA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Show </a:t>
            </a:r>
            <a:r>
              <a:rPr lang="en-US" dirty="0" err="1"/>
              <a:t>unary.proto</a:t>
            </a:r>
            <a:r>
              <a:rPr lang="en-US" dirty="0"/>
              <a:t> and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unary_pb2_grpc.py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unary_pb2.py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Protocol buffers have same serialization and deserialization for all the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Afetr</a:t>
            </a:r>
            <a:r>
              <a:rPr lang="en-US" dirty="0"/>
              <a:t> </a:t>
            </a:r>
            <a:r>
              <a:rPr lang="en-US" dirty="0" err="1"/>
              <a:t>simple.proto</a:t>
            </a:r>
            <a:r>
              <a:rPr lang="en-US" dirty="0"/>
              <a:t>  and then speak about </a:t>
            </a:r>
            <a:r>
              <a:rPr lang="en-US" dirty="0" err="1"/>
              <a:t>unary.proto</a:t>
            </a:r>
            <a:r>
              <a:rPr lang="en-US" dirty="0"/>
              <a:t> showing 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gRPC</a:t>
            </a:r>
            <a:r>
              <a:rPr lang="en-US" dirty="0"/>
              <a:t> clients and servers can run and talk to each other in a variety of environments - from servers inside Google to your own desktop - and can be written in any of </a:t>
            </a:r>
            <a:r>
              <a:rPr lang="en-US" dirty="0" err="1"/>
              <a:t>gRPC’s</a:t>
            </a:r>
            <a:r>
              <a:rPr lang="en-US" dirty="0"/>
              <a:t> supported languages. So, for example, you can easily create a </a:t>
            </a:r>
            <a:r>
              <a:rPr lang="en-US" dirty="0" err="1"/>
              <a:t>gRPC</a:t>
            </a:r>
            <a:r>
              <a:rPr lang="en-US" dirty="0"/>
              <a:t> server in Java with clients in Go, Python, or Ruby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Data is very small since its in binary when serialized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Good for transfer of huge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results with different </a:t>
            </a:r>
            <a:r>
              <a:rPr lang="en-US" dirty="0" err="1"/>
              <a:t>grpc</a:t>
            </a:r>
            <a:r>
              <a:rPr lang="en-US" dirty="0"/>
              <a:t> servers to prove </a:t>
            </a:r>
            <a:r>
              <a:rPr lang="en-US" dirty="0" err="1"/>
              <a:t>protobufs</a:t>
            </a:r>
            <a:r>
              <a:rPr lang="en-US" dirty="0"/>
              <a:t> are way faster than XML and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Unary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Send one request from client and get one response back from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Server Streaming 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Client will send one message to the server and will receive many responses from the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Sever needs to send lots of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Server needs to PUSH data to the client. </a:t>
            </a:r>
            <a:r>
              <a:rPr lang="en-US" dirty="0" err="1"/>
              <a:t>Eg</a:t>
            </a:r>
            <a:r>
              <a:rPr lang="en-US" dirty="0"/>
              <a:t> – live feed, chat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Streaming 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client will send many messages to the server and will receive one response from the server ( at any time)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Client needs to send lot of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Server processing is expensive. Lot of processing in the sever.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Client needs to PUSH data to the server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Bi Directional Streaming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 will send many messages to the server and server will send many messages to the client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 and server need to send a lot of data asynchronously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“Chat” protocol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Long running connections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– POST, GET, PUT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 to exchange the data – Is it REST, </a:t>
            </a:r>
            <a:r>
              <a:rPr lang="en-US" dirty="0" err="1"/>
              <a:t>gRPC</a:t>
            </a:r>
            <a:r>
              <a:rPr lang="en-US" dirty="0"/>
              <a:t>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 – Do you want to use JSON, XML, </a:t>
            </a:r>
            <a:r>
              <a:rPr lang="en-US" dirty="0" err="1"/>
              <a:t>protobuf</a:t>
            </a:r>
            <a:r>
              <a:rPr lang="en-US" dirty="0"/>
              <a:t>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use REST – design end points – GET, POST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Invoking Error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Latency,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Authentication, logging,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48334-D1B1-234E-8992-F8977FFA8C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ABA080-5A5B-1A49-B4F6-7E2DA88B0AF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EEECF2-E3C2-1949-AF4F-0FA2E6BA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FCC1-F113-7244-B24C-E3396C13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DAD4-03D2-1C47-BC3B-4443C4A20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6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A9E-C5A6-514F-A84C-FC58154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Buffers. Vs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863B-D69E-2047-BB57-76E56DE7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is way less compared to JSON. Saves lot of network bandwidth !</a:t>
            </a:r>
          </a:p>
          <a:p>
            <a:r>
              <a:rPr lang="en-US" dirty="0"/>
              <a:t>Parsing JSON is CPU intensive ( human </a:t>
            </a:r>
            <a:r>
              <a:rPr lang="en-US" dirty="0" err="1"/>
              <a:t>readbable</a:t>
            </a:r>
            <a:r>
              <a:rPr lang="en-US" dirty="0"/>
              <a:t>)</a:t>
            </a:r>
          </a:p>
          <a:p>
            <a:r>
              <a:rPr lang="en-US" dirty="0"/>
              <a:t>Parsing </a:t>
            </a:r>
            <a:r>
              <a:rPr lang="en-US" dirty="0" err="1"/>
              <a:t>ProtoBuf</a:t>
            </a:r>
            <a:r>
              <a:rPr lang="en-US" dirty="0"/>
              <a:t> binary format which is compressive is very less CPU intensive. Its almost closer to machine level data.</a:t>
            </a:r>
          </a:p>
          <a:p>
            <a:r>
              <a:rPr lang="en-US" dirty="0"/>
              <a:t>Perfect schema in </a:t>
            </a:r>
            <a:r>
              <a:rPr lang="en-US" dirty="0" err="1"/>
              <a:t>ProtoBuf</a:t>
            </a:r>
            <a:r>
              <a:rPr lang="en-US" dirty="0"/>
              <a:t> which is not followed in JSON.</a:t>
            </a:r>
          </a:p>
          <a:p>
            <a:r>
              <a:rPr lang="en-US" dirty="0" err="1"/>
              <a:t>Docuemtation</a:t>
            </a:r>
            <a:r>
              <a:rPr lang="en-US" dirty="0"/>
              <a:t> is embedded in proto files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B7047F-B9BC-5C45-B0DD-6AD5C93A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75" y="0"/>
            <a:ext cx="9671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275F-87DB-254F-8CD5-77546D35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 in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45698-7FE8-A14C-B785-5CD22921D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16" y="2504646"/>
            <a:ext cx="6121400" cy="673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A5BB7-058D-BD4C-AF38-B422FE9A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6" y="3574707"/>
            <a:ext cx="71120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E428A-2108-B147-AC2D-1691EFEB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16" y="5529364"/>
            <a:ext cx="7277100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33558-73E8-A647-8434-164D1A210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16" y="4619368"/>
            <a:ext cx="71374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880450-CC4C-B54D-A53B-299ADDAFE849}"/>
              </a:ext>
            </a:extLst>
          </p:cNvPr>
          <p:cNvSpPr txBox="1"/>
          <p:nvPr/>
        </p:nvSpPr>
        <p:spPr>
          <a:xfrm>
            <a:off x="8592064" y="2735346"/>
            <a:ext cx="16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164E7-00BA-E840-BC34-0360A9B6AD7C}"/>
              </a:ext>
            </a:extLst>
          </p:cNvPr>
          <p:cNvSpPr txBox="1"/>
          <p:nvPr/>
        </p:nvSpPr>
        <p:spPr>
          <a:xfrm>
            <a:off x="8592064" y="5624098"/>
            <a:ext cx="32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BIDIRECTIONAL</a:t>
            </a:r>
            <a:r>
              <a:rPr lang="en-US" dirty="0"/>
              <a:t>  </a:t>
            </a:r>
            <a:r>
              <a:rPr lang="en-US" b="1" dirty="0"/>
              <a:t>STREAMING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48B01D-91DD-9243-9053-EDA2D48EF08C}"/>
              </a:ext>
            </a:extLst>
          </p:cNvPr>
          <p:cNvSpPr txBox="1"/>
          <p:nvPr/>
        </p:nvSpPr>
        <p:spPr>
          <a:xfrm>
            <a:off x="8561242" y="4720452"/>
            <a:ext cx="264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57A1F-2F7A-F34C-B43C-61E65DECD36A}"/>
              </a:ext>
            </a:extLst>
          </p:cNvPr>
          <p:cNvSpPr txBox="1"/>
          <p:nvPr/>
        </p:nvSpPr>
        <p:spPr>
          <a:xfrm>
            <a:off x="8561242" y="3651507"/>
            <a:ext cx="23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STREAMING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4E68BD65-645C-8641-B84F-8DF85E438086}"/>
              </a:ext>
            </a:extLst>
          </p:cNvPr>
          <p:cNvSpPr/>
          <p:nvPr/>
        </p:nvSpPr>
        <p:spPr>
          <a:xfrm>
            <a:off x="2167444" y="5709828"/>
            <a:ext cx="690056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45B78F14-3300-E44B-89C5-579B4B11D302}"/>
              </a:ext>
            </a:extLst>
          </p:cNvPr>
          <p:cNvSpPr/>
          <p:nvPr/>
        </p:nvSpPr>
        <p:spPr>
          <a:xfrm>
            <a:off x="5190632" y="3827292"/>
            <a:ext cx="690056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4E8A9A6A-4A0C-2840-AD22-3EF6ACD19579}"/>
              </a:ext>
            </a:extLst>
          </p:cNvPr>
          <p:cNvSpPr/>
          <p:nvPr/>
        </p:nvSpPr>
        <p:spPr>
          <a:xfrm>
            <a:off x="2841814" y="4802748"/>
            <a:ext cx="690056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9E834D72-520E-9140-9B70-8DCF3773B54A}"/>
              </a:ext>
            </a:extLst>
          </p:cNvPr>
          <p:cNvSpPr/>
          <p:nvPr/>
        </p:nvSpPr>
        <p:spPr>
          <a:xfrm>
            <a:off x="5405944" y="5706394"/>
            <a:ext cx="690056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9C24-DC1C-6140-BE4A-1BA34FA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9F1-B553-0E48-AA36-222443FF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gRPC</a:t>
            </a:r>
            <a:r>
              <a:rPr lang="en-US" sz="2000" dirty="0"/>
              <a:t> servers are by default asynchronous</a:t>
            </a:r>
          </a:p>
          <a:p>
            <a:r>
              <a:rPr lang="en-US" sz="2000" dirty="0" err="1"/>
              <a:t>gRPC</a:t>
            </a:r>
            <a:r>
              <a:rPr lang="en-US" sz="2000" dirty="0"/>
              <a:t> server can serve millions of request in parallel</a:t>
            </a:r>
          </a:p>
          <a:p>
            <a:pPr lvl="1"/>
            <a:r>
              <a:rPr lang="en-US" sz="2000" dirty="0"/>
              <a:t>Google has 10 billion </a:t>
            </a:r>
            <a:r>
              <a:rPr lang="en-US" sz="2000" dirty="0" err="1"/>
              <a:t>gRPC</a:t>
            </a:r>
            <a:r>
              <a:rPr lang="en-US" sz="2000" dirty="0"/>
              <a:t> requests being made per second internally</a:t>
            </a:r>
          </a:p>
          <a:p>
            <a:r>
              <a:rPr lang="en-US" sz="2000" dirty="0" err="1"/>
              <a:t>gRPC</a:t>
            </a:r>
            <a:r>
              <a:rPr lang="en-US" sz="2000" dirty="0"/>
              <a:t> clients can be asynchronous or synchronous (blocking)</a:t>
            </a:r>
          </a:p>
          <a:p>
            <a:r>
              <a:rPr lang="en-US" sz="2000" dirty="0" err="1"/>
              <a:t>gRPC</a:t>
            </a:r>
            <a:r>
              <a:rPr lang="en-US" sz="2000" dirty="0"/>
              <a:t> can perform client side load balancing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31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A3C9-4F15-2142-95B1-8157E9FE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vs 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AE999-58F8-CB44-BCB1-5CE5213F5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505098"/>
              </p:ext>
            </p:extLst>
          </p:nvPr>
        </p:nvGraphicFramePr>
        <p:xfrm>
          <a:off x="1155700" y="2384854"/>
          <a:ext cx="8824912" cy="296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700">
                  <a:extLst>
                    <a:ext uri="{9D8B030D-6E8A-4147-A177-3AD203B41FA5}">
                      <a16:colId xmlns:a16="http://schemas.microsoft.com/office/drawing/2014/main" val="1586361260"/>
                    </a:ext>
                  </a:extLst>
                </a:gridCol>
                <a:gridCol w="4494212">
                  <a:extLst>
                    <a:ext uri="{9D8B030D-6E8A-4147-A177-3AD203B41FA5}">
                      <a16:colId xmlns:a16="http://schemas.microsoft.com/office/drawing/2014/main" val="1094812296"/>
                    </a:ext>
                  </a:extLst>
                </a:gridCol>
              </a:tblGrid>
              <a:tr h="594955">
                <a:tc>
                  <a:txBody>
                    <a:bodyPr/>
                    <a:lstStyle/>
                    <a:p>
                      <a:r>
                        <a:rPr lang="en-US" dirty="0" err="1"/>
                        <a:t>gRPC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81256"/>
                  </a:ext>
                </a:extLst>
              </a:tr>
              <a:tr h="594955">
                <a:tc>
                  <a:txBody>
                    <a:bodyPr/>
                    <a:lstStyle/>
                    <a:p>
                      <a:r>
                        <a:rPr lang="en-US" dirty="0"/>
                        <a:t>Protocol Buffers – binary, smaller in size &amp; 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– text based, slower &amp; bigger in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386"/>
                  </a:ext>
                </a:extLst>
              </a:tr>
              <a:tr h="594955">
                <a:tc>
                  <a:txBody>
                    <a:bodyPr/>
                    <a:lstStyle/>
                    <a:p>
                      <a:r>
                        <a:rPr lang="en-US" dirty="0"/>
                        <a:t>HTTP/2 – lower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HTTP1.1 higher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640"/>
                  </a:ext>
                </a:extLst>
              </a:tr>
              <a:tr h="594955">
                <a:tc>
                  <a:txBody>
                    <a:bodyPr/>
                    <a:lstStyle/>
                    <a:p>
                      <a:r>
                        <a:rPr lang="en-US" dirty="0"/>
                        <a:t>Bidirectional &amp; Async - 4 types of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to Server requests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91796"/>
                  </a:ext>
                </a:extLst>
              </a:tr>
              <a:tr h="536377">
                <a:tc>
                  <a:txBody>
                    <a:bodyPr/>
                    <a:lstStyle/>
                    <a:p>
                      <a:r>
                        <a:rPr lang="en-US" dirty="0"/>
                        <a:t>Streaming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&amp; Response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2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8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50104453-D587-B842-878F-F6FE1910BF03}"/>
              </a:ext>
            </a:extLst>
          </p:cNvPr>
          <p:cNvSpPr/>
          <p:nvPr/>
        </p:nvSpPr>
        <p:spPr>
          <a:xfrm>
            <a:off x="1865870" y="2150076"/>
            <a:ext cx="2088289" cy="142102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ESA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8701EAD-B6F3-AA42-A958-FCE8518C1E98}"/>
              </a:ext>
            </a:extLst>
          </p:cNvPr>
          <p:cNvSpPr/>
          <p:nvPr/>
        </p:nvSpPr>
        <p:spPr>
          <a:xfrm>
            <a:off x="5931242" y="852616"/>
            <a:ext cx="1618735" cy="130981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Talos Micro Service 1</a:t>
            </a:r>
            <a:br>
              <a:rPr lang="en-US" dirty="0"/>
            </a:br>
            <a:r>
              <a:rPr lang="en-US" dirty="0"/>
              <a:t>(Java)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98814AE-C86A-0F4B-B575-EF88A44E057F}"/>
              </a:ext>
            </a:extLst>
          </p:cNvPr>
          <p:cNvSpPr/>
          <p:nvPr/>
        </p:nvSpPr>
        <p:spPr>
          <a:xfrm>
            <a:off x="5931243" y="3515498"/>
            <a:ext cx="1618734" cy="15569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Talos Micro Service 2</a:t>
            </a:r>
          </a:p>
          <a:p>
            <a:pPr algn="ctr"/>
            <a:r>
              <a:rPr lang="en-US" dirty="0"/>
              <a:t>(Go)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79522-51FF-4E42-8AF8-8B58C63535E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954159" y="1507524"/>
            <a:ext cx="1977083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27B31E-B920-1041-A76D-E5B67359068D}"/>
              </a:ext>
            </a:extLst>
          </p:cNvPr>
          <p:cNvCxnSpPr>
            <a:cxnSpLocks/>
          </p:cNvCxnSpPr>
          <p:nvPr/>
        </p:nvCxnSpPr>
        <p:spPr>
          <a:xfrm>
            <a:off x="3941805" y="3272070"/>
            <a:ext cx="1989437" cy="99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cess 12">
            <a:extLst>
              <a:ext uri="{FF2B5EF4-FFF2-40B4-BE49-F238E27FC236}">
                <a16:creationId xmlns:a16="http://schemas.microsoft.com/office/drawing/2014/main" id="{0244E7A3-A5F7-9C4E-9E67-D4CA49041C2C}"/>
              </a:ext>
            </a:extLst>
          </p:cNvPr>
          <p:cNvSpPr/>
          <p:nvPr/>
        </p:nvSpPr>
        <p:spPr>
          <a:xfrm>
            <a:off x="3373394" y="2162432"/>
            <a:ext cx="568411" cy="49427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DE3CC-7F1A-7840-A8C3-E6C81447C9E0}"/>
              </a:ext>
            </a:extLst>
          </p:cNvPr>
          <p:cNvSpPr txBox="1"/>
          <p:nvPr/>
        </p:nvSpPr>
        <p:spPr>
          <a:xfrm>
            <a:off x="3954159" y="1158446"/>
            <a:ext cx="1322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request &amp; 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4E2D5-7DE3-3A4F-9C93-49D58C2D7D80}"/>
              </a:ext>
            </a:extLst>
          </p:cNvPr>
          <p:cNvSpPr txBox="1"/>
          <p:nvPr/>
        </p:nvSpPr>
        <p:spPr>
          <a:xfrm>
            <a:off x="4155989" y="3793524"/>
            <a:ext cx="1322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request &amp;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3DC71-A418-F041-AD96-0516E7307AF7}"/>
              </a:ext>
            </a:extLst>
          </p:cNvPr>
          <p:cNvSpPr txBox="1"/>
          <p:nvPr/>
        </p:nvSpPr>
        <p:spPr>
          <a:xfrm>
            <a:off x="3006090" y="148590"/>
            <a:ext cx="5292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ESA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C698F2F2-2D19-5949-8AF5-F79A4D38CC20}"/>
              </a:ext>
            </a:extLst>
          </p:cNvPr>
          <p:cNvSpPr/>
          <p:nvPr/>
        </p:nvSpPr>
        <p:spPr>
          <a:xfrm>
            <a:off x="502920" y="5509260"/>
            <a:ext cx="1120140" cy="822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hermes</a:t>
            </a:r>
            <a:endParaRPr lang="en-US" dirty="0"/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2CE0365E-B074-3F48-8A04-EEC4334793BC}"/>
              </a:ext>
            </a:extLst>
          </p:cNvPr>
          <p:cNvSpPr/>
          <p:nvPr/>
        </p:nvSpPr>
        <p:spPr>
          <a:xfrm>
            <a:off x="2337204" y="5556864"/>
            <a:ext cx="1691179" cy="822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ip_rep_client</a:t>
            </a:r>
            <a:endParaRPr lang="en-US" dirty="0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87EE6F9-5C39-FF44-AEF4-8AEC2F8493F0}"/>
              </a:ext>
            </a:extLst>
          </p:cNvPr>
          <p:cNvSpPr/>
          <p:nvPr/>
        </p:nvSpPr>
        <p:spPr>
          <a:xfrm>
            <a:off x="4738919" y="5556864"/>
            <a:ext cx="3005168" cy="82296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beaker_connector</a:t>
            </a:r>
            <a:r>
              <a:rPr lang="en-IN" dirty="0"/>
              <a:t>/stub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506A3C-62FE-314E-941D-34830E72677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23060" y="5968344"/>
            <a:ext cx="71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52DA94-FD1E-2C49-AF59-C012B393235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028383" y="5968344"/>
            <a:ext cx="71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A3C5E8-FA52-E846-8613-4888C354B8B2}"/>
              </a:ext>
            </a:extLst>
          </p:cNvPr>
          <p:cNvSpPr/>
          <p:nvPr/>
        </p:nvSpPr>
        <p:spPr>
          <a:xfrm>
            <a:off x="365760" y="5360670"/>
            <a:ext cx="7578090" cy="130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77D6E-7AEC-2748-9AB6-53DADD565094}"/>
              </a:ext>
            </a:extLst>
          </p:cNvPr>
          <p:cNvCxnSpPr/>
          <p:nvPr/>
        </p:nvCxnSpPr>
        <p:spPr>
          <a:xfrm flipV="1">
            <a:off x="2651760" y="3571103"/>
            <a:ext cx="0" cy="178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3" grpId="0" animBg="1"/>
      <p:bldP spid="15" grpId="0"/>
      <p:bldP spid="17" grpId="0"/>
      <p:bldP spid="19" grpId="0" animBg="1"/>
      <p:bldP spid="20" grpId="0" animBg="1"/>
      <p:bldP spid="21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89BF-FA4D-6B4D-8F28-A8941A3E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 Services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1CD8652D-5D9D-B84F-9D4F-AA6219E27F76}"/>
              </a:ext>
            </a:extLst>
          </p:cNvPr>
          <p:cNvSpPr/>
          <p:nvPr/>
        </p:nvSpPr>
        <p:spPr>
          <a:xfrm>
            <a:off x="2434281" y="2603499"/>
            <a:ext cx="1915297" cy="3359086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4D679-D9E7-E145-8474-472198E1B4CF}"/>
              </a:ext>
            </a:extLst>
          </p:cNvPr>
          <p:cNvSpPr/>
          <p:nvPr/>
        </p:nvSpPr>
        <p:spPr>
          <a:xfrm>
            <a:off x="6993924" y="2603499"/>
            <a:ext cx="1692876" cy="14889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Go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4EE7A-6A9B-0145-9186-3E7C319D57C3}"/>
              </a:ext>
            </a:extLst>
          </p:cNvPr>
          <p:cNvSpPr/>
          <p:nvPr/>
        </p:nvSpPr>
        <p:spPr>
          <a:xfrm>
            <a:off x="6993924" y="4473601"/>
            <a:ext cx="1692876" cy="14889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Python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401AF4-3039-124D-AE60-C7D079309BFE}"/>
              </a:ext>
            </a:extLst>
          </p:cNvPr>
          <p:cNvSpPr/>
          <p:nvPr/>
        </p:nvSpPr>
        <p:spPr>
          <a:xfrm>
            <a:off x="7207146" y="2603498"/>
            <a:ext cx="1241855" cy="902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gRPC</a:t>
            </a:r>
            <a:r>
              <a:rPr lang="en-US" sz="1000" dirty="0"/>
              <a:t> client </a:t>
            </a:r>
          </a:p>
          <a:p>
            <a:pPr algn="ctr"/>
            <a:r>
              <a:rPr lang="en-US" sz="1000" dirty="0"/>
              <a:t>(Automatically generated)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D580-9722-AC48-A8F5-49BCBA14E37F}"/>
              </a:ext>
            </a:extLst>
          </p:cNvPr>
          <p:cNvSpPr/>
          <p:nvPr/>
        </p:nvSpPr>
        <p:spPr>
          <a:xfrm>
            <a:off x="7219434" y="4473601"/>
            <a:ext cx="1229567" cy="902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gRPC</a:t>
            </a:r>
            <a:r>
              <a:rPr lang="en-US" sz="1000" dirty="0"/>
              <a:t> client </a:t>
            </a:r>
          </a:p>
          <a:p>
            <a:pPr algn="ctr"/>
            <a:r>
              <a:rPr lang="en-US" sz="1000" dirty="0"/>
              <a:t>(Automatically generated)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F2086-B0DB-5E42-9670-673128F3C07D}"/>
              </a:ext>
            </a:extLst>
          </p:cNvPr>
          <p:cNvSpPr/>
          <p:nvPr/>
        </p:nvSpPr>
        <p:spPr>
          <a:xfrm>
            <a:off x="2771001" y="2866767"/>
            <a:ext cx="1241855" cy="902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gRPC</a:t>
            </a:r>
            <a:r>
              <a:rPr lang="en-US" sz="1000" dirty="0"/>
              <a:t> server which exposes services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75B41-EE29-DF48-B09B-C9B0ABADB104}"/>
              </a:ext>
            </a:extLst>
          </p:cNvPr>
          <p:cNvCxnSpPr>
            <a:cxnSpLocks/>
          </p:cNvCxnSpPr>
          <p:nvPr/>
        </p:nvCxnSpPr>
        <p:spPr>
          <a:xfrm flipV="1">
            <a:off x="4324996" y="3303599"/>
            <a:ext cx="2656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8A05BB-F094-D740-A2A2-890EEDA60D57}"/>
              </a:ext>
            </a:extLst>
          </p:cNvPr>
          <p:cNvCxnSpPr>
            <a:cxnSpLocks/>
          </p:cNvCxnSpPr>
          <p:nvPr/>
        </p:nvCxnSpPr>
        <p:spPr>
          <a:xfrm>
            <a:off x="4349578" y="5045102"/>
            <a:ext cx="263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BF203-EA0E-724E-878A-33CAC36066CF}"/>
              </a:ext>
            </a:extLst>
          </p:cNvPr>
          <p:cNvCxnSpPr/>
          <p:nvPr/>
        </p:nvCxnSpPr>
        <p:spPr>
          <a:xfrm flipH="1">
            <a:off x="4349578" y="3768811"/>
            <a:ext cx="263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4F847C-36F1-0B44-95A8-92F58C1D63A4}"/>
              </a:ext>
            </a:extLst>
          </p:cNvPr>
          <p:cNvCxnSpPr/>
          <p:nvPr/>
        </p:nvCxnSpPr>
        <p:spPr>
          <a:xfrm flipH="1">
            <a:off x="4337287" y="5577016"/>
            <a:ext cx="263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72112F-AE83-6249-A8BF-664100249AAB}"/>
              </a:ext>
            </a:extLst>
          </p:cNvPr>
          <p:cNvSpPr txBox="1"/>
          <p:nvPr/>
        </p:nvSpPr>
        <p:spPr>
          <a:xfrm flipH="1">
            <a:off x="4843945" y="3429000"/>
            <a:ext cx="1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 request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8CDD44-98F9-B742-A829-B409EE9F485D}"/>
              </a:ext>
            </a:extLst>
          </p:cNvPr>
          <p:cNvSpPr/>
          <p:nvPr/>
        </p:nvSpPr>
        <p:spPr>
          <a:xfrm>
            <a:off x="4888483" y="5218095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proto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E56A5-FFC3-9A40-A487-4FFE69D7FE9C}"/>
              </a:ext>
            </a:extLst>
          </p:cNvPr>
          <p:cNvSpPr txBox="1"/>
          <p:nvPr/>
        </p:nvSpPr>
        <p:spPr>
          <a:xfrm flipH="1">
            <a:off x="4885543" y="4658493"/>
            <a:ext cx="19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6E6F5-B370-5344-972A-9F69E335467F}"/>
              </a:ext>
            </a:extLst>
          </p:cNvPr>
          <p:cNvSpPr txBox="1"/>
          <p:nvPr/>
        </p:nvSpPr>
        <p:spPr>
          <a:xfrm flipH="1">
            <a:off x="4792925" y="2932890"/>
            <a:ext cx="19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 response</a:t>
            </a:r>
          </a:p>
        </p:txBody>
      </p:sp>
    </p:spTree>
    <p:extLst>
      <p:ext uri="{BB962C8B-B14F-4D97-AF65-F5344CB8AC3E}">
        <p14:creationId xmlns:p14="http://schemas.microsoft.com/office/powerpoint/2010/main" val="71646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A7CE-920D-794E-85A2-48B32DC0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D6B6-26CC-5C4F-9CFD-9880C1D3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 and </a:t>
            </a:r>
            <a:r>
              <a:rPr lang="en-US" b="1" dirty="0"/>
              <a:t>open-source</a:t>
            </a:r>
            <a:r>
              <a:rPr lang="en-US" dirty="0"/>
              <a:t> framework developed by Google. New technology on top </a:t>
            </a:r>
            <a:r>
              <a:rPr lang="en-US" b="1" dirty="0"/>
              <a:t>of RPC</a:t>
            </a:r>
          </a:p>
          <a:p>
            <a:r>
              <a:rPr lang="en-US" dirty="0"/>
              <a:t>Modern, fast and efficient , low latency , language independent, built on top of HTTP2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54B47A54-32DD-4C4B-B3AD-4815EBB0FCEF}"/>
              </a:ext>
            </a:extLst>
          </p:cNvPr>
          <p:cNvSpPr/>
          <p:nvPr/>
        </p:nvSpPr>
        <p:spPr>
          <a:xfrm>
            <a:off x="2001795" y="4559643"/>
            <a:ext cx="1952367" cy="15693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Code</a:t>
            </a:r>
          </a:p>
          <a:p>
            <a:pPr algn="ctr"/>
            <a:endParaRPr lang="en-US" dirty="0"/>
          </a:p>
          <a:p>
            <a:pPr algn="ctr"/>
            <a:r>
              <a:rPr lang="en-US" sz="1000" dirty="0" err="1"/>
              <a:t>server.get_domain_info</a:t>
            </a:r>
            <a:r>
              <a:rPr lang="en-US" sz="1000" dirty="0"/>
              <a:t>()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609B1B6A-48EE-4544-852F-4439843C107D}"/>
              </a:ext>
            </a:extLst>
          </p:cNvPr>
          <p:cNvSpPr/>
          <p:nvPr/>
        </p:nvSpPr>
        <p:spPr>
          <a:xfrm>
            <a:off x="7430085" y="4559642"/>
            <a:ext cx="3709169" cy="15693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code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def </a:t>
            </a:r>
            <a:r>
              <a:rPr lang="en-US" sz="1200" dirty="0" err="1"/>
              <a:t>get_domain_info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return domain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0228E1-2310-494B-8FF0-D0E8344E191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54162" y="5344297"/>
            <a:ext cx="347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0604AD-9A3D-AE4E-A334-EB21A1D8247D}"/>
              </a:ext>
            </a:extLst>
          </p:cNvPr>
          <p:cNvSpPr txBox="1"/>
          <p:nvPr/>
        </p:nvSpPr>
        <p:spPr>
          <a:xfrm>
            <a:off x="4275438" y="472165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16109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F814-4FD9-4E46-A579-2B3AD5AE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E01D-7143-F048-B9AA-27481447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use </a:t>
            </a:r>
            <a:r>
              <a:rPr lang="en-US" b="1" dirty="0"/>
              <a:t>Protocol Buffers </a:t>
            </a:r>
            <a:r>
              <a:rPr lang="en-US" dirty="0"/>
              <a:t>to define messages and service.</a:t>
            </a:r>
          </a:p>
          <a:p>
            <a:endParaRPr lang="en-US" dirty="0"/>
          </a:p>
          <a:p>
            <a:r>
              <a:rPr lang="en-US" sz="2400" dirty="0"/>
              <a:t>We have to define the service in </a:t>
            </a:r>
            <a:r>
              <a:rPr lang="en-US" sz="2400" b="1" dirty="0"/>
              <a:t>.proto </a:t>
            </a:r>
            <a:r>
              <a:rPr lang="en-US" sz="2400" dirty="0"/>
              <a:t>file and the code will be generated for us !</a:t>
            </a:r>
          </a:p>
        </p:txBody>
      </p:sp>
    </p:spTree>
    <p:extLst>
      <p:ext uri="{BB962C8B-B14F-4D97-AF65-F5344CB8AC3E}">
        <p14:creationId xmlns:p14="http://schemas.microsoft.com/office/powerpoint/2010/main" val="388911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BE26C8D-B56E-8740-8889-12B55CF9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42" y="2199041"/>
            <a:ext cx="4895335" cy="2996142"/>
          </a:xfrm>
          <a:prstGeom prst="rect">
            <a:avLst/>
          </a:prstGeom>
        </p:spPr>
      </p:pic>
      <p:sp>
        <p:nvSpPr>
          <p:cNvPr id="21" name="Process 20">
            <a:extLst>
              <a:ext uri="{FF2B5EF4-FFF2-40B4-BE49-F238E27FC236}">
                <a16:creationId xmlns:a16="http://schemas.microsoft.com/office/drawing/2014/main" id="{A15B252D-2D0D-BE4F-99F5-C70529982079}"/>
              </a:ext>
            </a:extLst>
          </p:cNvPr>
          <p:cNvSpPr/>
          <p:nvPr/>
        </p:nvSpPr>
        <p:spPr>
          <a:xfrm>
            <a:off x="4233217" y="2533135"/>
            <a:ext cx="2538287" cy="3336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ADB2282-3945-7E41-B71D-BE188EE6DCB0}"/>
              </a:ext>
            </a:extLst>
          </p:cNvPr>
          <p:cNvSpPr/>
          <p:nvPr/>
        </p:nvSpPr>
        <p:spPr>
          <a:xfrm>
            <a:off x="4233217" y="3200397"/>
            <a:ext cx="3267333" cy="3336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F3CBF256-CA9B-AE4D-AB25-C1E7FC670F2C}"/>
              </a:ext>
            </a:extLst>
          </p:cNvPr>
          <p:cNvSpPr/>
          <p:nvPr/>
        </p:nvSpPr>
        <p:spPr>
          <a:xfrm flipV="1">
            <a:off x="4576120" y="3602506"/>
            <a:ext cx="813485" cy="2870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BCC8862-4998-DE4C-BFE7-F19DA9481BF9}"/>
              </a:ext>
            </a:extLst>
          </p:cNvPr>
          <p:cNvSpPr/>
          <p:nvPr/>
        </p:nvSpPr>
        <p:spPr>
          <a:xfrm flipV="1">
            <a:off x="5486400" y="3602508"/>
            <a:ext cx="813403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8C32BE8D-567B-2446-9148-FDD629456BAE}"/>
              </a:ext>
            </a:extLst>
          </p:cNvPr>
          <p:cNvSpPr/>
          <p:nvPr/>
        </p:nvSpPr>
        <p:spPr>
          <a:xfrm>
            <a:off x="6545134" y="3613444"/>
            <a:ext cx="236668" cy="2870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2FB51-5B02-864B-AEE0-1EB47B2A7EA1}"/>
              </a:ext>
            </a:extLst>
          </p:cNvPr>
          <p:cNvCxnSpPr>
            <a:cxnSpLocks/>
          </p:cNvCxnSpPr>
          <p:nvPr/>
        </p:nvCxnSpPr>
        <p:spPr>
          <a:xfrm flipV="1">
            <a:off x="6771504" y="2279304"/>
            <a:ext cx="2236572" cy="42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54B715-8B0D-1441-BD2F-BA9A3058926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082113" y="2592140"/>
            <a:ext cx="2151104" cy="77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5E250F-1821-EB4F-822F-5494A1C8299D}"/>
              </a:ext>
            </a:extLst>
          </p:cNvPr>
          <p:cNvCxnSpPr>
            <a:cxnSpLocks/>
          </p:cNvCxnSpPr>
          <p:nvPr/>
        </p:nvCxnSpPr>
        <p:spPr>
          <a:xfrm flipH="1" flipV="1">
            <a:off x="2573339" y="3756962"/>
            <a:ext cx="1996605" cy="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33CAA0-9E24-B447-9A87-819A285354C0}"/>
              </a:ext>
            </a:extLst>
          </p:cNvPr>
          <p:cNvCxnSpPr>
            <a:cxnSpLocks/>
          </p:cNvCxnSpPr>
          <p:nvPr/>
        </p:nvCxnSpPr>
        <p:spPr>
          <a:xfrm flipH="1">
            <a:off x="5984875" y="3889544"/>
            <a:ext cx="103059" cy="163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192B3E-C492-2743-8154-EBE07C8AB905}"/>
              </a:ext>
            </a:extLst>
          </p:cNvPr>
          <p:cNvCxnSpPr>
            <a:cxnSpLocks/>
          </p:cNvCxnSpPr>
          <p:nvPr/>
        </p:nvCxnSpPr>
        <p:spPr>
          <a:xfrm>
            <a:off x="6781802" y="3735084"/>
            <a:ext cx="23127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5DE42E-44E4-DD48-9D23-0D032BCACE9A}"/>
              </a:ext>
            </a:extLst>
          </p:cNvPr>
          <p:cNvSpPr txBox="1"/>
          <p:nvPr/>
        </p:nvSpPr>
        <p:spPr>
          <a:xfrm>
            <a:off x="9094573" y="2014375"/>
            <a:ext cx="18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proto3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C3A43-FCDF-D54F-9B3C-D06376BE03CE}"/>
              </a:ext>
            </a:extLst>
          </p:cNvPr>
          <p:cNvSpPr txBox="1"/>
          <p:nvPr/>
        </p:nvSpPr>
        <p:spPr>
          <a:xfrm>
            <a:off x="9094573" y="3534030"/>
            <a:ext cx="2347784" cy="65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Tag (</a:t>
            </a:r>
            <a:r>
              <a:rPr lang="en-US" dirty="0" err="1"/>
              <a:t>eg.</a:t>
            </a:r>
            <a:r>
              <a:rPr lang="en-US" dirty="0"/>
              <a:t> Number)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D4E4F7-73A1-FA43-BB83-8513065755A6}"/>
              </a:ext>
            </a:extLst>
          </p:cNvPr>
          <p:cNvSpPr txBox="1"/>
          <p:nvPr/>
        </p:nvSpPr>
        <p:spPr>
          <a:xfrm>
            <a:off x="5389605" y="5510963"/>
            <a:ext cx="148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6EDCBE-65A6-604B-919D-7D26BD8A1334}"/>
              </a:ext>
            </a:extLst>
          </p:cNvPr>
          <p:cNvSpPr txBox="1"/>
          <p:nvPr/>
        </p:nvSpPr>
        <p:spPr>
          <a:xfrm>
            <a:off x="1248032" y="3534030"/>
            <a:ext cx="16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8C7839-7334-7241-8D74-9CD63F47A434}"/>
              </a:ext>
            </a:extLst>
          </p:cNvPr>
          <p:cNvSpPr txBox="1"/>
          <p:nvPr/>
        </p:nvSpPr>
        <p:spPr>
          <a:xfrm>
            <a:off x="899984" y="2266950"/>
            <a:ext cx="18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define messages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BD8850-9787-8A44-BAE1-A5447561F4E3}"/>
              </a:ext>
            </a:extLst>
          </p:cNvPr>
          <p:cNvSpPr txBox="1"/>
          <p:nvPr/>
        </p:nvSpPr>
        <p:spPr>
          <a:xfrm>
            <a:off x="3509319" y="568411"/>
            <a:ext cx="609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Message Type - Data</a:t>
            </a:r>
          </a:p>
        </p:txBody>
      </p:sp>
    </p:spTree>
    <p:extLst>
      <p:ext uri="{BB962C8B-B14F-4D97-AF65-F5344CB8AC3E}">
        <p14:creationId xmlns:p14="http://schemas.microsoft.com/office/powerpoint/2010/main" val="32871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BC1EA-4A17-304F-BE67-DA39C6BC9C66}"/>
              </a:ext>
            </a:extLst>
          </p:cNvPr>
          <p:cNvSpPr txBox="1"/>
          <p:nvPr/>
        </p:nvSpPr>
        <p:spPr>
          <a:xfrm>
            <a:off x="3509319" y="568411"/>
            <a:ext cx="609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Message Type - RPC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2A64F4B-1FCB-C14F-8557-A0C0F10A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7" y="2459338"/>
            <a:ext cx="7467600" cy="1346200"/>
          </a:xfrm>
          <a:prstGeom prst="rect">
            <a:avLst/>
          </a:prstGeom>
        </p:spPr>
      </p:pic>
      <p:sp>
        <p:nvSpPr>
          <p:cNvPr id="5" name="Process 4">
            <a:extLst>
              <a:ext uri="{FF2B5EF4-FFF2-40B4-BE49-F238E27FC236}">
                <a16:creationId xmlns:a16="http://schemas.microsoft.com/office/drawing/2014/main" id="{8FBECD49-A3BE-AE49-9E90-DB79AD1857D8}"/>
              </a:ext>
            </a:extLst>
          </p:cNvPr>
          <p:cNvSpPr/>
          <p:nvPr/>
        </p:nvSpPr>
        <p:spPr>
          <a:xfrm>
            <a:off x="2718486" y="2706130"/>
            <a:ext cx="889687" cy="30891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B515A-2DAE-494D-A895-7E52EE659FBC}"/>
              </a:ext>
            </a:extLst>
          </p:cNvPr>
          <p:cNvCxnSpPr>
            <a:cxnSpLocks/>
          </p:cNvCxnSpPr>
          <p:nvPr/>
        </p:nvCxnSpPr>
        <p:spPr>
          <a:xfrm>
            <a:off x="2951206" y="3015050"/>
            <a:ext cx="212123" cy="179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2CC62F-5733-5B46-9A09-E4A4DEE8F9B7}"/>
              </a:ext>
            </a:extLst>
          </p:cNvPr>
          <p:cNvSpPr txBox="1"/>
          <p:nvPr/>
        </p:nvSpPr>
        <p:spPr>
          <a:xfrm>
            <a:off x="2257167" y="4806778"/>
            <a:ext cx="570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RPC service interface in a .proto file and the protocol buffer compiler will generate service interface code and stubs in your chosen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9594-0A1A-7041-97AF-EB669B0F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6857-A759-B249-AB4F-091931FC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protoc</a:t>
            </a:r>
            <a:r>
              <a:rPr lang="en-US" dirty="0"/>
              <a:t> –I=proto ==</a:t>
            </a:r>
            <a:r>
              <a:rPr lang="en-US" dirty="0" err="1"/>
              <a:t>python_output</a:t>
            </a:r>
            <a:r>
              <a:rPr lang="en-US" dirty="0"/>
              <a:t>=python proto/</a:t>
            </a:r>
            <a:r>
              <a:rPr lang="en-US" dirty="0" err="1"/>
              <a:t>simple.proto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simple_pb2.py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python -m </a:t>
            </a:r>
            <a:r>
              <a:rPr lang="en-IN" dirty="0" err="1"/>
              <a:t>grpc_tools.protoc</a:t>
            </a:r>
            <a:r>
              <a:rPr lang="en-IN" dirty="0"/>
              <a:t> --</a:t>
            </a:r>
            <a:r>
              <a:rPr lang="en-IN" dirty="0" err="1"/>
              <a:t>proto_path</a:t>
            </a:r>
            <a:r>
              <a:rPr lang="en-IN" dirty="0"/>
              <a:t>=. ./</a:t>
            </a:r>
            <a:r>
              <a:rPr lang="en-IN" dirty="0" err="1"/>
              <a:t>unary.proto</a:t>
            </a:r>
            <a:r>
              <a:rPr lang="en-IN" dirty="0"/>
              <a:t> --</a:t>
            </a:r>
            <a:r>
              <a:rPr lang="en-IN" dirty="0" err="1"/>
              <a:t>python_out</a:t>
            </a:r>
            <a:r>
              <a:rPr lang="en-IN" dirty="0"/>
              <a:t>=. --</a:t>
            </a:r>
            <a:r>
              <a:rPr lang="en-IN" dirty="0" err="1"/>
              <a:t>grpc_python_out</a:t>
            </a:r>
            <a:r>
              <a:rPr lang="en-IN" dirty="0"/>
              <a:t>=.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2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>
            <a:extLst>
              <a:ext uri="{FF2B5EF4-FFF2-40B4-BE49-F238E27FC236}">
                <a16:creationId xmlns:a16="http://schemas.microsoft.com/office/drawing/2014/main" id="{D2673162-80F4-BD49-A96B-8BA11306A4D7}"/>
              </a:ext>
            </a:extLst>
          </p:cNvPr>
          <p:cNvSpPr/>
          <p:nvPr/>
        </p:nvSpPr>
        <p:spPr>
          <a:xfrm>
            <a:off x="1112108" y="803189"/>
            <a:ext cx="1655806" cy="1680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.proto scheme</a:t>
            </a:r>
            <a:br>
              <a:rPr lang="en-US" sz="1000" dirty="0"/>
            </a:br>
            <a:br>
              <a:rPr lang="en-US" sz="1000" dirty="0"/>
            </a:br>
            <a:r>
              <a:rPr lang="en-IN" sz="1000" dirty="0"/>
              <a:t>message </a:t>
            </a:r>
            <a:r>
              <a:rPr lang="en-IN" sz="1000" dirty="0" err="1"/>
              <a:t>SimpleMessage</a:t>
            </a:r>
            <a:r>
              <a:rPr lang="en-IN" sz="1000" dirty="0"/>
              <a:t> {</a:t>
            </a:r>
          </a:p>
          <a:p>
            <a:r>
              <a:rPr lang="en-IN" sz="1000" dirty="0"/>
              <a:t>  int32 id = 1;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.</a:t>
            </a:r>
          </a:p>
          <a:p>
            <a:endParaRPr lang="en-IN" sz="1000" dirty="0"/>
          </a:p>
          <a:p>
            <a:r>
              <a:rPr lang="en-IN" sz="1000" dirty="0"/>
              <a:t>}</a:t>
            </a:r>
          </a:p>
          <a:p>
            <a:pPr algn="ctr"/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78D8E-DB04-0546-AA20-69E4EAE68E72}"/>
              </a:ext>
            </a:extLst>
          </p:cNvPr>
          <p:cNvSpPr txBox="1"/>
          <p:nvPr/>
        </p:nvSpPr>
        <p:spPr>
          <a:xfrm>
            <a:off x="1624913" y="3196280"/>
            <a:ext cx="63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BD264BA-9E06-624E-B143-A2B644959326}"/>
              </a:ext>
            </a:extLst>
          </p:cNvPr>
          <p:cNvSpPr/>
          <p:nvPr/>
        </p:nvSpPr>
        <p:spPr>
          <a:xfrm>
            <a:off x="1112108" y="4278185"/>
            <a:ext cx="1655806" cy="1680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values to Message (any language)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40B3F8C4-6B0A-4C4C-BC97-454628961415}"/>
              </a:ext>
            </a:extLst>
          </p:cNvPr>
          <p:cNvSpPr/>
          <p:nvPr/>
        </p:nvSpPr>
        <p:spPr>
          <a:xfrm>
            <a:off x="6740609" y="2384854"/>
            <a:ext cx="4485502" cy="1396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Streams</a:t>
            </a:r>
          </a:p>
          <a:p>
            <a:pPr algn="ctr"/>
            <a:r>
              <a:rPr lang="en-US" dirty="0"/>
              <a:t>Ex – 12 07 74 65 74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0A06720-07E5-EC4C-85B9-2B5083635B17}"/>
              </a:ext>
            </a:extLst>
          </p:cNvPr>
          <p:cNvSpPr/>
          <p:nvPr/>
        </p:nvSpPr>
        <p:spPr>
          <a:xfrm>
            <a:off x="3410464" y="2706130"/>
            <a:ext cx="2174789" cy="7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6951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E5506B15-AC03-3A49-876C-B2EB5E45A73F}"/>
              </a:ext>
            </a:extLst>
          </p:cNvPr>
          <p:cNvSpPr/>
          <p:nvPr/>
        </p:nvSpPr>
        <p:spPr>
          <a:xfrm>
            <a:off x="988541" y="1210962"/>
            <a:ext cx="4213654" cy="12727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Streams</a:t>
            </a:r>
          </a:p>
          <a:p>
            <a:pPr algn="ctr"/>
            <a:r>
              <a:rPr lang="en-US" dirty="0"/>
              <a:t>Ex – 12 07 64 65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EA7D6031-EDD2-8A4F-86AF-6A6333ADD693}"/>
              </a:ext>
            </a:extLst>
          </p:cNvPr>
          <p:cNvSpPr/>
          <p:nvPr/>
        </p:nvSpPr>
        <p:spPr>
          <a:xfrm>
            <a:off x="1952368" y="4250724"/>
            <a:ext cx="2286000" cy="1804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.proto schema file</a:t>
            </a:r>
          </a:p>
          <a:p>
            <a:pPr algn="ctr"/>
            <a:endParaRPr lang="en-US" sz="1400" dirty="0"/>
          </a:p>
          <a:p>
            <a:r>
              <a:rPr lang="en-IN" sz="1000" dirty="0"/>
              <a:t>message </a:t>
            </a:r>
            <a:r>
              <a:rPr lang="en-IN" sz="1000" dirty="0" err="1"/>
              <a:t>SimpleMessage</a:t>
            </a:r>
            <a:r>
              <a:rPr lang="en-IN" sz="1000" dirty="0"/>
              <a:t> {</a:t>
            </a:r>
          </a:p>
          <a:p>
            <a:r>
              <a:rPr lang="en-IN" sz="1000" dirty="0"/>
              <a:t>  int32 id = 1;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DC9B-4E42-D741-BFF8-F2074AE02CDC}"/>
              </a:ext>
            </a:extLst>
          </p:cNvPr>
          <p:cNvSpPr txBox="1"/>
          <p:nvPr/>
        </p:nvSpPr>
        <p:spPr>
          <a:xfrm>
            <a:off x="2545492" y="3015049"/>
            <a:ext cx="101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A4C530E-1F0E-0044-AD88-EF6C06317D0D}"/>
              </a:ext>
            </a:extLst>
          </p:cNvPr>
          <p:cNvSpPr/>
          <p:nvPr/>
        </p:nvSpPr>
        <p:spPr>
          <a:xfrm>
            <a:off x="6096000" y="3052119"/>
            <a:ext cx="2174789" cy="7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D54C419F-BF3C-3D48-A77D-EFC52E93CA6A}"/>
              </a:ext>
            </a:extLst>
          </p:cNvPr>
          <p:cNvSpPr/>
          <p:nvPr/>
        </p:nvSpPr>
        <p:spPr>
          <a:xfrm>
            <a:off x="9096632" y="2526957"/>
            <a:ext cx="2286000" cy="1804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containing values ( Any Language)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Ex:</a:t>
            </a:r>
          </a:p>
          <a:p>
            <a:pPr algn="ctr"/>
            <a:r>
              <a:rPr lang="en-US" dirty="0"/>
              <a:t>id=32</a:t>
            </a:r>
          </a:p>
        </p:txBody>
      </p:sp>
    </p:spTree>
    <p:extLst>
      <p:ext uri="{BB962C8B-B14F-4D97-AF65-F5344CB8AC3E}">
        <p14:creationId xmlns:p14="http://schemas.microsoft.com/office/powerpoint/2010/main" val="8281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24F47-9C11-6041-879E-DDF4F2CD4BD3}"/>
              </a:ext>
            </a:extLst>
          </p:cNvPr>
          <p:cNvSpPr/>
          <p:nvPr/>
        </p:nvSpPr>
        <p:spPr>
          <a:xfrm>
            <a:off x="1334530" y="2421924"/>
            <a:ext cx="1482811" cy="150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.proto</a:t>
            </a:r>
          </a:p>
          <a:p>
            <a:pPr algn="ctr"/>
            <a:r>
              <a:rPr lang="en-US" dirty="0"/>
              <a:t>(Human </a:t>
            </a:r>
            <a:r>
              <a:rPr lang="en-US" dirty="0" err="1"/>
              <a:t>Readbale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80F36-909C-9E44-8708-F5D2EF0DE2CB}"/>
              </a:ext>
            </a:extLst>
          </p:cNvPr>
          <p:cNvSpPr txBox="1"/>
          <p:nvPr/>
        </p:nvSpPr>
        <p:spPr>
          <a:xfrm>
            <a:off x="3361528" y="903758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creation of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7CEED9-C593-3C4C-996F-B6C39D4B6DA2}"/>
              </a:ext>
            </a:extLst>
          </p:cNvPr>
          <p:cNvCxnSpPr/>
          <p:nvPr/>
        </p:nvCxnSpPr>
        <p:spPr>
          <a:xfrm>
            <a:off x="2829697" y="2792627"/>
            <a:ext cx="341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66542-17EE-2C46-969B-4F0CA6C18B15}"/>
              </a:ext>
            </a:extLst>
          </p:cNvPr>
          <p:cNvSpPr/>
          <p:nvPr/>
        </p:nvSpPr>
        <p:spPr>
          <a:xfrm>
            <a:off x="6240162" y="2421924"/>
            <a:ext cx="1767016" cy="7537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D9D93-FEA1-404D-B484-4389EC584584}"/>
              </a:ext>
            </a:extLst>
          </p:cNvPr>
          <p:cNvCxnSpPr>
            <a:stCxn id="2" idx="3"/>
          </p:cNvCxnSpPr>
          <p:nvPr/>
        </p:nvCxnSpPr>
        <p:spPr>
          <a:xfrm>
            <a:off x="2817341" y="3175687"/>
            <a:ext cx="3422821" cy="40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F0E2D7-FDFB-D84B-A059-CB5B8C71AAB4}"/>
              </a:ext>
            </a:extLst>
          </p:cNvPr>
          <p:cNvCxnSpPr>
            <a:cxnSpLocks/>
          </p:cNvCxnSpPr>
          <p:nvPr/>
        </p:nvCxnSpPr>
        <p:spPr>
          <a:xfrm>
            <a:off x="2829697" y="3694671"/>
            <a:ext cx="3410465" cy="10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8210703-A914-C145-87D1-EB3C65EBC411}"/>
              </a:ext>
            </a:extLst>
          </p:cNvPr>
          <p:cNvSpPr/>
          <p:nvPr/>
        </p:nvSpPr>
        <p:spPr>
          <a:xfrm>
            <a:off x="6252517" y="4489621"/>
            <a:ext cx="1767015" cy="922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(all)</a:t>
            </a:r>
          </a:p>
          <a:p>
            <a:pPr algn="ctr"/>
            <a:r>
              <a:rPr lang="en-US" dirty="0"/>
              <a:t>Programming Languages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9A3084-90BD-7A49-B928-E887FD250189}"/>
              </a:ext>
            </a:extLst>
          </p:cNvPr>
          <p:cNvSpPr/>
          <p:nvPr/>
        </p:nvSpPr>
        <p:spPr>
          <a:xfrm>
            <a:off x="6240161" y="3317790"/>
            <a:ext cx="1767015" cy="7537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EF3098C-4679-354A-84EE-F7C87AABAD2D}"/>
              </a:ext>
            </a:extLst>
          </p:cNvPr>
          <p:cNvSpPr/>
          <p:nvPr/>
        </p:nvSpPr>
        <p:spPr>
          <a:xfrm>
            <a:off x="6240162" y="1180071"/>
            <a:ext cx="1767016" cy="7537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cxnSp>
        <p:nvCxnSpPr>
          <p:cNvPr id="24" name="Straight Arrow Connector 23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41034AD-7064-BC42-94CF-2E74C5940BE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842053" y="1556952"/>
            <a:ext cx="3398109" cy="101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319046-02E5-A343-9D30-A0E507639A13}"/>
              </a:ext>
            </a:extLst>
          </p:cNvPr>
          <p:cNvSpPr txBox="1"/>
          <p:nvPr/>
        </p:nvSpPr>
        <p:spPr>
          <a:xfrm>
            <a:off x="6178870" y="577335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Objects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88A5F-5DCB-054F-A195-15A54A3FAAF9}"/>
              </a:ext>
            </a:extLst>
          </p:cNvPr>
          <p:cNvCxnSpPr>
            <a:stCxn id="23" idx="3"/>
          </p:cNvCxnSpPr>
          <p:nvPr/>
        </p:nvCxnSpPr>
        <p:spPr>
          <a:xfrm>
            <a:off x="8007178" y="1556952"/>
            <a:ext cx="2075936" cy="1414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17944E-A726-EE48-BD81-E154EB39DAB0}"/>
              </a:ext>
            </a:extLst>
          </p:cNvPr>
          <p:cNvCxnSpPr>
            <a:cxnSpLocks/>
          </p:cNvCxnSpPr>
          <p:nvPr/>
        </p:nvCxnSpPr>
        <p:spPr>
          <a:xfrm flipV="1">
            <a:off x="8007176" y="3766065"/>
            <a:ext cx="2051226" cy="1284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36C189-7DDB-AA45-9F4B-C15C249D5517}"/>
              </a:ext>
            </a:extLst>
          </p:cNvPr>
          <p:cNvSpPr/>
          <p:nvPr/>
        </p:nvSpPr>
        <p:spPr>
          <a:xfrm>
            <a:off x="10107826" y="2792627"/>
            <a:ext cx="1927654" cy="15075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Serialized Data</a:t>
            </a:r>
          </a:p>
          <a:p>
            <a:pPr algn="ctr"/>
            <a:r>
              <a:rPr lang="en-US" dirty="0"/>
              <a:t>(Can be interpreted by any language)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C6D4E0-CA79-5E41-9CF7-46BAB8223518}"/>
              </a:ext>
            </a:extLst>
          </p:cNvPr>
          <p:cNvCxnSpPr>
            <a:cxnSpLocks/>
          </p:cNvCxnSpPr>
          <p:nvPr/>
        </p:nvCxnSpPr>
        <p:spPr>
          <a:xfrm>
            <a:off x="8031888" y="2792627"/>
            <a:ext cx="2051226" cy="383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08BBE6-455E-3342-A0A7-ADE7E1C9EB7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007176" y="3546389"/>
            <a:ext cx="2100650" cy="73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41CB37-EF62-8D43-82E1-4FA1E841F844}"/>
              </a:ext>
            </a:extLst>
          </p:cNvPr>
          <p:cNvSpPr txBox="1"/>
          <p:nvPr/>
        </p:nvSpPr>
        <p:spPr>
          <a:xfrm>
            <a:off x="1108710" y="160020"/>
            <a:ext cx="53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WHY PROTO BUFFERS ?</a:t>
            </a:r>
          </a:p>
        </p:txBody>
      </p:sp>
    </p:spTree>
    <p:extLst>
      <p:ext uri="{BB962C8B-B14F-4D97-AF65-F5344CB8AC3E}">
        <p14:creationId xmlns:p14="http://schemas.microsoft.com/office/powerpoint/2010/main" val="9558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 animBg="1"/>
      <p:bldP spid="21" grpId="0" animBg="1"/>
      <p:bldP spid="22" grpId="0" animBg="1"/>
      <p:bldP spid="23" grpId="0" animBg="1"/>
      <p:bldP spid="27" grpId="0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{B7E3ED89-A964-1E41-8CA6-8C0675FD1BF5}tf10001076</Template>
  <TotalTime>2840</TotalTime>
  <Words>905</Words>
  <Application>Microsoft Macintosh PowerPoint</Application>
  <PresentationFormat>Widescreen</PresentationFormat>
  <Paragraphs>175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gRPC</vt:lpstr>
      <vt:lpstr>gRPC Introduction</vt:lpstr>
      <vt:lpstr>PowerPoint Presentation</vt:lpstr>
      <vt:lpstr>PowerPoint Presentation</vt:lpstr>
      <vt:lpstr>PowerPoint Presentation</vt:lpstr>
      <vt:lpstr>protoc</vt:lpstr>
      <vt:lpstr>PowerPoint Presentation</vt:lpstr>
      <vt:lpstr>PowerPoint Presentation</vt:lpstr>
      <vt:lpstr>PowerPoint Presentation</vt:lpstr>
      <vt:lpstr>Protocol Buffers. Vs JSON</vt:lpstr>
      <vt:lpstr>PowerPoint Presentation</vt:lpstr>
      <vt:lpstr>Types of API in gRPC</vt:lpstr>
      <vt:lpstr>gRPC scalability</vt:lpstr>
      <vt:lpstr>gRPC vs REST</vt:lpstr>
      <vt:lpstr>PowerPoint Presentation</vt:lpstr>
      <vt:lpstr>Protocol Buffer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Jayashree N. (jayashn)</dc:creator>
  <cp:lastModifiedBy>Jayashree N. (jayashn)</cp:lastModifiedBy>
  <cp:revision>53</cp:revision>
  <dcterms:created xsi:type="dcterms:W3CDTF">2021-02-20T15:53:43Z</dcterms:created>
  <dcterms:modified xsi:type="dcterms:W3CDTF">2021-02-22T15:15:32Z</dcterms:modified>
</cp:coreProperties>
</file>