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8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sz="2400" lang="en-US"/>
              <a:t>STUDENT NAME:</a:t>
            </a:r>
            <a:r>
              <a:rPr sz="2400" lang="en-US"/>
              <a:t>v</a:t>
            </a:r>
            <a:r>
              <a:rPr sz="2400" lang="en-US"/>
              <a:t>.</a:t>
            </a:r>
            <a:r>
              <a:rPr sz="2400" lang="en-US"/>
              <a:t>j</a:t>
            </a:r>
            <a:r>
              <a:rPr sz="2400" lang="en-US"/>
              <a:t>a</a:t>
            </a:r>
            <a:r>
              <a:rPr sz="2400" lang="en-US"/>
              <a:t>y</a:t>
            </a:r>
            <a:r>
              <a:rPr sz="2400" lang="en-US"/>
              <a:t>a</a:t>
            </a:r>
            <a:r>
              <a:rPr sz="2400" lang="en-US"/>
              <a:t>s</a:t>
            </a:r>
            <a:r>
              <a:rPr sz="2400" lang="en-US"/>
              <a:t>h</a:t>
            </a:r>
            <a:r>
              <a:rPr sz="2400" lang="en-US"/>
              <a:t>r</a:t>
            </a:r>
            <a:r>
              <a:rPr sz="2400" lang="en-US"/>
              <a:t>e</a:t>
            </a:r>
            <a:r>
              <a:rPr sz="2400" lang="en-US"/>
              <a:t>e</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2</a:t>
            </a:r>
            <a:r>
              <a:rPr dirty="0" sz="2400" lang="en-US"/>
              <a:t>3</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a:t>
            </a:r>
            <a:r>
              <a:rPr dirty="0" sz="2400" lang="en-US"/>
              <a:t>p</a:t>
            </a:r>
            <a:r>
              <a:rPr dirty="0" sz="2400" lang="en-US"/>
              <a:t>r</a:t>
            </a:r>
            <a:r>
              <a:rPr dirty="0" sz="2400" lang="en-US"/>
              <a:t>o</a:t>
            </a:r>
            <a:r>
              <a:rPr dirty="0" sz="2400" lang="en-US"/>
              <a:t>f</a:t>
            </a:r>
            <a:r>
              <a:rPr dirty="0" sz="2400" lang="en-US"/>
              <a:t>.</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college </a:t>
            </a:r>
            <a:r>
              <a:rPr dirty="0" sz="2400" lang="en-US"/>
              <a:t>o</a:t>
            </a:r>
            <a:r>
              <a:rPr dirty="0" sz="2400" lang="en-US"/>
              <a:t>f</a:t>
            </a:r>
            <a:r>
              <a:rPr dirty="0" sz="2400" lang="en-US"/>
              <a:t> </a:t>
            </a:r>
            <a:r>
              <a:rPr dirty="0" sz="2400" lang="en-US"/>
              <a:t>s</a:t>
            </a:r>
            <a:r>
              <a:rPr dirty="0" sz="2400" lang="en-US"/>
              <a:t>c</a:t>
            </a:r>
            <a:r>
              <a:rPr dirty="0" sz="2400" lang="en-US"/>
              <a:t>i</a:t>
            </a:r>
            <a:r>
              <a:rPr dirty="0" sz="2400" lang="en-US"/>
              <a:t>ence </a:t>
            </a:r>
            <a:r>
              <a:rPr dirty="0" sz="2400" lang="en-US"/>
              <a:t>and </a:t>
            </a:r>
            <a:r>
              <a:rPr dirty="0" sz="2400" lang="en-US"/>
              <a:t>m</a:t>
            </a:r>
            <a:r>
              <a:rPr dirty="0" sz="2400" lang="en-US"/>
              <a:t>a</a:t>
            </a:r>
            <a:r>
              <a:rPr dirty="0" sz="2400" lang="en-US"/>
              <a:t>n</a:t>
            </a:r>
            <a:r>
              <a:rPr dirty="0" sz="2400" lang="en-US"/>
              <a:t>a</a:t>
            </a:r>
            <a:r>
              <a:rPr dirty="0" sz="2400" lang="en-US"/>
              <a:t>g</a:t>
            </a:r>
            <a:r>
              <a:rPr dirty="0" sz="2400" lang="en-US"/>
              <a:t>e</a:t>
            </a:r>
            <a:r>
              <a:rPr dirty="0" sz="2400" lang="en-US"/>
              <a:t>ment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rot="18900000">
            <a:off x="4300346" y="5386655"/>
            <a:ext cx="4572000" cy="20170140"/>
          </a:xfrm>
          <a:prstGeom prst="rect"/>
        </p:spPr>
        <p:txBody>
          <a:bodyPr rtlCol="0" wrap="square">
            <a:spAutoFit/>
          </a:bodyPr>
          <a:p>
            <a:r>
              <a:rPr sz="2800" lang="en-US">
                <a:solidFill>
                  <a:srgbClr val="000000"/>
                </a:solidFill>
              </a:rPr>
              <a:t>Modeling, in various contexts, involves creating representations or simulations to understand, predict, or manage different aspects of a system or problem. Here’s an overview of how modeling can be approached in different fields:
### 1. **Data Modeling**
   - **Purpose**: To organize and structure data for analysis, often in databases.
   - **Components**: Entities, attributes, relationships.
   - **Process**: Identify key data elements, define relationships, and create diagrams such as ERD (Entity-Relationship Diagrams).
   - **Tools**: SQL, ERD tools (e.g., Lucidchart, Microsoft Visio).
### 2. **Statistical Modeling**
   - **Purpose**: To understand relationships between variables and make predictions.
   - **Components**: Variables (independent, dependent), statistical methods (e.g., regression, ANOVA).
   - **Process**: Collect data, select appropriate statistical methods, fit models, and interpret results.
   - **Tools**: R, Python (with libraries like scikit-learn, statsmodels), SAS, SPSS.
### 3. **Machine Learning Modeling**
   - **Purpose**: To build algorithms that can make predictions or classify data based on past observations.
   - **Components**:</a:t>
            </a:r>
            <a:endParaRPr sz="2800" lang="en-US">
              <a:solidFill>
                <a:srgbClr val="000000"/>
              </a:solidFill>
            </a:endParaRPr>
          </a:p>
        </p:txBody>
      </p:sp>
      <p:sp>
        <p:nvSpPr>
          <p:cNvPr id="1048714" name=""/>
          <p:cNvSpPr txBox="1"/>
          <p:nvPr/>
        </p:nvSpPr>
        <p:spPr>
          <a:xfrm>
            <a:off x="189905" y="606420"/>
            <a:ext cx="4572000" cy="751840"/>
          </a:xfrm>
          <a:prstGeom prst="rect"/>
        </p:spPr>
        <p:txBody>
          <a:bodyPr rtlCol="0"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15" name=""/>
          <p:cNvSpPr txBox="1"/>
          <p:nvPr/>
        </p:nvSpPr>
        <p:spPr>
          <a:xfrm>
            <a:off x="921873" y="1684051"/>
            <a:ext cx="4572000" cy="53240944"/>
          </a:xfrm>
          <a:prstGeom prst="rect"/>
        </p:spPr>
        <p:txBody>
          <a:bodyPr rtlCol="0" wrap="square">
            <a:spAutoFit/>
          </a:bodyPr>
          <a:p>
            <a:r>
              <a:rPr sz="2800" lang="en-US">
                <a:solidFill>
                  <a:srgbClr val="000000"/>
                </a:solidFill>
              </a:rPr>
              <a:t>Modeling, in various contexts, involves creating representations or simulations to understand, predict, or manage different aspects of a system or problem. Here’s an overview of how modeling can be approached in different fields:
### 1. **Data Modeling**
   - **Purpose**: To organize and structure data for analysis, often in databases.
   - **Components**: Entities, attributes, relationships.
   - **Process**: Identify key data elements, define relationships, and create diagrams such as ERD (Entity-Relationship Diagrams).
   - **Tools**: SQL, ERD tools (e.g., Lucidchart, Microsoft Visio).
### 2. **Statistical Modeling**
   - **Purpose**: To understand relationships between variables and make predictions.
   - **Components**: Variables (independent, dependent), statistical methods (e.g., regression, ANOVA).
   - **Process**: Collect data, select appropriate statistical methods, fit models, and interpret results.
   - **Tools**: R, Python (with libraries like scikit-learn, statsmodels), SAS, SPSS.
### 3. **Machine Learning Modeling**
   - **Purpose**: To build algorithms that can make predictions or classify data based on past observations.
   - **Components**: Features, target variables, algorithms (e.g., decision trees, neural networks).
   - **Process**: Data preprocessing, feature selection, model training, evaluation, and deployment.
   - **Tools**: Python (scikit-learn, TensorFlow, Keras), R, Weka.
### 4. **Mathematical Modeling**
   - **Purpose**: To represent real-world systems using mathematical concepts and structures.
   - **Components**: Variables, equations, constraints.
   - **Process**: Formulate mathematical equations based on the problem, solve equations, and validate results.
   - **Tools**: MATLAB, Mathematica, Maple.
### 5. **Simulation Modeling**
   - **Purpose**: To mimic the behavior of a system over time using simulations.
   - **Components**: System components, rules, and dynamics.
   - **Process**: Develop a model representing the system, run simulations, and analyze outcomes.
   - **Tools**: AnyLogic, Simul8, Arena.
### 6. **Financial Modeling**
   - **Purpose**: To forecast financial performance and assess investment opportunities.
   - **Components**: Financial statements, assumptions, projections.
   - **Process**: Build financial models such as discounted cash flow (DCF), sensitivity analysis, scenario planning.
   - **Tools**: Excel, financial modeling software.
### **Best Practices in Modeling**:
- **Define Objectives**: Clearly state the goals of your model and what you aim to achieve.
- **Select Appropriate Methods**: Choose modeling techniques that best fit your objectives and data.
- **Validate and Test**: Regularly check the accuracy and reliability of your model against real-world data.
- **Iterate**: Continuously refine your model based on feedback and new data.
By understanding and applying these modeling techniques, you can create effective representations of complex systems, make informed decisions, and predict future outcomes.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334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6" name=""/>
          <p:cNvSpPr txBox="1"/>
          <p:nvPr/>
        </p:nvSpPr>
        <p:spPr>
          <a:xfrm>
            <a:off x="906461" y="2407349"/>
            <a:ext cx="4572000" cy="2453640"/>
          </a:xfrm>
          <a:prstGeom prst="rect"/>
        </p:spPr>
        <p:txBody>
          <a:bodyPr rtlCol="0" wrap="square">
            <a:spAutoFit/>
          </a:bodyPr>
          <a:p>
            <a:r>
              <a:rPr sz="2800" lang="en-US">
                <a:solidFill>
                  <a:srgbClr val="000000"/>
                </a:solidFill>
              </a:rPr>
              <a:t>Could you clarify what results you're referring to? Are you asking about the results of a specific test, survey, or event? Let me know so I can provide the most accurate information.</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530507" y="0"/>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7" name=""/>
          <p:cNvSpPr txBox="1"/>
          <p:nvPr/>
        </p:nvSpPr>
        <p:spPr>
          <a:xfrm>
            <a:off x="1112109" y="1012415"/>
            <a:ext cx="4572000" cy="3634740"/>
          </a:xfrm>
          <a:prstGeom prst="rect"/>
        </p:spPr>
        <p:txBody>
          <a:bodyPr rtlCol="0" wrap="square">
            <a:spAutoFit/>
          </a:bodyPr>
          <a:p>
            <a:r>
              <a:rPr sz="2800" lang="en-US">
                <a:solidFill>
                  <a:srgbClr val="000000"/>
                </a:solidFill>
              </a:rPr>
              <a:t>A conclusion typically summarizes the main findings or insights from an analysis or discussion. It ties together the key points and highlights the implications or next steps. If you provide more context, I can help craft a specific conclusion for your situation.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531961" y="575055"/>
            <a:ext cx="2939006" cy="1184910"/>
          </a:xfrm>
          <a:prstGeom prst="rect"/>
        </p:spPr>
        <p:txBody>
          <a:bodyPr bIns="0" lIns="0" rIns="0" rtlCol="0" tIns="16510" vert="horz" wrap="square">
            <a:spAutoFit/>
          </a:bodyPr>
          <a:p>
            <a:pPr marL="12700">
              <a:lnSpc>
                <a:spcPct val="100000"/>
              </a:lnSpc>
              <a:spcBef>
                <a:spcPts val="130"/>
              </a:spcBef>
              <a:tabLst>
                <a:tab algn="l" pos="2727960"/>
              </a:tabLst>
            </a:pPr>
            <a:r>
              <a:rPr dirty="0" sz="4200" spc="-20"/>
              <a:t>P</a:t>
            </a:r>
            <a:r>
              <a:rPr dirty="0" sz="4200" spc="15"/>
              <a:t>ROB</a:t>
            </a:r>
            <a:r>
              <a:rPr dirty="0" sz="4200" spc="55"/>
              <a:t>L</a:t>
            </a:r>
            <a:r>
              <a:rPr dirty="0" sz="4200" spc="-20"/>
              <a:t>E</a:t>
            </a:r>
            <a:r>
              <a:rPr dirty="0" sz="4200" spc="20"/>
              <a:t>M</a:t>
            </a:r>
            <a:r>
              <a:rPr dirty="0" sz="4200"/>
              <a:t>	</a:t>
            </a:r>
            <a:r>
              <a:rPr dirty="0" sz="4200" spc="10"/>
              <a:t>S</a:t>
            </a:r>
            <a:r>
              <a:rPr dirty="0" sz="4200" spc="-370"/>
              <a:t>T</a:t>
            </a:r>
            <a:r>
              <a:rPr dirty="0" sz="4200" spc="-375"/>
              <a:t>A</a:t>
            </a:r>
            <a:r>
              <a:rPr dirty="0" sz="4200" spc="15"/>
              <a:t>T</a:t>
            </a:r>
            <a:r>
              <a:rPr dirty="0" sz="4200" spc="-10"/>
              <a:t>E</a:t>
            </a:r>
            <a:r>
              <a:rPr dirty="0" sz="4200" spc="-20"/>
              <a:t>ME</a:t>
            </a:r>
            <a:r>
              <a:rPr dirty="0" sz="42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2438399" y="2121535"/>
            <a:ext cx="4572000" cy="3241040"/>
          </a:xfrm>
          <a:prstGeom prst="rect"/>
        </p:spPr>
        <p:txBody>
          <a:bodyPr rtlCol="0" wrap="square">
            <a:spAutoFit/>
          </a:bodyPr>
          <a:p>
            <a:r>
              <a:rPr sz="2800" lang="en-US">
                <a:solidFill>
                  <a:srgbClr val="000000"/>
                </a:solidFill>
              </a:rPr>
              <a:t>Sure, I can help with that. Could you please provide more details about the problem you're referring to? Are you looking for assistance with a specific type of problem, like a math problem, a programming issue, or something else?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a:off x="1747837" y="1695450"/>
            <a:ext cx="4572000" cy="4422140"/>
          </a:xfrm>
          <a:prstGeom prst="rect"/>
        </p:spPr>
        <p:txBody>
          <a:bodyPr rtlCol="0" wrap="square">
            <a:spAutoFit/>
          </a:bodyPr>
          <a:p>
            <a:r>
              <a:rPr sz="2800" lang="en-US">
                <a:solidFill>
                  <a:srgbClr val="000000"/>
                </a:solidFill>
              </a:rPr>
              <a:t>Certainly! Could you provide more details about the project you're referring to? The overview typically includes information on the project's goals, scope, deliverables, timeline, and key stakeholders. Let me know what specific aspects you need help with or any particular details you have in mind.</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670619" y="11477370"/>
            <a:ext cx="5043428" cy="535940"/>
          </a:xfrm>
          <a:prstGeom prst="rect"/>
        </p:spPr>
        <p:txBody>
          <a:bodyPr rtlCol="0" wrap="square">
            <a:spAutoFit/>
          </a:bodyPr>
          <a:p>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2800" lang="en-US">
              <a:solidFill>
                <a:srgbClr val="000000"/>
              </a:solidFill>
            </a:endParaRPr>
          </a:p>
        </p:txBody>
      </p:sp>
      <p:sp>
        <p:nvSpPr>
          <p:cNvPr id="1048707" name=""/>
          <p:cNvSpPr txBox="1"/>
          <p:nvPr/>
        </p:nvSpPr>
        <p:spPr>
          <a:xfrm>
            <a:off x="1397346" y="1352804"/>
            <a:ext cx="4572000" cy="12296140"/>
          </a:xfrm>
          <a:prstGeom prst="rect"/>
        </p:spPr>
        <p:txBody>
          <a:bodyPr rtlCol="0" wrap="square">
            <a:spAutoFit/>
          </a:bodyPr>
          <a:p>
            <a:r>
              <a:rPr sz="2800" lang="en-US">
                <a:solidFill>
                  <a:srgbClr val="000000"/>
                </a:solidFill>
              </a:rPr>
              <a:t>The end users are the individuals or groups who will ultimately use or benefit from the project's deliverables or outcomes. Identifying them involves understanding who will interact with the final product, service, or solution. End users could include:
1. **Consumers**: People who use a product or service directly, such as customers buying a new app.
2. **Employees**: Staff members who will use internal tools or systems developed as part of the project.
3. **Clients**: Organizations or individuals who commissioned the project and will utilize its outcomes.
4. **Stakeholders**: Any parties affected by the project's deliverables, such as partners or regulatory bodies.
Understanding the end users helps ensure the project meets their needs and expectations effectively.</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281236" y="1857374"/>
            <a:ext cx="4572000" cy="3634740"/>
          </a:xfrm>
          <a:prstGeom prst="rect"/>
        </p:spPr>
        <p:txBody>
          <a:bodyPr rtlCol="0" wrap="square">
            <a:spAutoFit/>
          </a:bodyPr>
          <a:p>
            <a:r>
              <a:rPr sz="2800" lang="en-US">
                <a:solidFill>
                  <a:srgbClr val="000000"/>
                </a:solidFill>
              </a:rPr>
              <a:t>To clarify, are you asking about how to articulate a solution and its value proposition for a specific product or service you have in mind? If so, please provide more details about the solution or context, and I'll help you craft a compelling value proposition.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p>
            <a:r>
              <a:rPr dirty="0" lang="en-IN"/>
              <a:t>Dataset Description</a:t>
            </a:r>
          </a:p>
        </p:txBody>
      </p:sp>
      <p:sp>
        <p:nvSpPr>
          <p:cNvPr id="1048709" name=""/>
          <p:cNvSpPr txBox="1"/>
          <p:nvPr/>
        </p:nvSpPr>
        <p:spPr>
          <a:xfrm>
            <a:off x="755331" y="1339623"/>
            <a:ext cx="4572000" cy="15839439"/>
          </a:xfrm>
          <a:prstGeom prst="rect"/>
        </p:spPr>
        <p:txBody>
          <a:bodyPr rtlCol="0" wrap="square">
            <a:spAutoFit/>
          </a:bodyPr>
          <a:p>
            <a:r>
              <a:rPr sz="2800" lang="en-US">
                <a:solidFill>
                  <a:srgbClr val="000000"/>
                </a:solidFill>
              </a:rPr>
              <a:t>A dataset description provides essential details about the dataset's contents, structure, and purpose. Here's a structured approach to describing a dataset:
1. **Title**: Provide a clear and concise title for the dataset.
2. **Description**: Offer a brief summary of the dataset, including its purpose and scope. Describe what kind of data it contains and its relevance.
3. **Source**: Indicate where the dataset originates from, such as a specific organization, research project, or data collection effort.
4. **Date of Collection**: Specify when the data was collected or the period it covers.
5. **Data Format**: Describe the format of the data, such as CSV, Excel, JSON, etc., and any relevant schema or structure (e.g., tables, columns).
6. **Features/Attributes**: List and describe the key variables or columns in the dataset, including their types (e</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481735" y="800395"/>
            <a:ext cx="8480425" cy="600710"/>
          </a:xfrm>
          <a:prstGeom prst="rect"/>
        </p:spPr>
        <p:txBody>
          <a:bodyPr bIns="0" lIns="0" rIns="0" rtlCol="0" tIns="16510" vert="horz" wrap="square">
            <a:spAutoFit/>
          </a:bodyPr>
          <a:p>
            <a:pPr marL="12700">
              <a:lnSpc>
                <a:spcPct val="100000"/>
              </a:lnSpc>
              <a:spcBef>
                <a:spcPts val="130"/>
              </a:spcBef>
            </a:pPr>
            <a:r>
              <a:rPr dirty="0" sz="4200" spc="15"/>
              <a:t>THE</a:t>
            </a:r>
            <a:r>
              <a:rPr dirty="0" sz="4200" spc="20"/>
              <a:t> </a:t>
            </a:r>
            <a:r>
              <a:rPr dirty="0" sz="4200" lang="en-US" spc="20"/>
              <a:t>"</a:t>
            </a:r>
            <a:r>
              <a:rPr dirty="0" sz="4200" spc="10"/>
              <a:t>WOW</a:t>
            </a:r>
            <a:r>
              <a:rPr dirty="0" sz="4200" lang="en-US" spc="10"/>
              <a:t>"</a:t>
            </a:r>
            <a:r>
              <a:rPr dirty="0" sz="4200" spc="85"/>
              <a:t> </a:t>
            </a:r>
            <a:r>
              <a:rPr dirty="0" sz="4200" spc="10"/>
              <a:t>IN</a:t>
            </a:r>
            <a:r>
              <a:rPr dirty="0" sz="4200" spc="-5"/>
              <a:t> </a:t>
            </a:r>
            <a:r>
              <a:rPr dirty="0" sz="4200" spc="15"/>
              <a:t>OUR</a:t>
            </a:r>
            <a:r>
              <a:rPr dirty="0" sz="4200" spc="-10"/>
              <a:t> </a:t>
            </a:r>
            <a:r>
              <a:rPr dirty="0" sz="4200" spc="20"/>
              <a:t>SOLUTION</a:t>
            </a:r>
            <a:endParaRPr dirty="0" sz="4250"/>
          </a:p>
        </p:txBody>
      </p:sp>
      <p:sp>
        <p:nvSpPr>
          <p:cNvPr id="1048671"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rot="19765834">
            <a:off x="-806377" y="10286093"/>
            <a:ext cx="8534018" cy="675640"/>
          </a:xfrm>
          <a:prstGeom prst="rect"/>
          <a:noFill/>
        </p:spPr>
        <p:txBody>
          <a:bodyPr rtlCol="0" wrap="square">
            <a:spAutoFit/>
          </a:bodyPr>
          <a:p>
            <a:pPr algn="l">
              <a:buFont typeface="Arial" panose="020B0604020202020204" pitchFamily="34" charset="0"/>
              <a:buChar char="•"/>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710" name=""/>
          <p:cNvSpPr txBox="1"/>
          <p:nvPr/>
        </p:nvSpPr>
        <p:spPr>
          <a:xfrm>
            <a:off x="2652711" y="1695450"/>
            <a:ext cx="4572000" cy="46548040"/>
          </a:xfrm>
          <a:prstGeom prst="rect"/>
        </p:spPr>
        <p:txBody>
          <a:bodyPr rtlCol="0" wrap="square">
            <a:spAutoFit/>
          </a:bodyPr>
          <a:p>
            <a:r>
              <a:rPr sz="2800" lang="en-US">
                <a:solidFill>
                  <a:srgbClr val="000000"/>
                </a:solidFill>
              </a:rPr>
              <a:t>To identify and articulate the "wow" factor in your solution, focus on the unique aspects that set it apart from competitors and create a significant impact for users. Here’s how to define the "wow" in your solution:
1. **Innovative Features**: Highlight any groundbreaking or novel features that your solution offers. These could be advanced technology, unique functionality, or new approaches to solving a problem.
2. **Exceptional User Experience**: Emphasize aspects that significantly enhance the user experience, such as intuitive design, speed, ease of use, or personalization.
3. **Significant Benefits**: Showcase the major benefits that your solution provides, such as cost savings, efficiency improvements, or dramatic increases in productivity.
4. **Real-World Impact**: Explain how your solution addresses a critical need or solves a significant problem in a way that’s better than existing solutions. Include any tangible outcomes or success stories.
5. **Competitive Advantage**: Detail how your solution stands out in the market. This might include proprietary technology, unique partnerships, or a highly skilled team behind the solution.
6. **Customer Testimonials or Case Studies**: Include feedback from users who have experienced the "wow" factor firsthand, illustrating the transformative effects of your solution.
### Example: "Wow" Factor for a Smart Home Security System
**Innovative Features**:
- **AI-Powered Threat Detection**: Our system uses advanced AI algorithms to identify and differentiate between various types of security threats, reducing false alarms and improving response accuracy.
**Exceptional User Experience**:
- **Seamless Integration**: Easily integrates with existing smart home devices and platforms, allowing users to control their security system through a single, intuitive app.
**Significant Benefits**:
- **Enhanced Safety**: Provides real-time alerts and video feeds, enabling users to respond instantly to potential security breaches from anywhere in the world.
**Real-World Impact**:
- **Proven Effectiveness**: Reduced burglary rates by 30% in pilot communities, demonstrating its effectiveness in enhancing home security.
**Competitive Advantage**:
- **Exclusive Technology**: Utilizes a patented motion detection sensor that outperforms traditional systems in both accuracy and reliability.
**Customer Testimonials**:
- "This security system has transformed the way I feel about my home’s safety. The AI-powered alerts are incredibly precise, and the integration with my other smart devices is seamless."
By focusing on these elements, you can clearly convey what makes your solution exceptional and why it should be exciting to potential users.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2024-09-02T06:06:47Z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cd533d9844ef4cd1b74b51cc296ad3cc</vt:lpwstr>
  </property>
</Properties>
</file>