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1" r:id="rId6"/>
    <p:sldId id="262" r:id="rId7"/>
    <p:sldId id="263" r:id="rId8"/>
    <p:sldId id="265" r:id="rId9"/>
    <p:sldId id="266" r:id="rId10"/>
    <p:sldId id="268" r:id="rId11"/>
    <p:sldId id="271" r:id="rId12"/>
    <p:sldId id="272" r:id="rId13"/>
    <p:sldId id="273" r:id="rId14"/>
    <p:sldId id="275"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5500" b="0" i="0">
                <a:solidFill>
                  <a:schemeClr val="bg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500" b="0"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500" b="0" i="0">
                <a:solidFill>
                  <a:schemeClr val="bg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66949" y="224858"/>
            <a:ext cx="8781415" cy="1010285"/>
          </a:xfrm>
          <a:custGeom>
            <a:avLst/>
            <a:gdLst/>
            <a:ahLst/>
            <a:cxnLst/>
            <a:rect l="l" t="t" r="r" b="b"/>
            <a:pathLst>
              <a:path w="8781415" h="1010285">
                <a:moveTo>
                  <a:pt x="8612532" y="1009656"/>
                </a:moveTo>
                <a:lnTo>
                  <a:pt x="168279" y="1009656"/>
                </a:lnTo>
                <a:lnTo>
                  <a:pt x="123544" y="1003645"/>
                </a:lnTo>
                <a:lnTo>
                  <a:pt x="83345" y="986681"/>
                </a:lnTo>
                <a:lnTo>
                  <a:pt x="49287" y="960369"/>
                </a:lnTo>
                <a:lnTo>
                  <a:pt x="22975" y="926311"/>
                </a:lnTo>
                <a:lnTo>
                  <a:pt x="6011" y="886112"/>
                </a:lnTo>
                <a:lnTo>
                  <a:pt x="0" y="841377"/>
                </a:lnTo>
                <a:lnTo>
                  <a:pt x="0" y="168279"/>
                </a:lnTo>
                <a:lnTo>
                  <a:pt x="6011" y="123544"/>
                </a:lnTo>
                <a:lnTo>
                  <a:pt x="22975" y="83345"/>
                </a:lnTo>
                <a:lnTo>
                  <a:pt x="49287" y="49287"/>
                </a:lnTo>
                <a:lnTo>
                  <a:pt x="83345" y="22975"/>
                </a:lnTo>
                <a:lnTo>
                  <a:pt x="123544" y="6011"/>
                </a:lnTo>
                <a:lnTo>
                  <a:pt x="168279" y="0"/>
                </a:lnTo>
                <a:lnTo>
                  <a:pt x="8612532" y="0"/>
                </a:lnTo>
                <a:lnTo>
                  <a:pt x="8676930" y="12809"/>
                </a:lnTo>
                <a:lnTo>
                  <a:pt x="8731524" y="49287"/>
                </a:lnTo>
                <a:lnTo>
                  <a:pt x="8768002" y="103881"/>
                </a:lnTo>
                <a:lnTo>
                  <a:pt x="8780811" y="168279"/>
                </a:lnTo>
                <a:lnTo>
                  <a:pt x="8780811" y="841377"/>
                </a:lnTo>
                <a:lnTo>
                  <a:pt x="8774800" y="886112"/>
                </a:lnTo>
                <a:lnTo>
                  <a:pt x="8757836" y="926311"/>
                </a:lnTo>
                <a:lnTo>
                  <a:pt x="8731523" y="960369"/>
                </a:lnTo>
                <a:lnTo>
                  <a:pt x="8697466" y="986681"/>
                </a:lnTo>
                <a:lnTo>
                  <a:pt x="8657267" y="1003645"/>
                </a:lnTo>
                <a:lnTo>
                  <a:pt x="8612532" y="1009656"/>
                </a:lnTo>
                <a:close/>
              </a:path>
            </a:pathLst>
          </a:custGeom>
          <a:solidFill>
            <a:srgbClr val="599BD4"/>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500" b="0"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60316" y="245973"/>
            <a:ext cx="10515600" cy="880744"/>
          </a:xfrm>
          <a:custGeom>
            <a:avLst/>
            <a:gdLst/>
            <a:ahLst/>
            <a:cxnLst/>
            <a:rect l="l" t="t" r="r" b="b"/>
            <a:pathLst>
              <a:path w="10515600" h="880744">
                <a:moveTo>
                  <a:pt x="10368891" y="880230"/>
                </a:moveTo>
                <a:lnTo>
                  <a:pt x="146708" y="880230"/>
                </a:lnTo>
                <a:lnTo>
                  <a:pt x="100337" y="872751"/>
                </a:lnTo>
                <a:lnTo>
                  <a:pt x="60064" y="851924"/>
                </a:lnTo>
                <a:lnTo>
                  <a:pt x="28306" y="820166"/>
                </a:lnTo>
                <a:lnTo>
                  <a:pt x="7479" y="779894"/>
                </a:lnTo>
                <a:lnTo>
                  <a:pt x="0" y="733522"/>
                </a:lnTo>
                <a:lnTo>
                  <a:pt x="0" y="146708"/>
                </a:lnTo>
                <a:lnTo>
                  <a:pt x="7479" y="100336"/>
                </a:lnTo>
                <a:lnTo>
                  <a:pt x="28306" y="60064"/>
                </a:lnTo>
                <a:lnTo>
                  <a:pt x="60064" y="28306"/>
                </a:lnTo>
                <a:lnTo>
                  <a:pt x="100337" y="7479"/>
                </a:lnTo>
                <a:lnTo>
                  <a:pt x="146708" y="0"/>
                </a:lnTo>
                <a:lnTo>
                  <a:pt x="10368891" y="0"/>
                </a:lnTo>
                <a:lnTo>
                  <a:pt x="10425034" y="11167"/>
                </a:lnTo>
                <a:lnTo>
                  <a:pt x="10472629" y="42969"/>
                </a:lnTo>
                <a:lnTo>
                  <a:pt x="10504432" y="90565"/>
                </a:lnTo>
                <a:lnTo>
                  <a:pt x="10515600" y="146708"/>
                </a:lnTo>
                <a:lnTo>
                  <a:pt x="10515600" y="733522"/>
                </a:lnTo>
                <a:lnTo>
                  <a:pt x="10508121" y="779894"/>
                </a:lnTo>
                <a:lnTo>
                  <a:pt x="10487294" y="820166"/>
                </a:lnTo>
                <a:lnTo>
                  <a:pt x="10455535" y="851924"/>
                </a:lnTo>
                <a:lnTo>
                  <a:pt x="10415262" y="872751"/>
                </a:lnTo>
                <a:lnTo>
                  <a:pt x="10368891" y="880230"/>
                </a:lnTo>
                <a:close/>
              </a:path>
            </a:pathLst>
          </a:custGeom>
          <a:solidFill>
            <a:srgbClr val="5B9BD4"/>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55936" y="356408"/>
            <a:ext cx="3711575" cy="1050212"/>
          </a:xfrm>
          <a:prstGeom prst="rect">
            <a:avLst/>
          </a:prstGeom>
        </p:spPr>
        <p:txBody>
          <a:bodyPr wrap="square" lIns="0" tIns="0" rIns="0" bIns="0">
            <a:spAutoFit/>
          </a:bodyPr>
          <a:lstStyle>
            <a:lvl1pPr>
              <a:defRPr sz="5500" b="0" i="0">
                <a:solidFill>
                  <a:schemeClr val="bg1"/>
                </a:solidFill>
                <a:latin typeface="Calibri"/>
                <a:cs typeface="Calibri"/>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www.sciencedirect.com/science/article/pii/S1877050920302961" TargetMode="External"/><Relationship Id="rId2" Type="http://schemas.openxmlformats.org/officeDocument/2006/relationships/hyperlink" Target="https://www.researchgate.net/publication/332050291_Student_Performance_Prediction_using_Decision_Tree_Technique" TargetMode="External"/><Relationship Id="rId1" Type="http://schemas.openxmlformats.org/officeDocument/2006/relationships/slideLayout" Target="../slideLayouts/slideLayout5.xml"/><Relationship Id="rId6" Type="http://schemas.openxmlformats.org/officeDocument/2006/relationships/hyperlink" Target="https://ieeexplore.ieee.org/document/9072790" TargetMode="External"/><Relationship Id="rId5" Type="http://schemas.openxmlformats.org/officeDocument/2006/relationships/hyperlink" Target="https://ieeexplore.ieee.org/document/9073170" TargetMode="External"/><Relationship Id="rId4" Type="http://schemas.openxmlformats.org/officeDocument/2006/relationships/hyperlink" Target="https://www.sciencedirect.com/science/article/pii/S1877050920310896"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71600" y="1447800"/>
            <a:ext cx="9144000" cy="1217295"/>
          </a:xfrm>
          <a:custGeom>
            <a:avLst/>
            <a:gdLst/>
            <a:ahLst/>
            <a:cxnLst/>
            <a:rect l="l" t="t" r="r" b="b"/>
            <a:pathLst>
              <a:path w="9144000" h="1217295">
                <a:moveTo>
                  <a:pt x="8941195" y="1216799"/>
                </a:moveTo>
                <a:lnTo>
                  <a:pt x="202803" y="1216799"/>
                </a:lnTo>
                <a:lnTo>
                  <a:pt x="156302" y="1211443"/>
                </a:lnTo>
                <a:lnTo>
                  <a:pt x="113615" y="1196186"/>
                </a:lnTo>
                <a:lnTo>
                  <a:pt x="75960" y="1172246"/>
                </a:lnTo>
                <a:lnTo>
                  <a:pt x="44553" y="1140839"/>
                </a:lnTo>
                <a:lnTo>
                  <a:pt x="20613" y="1103184"/>
                </a:lnTo>
                <a:lnTo>
                  <a:pt x="5356" y="1060497"/>
                </a:lnTo>
                <a:lnTo>
                  <a:pt x="0" y="1013995"/>
                </a:lnTo>
                <a:lnTo>
                  <a:pt x="0" y="202803"/>
                </a:lnTo>
                <a:lnTo>
                  <a:pt x="5356" y="156302"/>
                </a:lnTo>
                <a:lnTo>
                  <a:pt x="20613" y="113615"/>
                </a:lnTo>
                <a:lnTo>
                  <a:pt x="44553" y="75960"/>
                </a:lnTo>
                <a:lnTo>
                  <a:pt x="75960" y="44553"/>
                </a:lnTo>
                <a:lnTo>
                  <a:pt x="113615" y="20613"/>
                </a:lnTo>
                <a:lnTo>
                  <a:pt x="156302" y="5356"/>
                </a:lnTo>
                <a:lnTo>
                  <a:pt x="202803" y="0"/>
                </a:lnTo>
                <a:lnTo>
                  <a:pt x="8941195" y="0"/>
                </a:lnTo>
                <a:lnTo>
                  <a:pt x="8980945" y="3932"/>
                </a:lnTo>
                <a:lnTo>
                  <a:pt x="9018805" y="15437"/>
                </a:lnTo>
                <a:lnTo>
                  <a:pt x="9053711" y="34073"/>
                </a:lnTo>
                <a:lnTo>
                  <a:pt x="9084600" y="59399"/>
                </a:lnTo>
                <a:lnTo>
                  <a:pt x="9109926" y="90288"/>
                </a:lnTo>
                <a:lnTo>
                  <a:pt x="9128562" y="125194"/>
                </a:lnTo>
                <a:lnTo>
                  <a:pt x="9140067" y="163054"/>
                </a:lnTo>
                <a:lnTo>
                  <a:pt x="9144000" y="202803"/>
                </a:lnTo>
                <a:lnTo>
                  <a:pt x="9144000" y="1013995"/>
                </a:lnTo>
                <a:lnTo>
                  <a:pt x="9138644" y="1060497"/>
                </a:lnTo>
                <a:lnTo>
                  <a:pt x="9123387" y="1103184"/>
                </a:lnTo>
                <a:lnTo>
                  <a:pt x="9099446" y="1140839"/>
                </a:lnTo>
                <a:lnTo>
                  <a:pt x="9068039" y="1172246"/>
                </a:lnTo>
                <a:lnTo>
                  <a:pt x="9030384" y="1196186"/>
                </a:lnTo>
                <a:lnTo>
                  <a:pt x="8987696" y="1211443"/>
                </a:lnTo>
                <a:lnTo>
                  <a:pt x="8941195" y="1216799"/>
                </a:lnTo>
                <a:close/>
              </a:path>
            </a:pathLst>
          </a:custGeom>
          <a:solidFill>
            <a:srgbClr val="599BD4"/>
          </a:solidFill>
        </p:spPr>
        <p:txBody>
          <a:bodyPr wrap="square" lIns="0" tIns="0" rIns="0" bIns="0" rtlCol="0"/>
          <a:lstStyle/>
          <a:p>
            <a:endParaRPr dirty="0"/>
          </a:p>
        </p:txBody>
      </p:sp>
      <p:sp>
        <p:nvSpPr>
          <p:cNvPr id="3" name="object 3"/>
          <p:cNvSpPr txBox="1"/>
          <p:nvPr/>
        </p:nvSpPr>
        <p:spPr>
          <a:xfrm>
            <a:off x="4222742" y="3393985"/>
            <a:ext cx="297180" cy="330200"/>
          </a:xfrm>
          <a:prstGeom prst="rect">
            <a:avLst/>
          </a:prstGeom>
        </p:spPr>
        <p:txBody>
          <a:bodyPr vert="horz" wrap="square" lIns="0" tIns="12700" rIns="0" bIns="0" rtlCol="0">
            <a:spAutoFit/>
          </a:bodyPr>
          <a:lstStyle/>
          <a:p>
            <a:pPr marL="12700">
              <a:lnSpc>
                <a:spcPct val="100000"/>
              </a:lnSpc>
              <a:spcBef>
                <a:spcPts val="100"/>
              </a:spcBef>
            </a:pPr>
            <a:r>
              <a:rPr sz="2000" spc="-195" dirty="0">
                <a:solidFill>
                  <a:srgbClr val="0070C0"/>
                </a:solidFill>
                <a:latin typeface="Arial Black"/>
                <a:cs typeface="Arial Black"/>
              </a:rPr>
              <a:t>by</a:t>
            </a:r>
            <a:endParaRPr sz="2000">
              <a:latin typeface="Arial Black"/>
              <a:cs typeface="Arial Black"/>
            </a:endParaRPr>
          </a:p>
        </p:txBody>
      </p:sp>
      <p:sp>
        <p:nvSpPr>
          <p:cNvPr id="4" name="object 4"/>
          <p:cNvSpPr txBox="1"/>
          <p:nvPr/>
        </p:nvSpPr>
        <p:spPr>
          <a:xfrm>
            <a:off x="8146682" y="4914872"/>
            <a:ext cx="736600" cy="330200"/>
          </a:xfrm>
          <a:prstGeom prst="rect">
            <a:avLst/>
          </a:prstGeom>
        </p:spPr>
        <p:txBody>
          <a:bodyPr vert="horz" wrap="square" lIns="0" tIns="12700" rIns="0" bIns="0" rtlCol="0">
            <a:spAutoFit/>
          </a:bodyPr>
          <a:lstStyle/>
          <a:p>
            <a:pPr marL="12700">
              <a:lnSpc>
                <a:spcPct val="100000"/>
              </a:lnSpc>
              <a:spcBef>
                <a:spcPts val="100"/>
              </a:spcBef>
            </a:pPr>
            <a:r>
              <a:rPr sz="2000" spc="-145" dirty="0">
                <a:solidFill>
                  <a:srgbClr val="0070C0"/>
                </a:solidFill>
                <a:latin typeface="Arial Black"/>
                <a:cs typeface="Arial Black"/>
              </a:rPr>
              <a:t>Guide</a:t>
            </a:r>
            <a:endParaRPr sz="2000">
              <a:latin typeface="Arial Black"/>
              <a:cs typeface="Arial Black"/>
            </a:endParaRPr>
          </a:p>
        </p:txBody>
      </p:sp>
      <p:sp>
        <p:nvSpPr>
          <p:cNvPr id="5" name="TextBox 4">
            <a:extLst>
              <a:ext uri="{FF2B5EF4-FFF2-40B4-BE49-F238E27FC236}">
                <a16:creationId xmlns:a16="http://schemas.microsoft.com/office/drawing/2014/main" id="{64381437-9C68-7107-D9EC-3CACF9BA1AA4}"/>
              </a:ext>
            </a:extLst>
          </p:cNvPr>
          <p:cNvSpPr txBox="1"/>
          <p:nvPr/>
        </p:nvSpPr>
        <p:spPr>
          <a:xfrm>
            <a:off x="1981200" y="1733281"/>
            <a:ext cx="7162800"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   S</a:t>
            </a:r>
            <a:r>
              <a:rPr lang="en-IN" sz="3600" dirty="0">
                <a:latin typeface="Times New Roman" panose="02020603050405020304" pitchFamily="18" charset="0"/>
                <a:cs typeface="Times New Roman" panose="02020603050405020304" pitchFamily="18" charset="0"/>
              </a:rPr>
              <a:t>TUDENT GRADE PREDICTION</a:t>
            </a:r>
          </a:p>
        </p:txBody>
      </p:sp>
      <p:sp>
        <p:nvSpPr>
          <p:cNvPr id="6" name="TextBox 5">
            <a:extLst>
              <a:ext uri="{FF2B5EF4-FFF2-40B4-BE49-F238E27FC236}">
                <a16:creationId xmlns:a16="http://schemas.microsoft.com/office/drawing/2014/main" id="{0B2B7DD0-67F0-201C-1FF1-4D09BC2D009C}"/>
              </a:ext>
            </a:extLst>
          </p:cNvPr>
          <p:cNvSpPr txBox="1"/>
          <p:nvPr/>
        </p:nvSpPr>
        <p:spPr>
          <a:xfrm>
            <a:off x="5081280" y="3393985"/>
            <a:ext cx="2590800"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JAYASHREE K</a:t>
            </a:r>
            <a:endParaRPr lang="en-IN" dirty="0"/>
          </a:p>
          <a:p>
            <a:r>
              <a:rPr lang="en-IN" dirty="0">
                <a:latin typeface="Times New Roman" panose="02020603050405020304" pitchFamily="18" charset="0"/>
                <a:cs typeface="Times New Roman" panose="02020603050405020304" pitchFamily="18" charset="0"/>
              </a:rPr>
              <a:t>220701104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6311" y="514741"/>
            <a:ext cx="68707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libri"/>
                <a:cs typeface="Calibri"/>
              </a:rPr>
              <a:t>Results</a:t>
            </a:r>
            <a:endParaRPr sz="1800">
              <a:latin typeface="Calibri"/>
              <a:cs typeface="Calibri"/>
            </a:endParaRPr>
          </a:p>
        </p:txBody>
      </p:sp>
      <p:pic>
        <p:nvPicPr>
          <p:cNvPr id="5" name="Picture 4">
            <a:extLst>
              <a:ext uri="{FF2B5EF4-FFF2-40B4-BE49-F238E27FC236}">
                <a16:creationId xmlns:a16="http://schemas.microsoft.com/office/drawing/2014/main" id="{7DBF90B8-A80D-30C8-B4C0-6483F96288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81200"/>
            <a:ext cx="11174384" cy="269595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6311" y="514741"/>
            <a:ext cx="287845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libri"/>
                <a:cs typeface="Calibri"/>
              </a:rPr>
              <a:t>Comparison</a:t>
            </a:r>
            <a:r>
              <a:rPr sz="1800" spc="-45" dirty="0">
                <a:solidFill>
                  <a:srgbClr val="FFFFFF"/>
                </a:solidFill>
                <a:latin typeface="Calibri"/>
                <a:cs typeface="Calibri"/>
              </a:rPr>
              <a:t> </a:t>
            </a:r>
            <a:r>
              <a:rPr sz="1800" dirty="0">
                <a:solidFill>
                  <a:srgbClr val="FFFFFF"/>
                </a:solidFill>
                <a:latin typeface="Calibri"/>
                <a:cs typeface="Calibri"/>
              </a:rPr>
              <a:t>with</a:t>
            </a:r>
            <a:r>
              <a:rPr sz="1800" spc="-45" dirty="0">
                <a:solidFill>
                  <a:srgbClr val="FFFFFF"/>
                </a:solidFill>
                <a:latin typeface="Calibri"/>
                <a:cs typeface="Calibri"/>
              </a:rPr>
              <a:t> </a:t>
            </a:r>
            <a:r>
              <a:rPr sz="1800" spc="-10" dirty="0">
                <a:solidFill>
                  <a:srgbClr val="FFFFFF"/>
                </a:solidFill>
                <a:latin typeface="Calibri"/>
                <a:cs typeface="Calibri"/>
              </a:rPr>
              <a:t>existing</a:t>
            </a:r>
            <a:r>
              <a:rPr sz="1800" spc="-40" dirty="0">
                <a:solidFill>
                  <a:srgbClr val="FFFFFF"/>
                </a:solidFill>
                <a:latin typeface="Calibri"/>
                <a:cs typeface="Calibri"/>
              </a:rPr>
              <a:t> </a:t>
            </a:r>
            <a:r>
              <a:rPr sz="1800" spc="-20" dirty="0">
                <a:solidFill>
                  <a:srgbClr val="FFFFFF"/>
                </a:solidFill>
                <a:latin typeface="Calibri"/>
                <a:cs typeface="Calibri"/>
              </a:rPr>
              <a:t>work</a:t>
            </a:r>
            <a:endParaRPr sz="1800">
              <a:latin typeface="Calibri"/>
              <a:cs typeface="Calibri"/>
            </a:endParaRPr>
          </a:p>
        </p:txBody>
      </p:sp>
      <p:sp>
        <p:nvSpPr>
          <p:cNvPr id="5" name="Rectangle 3">
            <a:extLst>
              <a:ext uri="{FF2B5EF4-FFF2-40B4-BE49-F238E27FC236}">
                <a16:creationId xmlns:a16="http://schemas.microsoft.com/office/drawing/2014/main" id="{1866EE85-BAC9-B52E-E0B5-A26454F4281A}"/>
              </a:ext>
            </a:extLst>
          </p:cNvPr>
          <p:cNvSpPr>
            <a:spLocks noChangeArrowheads="1"/>
          </p:cNvSpPr>
          <p:nvPr/>
        </p:nvSpPr>
        <p:spPr bwMode="auto">
          <a:xfrm>
            <a:off x="609600" y="3352800"/>
            <a:ext cx="8839200" cy="2723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a:buNone/>
            </a:pPr>
            <a:r>
              <a:rPr lang="en-US" b="1" dirty="0"/>
              <a:t>2."Predicting Academic Performance of Students using Decision Trees" – Sharma et al., 2022</a:t>
            </a:r>
            <a:br>
              <a:rPr lang="en-US" dirty="0"/>
            </a:br>
            <a:r>
              <a:rPr lang="en-US" dirty="0"/>
              <a:t>The study used decision trees without focusing on score-based features alone. It also lacked preprocessing steps such as handling missing values.</a:t>
            </a:r>
          </a:p>
          <a:p>
            <a:pPr>
              <a:buFont typeface="Arial" panose="020B0604020202020204" pitchFamily="34" charset="0"/>
              <a:buChar char="•"/>
            </a:pPr>
            <a:r>
              <a:rPr lang="en-US" b="1" dirty="0"/>
              <a:t>Limitations:</a:t>
            </a:r>
            <a:r>
              <a:rPr lang="en-US" dirty="0"/>
              <a:t> Incomplete preprocessing and unbalanced dataset led to biased predictions.</a:t>
            </a:r>
          </a:p>
          <a:p>
            <a:pPr>
              <a:buFont typeface="Arial" panose="020B0604020202020204" pitchFamily="34" charset="0"/>
              <a:buChar char="•"/>
            </a:pPr>
            <a:r>
              <a:rPr lang="en-US" b="1" dirty="0"/>
              <a:t>Improvement in My Work:</a:t>
            </a:r>
            <a:r>
              <a:rPr lang="en-US" dirty="0"/>
              <a:t> My model focuses </a:t>
            </a:r>
            <a:r>
              <a:rPr lang="en-US" b="1" dirty="0"/>
              <a:t>only on student scores</a:t>
            </a:r>
            <a:r>
              <a:rPr lang="en-US" dirty="0"/>
              <a:t>, ensuring simplicity, and applies proper preprocessing, data splitting, and evaluation. Metrics like </a:t>
            </a:r>
            <a:r>
              <a:rPr lang="en-US" b="1" dirty="0"/>
              <a:t>accuracy and F1-score</a:t>
            </a:r>
            <a:r>
              <a:rPr lang="en-US" dirty="0"/>
              <a:t> confirm improved performance and reduced overfitting.</a:t>
            </a:r>
          </a:p>
        </p:txBody>
      </p:sp>
      <p:sp>
        <p:nvSpPr>
          <p:cNvPr id="4" name="Rectangle 1">
            <a:extLst>
              <a:ext uri="{FF2B5EF4-FFF2-40B4-BE49-F238E27FC236}">
                <a16:creationId xmlns:a16="http://schemas.microsoft.com/office/drawing/2014/main" id="{9CBCA8C0-1D19-CED9-D809-F7E869B87B77}"/>
              </a:ext>
            </a:extLst>
          </p:cNvPr>
          <p:cNvSpPr>
            <a:spLocks noChangeArrowheads="1"/>
          </p:cNvSpPr>
          <p:nvPr/>
        </p:nvSpPr>
        <p:spPr bwMode="auto">
          <a:xfrm>
            <a:off x="-228600" y="-2658527"/>
            <a:ext cx="25120351" cy="646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chemeClr val="tx1"/>
                </a:solidFill>
                <a:latin typeface="Arial" panose="020B0604020202020204" pitchFamily="34" charset="0"/>
              </a:rPr>
              <a:t>            1.</a:t>
            </a:r>
            <a:r>
              <a:rPr kumimoji="0" lang="en-US" altLang="en-US" sz="1800" b="1" i="0" u="none" strike="noStrike" cap="none" normalizeH="0" baseline="0" dirty="0">
                <a:ln>
                  <a:noFill/>
                </a:ln>
                <a:solidFill>
                  <a:schemeClr val="tx1"/>
                </a:solidFill>
                <a:effectLst/>
                <a:latin typeface="Arial" panose="020B0604020202020204" pitchFamily="34" charset="0"/>
              </a:rPr>
              <a:t>"Student Performance Prediction Using Machine Learning" – Kumar et al., 2021</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This study applied Naive Bayes and K-Nearest Neighbors (KNN) to predict student outcomes based on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demographic and academic data.</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Limitations:</a:t>
            </a:r>
            <a:r>
              <a:rPr kumimoji="0" lang="en-US" altLang="en-US" sz="1800" b="0" i="0" u="none" strike="noStrike" cap="none" normalizeH="0" baseline="0" dirty="0">
                <a:ln>
                  <a:noFill/>
                </a:ln>
                <a:solidFill>
                  <a:schemeClr val="tx1"/>
                </a:solidFill>
                <a:effectLst/>
                <a:latin typeface="Arial" panose="020B0604020202020204" pitchFamily="34" charset="0"/>
              </a:rPr>
              <a:t> The accuracy was limited due to lack of tuning and low interpretability.</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Improvement in My Work:</a:t>
            </a:r>
            <a:r>
              <a:rPr kumimoji="0" lang="en-US" altLang="en-US" sz="1800" b="0" i="0" u="none" strike="noStrike" cap="none" normalizeH="0" baseline="0" dirty="0">
                <a:ln>
                  <a:noFill/>
                </a:ln>
                <a:solidFill>
                  <a:schemeClr val="tx1"/>
                </a:solidFill>
                <a:effectLst/>
                <a:latin typeface="Arial" panose="020B0604020202020204" pitchFamily="34" charset="0"/>
              </a:rPr>
              <a:t> My project uses a </a:t>
            </a:r>
            <a:r>
              <a:rPr kumimoji="0" lang="en-US" altLang="en-US" sz="1800" b="1" i="0" u="none" strike="noStrike" cap="none" normalizeH="0" baseline="0" dirty="0">
                <a:ln>
                  <a:noFill/>
                </a:ln>
                <a:solidFill>
                  <a:schemeClr val="tx1"/>
                </a:solidFill>
                <a:effectLst/>
                <a:latin typeface="Arial" panose="020B0604020202020204" pitchFamily="34" charset="0"/>
              </a:rPr>
              <a:t>Decision Tree Classifier</a:t>
            </a:r>
            <a:r>
              <a:rPr kumimoji="0" lang="en-US" altLang="en-US" sz="1800" b="0" i="0" u="none" strike="noStrike" cap="none" normalizeH="0" baseline="0" dirty="0">
                <a:ln>
                  <a:noFill/>
                </a:ln>
                <a:solidFill>
                  <a:schemeClr val="tx1"/>
                </a:solidFill>
                <a:effectLst/>
                <a:latin typeface="Arial" panose="020B0604020202020204" pitchFamily="34" charset="0"/>
              </a:rPr>
              <a:t>, which offers better interpretability </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through visual decision paths. Additionally, tuning parameters such as </a:t>
            </a:r>
            <a:r>
              <a:rPr kumimoji="0" lang="en-US" altLang="en-US" sz="1000" b="0" i="0" u="none" strike="noStrike" cap="none" normalizeH="0" baseline="0" dirty="0" err="1">
                <a:ln>
                  <a:noFill/>
                </a:ln>
                <a:solidFill>
                  <a:schemeClr val="tx1"/>
                </a:solidFill>
                <a:effectLst/>
                <a:latin typeface="Arial Unicode MS"/>
              </a:rPr>
              <a:t>max_depth</a:t>
            </a:r>
            <a:r>
              <a:rPr kumimoji="0" lang="en-US" altLang="en-US" sz="800" b="0" i="0" u="none" strike="noStrike" cap="none" normalizeH="0" baseline="0" dirty="0">
                <a:ln>
                  <a:noFill/>
                </a:ln>
                <a:solidFill>
                  <a:schemeClr val="tx1"/>
                </a:solidFill>
                <a:effectLst/>
              </a:rPr>
              <a:t> </a:t>
            </a:r>
            <a:r>
              <a:rPr kumimoji="0" lang="en-US" altLang="en-US" sz="1800" b="0" i="0" u="none" strike="noStrike" cap="none" normalizeH="0" baseline="0" dirty="0">
                <a:ln>
                  <a:noFill/>
                </a:ln>
                <a:solidFill>
                  <a:schemeClr val="tx1"/>
                </a:solidFill>
                <a:effectLst/>
                <a:latin typeface="Arial" panose="020B0604020202020204" pitchFamily="34" charset="0"/>
              </a:rPr>
              <a:t>improved prediction accuracy</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over their baseline models.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6311" y="514741"/>
            <a:ext cx="270510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FFFF"/>
                </a:solidFill>
                <a:latin typeface="Calibri"/>
                <a:cs typeface="Calibri"/>
              </a:rPr>
              <a:t>Conclusion</a:t>
            </a:r>
            <a:r>
              <a:rPr sz="1800" b="1" spc="-40" dirty="0">
                <a:solidFill>
                  <a:srgbClr val="FFFFFF"/>
                </a:solidFill>
                <a:latin typeface="Calibri"/>
                <a:cs typeface="Calibri"/>
              </a:rPr>
              <a:t> </a:t>
            </a:r>
            <a:r>
              <a:rPr sz="1800" b="1" dirty="0">
                <a:solidFill>
                  <a:srgbClr val="FFFFFF"/>
                </a:solidFill>
                <a:latin typeface="Calibri"/>
                <a:cs typeface="Calibri"/>
              </a:rPr>
              <a:t>and</a:t>
            </a:r>
            <a:r>
              <a:rPr sz="1800" b="1" spc="-40" dirty="0">
                <a:solidFill>
                  <a:srgbClr val="FFFFFF"/>
                </a:solidFill>
                <a:latin typeface="Calibri"/>
                <a:cs typeface="Calibri"/>
              </a:rPr>
              <a:t> </a:t>
            </a:r>
            <a:r>
              <a:rPr sz="1800" b="1" dirty="0">
                <a:solidFill>
                  <a:srgbClr val="FFFFFF"/>
                </a:solidFill>
                <a:latin typeface="Calibri"/>
                <a:cs typeface="Calibri"/>
              </a:rPr>
              <a:t>Future</a:t>
            </a:r>
            <a:r>
              <a:rPr sz="1800" b="1" spc="-35" dirty="0">
                <a:solidFill>
                  <a:srgbClr val="FFFFFF"/>
                </a:solidFill>
                <a:latin typeface="Calibri"/>
                <a:cs typeface="Calibri"/>
              </a:rPr>
              <a:t> </a:t>
            </a:r>
            <a:r>
              <a:rPr sz="1800" b="1" spc="-20" dirty="0">
                <a:solidFill>
                  <a:srgbClr val="FFFFFF"/>
                </a:solidFill>
                <a:latin typeface="Calibri"/>
                <a:cs typeface="Calibri"/>
              </a:rPr>
              <a:t>Work</a:t>
            </a:r>
            <a:endParaRPr sz="1800">
              <a:latin typeface="Calibri"/>
              <a:cs typeface="Calibri"/>
            </a:endParaRPr>
          </a:p>
        </p:txBody>
      </p:sp>
      <p:sp>
        <p:nvSpPr>
          <p:cNvPr id="3" name="Rectangle 1">
            <a:extLst>
              <a:ext uri="{FF2B5EF4-FFF2-40B4-BE49-F238E27FC236}">
                <a16:creationId xmlns:a16="http://schemas.microsoft.com/office/drawing/2014/main" id="{9606B438-99F1-8D05-E88D-6FFBEEB6E900}"/>
              </a:ext>
            </a:extLst>
          </p:cNvPr>
          <p:cNvSpPr>
            <a:spLocks noChangeArrowheads="1"/>
          </p:cNvSpPr>
          <p:nvPr/>
        </p:nvSpPr>
        <p:spPr bwMode="auto">
          <a:xfrm>
            <a:off x="310724" y="1399402"/>
            <a:ext cx="97536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Conclusion</a:t>
            </a:r>
          </a:p>
          <a:p>
            <a:pPr marL="0" marR="0" lvl="0" indent="0" algn="l" defTabSz="914400" rtl="0" eaLnBrk="0" fontAlgn="base" latinLnBrk="0" hangingPunct="0">
              <a:lnSpc>
                <a:spcPct val="100000"/>
              </a:lnSpc>
              <a:spcBef>
                <a:spcPct val="0"/>
              </a:spcBef>
              <a:spcAft>
                <a:spcPct val="0"/>
              </a:spcAft>
              <a:buClrTx/>
              <a:buSzTx/>
              <a:buFontTx/>
              <a:buNone/>
              <a:tabLst/>
            </a:pPr>
            <a:r>
              <a:rPr lang="en-US" dirty="0"/>
              <a:t>The Decision Tree model, trained solely on student score data, proved effective in predicting academic performance outcomes.</a:t>
            </a:r>
            <a:br>
              <a:rPr lang="en-US" dirty="0"/>
            </a:br>
            <a:r>
              <a:rPr lang="en-US" dirty="0"/>
              <a:t>By applying hyperparameter tuning and cross-validation, the model achieved improved accuracy and generalization.</a:t>
            </a:r>
            <a:br>
              <a:rPr lang="en-US" dirty="0"/>
            </a:br>
            <a:r>
              <a:rPr lang="en-US" dirty="0"/>
              <a:t>This highlights the capability of interpretable machine learning models like Decision Trees for educational data analysis and grade prediction tasks.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37BE0E01-0E43-2854-190B-98142D2CD27E}"/>
              </a:ext>
            </a:extLst>
          </p:cNvPr>
          <p:cNvSpPr>
            <a:spLocks noChangeArrowheads="1"/>
          </p:cNvSpPr>
          <p:nvPr/>
        </p:nvSpPr>
        <p:spPr bwMode="auto">
          <a:xfrm>
            <a:off x="342679" y="3438832"/>
            <a:ext cx="9753600" cy="216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Work</a:t>
            </a:r>
          </a:p>
          <a:p>
            <a:r>
              <a:rPr lang="en-US" dirty="0"/>
              <a:t>Future enhancements could include integrating more features such as attendance, assignment scores, and socio-economic data for better accuracy.</a:t>
            </a:r>
            <a:br>
              <a:rPr lang="en-US" dirty="0"/>
            </a:br>
            <a:r>
              <a:rPr lang="en-US" dirty="0"/>
              <a:t>Exploring ensemble methods like Gradient Boosting or Random Forests may improve prediction robustness.</a:t>
            </a:r>
            <a:br>
              <a:rPr lang="en-US" dirty="0"/>
            </a:br>
            <a:r>
              <a:rPr lang="en-US" dirty="0"/>
              <a:t>Incorporating explainability tools like SHAP or LIME can provide insights into feature influence on student performance, aiding educators in targeted interventions.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38200" y="377825"/>
            <a:ext cx="8971280" cy="1076960"/>
          </a:xfrm>
          <a:custGeom>
            <a:avLst/>
            <a:gdLst/>
            <a:ahLst/>
            <a:cxnLst/>
            <a:rect l="l" t="t" r="r" b="b"/>
            <a:pathLst>
              <a:path w="8971280" h="1076960">
                <a:moveTo>
                  <a:pt x="8791397" y="1076497"/>
                </a:moveTo>
                <a:lnTo>
                  <a:pt x="179419" y="1076497"/>
                </a:lnTo>
                <a:lnTo>
                  <a:pt x="131723" y="1070088"/>
                </a:lnTo>
                <a:lnTo>
                  <a:pt x="88863" y="1052001"/>
                </a:lnTo>
                <a:lnTo>
                  <a:pt x="52550" y="1023947"/>
                </a:lnTo>
                <a:lnTo>
                  <a:pt x="24496" y="987634"/>
                </a:lnTo>
                <a:lnTo>
                  <a:pt x="6409" y="944774"/>
                </a:lnTo>
                <a:lnTo>
                  <a:pt x="0" y="897078"/>
                </a:lnTo>
                <a:lnTo>
                  <a:pt x="0" y="179419"/>
                </a:lnTo>
                <a:lnTo>
                  <a:pt x="6409" y="131722"/>
                </a:lnTo>
                <a:lnTo>
                  <a:pt x="24496" y="88863"/>
                </a:lnTo>
                <a:lnTo>
                  <a:pt x="52550" y="52550"/>
                </a:lnTo>
                <a:lnTo>
                  <a:pt x="88863" y="24496"/>
                </a:lnTo>
                <a:lnTo>
                  <a:pt x="131723" y="6409"/>
                </a:lnTo>
                <a:lnTo>
                  <a:pt x="179419" y="0"/>
                </a:lnTo>
                <a:lnTo>
                  <a:pt x="8791397" y="0"/>
                </a:lnTo>
                <a:lnTo>
                  <a:pt x="8860057" y="13657"/>
                </a:lnTo>
                <a:lnTo>
                  <a:pt x="8918266" y="52550"/>
                </a:lnTo>
                <a:lnTo>
                  <a:pt x="8957159" y="110758"/>
                </a:lnTo>
                <a:lnTo>
                  <a:pt x="8970816" y="179419"/>
                </a:lnTo>
                <a:lnTo>
                  <a:pt x="8970816" y="897078"/>
                </a:lnTo>
                <a:lnTo>
                  <a:pt x="8964407" y="944774"/>
                </a:lnTo>
                <a:lnTo>
                  <a:pt x="8946320" y="987634"/>
                </a:lnTo>
                <a:lnTo>
                  <a:pt x="8918266" y="1023947"/>
                </a:lnTo>
                <a:lnTo>
                  <a:pt x="8881953" y="1052001"/>
                </a:lnTo>
                <a:lnTo>
                  <a:pt x="8839094" y="1070088"/>
                </a:lnTo>
                <a:lnTo>
                  <a:pt x="8791397" y="1076497"/>
                </a:lnTo>
                <a:close/>
              </a:path>
            </a:pathLst>
          </a:custGeom>
          <a:solidFill>
            <a:srgbClr val="5B9BD4"/>
          </a:solidFill>
        </p:spPr>
        <p:txBody>
          <a:bodyPr wrap="square" lIns="0" tIns="0" rIns="0" bIns="0" rtlCol="0"/>
          <a:lstStyle/>
          <a:p>
            <a:endParaRPr/>
          </a:p>
        </p:txBody>
      </p:sp>
      <p:sp>
        <p:nvSpPr>
          <p:cNvPr id="3" name="object 3"/>
          <p:cNvSpPr txBox="1"/>
          <p:nvPr/>
        </p:nvSpPr>
        <p:spPr>
          <a:xfrm>
            <a:off x="963776" y="732026"/>
            <a:ext cx="95567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libri"/>
                <a:cs typeface="Calibri"/>
              </a:rPr>
              <a:t>Reference</a:t>
            </a:r>
            <a:endParaRPr sz="1800">
              <a:latin typeface="Calibri"/>
              <a:cs typeface="Calibri"/>
            </a:endParaRPr>
          </a:p>
        </p:txBody>
      </p:sp>
      <p:sp>
        <p:nvSpPr>
          <p:cNvPr id="5" name="Rectangle 1">
            <a:extLst>
              <a:ext uri="{FF2B5EF4-FFF2-40B4-BE49-F238E27FC236}">
                <a16:creationId xmlns:a16="http://schemas.microsoft.com/office/drawing/2014/main" id="{B343A725-16E3-B6A2-19ED-0B16754976AF}"/>
              </a:ext>
            </a:extLst>
          </p:cNvPr>
          <p:cNvSpPr>
            <a:spLocks noChangeArrowheads="1"/>
          </p:cNvSpPr>
          <p:nvPr/>
        </p:nvSpPr>
        <p:spPr bwMode="auto">
          <a:xfrm>
            <a:off x="762000" y="1494905"/>
            <a:ext cx="107442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Student Performance Prediction using Decision Tree Technique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hlinkClick r:id="rId2"/>
              </a:rPr>
              <a:t>https://www.researchgate.net/publication/332050291_Student_Performance_Prediction_using_Decision_Tree_Technique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Predicting Students’ Academic Performance Using Machine Learning: A Case Study</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hlinkClick r:id="rId3"/>
              </a:rPr>
              <a:t>https://www.sciencedirect.com/science/article/pii/S1877050920302961</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Educational Data Mining and Learning Analytics for Student Performance Prediction: A Survey</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hlinkClick r:id="rId4"/>
              </a:rPr>
              <a:t>https://www.sciencedirect.com/science/article/pii/S1877050920310896</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Machine Learning Approach to Predict Student Performance in Higher Education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hlinkClick r:id="rId5"/>
              </a:rPr>
              <a:t>https://ieeexplore.ieee.org/document/9073170</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Student Academic Performance Prediction Using Decision Tree Algorithms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hlinkClick r:id="rId6"/>
              </a:rPr>
              <a:t>https://ieeexplore.ieee.org/document/9072790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0" y="2514600"/>
            <a:ext cx="8534400" cy="1490152"/>
          </a:xfrm>
          <a:prstGeom prst="rect">
            <a:avLst/>
          </a:prstGeom>
        </p:spPr>
        <p:txBody>
          <a:bodyPr vert="horz" wrap="square" lIns="0" tIns="12700" rIns="0" bIns="0" rtlCol="0">
            <a:spAutoFit/>
          </a:bodyPr>
          <a:lstStyle/>
          <a:p>
            <a:pPr marL="857250" marR="5080" indent="-845185">
              <a:lnSpc>
                <a:spcPct val="100000"/>
              </a:lnSpc>
              <a:spcBef>
                <a:spcPts val="100"/>
              </a:spcBef>
            </a:pPr>
            <a:r>
              <a:rPr lang="en-US" sz="9600" spc="-685" dirty="0">
                <a:solidFill>
                  <a:srgbClr val="71A1D9"/>
                </a:solidFill>
                <a:latin typeface="Times New Roman"/>
                <a:cs typeface="Times New Roman"/>
              </a:rPr>
              <a:t>   </a:t>
            </a:r>
            <a:r>
              <a:rPr sz="9600" spc="-685" dirty="0">
                <a:solidFill>
                  <a:srgbClr val="71A1D9"/>
                </a:solidFill>
                <a:latin typeface="Times New Roman"/>
                <a:cs typeface="Times New Roman"/>
              </a:rPr>
              <a:t>THANK </a:t>
            </a:r>
            <a:r>
              <a:rPr sz="9600" spc="-1415" dirty="0">
                <a:solidFill>
                  <a:srgbClr val="71A1D9"/>
                </a:solidFill>
                <a:latin typeface="Times New Roman"/>
                <a:cs typeface="Times New Roman"/>
              </a:rPr>
              <a:t>Y</a:t>
            </a:r>
            <a:r>
              <a:rPr sz="9600" spc="-835" dirty="0">
                <a:solidFill>
                  <a:srgbClr val="71A1D9"/>
                </a:solidFill>
                <a:latin typeface="Times New Roman"/>
                <a:cs typeface="Times New Roman"/>
              </a:rPr>
              <a:t>OU</a:t>
            </a:r>
            <a:endParaRPr sz="9600" dirty="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38200" y="373467"/>
            <a:ext cx="9315450" cy="1031875"/>
          </a:xfrm>
          <a:custGeom>
            <a:avLst/>
            <a:gdLst/>
            <a:ahLst/>
            <a:cxnLst/>
            <a:rect l="l" t="t" r="r" b="b"/>
            <a:pathLst>
              <a:path w="9315450" h="1031875">
                <a:moveTo>
                  <a:pt x="9143305" y="1031353"/>
                </a:moveTo>
                <a:lnTo>
                  <a:pt x="171895" y="1031353"/>
                </a:lnTo>
                <a:lnTo>
                  <a:pt x="126199" y="1025213"/>
                </a:lnTo>
                <a:lnTo>
                  <a:pt x="85136" y="1007885"/>
                </a:lnTo>
                <a:lnTo>
                  <a:pt x="50347" y="981006"/>
                </a:lnTo>
                <a:lnTo>
                  <a:pt x="23468" y="946217"/>
                </a:lnTo>
                <a:lnTo>
                  <a:pt x="6140" y="905154"/>
                </a:lnTo>
                <a:lnTo>
                  <a:pt x="0" y="859458"/>
                </a:lnTo>
                <a:lnTo>
                  <a:pt x="0" y="171895"/>
                </a:lnTo>
                <a:lnTo>
                  <a:pt x="6140" y="126199"/>
                </a:lnTo>
                <a:lnTo>
                  <a:pt x="23468" y="85136"/>
                </a:lnTo>
                <a:lnTo>
                  <a:pt x="50347" y="50347"/>
                </a:lnTo>
                <a:lnTo>
                  <a:pt x="85136" y="23468"/>
                </a:lnTo>
                <a:lnTo>
                  <a:pt x="126199" y="6140"/>
                </a:lnTo>
                <a:lnTo>
                  <a:pt x="171895" y="0"/>
                </a:lnTo>
                <a:lnTo>
                  <a:pt x="9143305" y="0"/>
                </a:lnTo>
                <a:lnTo>
                  <a:pt x="9209088" y="13084"/>
                </a:lnTo>
                <a:lnTo>
                  <a:pt x="9264855" y="50347"/>
                </a:lnTo>
                <a:lnTo>
                  <a:pt x="9302117" y="106114"/>
                </a:lnTo>
                <a:lnTo>
                  <a:pt x="9315201" y="171895"/>
                </a:lnTo>
                <a:lnTo>
                  <a:pt x="9315201" y="859458"/>
                </a:lnTo>
                <a:lnTo>
                  <a:pt x="9309061" y="905154"/>
                </a:lnTo>
                <a:lnTo>
                  <a:pt x="9291733" y="946217"/>
                </a:lnTo>
                <a:lnTo>
                  <a:pt x="9264854" y="981006"/>
                </a:lnTo>
                <a:lnTo>
                  <a:pt x="9230065" y="1007885"/>
                </a:lnTo>
                <a:lnTo>
                  <a:pt x="9189002" y="1025213"/>
                </a:lnTo>
                <a:lnTo>
                  <a:pt x="9143305" y="1031353"/>
                </a:lnTo>
                <a:close/>
              </a:path>
            </a:pathLst>
          </a:custGeom>
          <a:solidFill>
            <a:srgbClr val="599BD4"/>
          </a:solidFill>
        </p:spPr>
        <p:txBody>
          <a:bodyPr wrap="square" lIns="0" tIns="0" rIns="0" bIns="0" rtlCol="0"/>
          <a:lstStyle/>
          <a:p>
            <a:endParaRPr/>
          </a:p>
        </p:txBody>
      </p:sp>
      <p:sp>
        <p:nvSpPr>
          <p:cNvPr id="3" name="object 3"/>
          <p:cNvSpPr txBox="1">
            <a:spLocks noGrp="1"/>
          </p:cNvSpPr>
          <p:nvPr>
            <p:ph type="title"/>
          </p:nvPr>
        </p:nvSpPr>
        <p:spPr>
          <a:xfrm>
            <a:off x="1037772" y="507281"/>
            <a:ext cx="2783205" cy="680720"/>
          </a:xfrm>
          <a:prstGeom prst="rect">
            <a:avLst/>
          </a:prstGeom>
        </p:spPr>
        <p:txBody>
          <a:bodyPr vert="horz" wrap="square" lIns="0" tIns="12700" rIns="0" bIns="0" rtlCol="0">
            <a:spAutoFit/>
          </a:bodyPr>
          <a:lstStyle/>
          <a:p>
            <a:pPr marL="12700">
              <a:lnSpc>
                <a:spcPct val="100000"/>
              </a:lnSpc>
              <a:spcBef>
                <a:spcPts val="100"/>
              </a:spcBef>
            </a:pPr>
            <a:r>
              <a:rPr sz="4300" spc="-10" dirty="0"/>
              <a:t>Introduction</a:t>
            </a:r>
            <a:endParaRPr sz="4300"/>
          </a:p>
        </p:txBody>
      </p:sp>
      <p:sp>
        <p:nvSpPr>
          <p:cNvPr id="5" name="TextBox 4">
            <a:extLst>
              <a:ext uri="{FF2B5EF4-FFF2-40B4-BE49-F238E27FC236}">
                <a16:creationId xmlns:a16="http://schemas.microsoft.com/office/drawing/2014/main" id="{D470497F-A2F6-1934-25F6-4A34D8829F95}"/>
              </a:ext>
            </a:extLst>
          </p:cNvPr>
          <p:cNvSpPr txBox="1"/>
          <p:nvPr/>
        </p:nvSpPr>
        <p:spPr>
          <a:xfrm>
            <a:off x="914400" y="1905000"/>
            <a:ext cx="6781800" cy="3416320"/>
          </a:xfrm>
          <a:prstGeom prst="rect">
            <a:avLst/>
          </a:prstGeom>
          <a:noFill/>
        </p:spPr>
        <p:txBody>
          <a:bodyPr wrap="square">
            <a:spAutoFit/>
          </a:bodyPr>
          <a:lstStyle/>
          <a:p>
            <a:r>
              <a:rPr lang="en-US" dirty="0"/>
              <a:t>Student grade prediction is an essential task in educational analytics, aimed at identifying academic trends and helping educators make data-informed decisions. Traditional evaluation methods often fall short in capturing underlying patterns in student performance. This project adopts a machine learning approach—specifically the Decision Tree Classifier—to predict final grades based solely on students' previous academic scores. By analyzing historical exam results or subject-wise marks, the system learns to classify students into grade categories (such as A, B, C, etc.). The goal is to improve prediction accuracy while ensuring the model remains interpretable and practically useful in real academic environments.</a:t>
            </a:r>
            <a:endParaRPr lang="en-IN" dirty="0"/>
          </a:p>
        </p:txBody>
      </p:sp>
      <p:pic>
        <p:nvPicPr>
          <p:cNvPr id="6" name="Picture 5">
            <a:extLst>
              <a:ext uri="{FF2B5EF4-FFF2-40B4-BE49-F238E27FC236}">
                <a16:creationId xmlns:a16="http://schemas.microsoft.com/office/drawing/2014/main" id="{35C9B727-EE93-F413-97CD-D1224CAD39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200" y="1905000"/>
            <a:ext cx="4255469" cy="3657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4200" spc="-20" dirty="0"/>
              <a:t>Literature</a:t>
            </a:r>
            <a:r>
              <a:rPr sz="4200" spc="-185" dirty="0"/>
              <a:t> </a:t>
            </a:r>
            <a:r>
              <a:rPr sz="4200" spc="-10" dirty="0"/>
              <a:t>Survey</a:t>
            </a:r>
            <a:endParaRPr sz="4200"/>
          </a:p>
        </p:txBody>
      </p:sp>
      <p:sp>
        <p:nvSpPr>
          <p:cNvPr id="3" name="Rectangle 1">
            <a:extLst>
              <a:ext uri="{FF2B5EF4-FFF2-40B4-BE49-F238E27FC236}">
                <a16:creationId xmlns:a16="http://schemas.microsoft.com/office/drawing/2014/main" id="{C1E18E0E-F27C-3176-EC3C-A9953B0594CF}"/>
              </a:ext>
            </a:extLst>
          </p:cNvPr>
          <p:cNvSpPr>
            <a:spLocks noChangeArrowheads="1"/>
          </p:cNvSpPr>
          <p:nvPr/>
        </p:nvSpPr>
        <p:spPr bwMode="auto">
          <a:xfrm>
            <a:off x="838200" y="2292697"/>
            <a:ext cx="106680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dirty="0"/>
              <a:t>S</a:t>
            </a:r>
            <a:r>
              <a:rPr lang="en-US" sz="1800" dirty="0"/>
              <a:t>tudent performance prediction has gained significant attention in the educational data mining domain, with various statistical and machine learning methods being applied. Traditional approaches such as linear regression often fall short in modeling the nonlinear patterns found in academic performance data. Decision Tree classifiers have emerged as a popular alternative due to their interpretability, ease of implementation, and suitability for categorical target variables like letter grades.</a:t>
            </a:r>
          </a:p>
          <a:p>
            <a:r>
              <a:rPr lang="en-US" sz="1800" dirty="0"/>
              <a:t>Research shows that Decision Trees provide clear visualizations of decision paths, making them ideal for educational applications where transparency is essential. Their ability to handle both numerical and categorical data makes them versatile for diverse academic datasets. In many studies, Decision Trees have been employed to classify students into grade categories (e.g., A to F) based on input features such as previous scores, attendance, and assessment results. Compared to black-box models like neural networks, Decision Trees are easier to understand and explain to educators and stakeholders.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4200" spc="-20" dirty="0"/>
              <a:t>Literature</a:t>
            </a:r>
            <a:r>
              <a:rPr sz="4200" spc="-185" dirty="0"/>
              <a:t> </a:t>
            </a:r>
            <a:r>
              <a:rPr sz="4200" spc="-10" dirty="0"/>
              <a:t>Survey</a:t>
            </a:r>
            <a:endParaRPr sz="4200"/>
          </a:p>
        </p:txBody>
      </p:sp>
      <p:sp>
        <p:nvSpPr>
          <p:cNvPr id="3" name="Rectangle 1">
            <a:extLst>
              <a:ext uri="{FF2B5EF4-FFF2-40B4-BE49-F238E27FC236}">
                <a16:creationId xmlns:a16="http://schemas.microsoft.com/office/drawing/2014/main" id="{7395FCBB-A6D9-1D25-D2F0-B09971725805}"/>
              </a:ext>
            </a:extLst>
          </p:cNvPr>
          <p:cNvSpPr>
            <a:spLocks noChangeArrowheads="1"/>
          </p:cNvSpPr>
          <p:nvPr/>
        </p:nvSpPr>
        <p:spPr bwMode="auto">
          <a:xfrm>
            <a:off x="838200" y="2151727"/>
            <a:ext cx="92964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dirty="0"/>
              <a:t>Recent studies have also emphasized the importance of model tuning to improve classification accuracy. Techniques like pruning, limiting maximum tree depth, and setting minimum samples per split help reduce overfitting and enhance generalization. Several works have compared Decision Trees with other models like Naive Bayes, SVM, and k-NN, and found Decision Trees to offer competitive performance when well-tuned. Literature highlights that educational institutions benefit most when models balance accuracy with explainability—an area where Decision Trees consistently perform well.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1170" y="388632"/>
            <a:ext cx="8795385" cy="1319530"/>
          </a:xfrm>
          <a:custGeom>
            <a:avLst/>
            <a:gdLst/>
            <a:ahLst/>
            <a:cxnLst/>
            <a:rect l="l" t="t" r="r" b="b"/>
            <a:pathLst>
              <a:path w="8795385" h="1319530">
                <a:moveTo>
                  <a:pt x="8575418" y="1319174"/>
                </a:moveTo>
                <a:lnTo>
                  <a:pt x="219866" y="1319174"/>
                </a:lnTo>
                <a:lnTo>
                  <a:pt x="175556" y="1314708"/>
                </a:lnTo>
                <a:lnTo>
                  <a:pt x="134284" y="1301896"/>
                </a:lnTo>
                <a:lnTo>
                  <a:pt x="96937" y="1281625"/>
                </a:lnTo>
                <a:lnTo>
                  <a:pt x="64397" y="1254777"/>
                </a:lnTo>
                <a:lnTo>
                  <a:pt x="37549" y="1222237"/>
                </a:lnTo>
                <a:lnTo>
                  <a:pt x="17278" y="1184890"/>
                </a:lnTo>
                <a:lnTo>
                  <a:pt x="4466" y="1143618"/>
                </a:lnTo>
                <a:lnTo>
                  <a:pt x="0" y="1099308"/>
                </a:lnTo>
                <a:lnTo>
                  <a:pt x="0" y="219866"/>
                </a:lnTo>
                <a:lnTo>
                  <a:pt x="4466" y="175556"/>
                </a:lnTo>
                <a:lnTo>
                  <a:pt x="17278" y="134284"/>
                </a:lnTo>
                <a:lnTo>
                  <a:pt x="37549" y="96937"/>
                </a:lnTo>
                <a:lnTo>
                  <a:pt x="64397" y="64397"/>
                </a:lnTo>
                <a:lnTo>
                  <a:pt x="96937" y="37549"/>
                </a:lnTo>
                <a:lnTo>
                  <a:pt x="134284" y="17278"/>
                </a:lnTo>
                <a:lnTo>
                  <a:pt x="175556" y="4466"/>
                </a:lnTo>
                <a:lnTo>
                  <a:pt x="219866" y="0"/>
                </a:lnTo>
                <a:lnTo>
                  <a:pt x="8575418" y="0"/>
                </a:lnTo>
                <a:lnTo>
                  <a:pt x="8618513" y="4263"/>
                </a:lnTo>
                <a:lnTo>
                  <a:pt x="8659558" y="16736"/>
                </a:lnTo>
                <a:lnTo>
                  <a:pt x="8697401" y="36940"/>
                </a:lnTo>
                <a:lnTo>
                  <a:pt x="8730888" y="64397"/>
                </a:lnTo>
                <a:lnTo>
                  <a:pt x="8758345" y="97884"/>
                </a:lnTo>
                <a:lnTo>
                  <a:pt x="8778549" y="135727"/>
                </a:lnTo>
                <a:lnTo>
                  <a:pt x="8791022" y="176772"/>
                </a:lnTo>
                <a:lnTo>
                  <a:pt x="8795285" y="219866"/>
                </a:lnTo>
                <a:lnTo>
                  <a:pt x="8795285" y="1099308"/>
                </a:lnTo>
                <a:lnTo>
                  <a:pt x="8790818" y="1143618"/>
                </a:lnTo>
                <a:lnTo>
                  <a:pt x="8778007" y="1184890"/>
                </a:lnTo>
                <a:lnTo>
                  <a:pt x="8757735" y="1222237"/>
                </a:lnTo>
                <a:lnTo>
                  <a:pt x="8730888" y="1254777"/>
                </a:lnTo>
                <a:lnTo>
                  <a:pt x="8698348" y="1281625"/>
                </a:lnTo>
                <a:lnTo>
                  <a:pt x="8661001" y="1301896"/>
                </a:lnTo>
                <a:lnTo>
                  <a:pt x="8619729" y="1314708"/>
                </a:lnTo>
                <a:lnTo>
                  <a:pt x="8575418" y="1319174"/>
                </a:lnTo>
                <a:close/>
              </a:path>
            </a:pathLst>
          </a:custGeom>
          <a:solidFill>
            <a:srgbClr val="599BD4"/>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99312" rIns="0" bIns="0" rtlCol="0">
            <a:spAutoFit/>
          </a:bodyPr>
          <a:lstStyle/>
          <a:p>
            <a:pPr marL="156210">
              <a:lnSpc>
                <a:spcPct val="100000"/>
              </a:lnSpc>
              <a:spcBef>
                <a:spcPts val="100"/>
              </a:spcBef>
            </a:pPr>
            <a:r>
              <a:rPr spc="-10" dirty="0"/>
              <a:t>Objectives</a:t>
            </a:r>
          </a:p>
        </p:txBody>
      </p:sp>
      <p:sp>
        <p:nvSpPr>
          <p:cNvPr id="5" name="Rectangle 1">
            <a:extLst>
              <a:ext uri="{FF2B5EF4-FFF2-40B4-BE49-F238E27FC236}">
                <a16:creationId xmlns:a16="http://schemas.microsoft.com/office/drawing/2014/main" id="{DF7B449B-78BF-049A-3312-FC318445CF1F}"/>
              </a:ext>
            </a:extLst>
          </p:cNvPr>
          <p:cNvSpPr>
            <a:spLocks noChangeArrowheads="1"/>
          </p:cNvSpPr>
          <p:nvPr/>
        </p:nvSpPr>
        <p:spPr bwMode="auto">
          <a:xfrm>
            <a:off x="914400" y="-4201139"/>
            <a:ext cx="11071574" cy="840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develop a machine learning model that accurately predicts student grades based on their academic scores.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apply the Decision Tree Classifier due to its simplicity, interpretability, and effective handling of categorical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improve the model’s performance and prevent overfitting using pruning and parameter tuning techniques.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evaluate the model using performance metrics such as accuracy, precision, recall, and F1-score.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61257" y="365125"/>
            <a:ext cx="10569575" cy="1268730"/>
          </a:xfrm>
          <a:custGeom>
            <a:avLst/>
            <a:gdLst/>
            <a:ahLst/>
            <a:cxnLst/>
            <a:rect l="l" t="t" r="r" b="b"/>
            <a:pathLst>
              <a:path w="10569575" h="1268730">
                <a:moveTo>
                  <a:pt x="10357652" y="1268283"/>
                </a:moveTo>
                <a:lnTo>
                  <a:pt x="211384" y="1268283"/>
                </a:lnTo>
                <a:lnTo>
                  <a:pt x="162916" y="1262701"/>
                </a:lnTo>
                <a:lnTo>
                  <a:pt x="118423" y="1246798"/>
                </a:lnTo>
                <a:lnTo>
                  <a:pt x="79174" y="1221845"/>
                </a:lnTo>
                <a:lnTo>
                  <a:pt x="46438" y="1189109"/>
                </a:lnTo>
                <a:lnTo>
                  <a:pt x="21485" y="1149860"/>
                </a:lnTo>
                <a:lnTo>
                  <a:pt x="5582" y="1105367"/>
                </a:lnTo>
                <a:lnTo>
                  <a:pt x="0" y="1056899"/>
                </a:lnTo>
                <a:lnTo>
                  <a:pt x="0" y="211384"/>
                </a:lnTo>
                <a:lnTo>
                  <a:pt x="5582" y="162916"/>
                </a:lnTo>
                <a:lnTo>
                  <a:pt x="21485" y="118423"/>
                </a:lnTo>
                <a:lnTo>
                  <a:pt x="46438" y="79174"/>
                </a:lnTo>
                <a:lnTo>
                  <a:pt x="79174" y="46438"/>
                </a:lnTo>
                <a:lnTo>
                  <a:pt x="118423" y="21485"/>
                </a:lnTo>
                <a:lnTo>
                  <a:pt x="162916" y="5582"/>
                </a:lnTo>
                <a:lnTo>
                  <a:pt x="211384" y="0"/>
                </a:lnTo>
                <a:lnTo>
                  <a:pt x="10357652" y="0"/>
                </a:lnTo>
                <a:lnTo>
                  <a:pt x="10399084" y="4099"/>
                </a:lnTo>
                <a:lnTo>
                  <a:pt x="10438546" y="16090"/>
                </a:lnTo>
                <a:lnTo>
                  <a:pt x="10474929" y="35515"/>
                </a:lnTo>
                <a:lnTo>
                  <a:pt x="10507124" y="61913"/>
                </a:lnTo>
                <a:lnTo>
                  <a:pt x="10533522" y="94108"/>
                </a:lnTo>
                <a:lnTo>
                  <a:pt x="10552947" y="130491"/>
                </a:lnTo>
                <a:lnTo>
                  <a:pt x="10564938" y="169953"/>
                </a:lnTo>
                <a:lnTo>
                  <a:pt x="10569037" y="211384"/>
                </a:lnTo>
                <a:lnTo>
                  <a:pt x="10569037" y="1056899"/>
                </a:lnTo>
                <a:lnTo>
                  <a:pt x="10563455" y="1105367"/>
                </a:lnTo>
                <a:lnTo>
                  <a:pt x="10547552" y="1149860"/>
                </a:lnTo>
                <a:lnTo>
                  <a:pt x="10522598" y="1189109"/>
                </a:lnTo>
                <a:lnTo>
                  <a:pt x="10489863" y="1221845"/>
                </a:lnTo>
                <a:lnTo>
                  <a:pt x="10450614" y="1246798"/>
                </a:lnTo>
                <a:lnTo>
                  <a:pt x="10406121" y="1262701"/>
                </a:lnTo>
                <a:lnTo>
                  <a:pt x="10357652" y="1268283"/>
                </a:lnTo>
                <a:close/>
              </a:path>
            </a:pathLst>
          </a:custGeom>
          <a:solidFill>
            <a:srgbClr val="5B9BD4"/>
          </a:solidFill>
        </p:spPr>
        <p:txBody>
          <a:bodyPr wrap="square" lIns="0" tIns="0" rIns="0" bIns="0" rtlCol="0"/>
          <a:lstStyle/>
          <a:p>
            <a:endParaRPr/>
          </a:p>
        </p:txBody>
      </p:sp>
      <p:sp>
        <p:nvSpPr>
          <p:cNvPr id="3" name="object 3"/>
          <p:cNvSpPr txBox="1"/>
          <p:nvPr/>
        </p:nvSpPr>
        <p:spPr>
          <a:xfrm>
            <a:off x="396195" y="827919"/>
            <a:ext cx="188595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libri"/>
                <a:cs typeface="Calibri"/>
              </a:rPr>
              <a:t>System</a:t>
            </a:r>
            <a:r>
              <a:rPr sz="1800" spc="-60" dirty="0">
                <a:solidFill>
                  <a:srgbClr val="FFFFFF"/>
                </a:solidFill>
                <a:latin typeface="Calibri"/>
                <a:cs typeface="Calibri"/>
              </a:rPr>
              <a:t> </a:t>
            </a:r>
            <a:r>
              <a:rPr sz="1800" spc="-10" dirty="0">
                <a:solidFill>
                  <a:srgbClr val="FFFFFF"/>
                </a:solidFill>
                <a:latin typeface="Calibri"/>
                <a:cs typeface="Calibri"/>
              </a:rPr>
              <a:t>Architecture</a:t>
            </a:r>
            <a:endParaRPr sz="1800">
              <a:latin typeface="Calibri"/>
              <a:cs typeface="Calibri"/>
            </a:endParaRPr>
          </a:p>
        </p:txBody>
      </p:sp>
      <p:cxnSp>
        <p:nvCxnSpPr>
          <p:cNvPr id="7" name="Straight Connector 6">
            <a:extLst>
              <a:ext uri="{FF2B5EF4-FFF2-40B4-BE49-F238E27FC236}">
                <a16:creationId xmlns:a16="http://schemas.microsoft.com/office/drawing/2014/main" id="{C92EF502-4467-C2B1-4AD2-7084F53998B6}"/>
              </a:ext>
            </a:extLst>
          </p:cNvPr>
          <p:cNvCxnSpPr/>
          <p:nvPr/>
        </p:nvCxnSpPr>
        <p:spPr>
          <a:xfrm>
            <a:off x="4038600" y="2030935"/>
            <a:ext cx="190500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8908AB6E-9984-B6A6-0688-CD006D8544A7}"/>
              </a:ext>
            </a:extLst>
          </p:cNvPr>
          <p:cNvCxnSpPr>
            <a:cxnSpLocks/>
          </p:cNvCxnSpPr>
          <p:nvPr/>
        </p:nvCxnSpPr>
        <p:spPr>
          <a:xfrm>
            <a:off x="2895600" y="5750765"/>
            <a:ext cx="1295400"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71D7F890-7A4C-F10B-E21E-40BEB1440117}"/>
              </a:ext>
            </a:extLst>
          </p:cNvPr>
          <p:cNvCxnSpPr>
            <a:cxnSpLocks/>
          </p:cNvCxnSpPr>
          <p:nvPr/>
        </p:nvCxnSpPr>
        <p:spPr>
          <a:xfrm>
            <a:off x="5638800" y="5750765"/>
            <a:ext cx="1524000" cy="0"/>
          </a:xfrm>
          <a:prstGeom prst="line">
            <a:avLst/>
          </a:prstGeom>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B23D3699-1D1B-78CE-5910-962E39EA8CAD}"/>
              </a:ext>
            </a:extLst>
          </p:cNvPr>
          <p:cNvPicPr>
            <a:picLocks noChangeAspect="1"/>
          </p:cNvPicPr>
          <p:nvPr/>
        </p:nvPicPr>
        <p:blipFill>
          <a:blip r:embed="rId2"/>
          <a:stretch>
            <a:fillRect/>
          </a:stretch>
        </p:blipFill>
        <p:spPr>
          <a:xfrm>
            <a:off x="2895600" y="1829928"/>
            <a:ext cx="4572000" cy="464819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38200" y="365125"/>
            <a:ext cx="8795385" cy="1056005"/>
          </a:xfrm>
          <a:custGeom>
            <a:avLst/>
            <a:gdLst/>
            <a:ahLst/>
            <a:cxnLst/>
            <a:rect l="l" t="t" r="r" b="b"/>
            <a:pathLst>
              <a:path w="8795385" h="1056005">
                <a:moveTo>
                  <a:pt x="8619376" y="1055433"/>
                </a:moveTo>
                <a:lnTo>
                  <a:pt x="175909" y="1055433"/>
                </a:lnTo>
                <a:lnTo>
                  <a:pt x="129145" y="1049150"/>
                </a:lnTo>
                <a:lnTo>
                  <a:pt x="87124" y="1031417"/>
                </a:lnTo>
                <a:lnTo>
                  <a:pt x="51522" y="1003911"/>
                </a:lnTo>
                <a:lnTo>
                  <a:pt x="24016" y="968309"/>
                </a:lnTo>
                <a:lnTo>
                  <a:pt x="6283" y="926288"/>
                </a:lnTo>
                <a:lnTo>
                  <a:pt x="0" y="879524"/>
                </a:lnTo>
                <a:lnTo>
                  <a:pt x="0" y="175909"/>
                </a:lnTo>
                <a:lnTo>
                  <a:pt x="6283" y="129145"/>
                </a:lnTo>
                <a:lnTo>
                  <a:pt x="24016" y="87124"/>
                </a:lnTo>
                <a:lnTo>
                  <a:pt x="51522" y="51522"/>
                </a:lnTo>
                <a:lnTo>
                  <a:pt x="87124" y="24016"/>
                </a:lnTo>
                <a:lnTo>
                  <a:pt x="129145" y="6283"/>
                </a:lnTo>
                <a:lnTo>
                  <a:pt x="175909" y="0"/>
                </a:lnTo>
                <a:lnTo>
                  <a:pt x="8619376" y="0"/>
                </a:lnTo>
                <a:lnTo>
                  <a:pt x="8686694" y="13390"/>
                </a:lnTo>
                <a:lnTo>
                  <a:pt x="8743762" y="51522"/>
                </a:lnTo>
                <a:lnTo>
                  <a:pt x="8781895" y="108591"/>
                </a:lnTo>
                <a:lnTo>
                  <a:pt x="8795285" y="175909"/>
                </a:lnTo>
                <a:lnTo>
                  <a:pt x="8795285" y="879524"/>
                </a:lnTo>
                <a:lnTo>
                  <a:pt x="8789002" y="926288"/>
                </a:lnTo>
                <a:lnTo>
                  <a:pt x="8771269" y="968309"/>
                </a:lnTo>
                <a:lnTo>
                  <a:pt x="8743763" y="1003911"/>
                </a:lnTo>
                <a:lnTo>
                  <a:pt x="8708161" y="1031417"/>
                </a:lnTo>
                <a:lnTo>
                  <a:pt x="8666140" y="1049150"/>
                </a:lnTo>
                <a:lnTo>
                  <a:pt x="8619376" y="1055433"/>
                </a:lnTo>
                <a:close/>
              </a:path>
            </a:pathLst>
          </a:custGeom>
          <a:solidFill>
            <a:srgbClr val="5B9BD4"/>
          </a:solidFill>
        </p:spPr>
        <p:txBody>
          <a:bodyPr wrap="square" lIns="0" tIns="0" rIns="0" bIns="0" rtlCol="0"/>
          <a:lstStyle/>
          <a:p>
            <a:endParaRPr/>
          </a:p>
        </p:txBody>
      </p:sp>
      <p:sp>
        <p:nvSpPr>
          <p:cNvPr id="3" name="object 3"/>
          <p:cNvSpPr txBox="1"/>
          <p:nvPr/>
        </p:nvSpPr>
        <p:spPr>
          <a:xfrm>
            <a:off x="962748" y="721494"/>
            <a:ext cx="127444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libri"/>
                <a:cs typeface="Calibri"/>
              </a:rPr>
              <a:t>Methodology</a:t>
            </a:r>
            <a:endParaRPr sz="1800">
              <a:latin typeface="Calibri"/>
              <a:cs typeface="Calibri"/>
            </a:endParaRPr>
          </a:p>
        </p:txBody>
      </p:sp>
      <p:sp>
        <p:nvSpPr>
          <p:cNvPr id="4" name="Rectangle 1">
            <a:extLst>
              <a:ext uri="{FF2B5EF4-FFF2-40B4-BE49-F238E27FC236}">
                <a16:creationId xmlns:a16="http://schemas.microsoft.com/office/drawing/2014/main" id="{A655C036-50E7-E24F-19EC-A2F413303983}"/>
              </a:ext>
            </a:extLst>
          </p:cNvPr>
          <p:cNvSpPr>
            <a:spLocks noChangeArrowheads="1"/>
          </p:cNvSpPr>
          <p:nvPr/>
        </p:nvSpPr>
        <p:spPr bwMode="auto">
          <a:xfrm>
            <a:off x="762000" y="1828800"/>
            <a:ext cx="1112676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Collected student academic score data, which includes marks or grades from various subjects.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Preprocessed the data by handling missing or inconsistent values and transforming categorical data</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if present.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Scaled or normalized the features (if needed) to ensure balanced learning by the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Split the dataset into training and testing sets using an 80:20 ratio to assess model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Trained a </a:t>
            </a:r>
            <a:r>
              <a:rPr kumimoji="0" lang="en-US" altLang="en-US" sz="1800" b="1" i="0" u="none" strike="noStrike" cap="none" normalizeH="0" baseline="0" dirty="0">
                <a:ln>
                  <a:noFill/>
                </a:ln>
                <a:solidFill>
                  <a:schemeClr val="tx1"/>
                </a:solidFill>
                <a:effectLst/>
                <a:latin typeface="Arial" panose="020B0604020202020204" pitchFamily="34" charset="0"/>
              </a:rPr>
              <a:t>Decision Tree Classifier</a:t>
            </a:r>
            <a:r>
              <a:rPr kumimoji="0" lang="en-US" altLang="en-US" sz="1800" b="0" i="0" u="none" strike="noStrike" cap="none" normalizeH="0" baseline="0" dirty="0">
                <a:ln>
                  <a:noFill/>
                </a:ln>
                <a:solidFill>
                  <a:schemeClr val="tx1"/>
                </a:solidFill>
                <a:effectLst/>
                <a:latin typeface="Arial" panose="020B0604020202020204" pitchFamily="34" charset="0"/>
              </a:rPr>
              <a:t> to learn patterns in student scores for predicting final grade outcomes.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Performed </a:t>
            </a:r>
            <a:r>
              <a:rPr kumimoji="0" lang="en-US" altLang="en-US" sz="1800" b="1" i="0" u="none" strike="noStrike" cap="none" normalizeH="0" baseline="0" dirty="0">
                <a:ln>
                  <a:noFill/>
                </a:ln>
                <a:solidFill>
                  <a:schemeClr val="tx1"/>
                </a:solidFill>
                <a:effectLst/>
                <a:latin typeface="Arial" panose="020B0604020202020204" pitchFamily="34" charset="0"/>
              </a:rPr>
              <a:t>hyperparameter tuning</a:t>
            </a:r>
            <a:r>
              <a:rPr kumimoji="0" lang="en-US" altLang="en-US" sz="1800" b="0" i="0" u="none" strike="noStrike" cap="none" normalizeH="0" baseline="0" dirty="0">
                <a:ln>
                  <a:noFill/>
                </a:ln>
                <a:solidFill>
                  <a:schemeClr val="tx1"/>
                </a:solidFill>
                <a:effectLst/>
                <a:latin typeface="Arial" panose="020B0604020202020204" pitchFamily="34" charset="0"/>
              </a:rPr>
              <a:t> (like setting </a:t>
            </a:r>
            <a:r>
              <a:rPr kumimoji="0" lang="en-US" altLang="en-US" sz="1000" b="0" i="0" u="none" strike="noStrike" cap="none" normalizeH="0" baseline="0" dirty="0" err="1">
                <a:ln>
                  <a:noFill/>
                </a:ln>
                <a:solidFill>
                  <a:schemeClr val="tx1"/>
                </a:solidFill>
                <a:effectLst/>
                <a:latin typeface="Arial Unicode MS"/>
              </a:rPr>
              <a:t>max_depth</a:t>
            </a:r>
            <a:r>
              <a:rPr kumimoji="0" lang="en-US" altLang="en-US" sz="800" b="0" i="0" u="none" strike="noStrike" cap="none" normalizeH="0" baseline="0" dirty="0">
                <a:ln>
                  <a:noFill/>
                </a:ln>
                <a:solidFill>
                  <a:schemeClr val="tx1"/>
                </a:solidFill>
                <a:effectLst/>
              </a:rPr>
              <a:t>, </a:t>
            </a:r>
            <a:r>
              <a:rPr kumimoji="0" lang="en-US" altLang="en-US" sz="1000" b="0" i="0" u="none" strike="noStrike" cap="none" normalizeH="0" baseline="0" dirty="0" err="1">
                <a:ln>
                  <a:noFill/>
                </a:ln>
                <a:solidFill>
                  <a:schemeClr val="tx1"/>
                </a:solidFill>
                <a:effectLst/>
                <a:latin typeface="Arial Unicode MS"/>
              </a:rPr>
              <a:t>min_samples_split</a:t>
            </a:r>
            <a:r>
              <a:rPr kumimoji="0" lang="en-US" altLang="en-US" sz="800" b="0" i="0" u="none" strike="noStrike" cap="none" normalizeH="0" baseline="0" dirty="0">
                <a:ln>
                  <a:noFill/>
                </a:ln>
                <a:solidFill>
                  <a:schemeClr val="tx1"/>
                </a:solidFill>
                <a:effectLst/>
              </a:rPr>
              <a:t>) </a:t>
            </a:r>
            <a:r>
              <a:rPr kumimoji="0" lang="en-US" altLang="en-US" sz="1800" b="0" i="0" u="none" strike="noStrike" cap="none" normalizeH="0" baseline="0" dirty="0">
                <a:ln>
                  <a:noFill/>
                </a:ln>
                <a:solidFill>
                  <a:schemeClr val="tx1"/>
                </a:solidFill>
                <a:effectLst/>
                <a:latin typeface="Arial" panose="020B0604020202020204" pitchFamily="34" charset="0"/>
              </a:rPr>
              <a:t>to avoid overfitting and optimize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decision boundaries.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Evaluated the model using </a:t>
            </a:r>
            <a:r>
              <a:rPr kumimoji="0" lang="en-US" altLang="en-US" sz="1800" b="1" i="0" u="none" strike="noStrike" cap="none" normalizeH="0" baseline="0" dirty="0">
                <a:ln>
                  <a:noFill/>
                </a:ln>
                <a:solidFill>
                  <a:schemeClr val="tx1"/>
                </a:solidFill>
                <a:effectLst/>
                <a:latin typeface="Arial" panose="020B0604020202020204" pitchFamily="34" charset="0"/>
              </a:rPr>
              <a:t>accuracy, precision, recall</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F1-score</a:t>
            </a:r>
            <a:r>
              <a:rPr kumimoji="0" lang="en-US" altLang="en-US" sz="1800" b="0" i="0" u="none" strike="noStrike" cap="none" normalizeH="0" baseline="0" dirty="0">
                <a:ln>
                  <a:noFill/>
                </a:ln>
                <a:solidFill>
                  <a:schemeClr val="tx1"/>
                </a:solidFill>
                <a:effectLst/>
                <a:latin typeface="Arial" panose="020B0604020202020204" pitchFamily="34" charset="0"/>
              </a:rPr>
              <a:t> on the test set to measure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predictive effectiveness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6311" y="514741"/>
            <a:ext cx="151638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libri"/>
                <a:cs typeface="Calibri"/>
              </a:rPr>
              <a:t>Implementation</a:t>
            </a:r>
            <a:endParaRPr sz="1800">
              <a:latin typeface="Calibri"/>
              <a:cs typeface="Calibri"/>
            </a:endParaRPr>
          </a:p>
        </p:txBody>
      </p:sp>
      <p:sp>
        <p:nvSpPr>
          <p:cNvPr id="5" name="TextBox 4">
            <a:extLst>
              <a:ext uri="{FF2B5EF4-FFF2-40B4-BE49-F238E27FC236}">
                <a16:creationId xmlns:a16="http://schemas.microsoft.com/office/drawing/2014/main" id="{CC24ABAF-2D58-7411-60A2-BCC423A915D9}"/>
              </a:ext>
            </a:extLst>
          </p:cNvPr>
          <p:cNvSpPr txBox="1"/>
          <p:nvPr/>
        </p:nvSpPr>
        <p:spPr>
          <a:xfrm>
            <a:off x="276311" y="1371600"/>
            <a:ext cx="4191000" cy="369332"/>
          </a:xfrm>
          <a:prstGeom prst="rect">
            <a:avLst/>
          </a:prstGeom>
          <a:noFill/>
        </p:spPr>
        <p:txBody>
          <a:bodyPr wrap="square" rtlCol="0">
            <a:spAutoFit/>
          </a:bodyPr>
          <a:lstStyle/>
          <a:p>
            <a:r>
              <a:rPr lang="en-US" dirty="0"/>
              <a:t>        </a:t>
            </a:r>
            <a:endParaRPr lang="en-IN" dirty="0"/>
          </a:p>
        </p:txBody>
      </p:sp>
      <p:pic>
        <p:nvPicPr>
          <p:cNvPr id="6" name="Picture 5">
            <a:extLst>
              <a:ext uri="{FF2B5EF4-FFF2-40B4-BE49-F238E27FC236}">
                <a16:creationId xmlns:a16="http://schemas.microsoft.com/office/drawing/2014/main" id="{0B935E5E-7385-CFDE-C6DB-8F7B479D51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369142"/>
            <a:ext cx="9217152" cy="5257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6311" y="514741"/>
            <a:ext cx="151638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libri"/>
                <a:cs typeface="Calibri"/>
              </a:rPr>
              <a:t>Implementation</a:t>
            </a:r>
            <a:endParaRPr sz="1800">
              <a:latin typeface="Calibri"/>
              <a:cs typeface="Calibri"/>
            </a:endParaRPr>
          </a:p>
        </p:txBody>
      </p:sp>
      <p:pic>
        <p:nvPicPr>
          <p:cNvPr id="6" name="Picture 5">
            <a:extLst>
              <a:ext uri="{FF2B5EF4-FFF2-40B4-BE49-F238E27FC236}">
                <a16:creationId xmlns:a16="http://schemas.microsoft.com/office/drawing/2014/main" id="{9B074AEF-79A2-BA78-B2DB-58C2C2DAB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295400"/>
            <a:ext cx="9106511" cy="539637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274</TotalTime>
  <Words>1051</Words>
  <Application>Microsoft Office PowerPoint</Application>
  <PresentationFormat>Widescreen</PresentationFormat>
  <Paragraphs>99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Arial Unicode MS</vt:lpstr>
      <vt:lpstr>Calibri</vt:lpstr>
      <vt:lpstr>Times New Roman</vt:lpstr>
      <vt:lpstr>Office Theme</vt:lpstr>
      <vt:lpstr>PowerPoint Presentation</vt:lpstr>
      <vt:lpstr>Introduction</vt:lpstr>
      <vt:lpstr>Literature Survey</vt:lpstr>
      <vt:lpstr>Literature Survey</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FOML_PROJECT_PPT_TEMPLATE.pptx</dc:title>
  <dc:creator>jayashree</dc:creator>
  <cp:lastModifiedBy>220701104@rajalakshmi.edu.in</cp:lastModifiedBy>
  <cp:revision>4</cp:revision>
  <dcterms:created xsi:type="dcterms:W3CDTF">2025-05-08T15:18:04Z</dcterms:created>
  <dcterms:modified xsi:type="dcterms:W3CDTF">2025-05-12T15:12:50Z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2025-05-08T00:00:00Z</vt:filetime>
  </property>
  <property fmtid="{D5CDD505-2E9C-101B-9397-08002B2CF9AE}" pid="3" name="Creator">
    <vt:lpwstr>Google</vt:lpwstr>
  </property>
  <property fmtid="{D5CDD505-2E9C-101B-9397-08002B2CF9AE}" pid="4" name="LastSaved">
    <vt:filetime>2025-05-08T00:00:00Z</vt:filetime>
  </property>
</Properties>
</file>