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PlaceHolder 1"/>
          <p:cNvSpPr>
            <a:spLocks noChangeAspect="1" noRot="1"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/>
        </p:spPr>
        <p:txBody>
          <a:bodyPr anchor="ctr" bIns="0" lIns="0" rIns="0" tIns="0">
            <a:noAutofit/>
          </a:bodyPr>
          <a:p>
            <a:pPr algn="ctr"/>
            <a:r>
              <a:rPr b="0" dirty="0" sz="4400" lang="en-IN" spc="-1" strike="noStrike">
                <a:latin typeface="Arial"/>
              </a:rPr>
              <a:t>Click to move the slide</a:t>
            </a:r>
          </a:p>
        </p:txBody>
      </p:sp>
      <p:sp>
        <p:nvSpPr>
          <p:cNvPr id="10487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/>
        </p:spPr>
        <p:txBody>
          <a:bodyPr bIns="0" lIns="0" rIns="0" tIns="0">
            <a:noAutofit/>
          </a:bodyPr>
          <a:p>
            <a:r>
              <a:rPr b="0" sz="2000" lang="en-IN" spc="-1" strike="noStrike">
                <a:latin typeface="Arial"/>
              </a:rPr>
              <a:t>Click to edit the notes format</a:t>
            </a:r>
          </a:p>
        </p:txBody>
      </p:sp>
      <p:sp>
        <p:nvSpPr>
          <p:cNvPr id="104877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/>
        </p:spPr>
        <p:txBody>
          <a:bodyPr bIns="0" lIns="0" rIns="0" tIns="0">
            <a:noAutofit/>
          </a:bodyPr>
          <a:p>
            <a:r>
              <a:rPr b="0" dirty="0" sz="1400" lang="en-IN" spc="-1" strike="noStrike">
                <a:latin typeface="Times New Roman"/>
              </a:rPr>
              <a:t> </a:t>
            </a:r>
          </a:p>
        </p:txBody>
      </p:sp>
      <p:sp>
        <p:nvSpPr>
          <p:cNvPr id="104877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/>
        </p:spPr>
        <p:txBody>
          <a:bodyPr bIns="0" lIns="0" rIns="0" tIns="0">
            <a:noAutofit/>
          </a:bodyPr>
          <a:p>
            <a:pPr algn="r"/>
            <a:r>
              <a:rPr b="0" dirty="0" sz="1400" lang="en-IN" spc="-1" strike="noStrike">
                <a:latin typeface="Times New Roman"/>
              </a:rPr>
              <a:t> </a:t>
            </a:r>
          </a:p>
        </p:txBody>
      </p:sp>
      <p:sp>
        <p:nvSpPr>
          <p:cNvPr id="104877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/>
        </p:spPr>
        <p:txBody>
          <a:bodyPr anchor="b" bIns="0" lIns="0" rIns="0" tIns="0">
            <a:noAutofit/>
          </a:bodyPr>
          <a:p>
            <a:r>
              <a:rPr b="0" dirty="0" sz="1400" lang="en-IN" spc="-1" strike="noStrike">
                <a:latin typeface="Times New Roman"/>
              </a:rPr>
              <a:t> </a:t>
            </a:r>
          </a:p>
        </p:txBody>
      </p:sp>
      <p:sp>
        <p:nvSpPr>
          <p:cNvPr id="104877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/>
        </p:spPr>
        <p:txBody>
          <a:bodyPr anchor="b" bIns="0" lIns="0" rIns="0" tIns="0">
            <a:noAutofit/>
          </a:bodyPr>
          <a:p>
            <a:pPr algn="r"/>
            <a:fld id="{F4CD7469-A468-44AE-8F41-73C120F4E80E}" type="slidenum">
              <a:rPr b="0" sz="1400" lang="en-IN" spc="-1" strike="noStrike">
                <a:latin typeface="Times New Roman"/>
              </a:rPr>
              <a:t>‹#›</a:t>
            </a:fld>
            <a:endParaRPr b="0" dirty="0" sz="1400" lang="en-IN" spc="-1" strike="noStrike">
              <a:latin typeface="Times New Roman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/>
        </p:spPr>
      </p:sp>
      <p:sp>
        <p:nvSpPr>
          <p:cNvPr id="1048599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/>
        </p:spPr>
        <p:txBody>
          <a:bodyPr bIns="0" lIns="0" rIns="0" tIns="0">
            <a:noAutofit/>
          </a:bodyPr>
          <a:p>
            <a:endParaRPr b="0" dirty="0" sz="2000" lang="en-IN" spc="-1" strike="noStrike">
              <a:latin typeface="Arial"/>
            </a:endParaRPr>
          </a:p>
        </p:txBody>
      </p:sp>
      <p:sp>
        <p:nvSpPr>
          <p:cNvPr id="1048600" name="CustomShape 3"/>
          <p:cNvSpPr/>
          <p:nvPr/>
        </p:nvSpPr>
        <p:spPr>
          <a:xfrm>
            <a:off x="6905520" y="6513480"/>
            <a:ext cx="5282640" cy="3438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anchor="b" bIns="45000" lIns="90000" rIns="90000" tIns="45000">
            <a:noAutofit/>
          </a:bodyPr>
          <a:p>
            <a:pPr algn="r">
              <a:lnSpc>
                <a:spcPct val="100000"/>
              </a:lnSpc>
            </a:pPr>
            <a:fld id="{A8A7796D-6E1A-43B9-AC0B-FD3E6774428F}" type="slidenum">
              <a:rPr b="0" sz="1200" lang="en-IN" spc="-1" strike="noStrike">
                <a:latin typeface="Times New Roman"/>
              </a:rPr>
              <a:t>1</a:t>
            </a:fld>
            <a:endParaRPr b="0" dirty="0" sz="1200" lang="en-IN" spc="-1" strike="noStrike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48671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ah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672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ah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673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ah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674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ah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675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ah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676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ah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677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algn="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AB3A824-1A51-4B26-AD58-A6D8E14F6C04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dirty="0" lang="en-US"/>
              <a:t>Click icon to add picture</a:t>
            </a:r>
          </a:p>
        </p:txBody>
      </p:sp>
      <p:sp>
        <p:nvSpPr>
          <p:cNvPr id="1048741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27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indent="0" marL="0">
              <a:buFontTx/>
              <a:buNone/>
              <a:defRPr sz="18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extBox 13"/>
          <p:cNvSpPr txBox="1"/>
          <p:nvPr/>
        </p:nvSpPr>
        <p:spPr>
          <a:xfrm>
            <a:off x="1598612" y="863023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52" name="TextBox 14"/>
          <p:cNvSpPr txBox="1"/>
          <p:nvPr/>
        </p:nvSpPr>
        <p:spPr>
          <a:xfrm>
            <a:off x="10893425" y="2819399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anchor="b" bIns="45720" lIns="91440" rIns="91440" rtlCol="0" tIns="45720" vert="horz">
            <a:normAutofit/>
          </a:bodyPr>
          <a:lstStyle>
            <a:lvl1pPr algn="r">
              <a:buNone/>
              <a:defRPr b="0" cap="none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55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algn="r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none" dirty="0" sz="28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9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E5059C3-6A89-4494-99FF-5A4D6FFD50EB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6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7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4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5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accent1">
                    <a:lumMod val="7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1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FAF3416-4057-4DAA-829D-4CA07428D088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6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6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21D9284-D300-4297-87F7-E791DCC15DB1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0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1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</a:gra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dirty="0" lang="en-US"/>
              <a:t>Click icon to add picture</a:t>
            </a:r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16C4C9A-3960-41CF-A4E9-2A8FB932454B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US"/>
              <a:t>
              </a:t>
            </a:r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lang="en-US" smtClean="0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48576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ah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48577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ah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8578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ah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48579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ah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48580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ah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48581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ah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4858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t>8/31/2024</a:t>
            </a:fld>
            <a:endParaRPr dirty="0"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sz="40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cap="none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1048590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591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</p:grpSp>
      <p:sp>
        <p:nvSpPr>
          <p:cNvPr id="1048592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93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594" name="CustomShape 6"/>
          <p:cNvSpPr/>
          <p:nvPr/>
        </p:nvSpPr>
        <p:spPr>
          <a:xfrm>
            <a:off x="-828720" y="19800"/>
            <a:ext cx="9981360" cy="76586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dirty="0" sz="3200" lang="en-IN" spc="-1" strike="noStrike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>
              <a:rPr dirty="0"/>
            </a:br>
            <a:endParaRPr b="0" dirty="0" sz="3200" lang="en-IN" spc="-1" strike="noStrike">
              <a:latin typeface="Arial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76440" y="6467400"/>
            <a:ext cx="2142360" cy="199440"/>
          </a:xfrm>
          <a:prstGeom prst="rect"/>
          <a:ln>
            <a:noFill/>
          </a:ln>
        </p:spPr>
      </p:pic>
      <p:sp>
        <p:nvSpPr>
          <p:cNvPr id="1048595" name="CustomShape 7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1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596" name="CustomShape 8"/>
          <p:cNvSpPr/>
          <p:nvPr/>
        </p:nvSpPr>
        <p:spPr>
          <a:xfrm>
            <a:off x="2554560" y="3314160"/>
            <a:ext cx="8609760" cy="2223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STUDENT NAME</a:t>
            </a:r>
            <a:r>
              <a:rPr dirty="0" sz="2400" lang="en-IN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</a:t>
            </a: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 	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J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Y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E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</a:t>
            </a:r>
            <a:endParaRPr b="0" dirty="0" sz="2400" lang="en-IN" spc="-1" strike="no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REGISTER NO	      :</a:t>
            </a:r>
            <a:r>
              <a:rPr dirty="0" sz="2400" lang="en-IN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</a:t>
            </a: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3122099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0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6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</a:t>
            </a: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(asunm1363312209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9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0</a:t>
            </a:r>
            <a:r>
              <a:rPr b="0" dirty="0" sz="2400" lang="en-US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6</a:t>
            </a: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)</a:t>
            </a:r>
            <a:endParaRPr b="0" dirty="0" sz="2400" lang="en-IN" spc="-1" strike="no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DEPARTMENT		:</a:t>
            </a:r>
            <a:endParaRPr b="0" dirty="0" sz="2400" lang="en-IN" spc="-1" strike="no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COLLEGE			</a:t>
            </a:r>
            <a:r>
              <a:rPr b="0" dirty="0" sz="2400" lang="en-IN" spc="-1" strike="noStrike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  	VALLIAMMAL COLLEGE FOR 									WOMEN</a:t>
            </a:r>
            <a:endParaRPr b="0" dirty="0" sz="2400" lang="en-IN" spc="-1" strike="no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b="0" dirty="0" sz="2400" lang="en-IN" spc="-1" strike="noStrike">
              <a:latin typeface="Arial"/>
            </a:endParaRPr>
          </a:p>
        </p:txBody>
      </p:sp>
      <p:sp>
        <p:nvSpPr>
          <p:cNvPr id="1048597" name="CustomShape 10"/>
          <p:cNvSpPr/>
          <p:nvPr/>
        </p:nvSpPr>
        <p:spPr>
          <a:xfrm>
            <a:off x="4977000" y="4099717"/>
            <a:ext cx="4175640" cy="367878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dirty="0" lang="en-IN" spc="-1">
                <a:latin typeface="Bodoni MT"/>
              </a:rPr>
              <a:t>               </a:t>
            </a:r>
            <a:r>
              <a:rPr dirty="0" lang="en-IN" spc="-1">
                <a:latin typeface="Times New Roman" panose="02020603050405020304" pitchFamily="18" charset="0"/>
                <a:cs typeface="Times New Roman" panose="02020603050405020304" pitchFamily="18" charset="0"/>
              </a:rPr>
              <a:t>B.COM BANK MANAGEMENT</a:t>
            </a:r>
            <a:endParaRPr dirty="0" sz="1800" lang="en-IN" spc="-1" strike="noStrik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00" y="6467400"/>
            <a:ext cx="75600" cy="177120"/>
          </a:xfrm>
          <a:prstGeom prst="rect"/>
          <a:ln>
            <a:noFill/>
          </a:ln>
        </p:spPr>
      </p:pic>
      <p:sp>
        <p:nvSpPr>
          <p:cNvPr id="1048659" name="CustomShape 2"/>
          <p:cNvSpPr/>
          <p:nvPr/>
        </p:nvSpPr>
        <p:spPr>
          <a:xfrm>
            <a:off x="11277360" y="6473160"/>
            <a:ext cx="227880" cy="1742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b="0" sz="1100" lang="en-IN" spc="7" strike="noStrike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60" name="CustomShape 3"/>
          <p:cNvSpPr/>
          <p:nvPr/>
        </p:nvSpPr>
        <p:spPr>
          <a:xfrm>
            <a:off x="2590800" y="294840"/>
            <a:ext cx="3250680" cy="752114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3320" wrap="square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dirty="0" sz="4800" lang="en-IN" spc="9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dirty="0" sz="4800" lang="en-IN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dirty="0" sz="4800" lang="en-IN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dirty="0" sz="4800" lang="en-IN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dirty="0" sz="4800" lang="en-IN" spc="-32" strike="noStrike">
                <a:solidFill>
                  <a:srgbClr val="000000"/>
                </a:solidFill>
                <a:latin typeface="Trebuchet MS"/>
                <a:ea typeface="DejaVu Sans"/>
              </a:rPr>
              <a:t>LING</a:t>
            </a:r>
            <a:endParaRPr b="0" dirty="0" sz="4800" lang="en-IN" spc="-1" strike="noStrike">
              <a:latin typeface="Arial"/>
            </a:endParaRPr>
          </a:p>
        </p:txBody>
      </p:sp>
      <p:sp>
        <p:nvSpPr>
          <p:cNvPr id="1048661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2" name="CustomShape 5"/>
          <p:cNvSpPr/>
          <p:nvPr/>
        </p:nvSpPr>
        <p:spPr>
          <a:xfrm>
            <a:off x="2042160" y="1412677"/>
            <a:ext cx="11097240" cy="1629762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 wrap="square">
            <a:spAutoFit/>
          </a:bodyPr>
          <a:p>
            <a:pPr>
              <a:lnSpc>
                <a:spcPct val="100000"/>
              </a:lnSpc>
            </a:pPr>
            <a:r>
              <a:rPr b="0" dirty="0" sz="2000" lang="en-IN" spc="-1" strike="noStrike">
                <a:latin typeface="Bodoni MT"/>
              </a:rPr>
              <a:t>DATA COLLECTION</a:t>
            </a:r>
            <a:endParaRPr b="0" dirty="0" sz="20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0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*Identification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*Gathering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*Preparation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48663" name="CustomShape 6"/>
          <p:cNvSpPr/>
          <p:nvPr/>
        </p:nvSpPr>
        <p:spPr>
          <a:xfrm>
            <a:off x="1950720" y="3240000"/>
            <a:ext cx="4297680" cy="2060649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 wrap="square">
            <a:spAutoFit/>
          </a:bodyPr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DATA CLEANING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0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</a:t>
            </a:r>
            <a:r>
              <a:rPr b="0" dirty="0" sz="1800" lang="en-IN" spc="-1" strike="noStrike">
                <a:solidFill>
                  <a:srgbClr val="FF0000"/>
                </a:solidFill>
                <a:latin typeface="Bodoni MT"/>
              </a:rPr>
              <a:t>*Standardization dilation</a:t>
            </a:r>
            <a:endParaRPr b="0" dirty="0" sz="18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solidFill>
                  <a:srgbClr val="FF0000"/>
                </a:solidFill>
                <a:latin typeface="Bodoni MT"/>
              </a:rPr>
              <a:t>   *Correction</a:t>
            </a:r>
            <a:endParaRPr b="0" dirty="0" sz="18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solidFill>
                  <a:srgbClr val="FF0000"/>
                </a:solidFill>
                <a:latin typeface="Bodoni MT"/>
              </a:rPr>
              <a:t>   *Validatio</a:t>
            </a:r>
            <a:r>
              <a:rPr b="0" dirty="0" sz="1800" lang="en-IN" spc="-1" strike="noStrike">
                <a:latin typeface="Bodoni MT"/>
              </a:rPr>
              <a:t>n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</a:t>
            </a:r>
            <a:endParaRPr b="0" dirty="0" sz="1800" lang="en-IN" spc="-1" strike="noStrike">
              <a:latin typeface="Arial"/>
            </a:endParaRPr>
          </a:p>
        </p:txBody>
      </p:sp>
      <p:sp>
        <p:nvSpPr>
          <p:cNvPr id="1048664" name="CustomShape 7"/>
          <p:cNvSpPr/>
          <p:nvPr/>
        </p:nvSpPr>
        <p:spPr>
          <a:xfrm>
            <a:off x="1742400" y="5016065"/>
            <a:ext cx="9027200" cy="173592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 wrap="square">
            <a:spAutoFit/>
          </a:bodyPr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SUMMARY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</a:t>
            </a:r>
            <a:r>
              <a:rPr b="0" dirty="0" sz="1800" lang="en-IN" spc="-1" strike="noStrike">
                <a:solidFill>
                  <a:srgbClr val="FF0000"/>
                </a:solidFill>
                <a:latin typeface="Bodoni MT"/>
              </a:rPr>
              <a:t>Data analysis involves examining, transforming, and modelling data to </a:t>
            </a:r>
            <a:endParaRPr b="0" dirty="0" sz="18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solidFill>
                  <a:srgbClr val="FF0000"/>
                </a:solidFill>
                <a:latin typeface="Bodoni MT"/>
              </a:rPr>
              <a:t> Extract insights , identify patterns, and support decisions-making</a:t>
            </a:r>
            <a:r>
              <a:rPr b="0" dirty="0" sz="1800" lang="en-IN" spc="-1" strike="noStrike">
                <a:latin typeface="Bodoni MT"/>
              </a:rPr>
              <a:t>.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66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66800" y="6467400"/>
            <a:ext cx="75600" cy="177120"/>
          </a:xfrm>
          <a:prstGeom prst="rect"/>
          <a:ln>
            <a:noFill/>
          </a:ln>
        </p:spPr>
      </p:pic>
      <p:sp>
        <p:nvSpPr>
          <p:cNvPr id="1048667" name="CustomShape 3"/>
          <p:cNvSpPr/>
          <p:nvPr/>
        </p:nvSpPr>
        <p:spPr>
          <a:xfrm>
            <a:off x="1666800" y="385560"/>
            <a:ext cx="3382720" cy="844447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3320" wrap="square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dirty="0" sz="5400" lang="en-IN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dirty="0" sz="4800" lang="en-IN" spc="-4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4800" lang="en-IN" spc="9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dirty="0" sz="4800" lang="en-IN" spc="-32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dirty="0" sz="4800" lang="en-IN" spc="-406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dirty="0" sz="4800" lang="en-IN" spc="-1" strike="noStrike">
                <a:solidFill>
                  <a:srgbClr val="000000"/>
                </a:solidFill>
                <a:latin typeface="Trebuchet MS"/>
              </a:rPr>
              <a:t>TS</a:t>
            </a:r>
            <a:endParaRPr b="0" dirty="0" sz="4800" lang="en-IN" spc="-1" strike="noStrike">
              <a:latin typeface="Arial"/>
            </a:endParaRPr>
          </a:p>
        </p:txBody>
      </p:sp>
      <p:sp>
        <p:nvSpPr>
          <p:cNvPr id="1048668" name="CustomShape 4"/>
          <p:cNvSpPr/>
          <p:nvPr/>
        </p:nvSpPr>
        <p:spPr>
          <a:xfrm>
            <a:off x="11277360" y="6473160"/>
            <a:ext cx="227880" cy="1742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b="0" sz="1100" lang="en-IN" spc="7" strike="noStrike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b="0" dirty="0" sz="1100" lang="en-IN" spc="-1" strike="noStrike">
              <a:latin typeface="Arial"/>
            </a:endParaRPr>
          </a:p>
        </p:txBody>
      </p:sp>
      <p:pic>
        <p:nvPicPr>
          <p:cNvPr id="2097170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60040" y="1230007"/>
            <a:ext cx="7162800" cy="508072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CustomShape 1"/>
          <p:cNvSpPr/>
          <p:nvPr/>
        </p:nvSpPr>
        <p:spPr>
          <a:xfrm>
            <a:off x="2045600" y="355080"/>
            <a:ext cx="10680480" cy="7574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0">
            <a:noAutofit/>
          </a:bodyPr>
          <a:p>
            <a:pPr>
              <a:lnSpc>
                <a:spcPct val="100000"/>
              </a:lnSpc>
            </a:pPr>
            <a:r>
              <a:rPr b="1" dirty="0" sz="4800" lang="en-IN" spc="-1" strike="noStrike">
                <a:solidFill>
                  <a:srgbClr val="000000"/>
                </a:solidFill>
                <a:latin typeface="Times New Roman"/>
              </a:rPr>
              <a:t>conclusion</a:t>
            </a:r>
            <a:endParaRPr b="0" dirty="0" sz="4800" lang="en-IN" spc="-1" strike="noStrike">
              <a:latin typeface="Arial"/>
            </a:endParaRPr>
          </a:p>
        </p:txBody>
      </p:sp>
      <p:sp>
        <p:nvSpPr>
          <p:cNvPr id="1048670" name="CustomShape 2"/>
          <p:cNvSpPr/>
          <p:nvPr/>
        </p:nvSpPr>
        <p:spPr>
          <a:xfrm>
            <a:off x="1224000" y="1656000"/>
            <a:ext cx="7343640" cy="347642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sz="2000" lang="en-IN" spc="-1" strike="noStrike">
                <a:latin typeface="Bodoni MT"/>
              </a:rPr>
              <a:t>* </a:t>
            </a: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IN CONCLUSION, the employee data analysis conducted using Excel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Provided valuable insights into workforce trends enabling more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Informed decision-making.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     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       The use of Excel allowed efficient data organization, visualization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and reporting,   ultimately helping to enhance HR strategies, improve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and employee satisfaction and optimize overall organizational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performance.        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ustomShape 1"/>
          <p:cNvSpPr/>
          <p:nvPr/>
        </p:nvSpPr>
        <p:spPr>
          <a:xfrm>
            <a:off x="13324115" y="391886"/>
            <a:ext cx="12191400" cy="685728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grpSp>
        <p:nvGrpSpPr>
          <p:cNvPr id="39" name="Group 2"/>
          <p:cNvGrpSpPr/>
          <p:nvPr/>
        </p:nvGrpSpPr>
        <p:grpSpPr>
          <a:xfrm>
            <a:off x="16098603" y="490654"/>
            <a:ext cx="4743000" cy="6858000"/>
            <a:chOff x="7448760" y="0"/>
            <a:chExt cx="4743000" cy="6858000"/>
          </a:xfrm>
        </p:grpSpPr>
        <p:sp>
          <p:nvSpPr>
            <p:cNvPr id="1048602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3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4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5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6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7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8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09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10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</p:grpSp>
      <p:sp>
        <p:nvSpPr>
          <p:cNvPr id="1048611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2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3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4" name="CustomShape 16"/>
          <p:cNvSpPr/>
          <p:nvPr/>
        </p:nvSpPr>
        <p:spPr>
          <a:xfrm>
            <a:off x="3129497" y="955890"/>
            <a:ext cx="6680503" cy="81666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 wrap="square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dirty="0" sz="5400" lang="en-IN" spc="1" strike="noStrike">
                <a:latin typeface="Trebuchet MS"/>
              </a:rPr>
              <a:t>PROJECT</a:t>
            </a:r>
            <a:r>
              <a:rPr b="1" dirty="0" sz="5400" lang="en-IN" spc="-86" strike="noStrike">
                <a:latin typeface="Trebuchet MS"/>
              </a:rPr>
              <a:t> </a:t>
            </a:r>
            <a:r>
              <a:rPr b="1" dirty="0" sz="5400" lang="en-IN" spc="21" strike="noStrike">
                <a:latin typeface="Trebuchet MS"/>
              </a:rPr>
              <a:t>TITLE</a:t>
            </a:r>
            <a:endParaRPr b="0" dirty="0" sz="5400" lang="en-IN" spc="-1" strike="noStrike">
              <a:latin typeface="Arial"/>
            </a:endParaRPr>
          </a:p>
        </p:txBody>
      </p:sp>
      <p:grpSp>
        <p:nvGrpSpPr>
          <p:cNvPr id="40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676440" y="6467400"/>
              <a:ext cx="2142360" cy="199440"/>
            </a:xfrm>
            <a:prstGeom prst="rect"/>
            <a:ln>
              <a:noFill/>
            </a:ln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/>
            <a:ln>
              <a:noFill/>
            </a:ln>
          </p:spPr>
        </p:pic>
      </p:grpSp>
      <p:sp>
        <p:nvSpPr>
          <p:cNvPr id="1048615" name="CustomShape 18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2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16" name="CustomShape 19"/>
          <p:cNvSpPr/>
          <p:nvPr/>
        </p:nvSpPr>
        <p:spPr>
          <a:xfrm>
            <a:off x="2047837" y="2390246"/>
            <a:ext cx="8592480" cy="14108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1" dirty="0" sz="4400" lang="en-IN" spc="-1" strike="noStrike">
                <a:solidFill>
                  <a:srgbClr val="00B050"/>
                </a:solidFill>
                <a:latin typeface="Times New Roman"/>
                <a:ea typeface="DejaVu Sans"/>
              </a:rPr>
              <a:t>Employee Performance Analysis using Excel</a:t>
            </a:r>
            <a:endParaRPr b="0" dirty="0" sz="4400" lang="en-IN" spc="-1" strike="noStrike">
              <a:solidFill>
                <a:srgbClr val="00B05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18" name="CustomShape 13"/>
          <p:cNvSpPr/>
          <p:nvPr/>
        </p:nvSpPr>
        <p:spPr>
          <a:xfrm>
            <a:off x="752400" y="6486120"/>
            <a:ext cx="1773000" cy="162052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0">
            <a:spAutoFit/>
          </a:bodyPr>
          <a:p>
            <a:pPr>
              <a:lnSpc>
                <a:spcPts val="1276"/>
              </a:lnSpc>
            </a:pPr>
            <a:r>
              <a:rPr b="0" dirty="0" sz="1100" lang="en-IN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dirty="0" sz="1100" lang="en-IN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dirty="0" sz="1100" lang="en-IN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dirty="0" sz="1100" lang="en-IN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dirty="0" sz="1100" lang="en-IN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dirty="0" sz="1100" lang="en-IN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dirty="0" sz="1100" lang="en-IN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dirty="0" sz="1100" lang="en-IN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dirty="0" sz="1100" lang="en-IN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dirty="0" sz="1100" lang="en-IN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dirty="0" sz="1100" lang="en-IN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dirty="0" sz="1100" lang="en-IN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dirty="0" sz="1100" lang="en-IN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dirty="0" sz="1100" lang="en-IN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dirty="0" sz="1100" lang="en-IN" spc="-1" strike="noStrike">
              <a:latin typeface="Arial"/>
            </a:endParaRPr>
          </a:p>
        </p:txBody>
      </p:sp>
      <p:sp>
        <p:nvSpPr>
          <p:cNvPr id="1048619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20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86960" y="6134040"/>
            <a:ext cx="246960" cy="246960"/>
          </a:xfrm>
          <a:prstGeom prst="rect"/>
          <a:ln>
            <a:noFill/>
          </a:ln>
        </p:spPr>
      </p:pic>
      <p:grpSp>
        <p:nvGrpSpPr>
          <p:cNvPr id="42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>
              <a:off x="466560" y="6410160"/>
              <a:ext cx="3704400" cy="294480"/>
            </a:xfrm>
            <a:prstGeom prst="rect"/>
            <a:ln>
              <a:noFill/>
            </a:ln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/>
            <a:stretch>
              <a:fillRect/>
            </a:stretch>
          </p:blipFill>
          <p:spPr>
            <a:xfrm>
              <a:off x="47520" y="3819600"/>
              <a:ext cx="1732680" cy="3009240"/>
            </a:xfrm>
            <a:prstGeom prst="rect"/>
            <a:ln>
              <a:noFill/>
            </a:ln>
          </p:spPr>
        </p:pic>
      </p:grpSp>
      <p:sp>
        <p:nvSpPr>
          <p:cNvPr id="1048621" name="CustomShape 17"/>
          <p:cNvSpPr/>
          <p:nvPr/>
        </p:nvSpPr>
        <p:spPr>
          <a:xfrm>
            <a:off x="1780200" y="445320"/>
            <a:ext cx="3523320" cy="752114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3320" wrap="square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dirty="0" sz="4800" lang="en-IN" spc="21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4800" lang="en-IN" spc="2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dirty="0" sz="4800" lang="en-IN" spc="-7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dirty="0" sz="4800" lang="en-IN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4800" lang="en-IN" spc="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dirty="0" sz="4800" lang="en-IN" spc="-1" strike="noStrike">
                <a:solidFill>
                  <a:srgbClr val="000000"/>
                </a:solidFill>
                <a:latin typeface="Trebuchet MS"/>
              </a:rPr>
              <a:t>DA</a:t>
            </a:r>
            <a:endParaRPr b="0" dirty="0" sz="4800" lang="en-IN" spc="-1" strike="noStrike">
              <a:latin typeface="Arial"/>
            </a:endParaRPr>
          </a:p>
        </p:txBody>
      </p:sp>
      <p:sp>
        <p:nvSpPr>
          <p:cNvPr id="1048622" name="CustomShape 18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3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23" name="CustomShape 19"/>
          <p:cNvSpPr/>
          <p:nvPr/>
        </p:nvSpPr>
        <p:spPr>
          <a:xfrm>
            <a:off x="3983120" y="1701757"/>
            <a:ext cx="5028480" cy="4128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 indent="-215640" marL="216000"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Problem Statement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Project Overview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End Users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Our Solution and Proposition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Dataset Description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Modelling Approach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Results and Discussion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dirty="0" sz="2800" lang="en-IN" spc="-1" strike="noStrike">
                <a:solidFill>
                  <a:srgbClr val="FF0000"/>
                </a:solidFill>
                <a:latin typeface="Times New Roman"/>
                <a:ea typeface="DejaVu Sans"/>
              </a:rPr>
              <a:t>Conclusion</a:t>
            </a:r>
            <a:endParaRPr b="0" dirty="0" sz="28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800" lang="en-IN" spc="-1" strike="noStrike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8255800" y="2819762"/>
            <a:ext cx="2761560" cy="3256920"/>
            <a:chOff x="7991640" y="2933640"/>
            <a:chExt cx="2761560" cy="3256920"/>
          </a:xfrm>
        </p:grpSpPr>
        <p:sp>
          <p:nvSpPr>
            <p:cNvPr id="1048624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25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7991640" y="2933640"/>
              <a:ext cx="2761560" cy="3256920"/>
            </a:xfrm>
            <a:prstGeom prst="rect"/>
            <a:ln>
              <a:noFill/>
            </a:ln>
          </p:spPr>
        </p:pic>
      </p:grpSp>
      <p:sp>
        <p:nvSpPr>
          <p:cNvPr id="1048626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27" name="CustomShape 5"/>
          <p:cNvSpPr/>
          <p:nvPr/>
        </p:nvSpPr>
        <p:spPr>
          <a:xfrm>
            <a:off x="1656000" y="566440"/>
            <a:ext cx="6075760" cy="755385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 wrap="square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dirty="0" sz="4800" lang="en-IN" spc="-21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dirty="0" sz="4800" lang="en-IN" spc="9" strike="noStrike">
                <a:solidFill>
                  <a:srgbClr val="000000"/>
                </a:solidFill>
                <a:latin typeface="Trebuchet MS"/>
              </a:rPr>
              <a:t>ROB</a:t>
            </a:r>
            <a:r>
              <a:rPr b="1" dirty="0" sz="4800" lang="en-IN" spc="49" strike="noStrike">
                <a:solidFill>
                  <a:srgbClr val="000000"/>
                </a:solidFill>
                <a:latin typeface="Trebuchet MS"/>
              </a:rPr>
              <a:t>L</a:t>
            </a:r>
            <a:r>
              <a:rPr b="1" dirty="0" sz="4800" lang="en-IN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4800" lang="en-IN" spc="15" strike="noStrike">
                <a:solidFill>
                  <a:srgbClr val="000000"/>
                </a:solidFill>
                <a:latin typeface="Trebuchet MS"/>
              </a:rPr>
              <a:t>M</a:t>
            </a:r>
            <a:r>
              <a:rPr b="1" dirty="0" sz="4800" lang="en-IN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1" dirty="0" sz="4800" lang="en-IN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dirty="0" sz="4800" lang="en-IN" spc="-37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dirty="0" sz="4800" lang="en-IN" spc="-37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dirty="0" sz="4800" lang="en-IN" spc="9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dirty="0" sz="4800" lang="en-IN" spc="-12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4800" lang="en-IN" spc="-21" strike="noStrike">
                <a:solidFill>
                  <a:srgbClr val="000000"/>
                </a:solidFill>
                <a:latin typeface="Trebuchet MS"/>
              </a:rPr>
              <a:t>ME</a:t>
            </a:r>
            <a:r>
              <a:rPr b="1" dirty="0" sz="4800" lang="en-IN" spc="7" strike="noStrike">
                <a:solidFill>
                  <a:srgbClr val="000000"/>
                </a:solidFill>
                <a:latin typeface="Trebuchet MS"/>
              </a:rPr>
              <a:t>NT</a:t>
            </a:r>
            <a:endParaRPr b="0" dirty="0" sz="4800" lang="en-IN" spc="-1" strike="noStrike">
              <a:latin typeface="Arial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/>
          <a:ln>
            <a:noFill/>
          </a:ln>
        </p:spPr>
      </p:pic>
      <p:sp>
        <p:nvSpPr>
          <p:cNvPr id="1048628" name="CustomShape 6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4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29" name="CustomShape 7"/>
          <p:cNvSpPr/>
          <p:nvPr/>
        </p:nvSpPr>
        <p:spPr>
          <a:xfrm>
            <a:off x="1656000" y="2354040"/>
            <a:ext cx="6767640" cy="30618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.  </a:t>
            </a: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Utilize Excel to efficiently analyse employee data by leveraging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Function such as PIVOT TABLES, and conditional formatting.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.   The enables the identification of key trends, such as current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Employees rates, performance levels.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    </a:t>
            </a:r>
            <a:r>
              <a:rPr b="0" dirty="0" sz="2000" lang="en-IN" spc="-1" err="1" strike="noStrike">
                <a:solidFill>
                  <a:srgbClr val="FF0000"/>
                </a:solidFill>
                <a:latin typeface="Bodoni MT"/>
              </a:rPr>
              <a:t>Descion</a:t>
            </a: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-making processes by visualization this data through Pie chart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</a:t>
            </a: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1800" lang="en-IN" spc="-1" strike="noStrike">
                <a:latin typeface="Bodoni MT"/>
              </a:rPr>
              <a:t>    </a:t>
            </a:r>
            <a:endParaRPr b="0" dirty="0" sz="1800" lang="en-IN" spc="-1" strike="noStrike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1048630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sp>
          <p:nvSpPr>
            <p:cNvPr id="1048631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rgbClr val="000000"/>
            </a:fontRef>
          </p:style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8658360" y="2647800"/>
              <a:ext cx="3533040" cy="3809160"/>
            </a:xfrm>
            <a:prstGeom prst="rect"/>
            <a:ln>
              <a:noFill/>
            </a:ln>
          </p:spPr>
        </p:pic>
      </p:grpSp>
      <p:sp>
        <p:nvSpPr>
          <p:cNvPr id="1048632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33" name="CustomShape 5"/>
          <p:cNvSpPr/>
          <p:nvPr/>
        </p:nvSpPr>
        <p:spPr>
          <a:xfrm>
            <a:off x="2377440" y="240148"/>
            <a:ext cx="3919840" cy="146436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 wrap="square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dirty="0" sz="4800" lang="en-IN" spc="1" strike="noStrike">
                <a:solidFill>
                  <a:srgbClr val="000000"/>
                </a:solidFill>
                <a:latin typeface="Trebuchet MS"/>
              </a:rPr>
              <a:t>PROJECT	</a:t>
            </a:r>
            <a:r>
              <a:rPr b="1" dirty="0" sz="4800" lang="en-IN" spc="-21" strike="noStrike">
                <a:solidFill>
                  <a:srgbClr val="000000"/>
                </a:solidFill>
                <a:latin typeface="Trebuchet MS"/>
              </a:rPr>
              <a:t>OVERVIEW  </a:t>
            </a:r>
            <a:endParaRPr b="0" dirty="0" sz="4800" lang="en-IN" spc="-1" strike="noStrike">
              <a:latin typeface="Arial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/>
          <a:ln>
            <a:noFill/>
          </a:ln>
        </p:spPr>
      </p:pic>
      <p:sp>
        <p:nvSpPr>
          <p:cNvPr id="1048634" name="CustomShape 6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5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35" name="CustomShape 7"/>
          <p:cNvSpPr/>
          <p:nvPr/>
        </p:nvSpPr>
        <p:spPr>
          <a:xfrm>
            <a:off x="990720" y="2133720"/>
            <a:ext cx="7923960" cy="82152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 indent="-215640" marL="2160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dirty="0" sz="2400" lang="en-IN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dirty="0" sz="24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400" lang="en-IN" spc="-1" strike="noStrike">
              <a:latin typeface="Arial"/>
            </a:endParaRPr>
          </a:p>
        </p:txBody>
      </p:sp>
      <p:sp>
        <p:nvSpPr>
          <p:cNvPr id="1048636" name="CustomShape 8"/>
          <p:cNvSpPr/>
          <p:nvPr/>
        </p:nvSpPr>
        <p:spPr>
          <a:xfrm>
            <a:off x="1928520" y="2188015"/>
            <a:ext cx="7631640" cy="3557101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This project focuses on analysing employee data to identify trends and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And insights that can drive better decision.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Excel will be used to clean, organize, and visualize kry metrics such as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Employee demographics, performance, and rention rates.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The analysis will highlights areas of improvement in workforce management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Helping to optimize resource allocation.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Outcomes will include detailed reports and dashboard for management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Review.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lang="en-IN" spc="-1" strike="noStrike">
                <a:solidFill>
                  <a:srgbClr val="FF0000"/>
                </a:solidFill>
                <a:latin typeface="Bodoni MT"/>
              </a:rPr>
              <a:t>The finding aim to support strategic planning. </a:t>
            </a:r>
            <a:endParaRPr b="0" dirty="0" lang="en-IN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38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39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0" name="CustomShape 4"/>
          <p:cNvSpPr/>
          <p:nvPr/>
        </p:nvSpPr>
        <p:spPr>
          <a:xfrm>
            <a:off x="2253960" y="736950"/>
            <a:ext cx="5013720" cy="509164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dirty="0" sz="3200" lang="en-IN" spc="21" strike="noStrike">
                <a:solidFill>
                  <a:srgbClr val="000000"/>
                </a:solidFill>
                <a:latin typeface="Trebuchet MS"/>
              </a:rPr>
              <a:t>W</a:t>
            </a:r>
            <a:r>
              <a:rPr b="1" dirty="0" sz="3200" lang="en-IN" spc="-21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dirty="0" sz="3200" lang="en-IN" spc="15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200" lang="en-IN" spc="-23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200" lang="en-IN" spc="-12" strike="noStrike">
                <a:solidFill>
                  <a:srgbClr val="000000"/>
                </a:solidFill>
                <a:latin typeface="Trebuchet MS"/>
              </a:rPr>
              <a:t>AR</a:t>
            </a:r>
            <a:r>
              <a:rPr b="1" dirty="0" sz="3200" lang="en-IN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3200" lang="en-IN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200" lang="en-IN" spc="-12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dirty="0" sz="3200" lang="en-IN" spc="-15" strike="noStrike">
                <a:solidFill>
                  <a:srgbClr val="000000"/>
                </a:solidFill>
                <a:latin typeface="Trebuchet MS"/>
              </a:rPr>
              <a:t>H</a:t>
            </a:r>
            <a:r>
              <a:rPr b="1" dirty="0" sz="3200" lang="en-IN" spc="9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3200" lang="en-IN" spc="-3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200" lang="en-IN" spc="-2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3200" lang="en-IN" spc="26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dirty="0" sz="3200" lang="en-IN" spc="9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dirty="0" sz="3200" lang="en-IN" spc="-4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200" lang="en-IN" spc="-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dirty="0" sz="3200" lang="en-IN" spc="7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dirty="0" sz="3200" lang="en-IN" spc="-26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3200" lang="en-IN" spc="-1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dirty="0" sz="3200" lang="en-IN" spc="1" strike="noStrike">
                <a:solidFill>
                  <a:srgbClr val="000000"/>
                </a:solidFill>
                <a:latin typeface="Trebuchet MS"/>
              </a:rPr>
              <a:t>S?</a:t>
            </a:r>
            <a:endParaRPr b="0" dirty="0" sz="3200" lang="en-IN" spc="-1" strike="noStrike">
              <a:latin typeface="Arial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3960" y="6172200"/>
            <a:ext cx="2180520" cy="484920"/>
          </a:xfrm>
          <a:prstGeom prst="rect"/>
          <a:ln>
            <a:noFill/>
          </a:ln>
        </p:spPr>
      </p:pic>
      <p:sp>
        <p:nvSpPr>
          <p:cNvPr id="1048641" name="CustomShape 5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6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42" name="CustomShape 6"/>
          <p:cNvSpPr/>
          <p:nvPr/>
        </p:nvSpPr>
        <p:spPr>
          <a:xfrm>
            <a:off x="1629069" y="1985200"/>
            <a:ext cx="6911640" cy="1321985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The end users of the employee data employee data analysis are HR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000" lang="en-IN" spc="-1" strike="noStrike">
                <a:solidFill>
                  <a:srgbClr val="FF0000"/>
                </a:solidFill>
                <a:latin typeface="Bodoni MT"/>
              </a:rPr>
              <a:t>Managers team leads and senior management. </a:t>
            </a: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000" lang="en-IN" spc="-1" strike="noStrike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2097163" name="Picture 726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96400">
            <a:off x="1988505" y="3432242"/>
            <a:ext cx="6192767" cy="3137912"/>
          </a:xfrm>
          <a:prstGeom prst="rect"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99640" y="1639844"/>
            <a:ext cx="2694520" cy="3795756"/>
          </a:xfrm>
          <a:prstGeom prst="rect"/>
          <a:ln>
            <a:noFill/>
          </a:ln>
        </p:spPr>
      </p:pic>
      <p:sp>
        <p:nvSpPr>
          <p:cNvPr id="1048643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4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5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46" name="CustomShape 4"/>
          <p:cNvSpPr/>
          <p:nvPr/>
        </p:nvSpPr>
        <p:spPr>
          <a:xfrm>
            <a:off x="1605280" y="497520"/>
            <a:ext cx="9641840" cy="567448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3320" wrap="square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dirty="0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600" lang="en-IN" spc="21" strike="noStrike">
                <a:solidFill>
                  <a:srgbClr val="000000"/>
                </a:solidFill>
                <a:latin typeface="Trebuchet MS"/>
              </a:rPr>
              <a:t>U</a:t>
            </a:r>
            <a:r>
              <a:rPr b="1" dirty="0" sz="3600" lang="en-IN" spc="-1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dirty="0" sz="3600" lang="en-IN" spc="1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600" lang="en-IN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dirty="0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600" lang="en-IN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dirty="0" sz="3600" lang="en-IN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dirty="0" sz="3600" lang="en-IN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dirty="0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600" lang="en-IN" spc="-1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dirty="0" sz="3600" lang="en-IN" spc="-34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600" lang="en-IN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dirty="0" sz="3600" lang="en-IN" spc="-7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dirty="0" sz="3600" lang="en-IN" spc="-1" strike="noStrike">
                <a:solidFill>
                  <a:srgbClr val="000000"/>
                </a:solidFill>
                <a:latin typeface="Trebuchet MS"/>
              </a:rPr>
              <a:t>D</a:t>
            </a:r>
            <a:r>
              <a:rPr b="1" dirty="0" sz="3600" lang="en-IN" spc="29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600" lang="en-IN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dirty="0" sz="3600" lang="en-IN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dirty="0" sz="3600" lang="en-IN" spc="-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dirty="0" sz="3600" lang="en-IN" spc="55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600" lang="en-IN" spc="-296" strike="noStrike">
                <a:solidFill>
                  <a:srgbClr val="000000"/>
                </a:solidFill>
                <a:latin typeface="Trebuchet MS"/>
              </a:rPr>
              <a:t>V</a:t>
            </a:r>
            <a:r>
              <a:rPr b="1" dirty="0" sz="3600" lang="en-IN" spc="-35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dirty="0" sz="3600" lang="en-IN" spc="21" strike="noStrike">
                <a:solidFill>
                  <a:srgbClr val="000000"/>
                </a:solidFill>
                <a:latin typeface="Trebuchet MS"/>
              </a:rPr>
              <a:t>LU</a:t>
            </a:r>
            <a:r>
              <a:rPr b="1" dirty="0" sz="3600" lang="en-IN" spc="-1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dirty="0" sz="3600" lang="en-IN" spc="-6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3600" lang="en-IN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dirty="0" sz="3600" lang="en-IN" spc="-32" strike="noStrike">
                <a:solidFill>
                  <a:srgbClr val="000000"/>
                </a:solidFill>
                <a:latin typeface="Trebuchet MS"/>
              </a:rPr>
              <a:t>R</a:t>
            </a:r>
            <a:r>
              <a:rPr b="1" dirty="0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600" lang="en-IN" spc="-15" strike="noStrike">
                <a:solidFill>
                  <a:srgbClr val="000000"/>
                </a:solidFill>
                <a:latin typeface="Trebuchet MS"/>
              </a:rPr>
              <a:t>P</a:t>
            </a:r>
            <a:r>
              <a:rPr b="1" dirty="0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600" lang="en-IN" spc="21" strike="noStrike">
                <a:solidFill>
                  <a:srgbClr val="000000"/>
                </a:solidFill>
                <a:latin typeface="Trebuchet MS"/>
              </a:rPr>
              <a:t>S</a:t>
            </a:r>
            <a:r>
              <a:rPr b="1" dirty="0" sz="3600" lang="en-IN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dirty="0" sz="3600" lang="en-IN" spc="-35" strike="noStrike">
                <a:solidFill>
                  <a:srgbClr val="000000"/>
                </a:solidFill>
                <a:latin typeface="Trebuchet MS"/>
              </a:rPr>
              <a:t>T</a:t>
            </a:r>
            <a:r>
              <a:rPr b="1" dirty="0" sz="3600" lang="en-IN" spc="-32" strike="noStrike">
                <a:solidFill>
                  <a:srgbClr val="000000"/>
                </a:solidFill>
                <a:latin typeface="Trebuchet MS"/>
              </a:rPr>
              <a:t>I</a:t>
            </a:r>
            <a:r>
              <a:rPr b="1" dirty="0" sz="3600" lang="en-IN" spc="7" strike="noStrike">
                <a:solidFill>
                  <a:srgbClr val="000000"/>
                </a:solidFill>
                <a:latin typeface="Trebuchet MS"/>
              </a:rPr>
              <a:t>O</a:t>
            </a:r>
            <a:r>
              <a:rPr b="1" dirty="0" sz="3600" lang="en-IN" spc="-1" strike="noStrike">
                <a:solidFill>
                  <a:srgbClr val="000000"/>
                </a:solidFill>
                <a:latin typeface="Trebuchet MS"/>
              </a:rPr>
              <a:t>N</a:t>
            </a:r>
            <a:endParaRPr b="0" dirty="0" sz="3600" lang="en-IN" spc="-1" strike="noStrike">
              <a:latin typeface="Arial"/>
            </a:endParaRP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6440" y="6467400"/>
            <a:ext cx="2142360" cy="199440"/>
          </a:xfrm>
          <a:prstGeom prst="rect"/>
          <a:ln>
            <a:noFill/>
          </a:ln>
        </p:spPr>
      </p:pic>
      <p:sp>
        <p:nvSpPr>
          <p:cNvPr id="1048647" name="CustomShape 5"/>
          <p:cNvSpPr/>
          <p:nvPr/>
        </p:nvSpPr>
        <p:spPr>
          <a:xfrm>
            <a:off x="11353320" y="6473160"/>
            <a:ext cx="150480" cy="174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b="0" sz="1100" lang="en-IN" spc="7" strike="noStrike">
                <a:solidFill>
                  <a:srgbClr val="2D936B"/>
                </a:solidFill>
                <a:latin typeface="Trebuchet MS"/>
              </a:rPr>
              <a:t>7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48" name="CustomShape 6"/>
          <p:cNvSpPr/>
          <p:nvPr/>
        </p:nvSpPr>
        <p:spPr>
          <a:xfrm>
            <a:off x="2808000" y="2016000"/>
            <a:ext cx="6191640" cy="415353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Conditional formatting – highlights missing cells 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Filter – helps to remove the empty cells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Formulas – helps to identify the performance of employees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Pivot table – helps summarize 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Pie chart – shows the data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CustomShape 1"/>
          <p:cNvSpPr/>
          <p:nvPr/>
        </p:nvSpPr>
        <p:spPr>
          <a:xfrm>
            <a:off x="1710320" y="395720"/>
            <a:ext cx="10680480" cy="7574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0">
            <a:noAutofit/>
          </a:bodyPr>
          <a:p>
            <a:pPr>
              <a:lnSpc>
                <a:spcPct val="100000"/>
              </a:lnSpc>
            </a:pPr>
            <a:r>
              <a:rPr b="1" dirty="0" sz="4800" lang="en-IN" spc="-1" strike="noStrike">
                <a:latin typeface="Trebuchet MS"/>
              </a:rPr>
              <a:t>D</a:t>
            </a:r>
            <a:r>
              <a:rPr b="1" dirty="0" sz="4800" lang="en-IN" spc="-1" strike="noStrike">
                <a:solidFill>
                  <a:srgbClr val="000000"/>
                </a:solidFill>
                <a:latin typeface="Trebuchet MS"/>
              </a:rPr>
              <a:t>ataset Description</a:t>
            </a:r>
            <a:endParaRPr b="0" dirty="0" sz="4800" lang="en-IN" spc="-1" strike="noStrike">
              <a:latin typeface="Arial"/>
            </a:endParaRPr>
          </a:p>
        </p:txBody>
      </p:sp>
      <p:sp>
        <p:nvSpPr>
          <p:cNvPr id="1048650" name="CustomShape 2"/>
          <p:cNvSpPr/>
          <p:nvPr/>
        </p:nvSpPr>
        <p:spPr>
          <a:xfrm>
            <a:off x="1368000" y="1702440"/>
            <a:ext cx="5183640" cy="3784198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 indent="-285750" marL="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1. Employee ID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2. First name 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 indent="-285750" marL="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3. Last name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 indent="-285750" marL="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4. Business unit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5. Employee classification type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6. Employee type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7. Gender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8. Performance score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9. Current employee rate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dirty="0" sz="2400" lang="en-IN" spc="-1" strike="noStrike">
                <a:solidFill>
                  <a:srgbClr val="FF0000"/>
                </a:solidFill>
                <a:latin typeface="Bodoni MT"/>
              </a:rPr>
              <a:t>10. Performance level</a:t>
            </a:r>
            <a:endParaRPr b="0" dirty="0" sz="2400" lang="en-IN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CustomShape 1"/>
          <p:cNvSpPr/>
          <p:nvPr/>
        </p:nvSpPr>
        <p:spPr>
          <a:xfrm>
            <a:off x="752400" y="6486120"/>
            <a:ext cx="1773000" cy="3236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0">
            <a:spAutoFit/>
          </a:bodyPr>
          <a:p>
            <a:pPr>
              <a:lnSpc>
                <a:spcPts val="1276"/>
              </a:lnSpc>
            </a:pPr>
            <a:r>
              <a:rPr b="0" dirty="0" sz="1100" lang="en-IN" spc="15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dirty="0" sz="1100" lang="en-IN" spc="7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dirty="0" sz="1100" lang="en-IN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dirty="0" sz="1100" lang="en-IN" spc="126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dirty="0" sz="1100" lang="en-IN" spc="46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dirty="0" sz="1100" lang="en-IN" spc="9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dirty="0" sz="1100" lang="en-IN" spc="7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dirty="0" sz="1100" lang="en-IN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dirty="0" sz="1100" lang="en-IN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dirty="0" sz="1100" lang="en-IN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dirty="0" sz="1100" lang="en-IN" spc="86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dirty="0" sz="1100" lang="en-IN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dirty="0" sz="1100" lang="en-IN" spc="29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dirty="0" sz="1100" lang="en-IN" spc="9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dirty="0" sz="1100" lang="en-IN" spc="-1" strike="noStrike">
              <a:latin typeface="Arial"/>
            </a:endParaRPr>
          </a:p>
        </p:txBody>
      </p:sp>
      <p:sp>
        <p:nvSpPr>
          <p:cNvPr id="1048652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53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sp>
        <p:nvSpPr>
          <p:cNvPr id="1048654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6600" y="3381480"/>
            <a:ext cx="2466360" cy="3418920"/>
          </a:xfrm>
          <a:prstGeom prst="rect"/>
          <a:ln>
            <a:noFill/>
          </a:ln>
        </p:spPr>
      </p:pic>
      <p:sp>
        <p:nvSpPr>
          <p:cNvPr id="1048655" name="CustomShape 5"/>
          <p:cNvSpPr/>
          <p:nvPr/>
        </p:nvSpPr>
        <p:spPr>
          <a:xfrm>
            <a:off x="1856100" y="646920"/>
            <a:ext cx="8479800" cy="69383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1656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dirty="0" sz="4400" lang="en-IN" spc="9" strike="noStrike">
                <a:solidFill>
                  <a:srgbClr val="000000"/>
                </a:solidFill>
                <a:latin typeface="Trebuchet MS"/>
              </a:rPr>
              <a:t>THE</a:t>
            </a:r>
            <a:r>
              <a:rPr b="1" dirty="0" sz="4400" lang="en-IN" spc="15" strike="noStrike">
                <a:solidFill>
                  <a:srgbClr val="000000"/>
                </a:solidFill>
                <a:latin typeface="Trebuchet MS"/>
              </a:rPr>
              <a:t> "</a:t>
            </a:r>
            <a:r>
              <a:rPr b="1" dirty="0" sz="4400" lang="en-IN" spc="7" strike="noStrike">
                <a:solidFill>
                  <a:srgbClr val="000000"/>
                </a:solidFill>
                <a:latin typeface="Trebuchet MS"/>
              </a:rPr>
              <a:t>WOW"</a:t>
            </a:r>
            <a:r>
              <a:rPr b="1" dirty="0" sz="4400" lang="en-IN" spc="80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4400" lang="en-IN" spc="7" strike="noStrike">
                <a:solidFill>
                  <a:srgbClr val="000000"/>
                </a:solidFill>
                <a:latin typeface="Trebuchet MS"/>
              </a:rPr>
              <a:t>IN</a:t>
            </a:r>
            <a:r>
              <a:rPr b="1" dirty="0" sz="4400" lang="en-IN" spc="-7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4400" lang="en-IN" spc="9" strike="noStrike">
                <a:solidFill>
                  <a:srgbClr val="000000"/>
                </a:solidFill>
                <a:latin typeface="Trebuchet MS"/>
              </a:rPr>
              <a:t>OUR</a:t>
            </a:r>
            <a:r>
              <a:rPr b="1" dirty="0" sz="4400" lang="en-IN" spc="-12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dirty="0" sz="4400" lang="en-IN" spc="15" strike="noStrike">
                <a:solidFill>
                  <a:srgbClr val="000000"/>
                </a:solidFill>
                <a:latin typeface="Trebuchet MS"/>
              </a:rPr>
              <a:t>SOLUTION</a:t>
            </a:r>
            <a:endParaRPr b="0" dirty="0" sz="4400" lang="en-IN" spc="-1" strike="noStrike">
              <a:latin typeface="Arial"/>
            </a:endParaRPr>
          </a:p>
        </p:txBody>
      </p:sp>
      <p:sp>
        <p:nvSpPr>
          <p:cNvPr id="1048656" name="CustomShape 6"/>
          <p:cNvSpPr/>
          <p:nvPr/>
        </p:nvSpPr>
        <p:spPr>
          <a:xfrm>
            <a:off x="11277360" y="6473160"/>
            <a:ext cx="227880" cy="17424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0" lIns="0" rIns="0" tIns="684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b="0" sz="1100" lang="en-IN" spc="7" strike="noStrike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b="0" dirty="0" sz="1100" lang="en-IN" spc="-1" strike="noStrike">
              <a:latin typeface="Arial"/>
            </a:endParaRPr>
          </a:p>
        </p:txBody>
      </p:sp>
      <p:sp>
        <p:nvSpPr>
          <p:cNvPr id="1048657" name="CustomShape 7"/>
          <p:cNvSpPr/>
          <p:nvPr/>
        </p:nvSpPr>
        <p:spPr>
          <a:xfrm>
            <a:off x="2743200" y="2354760"/>
            <a:ext cx="8533440" cy="798765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rgbClr val="000000"/>
          </a:fontRef>
        </p:style>
        <p:txBody>
          <a:bodyPr bIns="45000" lIns="90000" rIns="90000" tIns="45000">
            <a:spAutoFit/>
          </a:bodyPr>
          <a:p>
            <a:pPr>
              <a:lnSpc>
                <a:spcPct val="100000"/>
              </a:lnSpc>
            </a:pPr>
            <a:endParaRPr b="0" dirty="0" sz="1800" lang="en-IN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dirty="0" sz="2800" lang="en-IN" spc="-1" strike="noStrike">
              <a:latin typeface="Arial"/>
            </a:endParaRPr>
          </a:p>
        </p:txBody>
      </p:sp>
      <p:pic>
        <p:nvPicPr>
          <p:cNvPr id="2097167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987340" y="1727331"/>
            <a:ext cx="6594420" cy="3863469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lastClr="000000" val="windowText"/>
      </a:dk1>
      <a:lt1>
        <a:sysClr lastClr="FFFFFF" val="window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dir="5400000" dist="12700" endPos="32000" rotWithShape="0" stA="26000" sy="-100000"/>
          </a:effectLst>
        </a:effectStyle>
        <a:effectStyle>
          <a:effectLst>
            <a:outerShdw blurRad="38100" dir="5400000" dist="254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ADMIN</cp:lastModifiedBy>
  <dcterms:created xsi:type="dcterms:W3CDTF">2024-03-29T04:07:22Z</dcterms:created>
  <dcterms:modified xsi:type="dcterms:W3CDTF">2024-09-02T16:44:10Z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  <property fmtid="{D5CDD505-2E9C-101B-9397-08002B2CF9AE}" pid="14" name="ICV">
    <vt:lpwstr>7a679de26ba14a74878f683302d69a30</vt:lpwstr>
  </property>
</Properties>
</file>