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330" r:id="rId3"/>
    <p:sldId id="257" r:id="rId4"/>
    <p:sldId id="259" r:id="rId5"/>
    <p:sldId id="331" r:id="rId6"/>
    <p:sldId id="333" r:id="rId7"/>
    <p:sldId id="335" r:id="rId8"/>
    <p:sldId id="336" r:id="rId9"/>
    <p:sldId id="258" r:id="rId10"/>
    <p:sldId id="337" r:id="rId11"/>
    <p:sldId id="338" r:id="rId12"/>
    <p:sldId id="339" r:id="rId13"/>
    <p:sldId id="340" r:id="rId14"/>
    <p:sldId id="341" r:id="rId15"/>
    <p:sldId id="260" r:id="rId16"/>
    <p:sldId id="261" r:id="rId17"/>
    <p:sldId id="302"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2FA82C-5E3B-4F4F-A000-58A8BD7EEEBE}"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B7CE0-7842-4416-BEA1-AD74013C1407}" type="slidenum">
              <a:rPr lang="en-IN" smtClean="0"/>
              <a:t>‹#›</a:t>
            </a:fld>
            <a:endParaRPr lang="en-IN"/>
          </a:p>
        </p:txBody>
      </p:sp>
    </p:spTree>
    <p:extLst>
      <p:ext uri="{BB962C8B-B14F-4D97-AF65-F5344CB8AC3E}">
        <p14:creationId xmlns:p14="http://schemas.microsoft.com/office/powerpoint/2010/main" val="6077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7/15/2024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7/15/2024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7/15/2024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77674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7/15/2024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7/15/2024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7/15/2024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7/15/2024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7/15/2024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7/15/2024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7/15/2024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7/15/2024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7/15/2024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1B82C-5AB5-FACE-0867-084F889621A3}"/>
              </a:ext>
            </a:extLst>
          </p:cNvPr>
          <p:cNvSpPr>
            <a:spLocks noGrp="1"/>
          </p:cNvSpPr>
          <p:nvPr>
            <p:ph type="ctrTitle"/>
          </p:nvPr>
        </p:nvSpPr>
        <p:spPr>
          <a:xfrm>
            <a:off x="739127" y="296801"/>
            <a:ext cx="8121844" cy="1531993"/>
          </a:xfrm>
        </p:spPr>
        <p:txBody>
          <a:bodyPr>
            <a:normAutofit fontScale="90000"/>
          </a:bodyPr>
          <a:lstStyle/>
          <a:p>
            <a:pPr algn="ctr"/>
            <a:r>
              <a:rPr lang="en-IN" b="1" dirty="0">
                <a:solidFill>
                  <a:srgbClr val="FFC000"/>
                </a:solidFill>
              </a:rPr>
              <a:t>Diwali Sales Data Analysis Report</a:t>
            </a:r>
          </a:p>
        </p:txBody>
      </p:sp>
      <p:sp>
        <p:nvSpPr>
          <p:cNvPr id="3" name="Subtitle 2">
            <a:extLst>
              <a:ext uri="{FF2B5EF4-FFF2-40B4-BE49-F238E27FC236}">
                <a16:creationId xmlns:a16="http://schemas.microsoft.com/office/drawing/2014/main" id="{4B9841AC-2A61-B296-2749-8D83AD2866E9}"/>
              </a:ext>
            </a:extLst>
          </p:cNvPr>
          <p:cNvSpPr>
            <a:spLocks noGrp="1"/>
          </p:cNvSpPr>
          <p:nvPr>
            <p:ph type="subTitle" idx="1"/>
          </p:nvPr>
        </p:nvSpPr>
        <p:spPr>
          <a:xfrm>
            <a:off x="2336844" y="3744686"/>
            <a:ext cx="5357600" cy="1730825"/>
          </a:xfrm>
        </p:spPr>
        <p:txBody>
          <a:bodyPr>
            <a:noAutofit/>
          </a:bodyPr>
          <a:lstStyle/>
          <a:p>
            <a:pPr algn="l">
              <a:lnSpc>
                <a:spcPct val="100000"/>
              </a:lnSpc>
            </a:pPr>
            <a:r>
              <a:rPr lang="en-IN" sz="2400" dirty="0">
                <a:solidFill>
                  <a:schemeClr val="accent1">
                    <a:lumMod val="60000"/>
                    <a:lumOff val="40000"/>
                  </a:schemeClr>
                </a:solidFill>
              </a:rPr>
              <a:t>Author: Jayashree Saha</a:t>
            </a:r>
          </a:p>
          <a:p>
            <a:pPr algn="l">
              <a:lnSpc>
                <a:spcPct val="100000"/>
              </a:lnSpc>
            </a:pPr>
            <a:r>
              <a:rPr lang="en-IN" sz="2400" dirty="0">
                <a:solidFill>
                  <a:schemeClr val="accent1">
                    <a:lumMod val="60000"/>
                    <a:lumOff val="40000"/>
                  </a:schemeClr>
                </a:solidFill>
              </a:rPr>
              <a:t>Email: saha.jayashree91@gmail.com</a:t>
            </a:r>
          </a:p>
          <a:p>
            <a:pPr algn="l">
              <a:lnSpc>
                <a:spcPct val="100000"/>
              </a:lnSpc>
            </a:pPr>
            <a:r>
              <a:rPr lang="en-IN" sz="2400" dirty="0">
                <a:solidFill>
                  <a:schemeClr val="accent1">
                    <a:lumMod val="60000"/>
                    <a:lumOff val="40000"/>
                  </a:schemeClr>
                </a:solidFill>
              </a:rPr>
              <a:t>Ph no: 9051222106</a:t>
            </a:r>
          </a:p>
        </p:txBody>
      </p:sp>
      <p:pic>
        <p:nvPicPr>
          <p:cNvPr id="5" name="Graphic 4" descr="Fireworks with solid fill">
            <a:extLst>
              <a:ext uri="{FF2B5EF4-FFF2-40B4-BE49-F238E27FC236}">
                <a16:creationId xmlns:a16="http://schemas.microsoft.com/office/drawing/2014/main" id="{CE730190-76AC-704C-D278-684A5ED4EA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98705" y="1458687"/>
            <a:ext cx="2908238" cy="2198913"/>
          </a:xfrm>
          <a:prstGeom prst="rect">
            <a:avLst/>
          </a:prstGeom>
        </p:spPr>
      </p:pic>
    </p:spTree>
    <p:extLst>
      <p:ext uri="{BB962C8B-B14F-4D97-AF65-F5344CB8AC3E}">
        <p14:creationId xmlns:p14="http://schemas.microsoft.com/office/powerpoint/2010/main" val="1506853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0EA8-A664-CC9D-C88A-446B18BF9085}"/>
              </a:ext>
            </a:extLst>
          </p:cNvPr>
          <p:cNvSpPr>
            <a:spLocks noGrp="1"/>
          </p:cNvSpPr>
          <p:nvPr>
            <p:ph type="title"/>
          </p:nvPr>
        </p:nvSpPr>
        <p:spPr>
          <a:xfrm>
            <a:off x="2470292" y="471171"/>
            <a:ext cx="7958331" cy="770487"/>
          </a:xfrm>
        </p:spPr>
        <p:txBody>
          <a:bodyPr>
            <a:normAutofit/>
          </a:bodyPr>
          <a:lstStyle/>
          <a:p>
            <a:pPr algn="l"/>
            <a:r>
              <a:rPr lang="en-IN" sz="4400" b="1" dirty="0"/>
              <a:t>Marital Status wise Analysis</a:t>
            </a:r>
          </a:p>
        </p:txBody>
      </p:sp>
      <p:sp>
        <p:nvSpPr>
          <p:cNvPr id="6" name="Title 1">
            <a:extLst>
              <a:ext uri="{FF2B5EF4-FFF2-40B4-BE49-F238E27FC236}">
                <a16:creationId xmlns:a16="http://schemas.microsoft.com/office/drawing/2014/main" id="{909ECAB2-87E2-B571-C94A-E0447701B5B2}"/>
              </a:ext>
            </a:extLst>
          </p:cNvPr>
          <p:cNvSpPr txBox="1">
            <a:spLocks/>
          </p:cNvSpPr>
          <p:nvPr/>
        </p:nvSpPr>
        <p:spPr>
          <a:xfrm>
            <a:off x="1109574" y="5315312"/>
            <a:ext cx="7936455" cy="1422945"/>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sz="2400" dirty="0"/>
              <a:t>Conclusion</a:t>
            </a:r>
          </a:p>
          <a:p>
            <a:pPr algn="l"/>
            <a:endParaRPr lang="en-US" sz="2400" dirty="0"/>
          </a:p>
          <a:p>
            <a:pPr algn="l"/>
            <a:r>
              <a:rPr lang="en-US" sz="2400" dirty="0"/>
              <a:t>Unmarried female places more order, then married female, and then unmarried male</a:t>
            </a:r>
            <a:endParaRPr lang="en-IN" sz="2400" dirty="0"/>
          </a:p>
        </p:txBody>
      </p:sp>
      <p:pic>
        <p:nvPicPr>
          <p:cNvPr id="8" name="Picture 7">
            <a:extLst>
              <a:ext uri="{FF2B5EF4-FFF2-40B4-BE49-F238E27FC236}">
                <a16:creationId xmlns:a16="http://schemas.microsoft.com/office/drawing/2014/main" id="{82EECE90-610A-3912-902C-56FC6CE60114}"/>
              </a:ext>
            </a:extLst>
          </p:cNvPr>
          <p:cNvPicPr>
            <a:picLocks noChangeAspect="1"/>
          </p:cNvPicPr>
          <p:nvPr/>
        </p:nvPicPr>
        <p:blipFill rotWithShape="1">
          <a:blip r:embed="rId2"/>
          <a:srcRect l="14734" t="35396" r="7768" b="19208"/>
          <a:stretch/>
        </p:blipFill>
        <p:spPr>
          <a:xfrm>
            <a:off x="1023257" y="1600198"/>
            <a:ext cx="10319657" cy="3581402"/>
          </a:xfrm>
          <a:prstGeom prst="rect">
            <a:avLst/>
          </a:prstGeom>
        </p:spPr>
      </p:pic>
    </p:spTree>
    <p:extLst>
      <p:ext uri="{BB962C8B-B14F-4D97-AF65-F5344CB8AC3E}">
        <p14:creationId xmlns:p14="http://schemas.microsoft.com/office/powerpoint/2010/main" val="449344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0EA8-A664-CC9D-C88A-446B18BF9085}"/>
              </a:ext>
            </a:extLst>
          </p:cNvPr>
          <p:cNvSpPr>
            <a:spLocks noGrp="1"/>
          </p:cNvSpPr>
          <p:nvPr>
            <p:ph type="title"/>
          </p:nvPr>
        </p:nvSpPr>
        <p:spPr>
          <a:xfrm>
            <a:off x="2470292" y="471171"/>
            <a:ext cx="7958331" cy="770487"/>
          </a:xfrm>
        </p:spPr>
        <p:txBody>
          <a:bodyPr>
            <a:normAutofit/>
          </a:bodyPr>
          <a:lstStyle/>
          <a:p>
            <a:pPr algn="l"/>
            <a:r>
              <a:rPr lang="en-IN" sz="4400" b="1" dirty="0"/>
              <a:t>Age Group wise Analysis</a:t>
            </a:r>
          </a:p>
        </p:txBody>
      </p:sp>
      <p:sp>
        <p:nvSpPr>
          <p:cNvPr id="6" name="Title 1">
            <a:extLst>
              <a:ext uri="{FF2B5EF4-FFF2-40B4-BE49-F238E27FC236}">
                <a16:creationId xmlns:a16="http://schemas.microsoft.com/office/drawing/2014/main" id="{909ECAB2-87E2-B571-C94A-E0447701B5B2}"/>
              </a:ext>
            </a:extLst>
          </p:cNvPr>
          <p:cNvSpPr txBox="1">
            <a:spLocks/>
          </p:cNvSpPr>
          <p:nvPr/>
        </p:nvSpPr>
        <p:spPr>
          <a:xfrm>
            <a:off x="1109574" y="5315312"/>
            <a:ext cx="10102712" cy="1422945"/>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sz="2400" dirty="0"/>
              <a:t>Conclusion</a:t>
            </a:r>
          </a:p>
          <a:p>
            <a:pPr algn="l"/>
            <a:endParaRPr lang="en-US" sz="2400" dirty="0"/>
          </a:p>
          <a:p>
            <a:pPr algn="l"/>
            <a:r>
              <a:rPr lang="en-US" sz="2400" dirty="0"/>
              <a:t>26-35 Age Group people orders and purchased mostly than others.</a:t>
            </a:r>
          </a:p>
        </p:txBody>
      </p:sp>
      <p:pic>
        <p:nvPicPr>
          <p:cNvPr id="4" name="Picture 3">
            <a:extLst>
              <a:ext uri="{FF2B5EF4-FFF2-40B4-BE49-F238E27FC236}">
                <a16:creationId xmlns:a16="http://schemas.microsoft.com/office/drawing/2014/main" id="{5F82504B-586B-05E1-D278-83B6F8055A6E}"/>
              </a:ext>
            </a:extLst>
          </p:cNvPr>
          <p:cNvPicPr>
            <a:picLocks noChangeAspect="1"/>
          </p:cNvPicPr>
          <p:nvPr/>
        </p:nvPicPr>
        <p:blipFill rotWithShape="1">
          <a:blip r:embed="rId2"/>
          <a:srcRect l="13303" t="32699" r="5625" b="19683"/>
          <a:stretch/>
        </p:blipFill>
        <p:spPr>
          <a:xfrm>
            <a:off x="1012371" y="1426029"/>
            <a:ext cx="10341429" cy="3733799"/>
          </a:xfrm>
          <a:prstGeom prst="rect">
            <a:avLst/>
          </a:prstGeom>
        </p:spPr>
      </p:pic>
    </p:spTree>
    <p:extLst>
      <p:ext uri="{BB962C8B-B14F-4D97-AF65-F5344CB8AC3E}">
        <p14:creationId xmlns:p14="http://schemas.microsoft.com/office/powerpoint/2010/main" val="1755386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0EA8-A664-CC9D-C88A-446B18BF9085}"/>
              </a:ext>
            </a:extLst>
          </p:cNvPr>
          <p:cNvSpPr>
            <a:spLocks noGrp="1"/>
          </p:cNvSpPr>
          <p:nvPr>
            <p:ph type="title"/>
          </p:nvPr>
        </p:nvSpPr>
        <p:spPr>
          <a:xfrm>
            <a:off x="2470292" y="471171"/>
            <a:ext cx="7958331" cy="770487"/>
          </a:xfrm>
        </p:spPr>
        <p:txBody>
          <a:bodyPr>
            <a:normAutofit fontScale="90000"/>
          </a:bodyPr>
          <a:lstStyle/>
          <a:p>
            <a:pPr algn="l"/>
            <a:r>
              <a:rPr lang="en-IN" sz="4400" b="1" dirty="0"/>
              <a:t>Product Category wise Analysis</a:t>
            </a:r>
          </a:p>
        </p:txBody>
      </p:sp>
      <p:sp>
        <p:nvSpPr>
          <p:cNvPr id="6" name="Title 1">
            <a:extLst>
              <a:ext uri="{FF2B5EF4-FFF2-40B4-BE49-F238E27FC236}">
                <a16:creationId xmlns:a16="http://schemas.microsoft.com/office/drawing/2014/main" id="{909ECAB2-87E2-B571-C94A-E0447701B5B2}"/>
              </a:ext>
            </a:extLst>
          </p:cNvPr>
          <p:cNvSpPr txBox="1">
            <a:spLocks/>
          </p:cNvSpPr>
          <p:nvPr/>
        </p:nvSpPr>
        <p:spPr>
          <a:xfrm>
            <a:off x="1109574" y="5315312"/>
            <a:ext cx="10102712" cy="1422945"/>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sz="2400" dirty="0"/>
              <a:t>Conclusion</a:t>
            </a:r>
          </a:p>
          <a:p>
            <a:pPr algn="l"/>
            <a:endParaRPr lang="en-US" sz="2400" dirty="0"/>
          </a:p>
          <a:p>
            <a:pPr algn="l"/>
            <a:r>
              <a:rPr lang="en-US" sz="2400" dirty="0"/>
              <a:t>Highest selling Product is Food , then Clothing &amp; Apparel and then Footwear &amp; Shoes.</a:t>
            </a:r>
          </a:p>
        </p:txBody>
      </p:sp>
      <p:pic>
        <p:nvPicPr>
          <p:cNvPr id="5" name="Picture 4">
            <a:extLst>
              <a:ext uri="{FF2B5EF4-FFF2-40B4-BE49-F238E27FC236}">
                <a16:creationId xmlns:a16="http://schemas.microsoft.com/office/drawing/2014/main" id="{637A692C-5E93-E67A-467A-58D2AA257092}"/>
              </a:ext>
            </a:extLst>
          </p:cNvPr>
          <p:cNvPicPr>
            <a:picLocks noChangeAspect="1"/>
          </p:cNvPicPr>
          <p:nvPr/>
        </p:nvPicPr>
        <p:blipFill rotWithShape="1">
          <a:blip r:embed="rId2"/>
          <a:srcRect l="14554" t="32540" r="8036" b="20635"/>
          <a:stretch/>
        </p:blipFill>
        <p:spPr>
          <a:xfrm>
            <a:off x="1012370" y="1426028"/>
            <a:ext cx="10341429" cy="3744685"/>
          </a:xfrm>
          <a:prstGeom prst="rect">
            <a:avLst/>
          </a:prstGeom>
        </p:spPr>
      </p:pic>
    </p:spTree>
    <p:extLst>
      <p:ext uri="{BB962C8B-B14F-4D97-AF65-F5344CB8AC3E}">
        <p14:creationId xmlns:p14="http://schemas.microsoft.com/office/powerpoint/2010/main" val="2061972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0EA8-A664-CC9D-C88A-446B18BF9085}"/>
              </a:ext>
            </a:extLst>
          </p:cNvPr>
          <p:cNvSpPr>
            <a:spLocks noGrp="1"/>
          </p:cNvSpPr>
          <p:nvPr>
            <p:ph type="title"/>
          </p:nvPr>
        </p:nvSpPr>
        <p:spPr>
          <a:xfrm>
            <a:off x="2470292" y="471171"/>
            <a:ext cx="7958331" cy="770487"/>
          </a:xfrm>
        </p:spPr>
        <p:txBody>
          <a:bodyPr>
            <a:normAutofit/>
          </a:bodyPr>
          <a:lstStyle/>
          <a:p>
            <a:pPr algn="l"/>
            <a:r>
              <a:rPr lang="en-IN" sz="4400" b="1" dirty="0"/>
              <a:t>State wise Analysis</a:t>
            </a:r>
          </a:p>
        </p:txBody>
      </p:sp>
      <p:sp>
        <p:nvSpPr>
          <p:cNvPr id="6" name="Title 1">
            <a:extLst>
              <a:ext uri="{FF2B5EF4-FFF2-40B4-BE49-F238E27FC236}">
                <a16:creationId xmlns:a16="http://schemas.microsoft.com/office/drawing/2014/main" id="{909ECAB2-87E2-B571-C94A-E0447701B5B2}"/>
              </a:ext>
            </a:extLst>
          </p:cNvPr>
          <p:cNvSpPr txBox="1">
            <a:spLocks/>
          </p:cNvSpPr>
          <p:nvPr/>
        </p:nvSpPr>
        <p:spPr>
          <a:xfrm>
            <a:off x="1109574" y="5315312"/>
            <a:ext cx="10102712" cy="1422945"/>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sz="2400" dirty="0"/>
              <a:t>Conclusion</a:t>
            </a:r>
          </a:p>
          <a:p>
            <a:pPr algn="l"/>
            <a:endParaRPr lang="en-US" sz="2400" dirty="0"/>
          </a:p>
          <a:p>
            <a:pPr algn="l"/>
            <a:r>
              <a:rPr lang="en-US" sz="2400" dirty="0"/>
              <a:t>Uttar Pradesh is the highest performing State, then Maharashtra, then Karnataka.</a:t>
            </a:r>
          </a:p>
        </p:txBody>
      </p:sp>
      <p:pic>
        <p:nvPicPr>
          <p:cNvPr id="4" name="Picture 3">
            <a:extLst>
              <a:ext uri="{FF2B5EF4-FFF2-40B4-BE49-F238E27FC236}">
                <a16:creationId xmlns:a16="http://schemas.microsoft.com/office/drawing/2014/main" id="{751A1ED1-8B60-5B0B-14A2-65D97C575508}"/>
              </a:ext>
            </a:extLst>
          </p:cNvPr>
          <p:cNvPicPr>
            <a:picLocks noChangeAspect="1"/>
          </p:cNvPicPr>
          <p:nvPr/>
        </p:nvPicPr>
        <p:blipFill rotWithShape="1">
          <a:blip r:embed="rId2"/>
          <a:srcRect l="15089" t="32222" r="8035" b="21111"/>
          <a:stretch/>
        </p:blipFill>
        <p:spPr>
          <a:xfrm>
            <a:off x="1012371" y="1404257"/>
            <a:ext cx="10352315" cy="3820883"/>
          </a:xfrm>
          <a:prstGeom prst="rect">
            <a:avLst/>
          </a:prstGeom>
        </p:spPr>
      </p:pic>
    </p:spTree>
    <p:extLst>
      <p:ext uri="{BB962C8B-B14F-4D97-AF65-F5344CB8AC3E}">
        <p14:creationId xmlns:p14="http://schemas.microsoft.com/office/powerpoint/2010/main" val="1299628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0EA8-A664-CC9D-C88A-446B18BF9085}"/>
              </a:ext>
            </a:extLst>
          </p:cNvPr>
          <p:cNvSpPr>
            <a:spLocks noGrp="1"/>
          </p:cNvSpPr>
          <p:nvPr>
            <p:ph type="title"/>
          </p:nvPr>
        </p:nvSpPr>
        <p:spPr>
          <a:xfrm>
            <a:off x="2470292" y="471171"/>
            <a:ext cx="7958331" cy="770487"/>
          </a:xfrm>
        </p:spPr>
        <p:txBody>
          <a:bodyPr>
            <a:normAutofit/>
          </a:bodyPr>
          <a:lstStyle/>
          <a:p>
            <a:pPr algn="l"/>
            <a:r>
              <a:rPr lang="en-IN" sz="4400" b="1" dirty="0"/>
              <a:t>Occupation wise Analysis</a:t>
            </a:r>
          </a:p>
        </p:txBody>
      </p:sp>
      <p:sp>
        <p:nvSpPr>
          <p:cNvPr id="6" name="Title 1">
            <a:extLst>
              <a:ext uri="{FF2B5EF4-FFF2-40B4-BE49-F238E27FC236}">
                <a16:creationId xmlns:a16="http://schemas.microsoft.com/office/drawing/2014/main" id="{909ECAB2-87E2-B571-C94A-E0447701B5B2}"/>
              </a:ext>
            </a:extLst>
          </p:cNvPr>
          <p:cNvSpPr txBox="1">
            <a:spLocks/>
          </p:cNvSpPr>
          <p:nvPr/>
        </p:nvSpPr>
        <p:spPr>
          <a:xfrm>
            <a:off x="1109574" y="5315312"/>
            <a:ext cx="10102712" cy="1422945"/>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sz="2400" dirty="0"/>
              <a:t>Conclusion</a:t>
            </a:r>
          </a:p>
          <a:p>
            <a:pPr algn="l"/>
            <a:endParaRPr lang="en-US" sz="2400" dirty="0"/>
          </a:p>
          <a:p>
            <a:pPr algn="l"/>
            <a:r>
              <a:rPr lang="en-US" sz="2400" dirty="0"/>
              <a:t>IT Sector is the highest performing Occupation, then Healthcare, then Aviation.</a:t>
            </a:r>
          </a:p>
          <a:p>
            <a:pPr algn="l"/>
            <a:endParaRPr lang="en-US" sz="2400" dirty="0"/>
          </a:p>
        </p:txBody>
      </p:sp>
      <p:pic>
        <p:nvPicPr>
          <p:cNvPr id="5" name="Picture 4">
            <a:extLst>
              <a:ext uri="{FF2B5EF4-FFF2-40B4-BE49-F238E27FC236}">
                <a16:creationId xmlns:a16="http://schemas.microsoft.com/office/drawing/2014/main" id="{7E9B1213-437C-C481-64BB-68972562A4B2}"/>
              </a:ext>
            </a:extLst>
          </p:cNvPr>
          <p:cNvPicPr>
            <a:picLocks noChangeAspect="1"/>
          </p:cNvPicPr>
          <p:nvPr/>
        </p:nvPicPr>
        <p:blipFill rotWithShape="1">
          <a:blip r:embed="rId2"/>
          <a:srcRect l="14821" t="31747" r="8036" b="21269"/>
          <a:stretch/>
        </p:blipFill>
        <p:spPr>
          <a:xfrm>
            <a:off x="1012371" y="1360714"/>
            <a:ext cx="10352315" cy="3831769"/>
          </a:xfrm>
          <a:prstGeom prst="rect">
            <a:avLst/>
          </a:prstGeom>
        </p:spPr>
      </p:pic>
    </p:spTree>
    <p:extLst>
      <p:ext uri="{BB962C8B-B14F-4D97-AF65-F5344CB8AC3E}">
        <p14:creationId xmlns:p14="http://schemas.microsoft.com/office/powerpoint/2010/main" val="691309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BF9047-BCE8-2460-447E-9B36ED305828}"/>
              </a:ext>
            </a:extLst>
          </p:cNvPr>
          <p:cNvSpPr>
            <a:spLocks noGrp="1"/>
          </p:cNvSpPr>
          <p:nvPr>
            <p:ph idx="1"/>
          </p:nvPr>
        </p:nvSpPr>
        <p:spPr>
          <a:xfrm>
            <a:off x="1959429" y="1516286"/>
            <a:ext cx="9122228" cy="4884510"/>
          </a:xfrm>
        </p:spPr>
        <p:txBody>
          <a:bodyPr>
            <a:noAutofit/>
          </a:bodyPr>
          <a:lstStyle/>
          <a:p>
            <a:pPr>
              <a:lnSpc>
                <a:spcPct val="100000"/>
              </a:lnSpc>
              <a:buFont typeface="Wingdings" panose="05000000000000000000" pitchFamily="2" charset="2"/>
              <a:buChar char="q"/>
            </a:pPr>
            <a:r>
              <a:rPr lang="en-US" b="1" dirty="0"/>
              <a:t>Females places more orders and their purchase power is also higher.</a:t>
            </a:r>
          </a:p>
          <a:p>
            <a:pPr>
              <a:lnSpc>
                <a:spcPct val="100000"/>
              </a:lnSpc>
              <a:buFont typeface="Wingdings" panose="05000000000000000000" pitchFamily="2" charset="2"/>
              <a:buChar char="q"/>
            </a:pPr>
            <a:r>
              <a:rPr lang="en-US" b="1" dirty="0"/>
              <a:t>Unmarried female places more order, then married female, and then unmarried male.</a:t>
            </a:r>
          </a:p>
          <a:p>
            <a:pPr>
              <a:lnSpc>
                <a:spcPct val="100000"/>
              </a:lnSpc>
              <a:buFont typeface="Wingdings" panose="05000000000000000000" pitchFamily="2" charset="2"/>
              <a:buChar char="q"/>
            </a:pPr>
            <a:r>
              <a:rPr lang="en-US" b="1" dirty="0"/>
              <a:t>26-35 Age Group people orders and purchased mostly than others.</a:t>
            </a:r>
          </a:p>
          <a:p>
            <a:pPr>
              <a:lnSpc>
                <a:spcPct val="100000"/>
              </a:lnSpc>
              <a:buFont typeface="Wingdings" panose="05000000000000000000" pitchFamily="2" charset="2"/>
              <a:buChar char="q"/>
            </a:pPr>
            <a:r>
              <a:rPr lang="en-US" b="1" dirty="0"/>
              <a:t>Highest selling Product is Food, Clothing &amp; Apparel, Footwear &amp; Shoes.</a:t>
            </a:r>
          </a:p>
          <a:p>
            <a:pPr>
              <a:lnSpc>
                <a:spcPct val="100000"/>
              </a:lnSpc>
              <a:buFont typeface="Wingdings" panose="05000000000000000000" pitchFamily="2" charset="2"/>
              <a:buChar char="q"/>
            </a:pPr>
            <a:r>
              <a:rPr lang="en-US" b="1" dirty="0"/>
              <a:t>Uttar Pradesh is the highest performing State, then Maharashtra , then Karnataka.</a:t>
            </a:r>
          </a:p>
          <a:p>
            <a:pPr>
              <a:lnSpc>
                <a:spcPct val="100000"/>
              </a:lnSpc>
              <a:buFont typeface="Wingdings" panose="05000000000000000000" pitchFamily="2" charset="2"/>
              <a:buChar char="q"/>
            </a:pPr>
            <a:r>
              <a:rPr lang="en-US" b="1" dirty="0"/>
              <a:t>IT Sector is the highest performing Occupation, then Healthcare, then Aviation.</a:t>
            </a:r>
            <a:endParaRPr lang="en-IN" b="1" dirty="0"/>
          </a:p>
        </p:txBody>
      </p:sp>
      <p:sp>
        <p:nvSpPr>
          <p:cNvPr id="2" name="object 2">
            <a:extLst>
              <a:ext uri="{FF2B5EF4-FFF2-40B4-BE49-F238E27FC236}">
                <a16:creationId xmlns:a16="http://schemas.microsoft.com/office/drawing/2014/main" id="{A2A49439-45E6-D0A8-DE73-DB400D809313}"/>
              </a:ext>
            </a:extLst>
          </p:cNvPr>
          <p:cNvSpPr/>
          <p:nvPr/>
        </p:nvSpPr>
        <p:spPr>
          <a:xfrm>
            <a:off x="838200" y="1365503"/>
            <a:ext cx="10515600" cy="635"/>
          </a:xfrm>
          <a:custGeom>
            <a:avLst/>
            <a:gdLst/>
            <a:ahLst/>
            <a:cxnLst/>
            <a:rect l="l" t="t" r="r" b="b"/>
            <a:pathLst>
              <a:path w="10515600" h="634">
                <a:moveTo>
                  <a:pt x="0" y="0"/>
                </a:moveTo>
                <a:lnTo>
                  <a:pt x="10515600" y="381"/>
                </a:lnTo>
              </a:path>
            </a:pathLst>
          </a:custGeom>
          <a:ln w="6350">
            <a:solidFill>
              <a:srgbClr val="4471C4"/>
            </a:solidFill>
          </a:ln>
        </p:spPr>
        <p:txBody>
          <a:bodyPr wrap="square" lIns="0" tIns="0" rIns="0" bIns="0" rtlCol="0"/>
          <a:lstStyle/>
          <a:p>
            <a:endParaRPr/>
          </a:p>
        </p:txBody>
      </p:sp>
      <p:sp>
        <p:nvSpPr>
          <p:cNvPr id="4" name="Title 1">
            <a:extLst>
              <a:ext uri="{FF2B5EF4-FFF2-40B4-BE49-F238E27FC236}">
                <a16:creationId xmlns:a16="http://schemas.microsoft.com/office/drawing/2014/main" id="{B3F8048F-6356-8454-316A-35B73CB17473}"/>
              </a:ext>
            </a:extLst>
          </p:cNvPr>
          <p:cNvSpPr>
            <a:spLocks noGrp="1"/>
          </p:cNvSpPr>
          <p:nvPr>
            <p:ph type="title"/>
          </p:nvPr>
        </p:nvSpPr>
        <p:spPr>
          <a:xfrm>
            <a:off x="2611809" y="623460"/>
            <a:ext cx="4068124" cy="683854"/>
          </a:xfrm>
        </p:spPr>
        <p:txBody>
          <a:bodyPr>
            <a:noAutofit/>
          </a:bodyPr>
          <a:lstStyle/>
          <a:p>
            <a:pPr algn="l"/>
            <a:r>
              <a:rPr lang="en-IN" sz="4000" dirty="0"/>
              <a:t>Conclusion</a:t>
            </a:r>
          </a:p>
        </p:txBody>
      </p:sp>
    </p:spTree>
    <p:extLst>
      <p:ext uri="{BB962C8B-B14F-4D97-AF65-F5344CB8AC3E}">
        <p14:creationId xmlns:p14="http://schemas.microsoft.com/office/powerpoint/2010/main" val="3473705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57DF-F43D-8D0B-E046-B41BD85B8C36}"/>
              </a:ext>
            </a:extLst>
          </p:cNvPr>
          <p:cNvSpPr>
            <a:spLocks noGrp="1"/>
          </p:cNvSpPr>
          <p:nvPr>
            <p:ph type="title"/>
          </p:nvPr>
        </p:nvSpPr>
        <p:spPr>
          <a:xfrm>
            <a:off x="2611809" y="721434"/>
            <a:ext cx="4068124" cy="683854"/>
          </a:xfrm>
        </p:spPr>
        <p:txBody>
          <a:bodyPr>
            <a:noAutofit/>
          </a:bodyPr>
          <a:lstStyle/>
          <a:p>
            <a:r>
              <a:rPr lang="en-IN" sz="3600" dirty="0"/>
              <a:t>Final Suggestion</a:t>
            </a:r>
          </a:p>
        </p:txBody>
      </p:sp>
      <p:sp>
        <p:nvSpPr>
          <p:cNvPr id="3" name="Content Placeholder 2">
            <a:extLst>
              <a:ext uri="{FF2B5EF4-FFF2-40B4-BE49-F238E27FC236}">
                <a16:creationId xmlns:a16="http://schemas.microsoft.com/office/drawing/2014/main" id="{C7BF9047-BCE8-2460-447E-9B36ED305828}"/>
              </a:ext>
            </a:extLst>
          </p:cNvPr>
          <p:cNvSpPr>
            <a:spLocks noGrp="1"/>
          </p:cNvSpPr>
          <p:nvPr>
            <p:ph idx="1"/>
          </p:nvPr>
        </p:nvSpPr>
        <p:spPr>
          <a:xfrm>
            <a:off x="1328057" y="1764516"/>
            <a:ext cx="8828314" cy="4133633"/>
          </a:xfrm>
        </p:spPr>
        <p:txBody>
          <a:bodyPr>
            <a:noAutofit/>
          </a:bodyPr>
          <a:lstStyle/>
          <a:p>
            <a:r>
              <a:rPr lang="en-IN" sz="2800" dirty="0"/>
              <a:t>Women Customers age between 26 to 35 should be targeted more through ads and coupons.</a:t>
            </a:r>
          </a:p>
          <a:p>
            <a:r>
              <a:rPr lang="en-IN" sz="2800" dirty="0"/>
              <a:t>Customized Campaigns targeting professionals from IT Sector, HealthCare &amp;  Aviation, should be given preference.</a:t>
            </a:r>
          </a:p>
          <a:p>
            <a:r>
              <a:rPr lang="en-IN" sz="2800" dirty="0"/>
              <a:t>More Stocks should be maintained for product category like Food, Clothing &amp; Footwear .</a:t>
            </a:r>
          </a:p>
        </p:txBody>
      </p:sp>
      <p:sp>
        <p:nvSpPr>
          <p:cNvPr id="4" name="object 2">
            <a:extLst>
              <a:ext uri="{FF2B5EF4-FFF2-40B4-BE49-F238E27FC236}">
                <a16:creationId xmlns:a16="http://schemas.microsoft.com/office/drawing/2014/main" id="{88DF0EDE-05E6-0F17-C838-11C589AFED03}"/>
              </a:ext>
            </a:extLst>
          </p:cNvPr>
          <p:cNvSpPr/>
          <p:nvPr/>
        </p:nvSpPr>
        <p:spPr>
          <a:xfrm>
            <a:off x="838200" y="1365503"/>
            <a:ext cx="10515600" cy="635"/>
          </a:xfrm>
          <a:custGeom>
            <a:avLst/>
            <a:gdLst/>
            <a:ahLst/>
            <a:cxnLst/>
            <a:rect l="l" t="t" r="r" b="b"/>
            <a:pathLst>
              <a:path w="10515600" h="634">
                <a:moveTo>
                  <a:pt x="0" y="0"/>
                </a:moveTo>
                <a:lnTo>
                  <a:pt x="10515600" y="381"/>
                </a:lnTo>
              </a:path>
            </a:pathLst>
          </a:custGeom>
          <a:ln w="6350">
            <a:solidFill>
              <a:srgbClr val="4471C4"/>
            </a:solidFill>
          </a:ln>
        </p:spPr>
        <p:txBody>
          <a:bodyPr wrap="square" lIns="0" tIns="0" rIns="0" bIns="0" rtlCol="0"/>
          <a:lstStyle/>
          <a:p>
            <a:endParaRPr/>
          </a:p>
        </p:txBody>
      </p:sp>
    </p:spTree>
    <p:extLst>
      <p:ext uri="{BB962C8B-B14F-4D97-AF65-F5344CB8AC3E}">
        <p14:creationId xmlns:p14="http://schemas.microsoft.com/office/powerpoint/2010/main" val="916894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lum bright="70000" contrast="-70000"/>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2950687" y="531435"/>
            <a:ext cx="2622799" cy="622452"/>
          </a:xfrm>
          <a:prstGeom prst="rect">
            <a:avLst/>
          </a:prstGeom>
        </p:spPr>
      </p:pic>
      <p:sp>
        <p:nvSpPr>
          <p:cNvPr id="6" name="Title 5">
            <a:extLst>
              <a:ext uri="{FF2B5EF4-FFF2-40B4-BE49-F238E27FC236}">
                <a16:creationId xmlns:a16="http://schemas.microsoft.com/office/drawing/2014/main" id="{F611246C-2B44-88D7-BD84-2AE50F1CAF4E}"/>
              </a:ext>
            </a:extLst>
          </p:cNvPr>
          <p:cNvSpPr>
            <a:spLocks noGrp="1"/>
          </p:cNvSpPr>
          <p:nvPr>
            <p:ph type="title"/>
          </p:nvPr>
        </p:nvSpPr>
        <p:spPr>
          <a:xfrm>
            <a:off x="2537027" y="1417657"/>
            <a:ext cx="5583716" cy="705058"/>
          </a:xfrm>
        </p:spPr>
        <p:txBody>
          <a:bodyPr/>
          <a:lstStyle/>
          <a:p>
            <a:pPr algn="ctr"/>
            <a:r>
              <a:rPr lang="en-IN" dirty="0"/>
              <a:t>Product ID wise Analysis</a:t>
            </a:r>
          </a:p>
        </p:txBody>
      </p:sp>
      <p:pic>
        <p:nvPicPr>
          <p:cNvPr id="8" name="Picture 7">
            <a:extLst>
              <a:ext uri="{FF2B5EF4-FFF2-40B4-BE49-F238E27FC236}">
                <a16:creationId xmlns:a16="http://schemas.microsoft.com/office/drawing/2014/main" id="{03B6D250-81C9-9DD7-8FB2-AEEA5C3850AB}"/>
              </a:ext>
            </a:extLst>
          </p:cNvPr>
          <p:cNvPicPr>
            <a:picLocks noChangeAspect="1"/>
          </p:cNvPicPr>
          <p:nvPr/>
        </p:nvPicPr>
        <p:blipFill rotWithShape="1">
          <a:blip r:embed="rId4"/>
          <a:srcRect l="14732" t="43492" r="7589" b="9206"/>
          <a:stretch/>
        </p:blipFill>
        <p:spPr>
          <a:xfrm>
            <a:off x="1034142" y="2536372"/>
            <a:ext cx="10319657" cy="392974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57DF-F43D-8D0B-E046-B41BD85B8C36}"/>
              </a:ext>
            </a:extLst>
          </p:cNvPr>
          <p:cNvSpPr>
            <a:spLocks noGrp="1"/>
          </p:cNvSpPr>
          <p:nvPr>
            <p:ph type="title"/>
          </p:nvPr>
        </p:nvSpPr>
        <p:spPr>
          <a:xfrm>
            <a:off x="4151852" y="1544623"/>
            <a:ext cx="3185119" cy="770482"/>
          </a:xfrm>
        </p:spPr>
        <p:txBody>
          <a:bodyPr>
            <a:noAutofit/>
          </a:bodyPr>
          <a:lstStyle/>
          <a:p>
            <a:pPr algn="l"/>
            <a:r>
              <a:rPr lang="en-IN" sz="4000" b="1" dirty="0">
                <a:solidFill>
                  <a:srgbClr val="FFC000"/>
                </a:solidFill>
              </a:rPr>
              <a:t>Thank You</a:t>
            </a:r>
          </a:p>
        </p:txBody>
      </p:sp>
      <p:sp>
        <p:nvSpPr>
          <p:cNvPr id="3" name="Content Placeholder 2">
            <a:extLst>
              <a:ext uri="{FF2B5EF4-FFF2-40B4-BE49-F238E27FC236}">
                <a16:creationId xmlns:a16="http://schemas.microsoft.com/office/drawing/2014/main" id="{C7BF9047-BCE8-2460-447E-9B36ED305828}"/>
              </a:ext>
            </a:extLst>
          </p:cNvPr>
          <p:cNvSpPr>
            <a:spLocks noGrp="1"/>
          </p:cNvSpPr>
          <p:nvPr>
            <p:ph idx="1"/>
          </p:nvPr>
        </p:nvSpPr>
        <p:spPr>
          <a:xfrm>
            <a:off x="4221248" y="2532820"/>
            <a:ext cx="3734602" cy="847024"/>
          </a:xfrm>
        </p:spPr>
        <p:txBody>
          <a:bodyPr>
            <a:normAutofit/>
          </a:bodyPr>
          <a:lstStyle/>
          <a:p>
            <a:pPr marL="0" indent="0">
              <a:buNone/>
            </a:pPr>
            <a:r>
              <a:rPr lang="en-IN" sz="3600" b="1" dirty="0">
                <a:solidFill>
                  <a:schemeClr val="accent1">
                    <a:lumMod val="60000"/>
                    <a:lumOff val="40000"/>
                  </a:schemeClr>
                </a:solidFill>
              </a:rPr>
              <a:t>Jayashree Saha</a:t>
            </a:r>
          </a:p>
        </p:txBody>
      </p:sp>
      <p:pic>
        <p:nvPicPr>
          <p:cNvPr id="5" name="Graphic 4" descr="Fireworks with solid fill">
            <a:extLst>
              <a:ext uri="{FF2B5EF4-FFF2-40B4-BE49-F238E27FC236}">
                <a16:creationId xmlns:a16="http://schemas.microsoft.com/office/drawing/2014/main" id="{F458B86D-857D-A1C4-FB1E-CC116E3A0B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9113" y="3428999"/>
            <a:ext cx="3331029" cy="2394857"/>
          </a:xfrm>
          <a:prstGeom prst="rect">
            <a:avLst/>
          </a:prstGeom>
        </p:spPr>
      </p:pic>
    </p:spTree>
    <p:extLst>
      <p:ext uri="{BB962C8B-B14F-4D97-AF65-F5344CB8AC3E}">
        <p14:creationId xmlns:p14="http://schemas.microsoft.com/office/powerpoint/2010/main" val="321574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6266968" y="1907531"/>
            <a:ext cx="4302071" cy="3756999"/>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400" dirty="0">
                <a:solidFill>
                  <a:schemeClr val="accent3">
                    <a:lumMod val="25000"/>
                  </a:schemeClr>
                </a:solidFill>
                <a:latin typeface="Abadi"/>
              </a:rPr>
              <a:t>Executive Summary</a:t>
            </a:r>
          </a:p>
          <a:p>
            <a:pPr>
              <a:lnSpc>
                <a:spcPct val="100000"/>
              </a:lnSpc>
              <a:spcBef>
                <a:spcPts val="1400"/>
              </a:spcBef>
            </a:pPr>
            <a:r>
              <a:rPr lang="en-US" sz="2400" dirty="0">
                <a:solidFill>
                  <a:schemeClr val="accent3">
                    <a:lumMod val="25000"/>
                  </a:schemeClr>
                </a:solidFill>
                <a:latin typeface="Abadi"/>
              </a:rPr>
              <a:t>Introduction</a:t>
            </a:r>
          </a:p>
          <a:p>
            <a:pPr>
              <a:lnSpc>
                <a:spcPct val="100000"/>
              </a:lnSpc>
              <a:spcBef>
                <a:spcPts val="1400"/>
              </a:spcBef>
            </a:pPr>
            <a:r>
              <a:rPr lang="en-US" sz="2400" dirty="0">
                <a:solidFill>
                  <a:schemeClr val="accent3">
                    <a:lumMod val="25000"/>
                  </a:schemeClr>
                </a:solidFill>
                <a:latin typeface="Abadi"/>
              </a:rPr>
              <a:t>Methodology</a:t>
            </a:r>
          </a:p>
          <a:p>
            <a:pPr>
              <a:lnSpc>
                <a:spcPct val="100000"/>
              </a:lnSpc>
              <a:spcBef>
                <a:spcPts val="1400"/>
              </a:spcBef>
            </a:pPr>
            <a:r>
              <a:rPr lang="en-US" sz="2400" dirty="0">
                <a:solidFill>
                  <a:schemeClr val="accent3">
                    <a:lumMod val="25000"/>
                  </a:schemeClr>
                </a:solidFill>
                <a:latin typeface="Abadi"/>
              </a:rPr>
              <a:t>Results</a:t>
            </a:r>
          </a:p>
          <a:p>
            <a:pPr>
              <a:lnSpc>
                <a:spcPct val="100000"/>
              </a:lnSpc>
              <a:spcBef>
                <a:spcPts val="1400"/>
              </a:spcBef>
            </a:pPr>
            <a:r>
              <a:rPr lang="en-US" sz="2400" dirty="0">
                <a:solidFill>
                  <a:schemeClr val="accent3">
                    <a:lumMod val="25000"/>
                  </a:schemeClr>
                </a:solidFill>
                <a:latin typeface="Abadi"/>
              </a:rPr>
              <a:t>Conclusion</a:t>
            </a:r>
          </a:p>
          <a:p>
            <a:pPr>
              <a:lnSpc>
                <a:spcPct val="100000"/>
              </a:lnSpc>
              <a:spcBef>
                <a:spcPts val="1400"/>
              </a:spcBef>
            </a:pPr>
            <a:r>
              <a:rPr lang="en-US" sz="24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1248983" y="538650"/>
            <a:ext cx="674707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800" b="1" dirty="0">
                <a:solidFill>
                  <a:schemeClr val="bg2"/>
                </a:solidFill>
                <a:latin typeface="Abadi"/>
              </a:rPr>
              <a:t>Outline</a:t>
            </a:r>
          </a:p>
        </p:txBody>
      </p:sp>
      <p:pic>
        <p:nvPicPr>
          <p:cNvPr id="5" name="Graphic 4" descr="Fireworks with solid fill">
            <a:extLst>
              <a:ext uri="{FF2B5EF4-FFF2-40B4-BE49-F238E27FC236}">
                <a16:creationId xmlns:a16="http://schemas.microsoft.com/office/drawing/2014/main" id="{C911FA8E-BEBC-80EC-BE31-8DCFC43E7E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6915" y="1665513"/>
            <a:ext cx="3624942" cy="3102429"/>
          </a:xfrm>
          <a:prstGeom prst="rect">
            <a:avLst/>
          </a:prstGeom>
        </p:spPr>
      </p:pic>
      <p:sp>
        <p:nvSpPr>
          <p:cNvPr id="6" name="object 2">
            <a:extLst>
              <a:ext uri="{FF2B5EF4-FFF2-40B4-BE49-F238E27FC236}">
                <a16:creationId xmlns:a16="http://schemas.microsoft.com/office/drawing/2014/main" id="{0348C279-410A-2772-426F-B065C28BC16A}"/>
              </a:ext>
            </a:extLst>
          </p:cNvPr>
          <p:cNvSpPr/>
          <p:nvPr/>
        </p:nvSpPr>
        <p:spPr>
          <a:xfrm flipV="1">
            <a:off x="838200" y="1295400"/>
            <a:ext cx="11353800" cy="70103"/>
          </a:xfrm>
          <a:custGeom>
            <a:avLst/>
            <a:gdLst/>
            <a:ahLst/>
            <a:cxnLst/>
            <a:rect l="l" t="t" r="r" b="b"/>
            <a:pathLst>
              <a:path w="10515600" h="634">
                <a:moveTo>
                  <a:pt x="0" y="0"/>
                </a:moveTo>
                <a:lnTo>
                  <a:pt x="10515600" y="381"/>
                </a:lnTo>
              </a:path>
            </a:pathLst>
          </a:custGeom>
          <a:ln w="6350">
            <a:solidFill>
              <a:srgbClr val="4471C4"/>
            </a:solidFill>
          </a:ln>
        </p:spPr>
        <p:txBody>
          <a:bodyPr wrap="square" lIns="0" tIns="0" rIns="0" bIns="0" rtlCol="0"/>
          <a:lstStyle/>
          <a:p>
            <a:endParaRPr/>
          </a:p>
        </p:txBody>
      </p:sp>
    </p:spTree>
    <p:extLst>
      <p:ext uri="{BB962C8B-B14F-4D97-AF65-F5344CB8AC3E}">
        <p14:creationId xmlns:p14="http://schemas.microsoft.com/office/powerpoint/2010/main" val="724038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57DF-F43D-8D0B-E046-B41BD85B8C36}"/>
              </a:ext>
            </a:extLst>
          </p:cNvPr>
          <p:cNvSpPr>
            <a:spLocks noGrp="1"/>
          </p:cNvSpPr>
          <p:nvPr>
            <p:ph type="title"/>
          </p:nvPr>
        </p:nvSpPr>
        <p:spPr>
          <a:xfrm>
            <a:off x="2611808" y="742740"/>
            <a:ext cx="4790478" cy="628857"/>
          </a:xfrm>
        </p:spPr>
        <p:txBody>
          <a:bodyPr>
            <a:noAutofit/>
          </a:bodyPr>
          <a:lstStyle/>
          <a:p>
            <a:pPr algn="l"/>
            <a:r>
              <a:rPr lang="en-IN" sz="3600" b="1" dirty="0"/>
              <a:t>Executive Summary </a:t>
            </a:r>
          </a:p>
        </p:txBody>
      </p:sp>
      <p:sp>
        <p:nvSpPr>
          <p:cNvPr id="3" name="Content Placeholder 2">
            <a:extLst>
              <a:ext uri="{FF2B5EF4-FFF2-40B4-BE49-F238E27FC236}">
                <a16:creationId xmlns:a16="http://schemas.microsoft.com/office/drawing/2014/main" id="{C7BF9047-BCE8-2460-447E-9B36ED305828}"/>
              </a:ext>
            </a:extLst>
          </p:cNvPr>
          <p:cNvSpPr>
            <a:spLocks noGrp="1"/>
          </p:cNvSpPr>
          <p:nvPr>
            <p:ph idx="1"/>
          </p:nvPr>
        </p:nvSpPr>
        <p:spPr>
          <a:xfrm>
            <a:off x="2611808" y="1354239"/>
            <a:ext cx="7675191" cy="4695705"/>
          </a:xfrm>
        </p:spPr>
        <p:txBody>
          <a:bodyPr>
            <a:normAutofit fontScale="92500"/>
          </a:bodyPr>
          <a:lstStyle/>
          <a:p>
            <a:r>
              <a:rPr lang="en-US" sz="2400" dirty="0"/>
              <a:t>Analyzing the Gender wise Sales distribution</a:t>
            </a:r>
          </a:p>
          <a:p>
            <a:r>
              <a:rPr lang="en-US" sz="2400" dirty="0"/>
              <a:t>Understanding the Sales Performance on Marital Status  </a:t>
            </a:r>
          </a:p>
          <a:p>
            <a:r>
              <a:rPr lang="en-US" sz="2400" dirty="0"/>
              <a:t>Understanding Sales Performance Among the Age Categories</a:t>
            </a:r>
          </a:p>
          <a:p>
            <a:r>
              <a:rPr lang="en-US" sz="2400" dirty="0"/>
              <a:t>Understanding top 5 performing Products Categories</a:t>
            </a:r>
          </a:p>
          <a:p>
            <a:r>
              <a:rPr lang="en-US" sz="2400" dirty="0"/>
              <a:t>Finding Out Top 5 performing States</a:t>
            </a:r>
          </a:p>
          <a:p>
            <a:r>
              <a:rPr lang="en-US" sz="2400" dirty="0"/>
              <a:t>Understanding the relation between Occupation and purchase power</a:t>
            </a:r>
            <a:endParaRPr lang="en-IN" sz="2400" dirty="0"/>
          </a:p>
        </p:txBody>
      </p:sp>
      <p:sp>
        <p:nvSpPr>
          <p:cNvPr id="4" name="object 2">
            <a:extLst>
              <a:ext uri="{FF2B5EF4-FFF2-40B4-BE49-F238E27FC236}">
                <a16:creationId xmlns:a16="http://schemas.microsoft.com/office/drawing/2014/main" id="{2582BA26-008B-7BE4-EE03-F52D5725B7F2}"/>
              </a:ext>
            </a:extLst>
          </p:cNvPr>
          <p:cNvSpPr/>
          <p:nvPr/>
        </p:nvSpPr>
        <p:spPr>
          <a:xfrm>
            <a:off x="838200" y="1365503"/>
            <a:ext cx="10515600" cy="635"/>
          </a:xfrm>
          <a:custGeom>
            <a:avLst/>
            <a:gdLst/>
            <a:ahLst/>
            <a:cxnLst/>
            <a:rect l="l" t="t" r="r" b="b"/>
            <a:pathLst>
              <a:path w="10515600" h="634">
                <a:moveTo>
                  <a:pt x="0" y="0"/>
                </a:moveTo>
                <a:lnTo>
                  <a:pt x="10515600" y="381"/>
                </a:lnTo>
              </a:path>
            </a:pathLst>
          </a:custGeom>
          <a:ln w="6350">
            <a:solidFill>
              <a:srgbClr val="4471C4"/>
            </a:solidFill>
          </a:ln>
        </p:spPr>
        <p:txBody>
          <a:bodyPr wrap="square" lIns="0" tIns="0" rIns="0" bIns="0" rtlCol="0"/>
          <a:lstStyle/>
          <a:p>
            <a:endParaRPr/>
          </a:p>
        </p:txBody>
      </p:sp>
    </p:spTree>
    <p:extLst>
      <p:ext uri="{BB962C8B-B14F-4D97-AF65-F5344CB8AC3E}">
        <p14:creationId xmlns:p14="http://schemas.microsoft.com/office/powerpoint/2010/main" val="2560134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7E74-D202-57F0-096B-1050243AA4AB}"/>
              </a:ext>
            </a:extLst>
          </p:cNvPr>
          <p:cNvSpPr>
            <a:spLocks noGrp="1"/>
          </p:cNvSpPr>
          <p:nvPr>
            <p:ph type="title"/>
          </p:nvPr>
        </p:nvSpPr>
        <p:spPr>
          <a:xfrm>
            <a:off x="1796143" y="612113"/>
            <a:ext cx="5910943" cy="683287"/>
          </a:xfrm>
        </p:spPr>
        <p:txBody>
          <a:bodyPr>
            <a:noAutofit/>
          </a:bodyPr>
          <a:lstStyle/>
          <a:p>
            <a:pPr algn="l"/>
            <a:r>
              <a:rPr lang="en-IN" sz="4800" b="1" dirty="0"/>
              <a:t>Introduction</a:t>
            </a:r>
          </a:p>
        </p:txBody>
      </p:sp>
      <p:sp>
        <p:nvSpPr>
          <p:cNvPr id="3" name="Content Placeholder 2">
            <a:extLst>
              <a:ext uri="{FF2B5EF4-FFF2-40B4-BE49-F238E27FC236}">
                <a16:creationId xmlns:a16="http://schemas.microsoft.com/office/drawing/2014/main" id="{7D2A0B4A-C293-9507-4B81-7E1CA0F31883}"/>
              </a:ext>
            </a:extLst>
          </p:cNvPr>
          <p:cNvSpPr>
            <a:spLocks noGrp="1"/>
          </p:cNvSpPr>
          <p:nvPr>
            <p:ph idx="1"/>
          </p:nvPr>
        </p:nvSpPr>
        <p:spPr>
          <a:xfrm>
            <a:off x="1905000" y="1491345"/>
            <a:ext cx="8607387" cy="4887685"/>
          </a:xfrm>
        </p:spPr>
        <p:txBody>
          <a:bodyPr>
            <a:normAutofit fontScale="77500" lnSpcReduction="20000"/>
          </a:bodyPr>
          <a:lstStyle/>
          <a:p>
            <a:pPr marL="0" indent="0">
              <a:buNone/>
            </a:pPr>
            <a:r>
              <a:rPr lang="en-US" sz="2800" dirty="0"/>
              <a:t>We are given a dataset on Diwali Sales of a Retail Store. The dataset has information about count of sales and total sales among Product Categories and various segments.  </a:t>
            </a:r>
          </a:p>
          <a:p>
            <a:pPr marL="0" indent="0">
              <a:buNone/>
            </a:pPr>
            <a:r>
              <a:rPr lang="en-US" sz="2800" dirty="0"/>
              <a:t>We want to analyze the following questions:</a:t>
            </a:r>
          </a:p>
          <a:p>
            <a:pPr>
              <a:buFont typeface="Wingdings" panose="05000000000000000000" pitchFamily="2" charset="2"/>
              <a:buChar char="Ø"/>
            </a:pPr>
            <a:r>
              <a:rPr lang="en-IN" sz="2800" dirty="0"/>
              <a:t>Gender impact on Sales</a:t>
            </a:r>
          </a:p>
          <a:p>
            <a:pPr>
              <a:buFont typeface="Wingdings" panose="05000000000000000000" pitchFamily="2" charset="2"/>
              <a:buChar char="Ø"/>
            </a:pPr>
            <a:r>
              <a:rPr lang="en-IN" sz="2800" dirty="0"/>
              <a:t>Marital Status impact</a:t>
            </a:r>
          </a:p>
          <a:p>
            <a:pPr>
              <a:buFont typeface="Wingdings" panose="05000000000000000000" pitchFamily="2" charset="2"/>
              <a:buChar char="Ø"/>
            </a:pPr>
            <a:r>
              <a:rPr lang="en-IN" sz="2800" dirty="0"/>
              <a:t>Age Impact</a:t>
            </a:r>
          </a:p>
          <a:p>
            <a:pPr>
              <a:buFont typeface="Wingdings" panose="05000000000000000000" pitchFamily="2" charset="2"/>
              <a:buChar char="Ø"/>
            </a:pPr>
            <a:r>
              <a:rPr lang="en-IN" sz="2800" dirty="0"/>
              <a:t>Occupation Impact</a:t>
            </a:r>
          </a:p>
          <a:p>
            <a:pPr>
              <a:buFont typeface="Wingdings" panose="05000000000000000000" pitchFamily="2" charset="2"/>
              <a:buChar char="Ø"/>
            </a:pPr>
            <a:r>
              <a:rPr lang="en-IN" sz="2800" dirty="0"/>
              <a:t>State Wise Performing</a:t>
            </a:r>
          </a:p>
          <a:p>
            <a:pPr>
              <a:buFont typeface="Wingdings" panose="05000000000000000000" pitchFamily="2" charset="2"/>
              <a:buChar char="Ø"/>
            </a:pPr>
            <a:r>
              <a:rPr lang="en-IN" sz="2800" dirty="0"/>
              <a:t>Product Category Wise Performance</a:t>
            </a:r>
          </a:p>
        </p:txBody>
      </p:sp>
      <p:sp>
        <p:nvSpPr>
          <p:cNvPr id="4" name="object 2">
            <a:extLst>
              <a:ext uri="{FF2B5EF4-FFF2-40B4-BE49-F238E27FC236}">
                <a16:creationId xmlns:a16="http://schemas.microsoft.com/office/drawing/2014/main" id="{B5BBEBED-82D6-30D1-406C-6BC8CAFED246}"/>
              </a:ext>
            </a:extLst>
          </p:cNvPr>
          <p:cNvSpPr/>
          <p:nvPr/>
        </p:nvSpPr>
        <p:spPr>
          <a:xfrm>
            <a:off x="838200" y="1365503"/>
            <a:ext cx="10515600" cy="635"/>
          </a:xfrm>
          <a:custGeom>
            <a:avLst/>
            <a:gdLst/>
            <a:ahLst/>
            <a:cxnLst/>
            <a:rect l="l" t="t" r="r" b="b"/>
            <a:pathLst>
              <a:path w="10515600" h="634">
                <a:moveTo>
                  <a:pt x="0" y="0"/>
                </a:moveTo>
                <a:lnTo>
                  <a:pt x="10515600" y="381"/>
                </a:lnTo>
              </a:path>
            </a:pathLst>
          </a:custGeom>
          <a:ln w="6350">
            <a:solidFill>
              <a:srgbClr val="4471C4"/>
            </a:solidFill>
          </a:ln>
        </p:spPr>
        <p:txBody>
          <a:bodyPr wrap="square" lIns="0" tIns="0" rIns="0" bIns="0" rtlCol="0"/>
          <a:lstStyle/>
          <a:p>
            <a:endParaRPr/>
          </a:p>
        </p:txBody>
      </p:sp>
    </p:spTree>
    <p:extLst>
      <p:ext uri="{BB962C8B-B14F-4D97-AF65-F5344CB8AC3E}">
        <p14:creationId xmlns:p14="http://schemas.microsoft.com/office/powerpoint/2010/main" val="327403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 y="1365503"/>
            <a:ext cx="10515600" cy="635"/>
          </a:xfrm>
          <a:custGeom>
            <a:avLst/>
            <a:gdLst/>
            <a:ahLst/>
            <a:cxnLst/>
            <a:rect l="l" t="t" r="r" b="b"/>
            <a:pathLst>
              <a:path w="10515600" h="634">
                <a:moveTo>
                  <a:pt x="0" y="0"/>
                </a:moveTo>
                <a:lnTo>
                  <a:pt x="10515600" y="381"/>
                </a:lnTo>
              </a:path>
            </a:pathLst>
          </a:custGeom>
          <a:ln w="6350">
            <a:solidFill>
              <a:srgbClr val="4471C4"/>
            </a:solidFill>
          </a:ln>
        </p:spPr>
        <p:txBody>
          <a:bodyPr wrap="square" lIns="0" tIns="0" rIns="0" bIns="0" rtlCol="0"/>
          <a:lstStyle/>
          <a:p>
            <a:endParaRPr/>
          </a:p>
        </p:txBody>
      </p:sp>
      <p:sp>
        <p:nvSpPr>
          <p:cNvPr id="3" name="object 3"/>
          <p:cNvSpPr/>
          <p:nvPr/>
        </p:nvSpPr>
        <p:spPr>
          <a:xfrm>
            <a:off x="1747647" y="6256248"/>
            <a:ext cx="187960" cy="386715"/>
          </a:xfrm>
          <a:custGeom>
            <a:avLst/>
            <a:gdLst/>
            <a:ahLst/>
            <a:cxnLst/>
            <a:rect l="l" t="t" r="r" b="b"/>
            <a:pathLst>
              <a:path w="187960" h="386715">
                <a:moveTo>
                  <a:pt x="187363" y="0"/>
                </a:moveTo>
                <a:lnTo>
                  <a:pt x="7366" y="0"/>
                </a:lnTo>
                <a:lnTo>
                  <a:pt x="7366" y="8636"/>
                </a:lnTo>
                <a:lnTo>
                  <a:pt x="0" y="8636"/>
                </a:lnTo>
                <a:lnTo>
                  <a:pt x="0" y="368642"/>
                </a:lnTo>
                <a:lnTo>
                  <a:pt x="7366" y="368642"/>
                </a:lnTo>
                <a:lnTo>
                  <a:pt x="7366" y="386638"/>
                </a:lnTo>
                <a:lnTo>
                  <a:pt x="187363" y="386638"/>
                </a:lnTo>
                <a:lnTo>
                  <a:pt x="187363" y="359994"/>
                </a:lnTo>
                <a:lnTo>
                  <a:pt x="187363" y="26644"/>
                </a:lnTo>
                <a:lnTo>
                  <a:pt x="187363" y="0"/>
                </a:lnTo>
                <a:close/>
              </a:path>
            </a:pathLst>
          </a:custGeom>
          <a:solidFill>
            <a:srgbClr val="FFFFFF">
              <a:alpha val="50195"/>
            </a:srgbClr>
          </a:solidFill>
        </p:spPr>
        <p:txBody>
          <a:bodyPr wrap="square" lIns="0" tIns="0" rIns="0" bIns="0" rtlCol="0"/>
          <a:lstStyle/>
          <a:p>
            <a:endParaRPr/>
          </a:p>
        </p:txBody>
      </p:sp>
      <p:sp>
        <p:nvSpPr>
          <p:cNvPr id="4" name="object 4"/>
          <p:cNvSpPr txBox="1">
            <a:spLocks noGrp="1"/>
          </p:cNvSpPr>
          <p:nvPr>
            <p:ph type="title"/>
          </p:nvPr>
        </p:nvSpPr>
        <p:spPr>
          <a:xfrm>
            <a:off x="1291983" y="592961"/>
            <a:ext cx="5043511" cy="629018"/>
          </a:xfrm>
          <a:prstGeom prst="rect">
            <a:avLst/>
          </a:prstGeom>
        </p:spPr>
        <p:txBody>
          <a:bodyPr vert="horz" wrap="square" lIns="0" tIns="13335" rIns="0" bIns="0" rtlCol="0">
            <a:spAutoFit/>
          </a:bodyPr>
          <a:lstStyle/>
          <a:p>
            <a:pPr marL="12700" algn="l">
              <a:lnSpc>
                <a:spcPct val="100000"/>
              </a:lnSpc>
              <a:spcBef>
                <a:spcPts val="105"/>
              </a:spcBef>
            </a:pPr>
            <a:r>
              <a:rPr sz="4000" spc="-5" dirty="0"/>
              <a:t>METHODOLOGY</a:t>
            </a:r>
            <a:endParaRPr sz="4000" dirty="0"/>
          </a:p>
        </p:txBody>
      </p:sp>
      <p:sp>
        <p:nvSpPr>
          <p:cNvPr id="5" name="object 5"/>
          <p:cNvSpPr txBox="1"/>
          <p:nvPr/>
        </p:nvSpPr>
        <p:spPr>
          <a:xfrm>
            <a:off x="4364863" y="1760734"/>
            <a:ext cx="5953760" cy="4356962"/>
          </a:xfrm>
          <a:prstGeom prst="rect">
            <a:avLst/>
          </a:prstGeom>
        </p:spPr>
        <p:txBody>
          <a:bodyPr vert="horz" wrap="square" lIns="0" tIns="60325" rIns="0" bIns="0" rtlCol="0">
            <a:spAutoFit/>
          </a:bodyPr>
          <a:lstStyle/>
          <a:p>
            <a:pPr marL="241300" indent="-229235">
              <a:lnSpc>
                <a:spcPct val="100000"/>
              </a:lnSpc>
              <a:spcBef>
                <a:spcPts val="475"/>
              </a:spcBef>
              <a:buFont typeface="Arial MT"/>
              <a:buChar char="•"/>
              <a:tabLst>
                <a:tab pos="241300" algn="l"/>
                <a:tab pos="241935" algn="l"/>
              </a:tabLst>
            </a:pPr>
            <a:r>
              <a:rPr sz="2000" spc="-10" dirty="0">
                <a:latin typeface="Calibri"/>
                <a:cs typeface="Calibri"/>
              </a:rPr>
              <a:t>Data</a:t>
            </a:r>
            <a:r>
              <a:rPr sz="2000" spc="-40" dirty="0">
                <a:latin typeface="Calibri"/>
                <a:cs typeface="Calibri"/>
              </a:rPr>
              <a:t> </a:t>
            </a:r>
            <a:r>
              <a:rPr sz="2000" spc="-5" dirty="0">
                <a:latin typeface="Calibri"/>
                <a:cs typeface="Calibri"/>
              </a:rPr>
              <a:t>Collection</a:t>
            </a:r>
            <a:r>
              <a:rPr sz="2000" spc="-40" dirty="0">
                <a:latin typeface="Calibri"/>
                <a:cs typeface="Calibri"/>
              </a:rPr>
              <a:t> </a:t>
            </a:r>
            <a:r>
              <a:rPr sz="2000" spc="-10" dirty="0">
                <a:latin typeface="Calibri"/>
                <a:cs typeface="Calibri"/>
              </a:rPr>
              <a:t>through:</a:t>
            </a:r>
            <a:endParaRPr sz="2000" dirty="0">
              <a:latin typeface="Calibri"/>
              <a:cs typeface="Calibri"/>
            </a:endParaRPr>
          </a:p>
          <a:p>
            <a:pPr marL="698500" lvl="1" indent="-229235">
              <a:lnSpc>
                <a:spcPct val="100000"/>
              </a:lnSpc>
              <a:spcBef>
                <a:spcPts val="305"/>
              </a:spcBef>
              <a:buFont typeface="Arial MT"/>
              <a:buChar char="•"/>
              <a:tabLst>
                <a:tab pos="698500" algn="l"/>
                <a:tab pos="699135" algn="l"/>
              </a:tabLst>
            </a:pPr>
            <a:r>
              <a:rPr lang="en-US" sz="2000" spc="-5" dirty="0">
                <a:latin typeface="Calibri"/>
                <a:cs typeface="Calibri"/>
              </a:rPr>
              <a:t>Client has provided the historical data in csv format</a:t>
            </a:r>
          </a:p>
          <a:p>
            <a:pPr marL="698500" lvl="1" indent="-229235">
              <a:lnSpc>
                <a:spcPct val="100000"/>
              </a:lnSpc>
              <a:spcBef>
                <a:spcPts val="305"/>
              </a:spcBef>
              <a:buFont typeface="Arial MT"/>
              <a:buChar char="•"/>
              <a:tabLst>
                <a:tab pos="698500" algn="l"/>
                <a:tab pos="699135" algn="l"/>
              </a:tabLst>
            </a:pPr>
            <a:r>
              <a:rPr lang="en-US" sz="2000" spc="-5" dirty="0">
                <a:latin typeface="Calibri"/>
                <a:cs typeface="Calibri"/>
              </a:rPr>
              <a:t>Dataset Link: https://drive.google.com/file/d/1mGY1doT8RRTgIS0eZsiexHOjUIel9pvo/view?usp=sharing</a:t>
            </a:r>
            <a:endParaRPr sz="2000" dirty="0">
              <a:latin typeface="Calibri"/>
              <a:cs typeface="Calibri"/>
            </a:endParaRPr>
          </a:p>
          <a:p>
            <a:pPr marL="241300" indent="-229235">
              <a:lnSpc>
                <a:spcPct val="100000"/>
              </a:lnSpc>
              <a:spcBef>
                <a:spcPts val="705"/>
              </a:spcBef>
              <a:buFont typeface="Arial MT"/>
              <a:buChar char="•"/>
              <a:tabLst>
                <a:tab pos="241300" algn="l"/>
                <a:tab pos="241935" algn="l"/>
              </a:tabLst>
            </a:pPr>
            <a:r>
              <a:rPr sz="2000" spc="-10" dirty="0">
                <a:latin typeface="Calibri"/>
                <a:cs typeface="Calibri"/>
              </a:rPr>
              <a:t>Data</a:t>
            </a:r>
            <a:r>
              <a:rPr sz="2000" spc="-55" dirty="0">
                <a:latin typeface="Calibri"/>
                <a:cs typeface="Calibri"/>
              </a:rPr>
              <a:t> </a:t>
            </a:r>
            <a:r>
              <a:rPr sz="2000" spc="-15" dirty="0">
                <a:latin typeface="Calibri"/>
                <a:cs typeface="Calibri"/>
              </a:rPr>
              <a:t>Wrangling</a:t>
            </a:r>
            <a:endParaRPr lang="en-IN" sz="2000" spc="-15" dirty="0">
              <a:latin typeface="Calibri"/>
              <a:cs typeface="Calibri"/>
            </a:endParaRPr>
          </a:p>
          <a:p>
            <a:pPr marL="12065">
              <a:lnSpc>
                <a:spcPct val="100000"/>
              </a:lnSpc>
              <a:spcBef>
                <a:spcPts val="705"/>
              </a:spcBef>
              <a:tabLst>
                <a:tab pos="241300" algn="l"/>
                <a:tab pos="241935" algn="l"/>
              </a:tabLst>
            </a:pPr>
            <a:r>
              <a:rPr lang="en-IN" sz="2000" spc="-15" dirty="0">
                <a:latin typeface="Calibri"/>
                <a:cs typeface="Calibri"/>
              </a:rPr>
              <a:t>			Filtering the data</a:t>
            </a:r>
          </a:p>
          <a:p>
            <a:pPr marL="12065">
              <a:lnSpc>
                <a:spcPct val="100000"/>
              </a:lnSpc>
              <a:spcBef>
                <a:spcPts val="705"/>
              </a:spcBef>
              <a:tabLst>
                <a:tab pos="241300" algn="l"/>
                <a:tab pos="241935" algn="l"/>
              </a:tabLst>
            </a:pPr>
            <a:r>
              <a:rPr lang="en-IN" sz="2000" spc="-15" dirty="0">
                <a:latin typeface="Calibri"/>
                <a:cs typeface="Calibri"/>
              </a:rPr>
              <a:t>			Dealing with missing values</a:t>
            </a:r>
          </a:p>
          <a:p>
            <a:pPr marL="12065">
              <a:lnSpc>
                <a:spcPct val="100000"/>
              </a:lnSpc>
              <a:spcBef>
                <a:spcPts val="705"/>
              </a:spcBef>
              <a:tabLst>
                <a:tab pos="241300" algn="l"/>
                <a:tab pos="241935" algn="l"/>
              </a:tabLst>
            </a:pPr>
            <a:r>
              <a:rPr lang="en-IN" sz="2000" spc="-15" dirty="0">
                <a:latin typeface="Calibri"/>
                <a:cs typeface="Calibri"/>
              </a:rPr>
              <a:t>			Dealing with outliers</a:t>
            </a:r>
            <a:endParaRPr sz="2000" dirty="0">
              <a:latin typeface="Calibri"/>
              <a:cs typeface="Calibri"/>
            </a:endParaRPr>
          </a:p>
          <a:p>
            <a:pPr marL="241300" indent="-229235">
              <a:lnSpc>
                <a:spcPct val="100000"/>
              </a:lnSpc>
              <a:spcBef>
                <a:spcPts val="745"/>
              </a:spcBef>
              <a:buFont typeface="Arial MT"/>
              <a:buChar char="•"/>
              <a:tabLst>
                <a:tab pos="241300" algn="l"/>
                <a:tab pos="241935" algn="l"/>
              </a:tabLst>
            </a:pPr>
            <a:r>
              <a:rPr sz="2000" spc="-10" dirty="0">
                <a:latin typeface="Calibri"/>
                <a:cs typeface="Calibri"/>
              </a:rPr>
              <a:t>Data</a:t>
            </a:r>
            <a:r>
              <a:rPr sz="2000" spc="-35" dirty="0">
                <a:latin typeface="Calibri"/>
                <a:cs typeface="Calibri"/>
              </a:rPr>
              <a:t> </a:t>
            </a:r>
            <a:r>
              <a:rPr sz="2000" spc="-10" dirty="0">
                <a:latin typeface="Calibri"/>
                <a:cs typeface="Calibri"/>
              </a:rPr>
              <a:t>Analysis</a:t>
            </a:r>
            <a:r>
              <a:rPr sz="2000" spc="-5" dirty="0">
                <a:latin typeface="Calibri"/>
                <a:cs typeface="Calibri"/>
              </a:rPr>
              <a:t> </a:t>
            </a:r>
            <a:r>
              <a:rPr sz="2000" spc="5" dirty="0">
                <a:latin typeface="Calibri"/>
                <a:cs typeface="Calibri"/>
              </a:rPr>
              <a:t>&amp;</a:t>
            </a:r>
            <a:r>
              <a:rPr sz="2000" dirty="0">
                <a:latin typeface="Calibri"/>
                <a:cs typeface="Calibri"/>
              </a:rPr>
              <a:t> </a:t>
            </a:r>
            <a:r>
              <a:rPr sz="2000" spc="-10" dirty="0">
                <a:latin typeface="Calibri"/>
                <a:cs typeface="Calibri"/>
              </a:rPr>
              <a:t>Visualization</a:t>
            </a:r>
            <a:r>
              <a:rPr sz="2000" spc="-15" dirty="0">
                <a:latin typeface="Calibri"/>
                <a:cs typeface="Calibri"/>
              </a:rPr>
              <a:t> </a:t>
            </a:r>
            <a:r>
              <a:rPr sz="2000" spc="-5" dirty="0">
                <a:latin typeface="Calibri"/>
                <a:cs typeface="Calibri"/>
              </a:rPr>
              <a:t>using:</a:t>
            </a:r>
            <a:endParaRPr sz="2000" dirty="0">
              <a:latin typeface="Calibri"/>
              <a:cs typeface="Calibri"/>
            </a:endParaRPr>
          </a:p>
          <a:p>
            <a:pPr marL="698500" lvl="1" indent="-229235">
              <a:lnSpc>
                <a:spcPct val="100000"/>
              </a:lnSpc>
              <a:spcBef>
                <a:spcPts val="290"/>
              </a:spcBef>
              <a:buFont typeface="Arial MT"/>
              <a:buChar char="•"/>
              <a:tabLst>
                <a:tab pos="698500" algn="l"/>
                <a:tab pos="699135" algn="l"/>
              </a:tabLst>
            </a:pPr>
            <a:r>
              <a:rPr sz="2000" spc="-15" dirty="0">
                <a:latin typeface="Calibri"/>
                <a:cs typeface="Calibri"/>
              </a:rPr>
              <a:t>Pandas</a:t>
            </a:r>
            <a:endParaRPr sz="2000" dirty="0">
              <a:latin typeface="Calibri"/>
              <a:cs typeface="Calibri"/>
            </a:endParaRPr>
          </a:p>
          <a:p>
            <a:pPr marL="698500" lvl="1" indent="-229235">
              <a:lnSpc>
                <a:spcPct val="100000"/>
              </a:lnSpc>
              <a:spcBef>
                <a:spcPts val="285"/>
              </a:spcBef>
              <a:buFont typeface="Arial MT"/>
              <a:buChar char="•"/>
              <a:tabLst>
                <a:tab pos="698500" algn="l"/>
                <a:tab pos="699135" algn="l"/>
              </a:tabLst>
            </a:pPr>
            <a:r>
              <a:rPr sz="2000" spc="-5" dirty="0">
                <a:latin typeface="Calibri"/>
                <a:cs typeface="Calibri"/>
              </a:rPr>
              <a:t>Matplotlib</a:t>
            </a:r>
            <a:r>
              <a:rPr sz="2000" spc="-25" dirty="0">
                <a:latin typeface="Calibri"/>
                <a:cs typeface="Calibri"/>
              </a:rPr>
              <a:t> </a:t>
            </a:r>
            <a:r>
              <a:rPr sz="2000" dirty="0">
                <a:latin typeface="Calibri"/>
                <a:cs typeface="Calibri"/>
              </a:rPr>
              <a:t>&amp;</a:t>
            </a:r>
            <a:r>
              <a:rPr sz="2000" spc="-25" dirty="0">
                <a:latin typeface="Calibri"/>
                <a:cs typeface="Calibri"/>
              </a:rPr>
              <a:t> </a:t>
            </a:r>
            <a:r>
              <a:rPr sz="2000" dirty="0" err="1">
                <a:latin typeface="Calibri"/>
                <a:cs typeface="Calibri"/>
              </a:rPr>
              <a:t>Seabor</a:t>
            </a:r>
            <a:r>
              <a:rPr lang="en-IN" sz="2000" dirty="0">
                <a:latin typeface="Calibri"/>
                <a:cs typeface="Calibri"/>
              </a:rPr>
              <a:t>n</a:t>
            </a:r>
            <a:endParaRPr sz="2000" dirty="0">
              <a:latin typeface="Calibri"/>
              <a:cs typeface="Calibri"/>
            </a:endParaRPr>
          </a:p>
        </p:txBody>
      </p:sp>
      <p:pic>
        <p:nvPicPr>
          <p:cNvPr id="6" name="object 6"/>
          <p:cNvPicPr/>
          <p:nvPr/>
        </p:nvPicPr>
        <p:blipFill>
          <a:blip r:embed="rId2" cstate="print"/>
          <a:stretch>
            <a:fillRect/>
          </a:stretch>
        </p:blipFill>
        <p:spPr>
          <a:xfrm>
            <a:off x="1091183" y="2006151"/>
            <a:ext cx="2882103" cy="301089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1500294" y="4246037"/>
            <a:ext cx="2224902" cy="1965755"/>
          </a:xfrm>
          <a:custGeom>
            <a:avLst/>
            <a:gdLst/>
            <a:ahLst/>
            <a:cxnLst/>
            <a:rect l="l" t="t" r="r" b="b"/>
            <a:pathLst>
              <a:path w="3669029" h="3241675">
                <a:moveTo>
                  <a:pt x="3124225" y="0"/>
                </a:moveTo>
                <a:lnTo>
                  <a:pt x="544458" y="0"/>
                </a:lnTo>
                <a:lnTo>
                  <a:pt x="469733" y="123"/>
                </a:lnTo>
                <a:lnTo>
                  <a:pt x="404775" y="988"/>
                </a:lnTo>
                <a:lnTo>
                  <a:pt x="348694" y="3335"/>
                </a:lnTo>
                <a:lnTo>
                  <a:pt x="300604" y="7907"/>
                </a:lnTo>
                <a:lnTo>
                  <a:pt x="259617" y="15443"/>
                </a:lnTo>
                <a:lnTo>
                  <a:pt x="180489" y="46620"/>
                </a:lnTo>
                <a:lnTo>
                  <a:pt x="139935" y="72521"/>
                </a:lnTo>
                <a:lnTo>
                  <a:pt x="103724" y="103848"/>
                </a:lnTo>
                <a:lnTo>
                  <a:pt x="72398" y="140058"/>
                </a:lnTo>
                <a:lnTo>
                  <a:pt x="46497" y="180612"/>
                </a:lnTo>
                <a:lnTo>
                  <a:pt x="26563" y="224966"/>
                </a:lnTo>
                <a:lnTo>
                  <a:pt x="7783" y="300727"/>
                </a:lnTo>
                <a:lnTo>
                  <a:pt x="3212" y="348818"/>
                </a:lnTo>
                <a:lnTo>
                  <a:pt x="864" y="404898"/>
                </a:lnTo>
                <a:lnTo>
                  <a:pt x="0" y="469856"/>
                </a:lnTo>
                <a:lnTo>
                  <a:pt x="0" y="2771690"/>
                </a:lnTo>
                <a:lnTo>
                  <a:pt x="864" y="2836648"/>
                </a:lnTo>
                <a:lnTo>
                  <a:pt x="3212" y="2892729"/>
                </a:lnTo>
                <a:lnTo>
                  <a:pt x="7783" y="2940819"/>
                </a:lnTo>
                <a:lnTo>
                  <a:pt x="15320" y="2981807"/>
                </a:lnTo>
                <a:lnTo>
                  <a:pt x="46497" y="3060935"/>
                </a:lnTo>
                <a:lnTo>
                  <a:pt x="72398" y="3101488"/>
                </a:lnTo>
                <a:lnTo>
                  <a:pt x="103724" y="3137699"/>
                </a:lnTo>
                <a:lnTo>
                  <a:pt x="139935" y="3169025"/>
                </a:lnTo>
                <a:lnTo>
                  <a:pt x="180489" y="3194926"/>
                </a:lnTo>
                <a:lnTo>
                  <a:pt x="224844" y="3214860"/>
                </a:lnTo>
                <a:lnTo>
                  <a:pt x="300604" y="3233640"/>
                </a:lnTo>
                <a:lnTo>
                  <a:pt x="348694" y="3238211"/>
                </a:lnTo>
                <a:lnTo>
                  <a:pt x="404775" y="3240558"/>
                </a:lnTo>
                <a:lnTo>
                  <a:pt x="469733" y="3241423"/>
                </a:lnTo>
                <a:lnTo>
                  <a:pt x="544458" y="3241547"/>
                </a:lnTo>
                <a:lnTo>
                  <a:pt x="3124225" y="3241547"/>
                </a:lnTo>
                <a:lnTo>
                  <a:pt x="3198950" y="3241423"/>
                </a:lnTo>
                <a:lnTo>
                  <a:pt x="3263908" y="3240558"/>
                </a:lnTo>
                <a:lnTo>
                  <a:pt x="3319989" y="3238211"/>
                </a:lnTo>
                <a:lnTo>
                  <a:pt x="3368079" y="3233640"/>
                </a:lnTo>
                <a:lnTo>
                  <a:pt x="3409066" y="3226103"/>
                </a:lnTo>
                <a:lnTo>
                  <a:pt x="3488194" y="3194926"/>
                </a:lnTo>
                <a:lnTo>
                  <a:pt x="3528747" y="3169025"/>
                </a:lnTo>
                <a:lnTo>
                  <a:pt x="3564958" y="3137699"/>
                </a:lnTo>
                <a:lnTo>
                  <a:pt x="3596285" y="3101488"/>
                </a:lnTo>
                <a:lnTo>
                  <a:pt x="3622186" y="3060935"/>
                </a:lnTo>
                <a:lnTo>
                  <a:pt x="3642120" y="3016580"/>
                </a:lnTo>
                <a:lnTo>
                  <a:pt x="3660900" y="2940819"/>
                </a:lnTo>
                <a:lnTo>
                  <a:pt x="3665471" y="2892729"/>
                </a:lnTo>
                <a:lnTo>
                  <a:pt x="3667819" y="2836648"/>
                </a:lnTo>
                <a:lnTo>
                  <a:pt x="3668684" y="2771690"/>
                </a:lnTo>
                <a:lnTo>
                  <a:pt x="3668684" y="469856"/>
                </a:lnTo>
                <a:lnTo>
                  <a:pt x="3667819" y="404898"/>
                </a:lnTo>
                <a:lnTo>
                  <a:pt x="3665471" y="348818"/>
                </a:lnTo>
                <a:lnTo>
                  <a:pt x="3660900" y="300727"/>
                </a:lnTo>
                <a:lnTo>
                  <a:pt x="3653363" y="259740"/>
                </a:lnTo>
                <a:lnTo>
                  <a:pt x="3622186" y="180612"/>
                </a:lnTo>
                <a:lnTo>
                  <a:pt x="3596285" y="140058"/>
                </a:lnTo>
                <a:lnTo>
                  <a:pt x="3564958" y="103848"/>
                </a:lnTo>
                <a:lnTo>
                  <a:pt x="3528747" y="72521"/>
                </a:lnTo>
                <a:lnTo>
                  <a:pt x="3488194" y="46620"/>
                </a:lnTo>
                <a:lnTo>
                  <a:pt x="3443839" y="26687"/>
                </a:lnTo>
                <a:lnTo>
                  <a:pt x="3368079" y="7907"/>
                </a:lnTo>
                <a:lnTo>
                  <a:pt x="3319989" y="3335"/>
                </a:lnTo>
                <a:lnTo>
                  <a:pt x="3263908" y="988"/>
                </a:lnTo>
                <a:lnTo>
                  <a:pt x="3198950" y="123"/>
                </a:lnTo>
                <a:lnTo>
                  <a:pt x="3124225" y="0"/>
                </a:lnTo>
                <a:close/>
              </a:path>
            </a:pathLst>
          </a:custGeom>
          <a:solidFill>
            <a:srgbClr val="D5D5D5"/>
          </a:solidFill>
        </p:spPr>
        <p:txBody>
          <a:bodyPr wrap="square" lIns="0" tIns="0" rIns="0" bIns="0" rtlCol="0"/>
          <a:lstStyle/>
          <a:p>
            <a:endParaRPr sz="1092"/>
          </a:p>
        </p:txBody>
      </p:sp>
      <p:sp>
        <p:nvSpPr>
          <p:cNvPr id="3" name="object 3"/>
          <p:cNvSpPr/>
          <p:nvPr/>
        </p:nvSpPr>
        <p:spPr>
          <a:xfrm>
            <a:off x="1428379" y="1630919"/>
            <a:ext cx="2224902" cy="1965755"/>
          </a:xfrm>
          <a:custGeom>
            <a:avLst/>
            <a:gdLst/>
            <a:ahLst/>
            <a:cxnLst/>
            <a:rect l="l" t="t" r="r" b="b"/>
            <a:pathLst>
              <a:path w="3669029" h="3241675">
                <a:moveTo>
                  <a:pt x="3124225" y="0"/>
                </a:moveTo>
                <a:lnTo>
                  <a:pt x="544458" y="0"/>
                </a:lnTo>
                <a:lnTo>
                  <a:pt x="469733" y="123"/>
                </a:lnTo>
                <a:lnTo>
                  <a:pt x="404775" y="988"/>
                </a:lnTo>
                <a:lnTo>
                  <a:pt x="348694" y="3335"/>
                </a:lnTo>
                <a:lnTo>
                  <a:pt x="300604" y="7907"/>
                </a:lnTo>
                <a:lnTo>
                  <a:pt x="259617" y="15443"/>
                </a:lnTo>
                <a:lnTo>
                  <a:pt x="180489" y="46621"/>
                </a:lnTo>
                <a:lnTo>
                  <a:pt x="139935" y="72522"/>
                </a:lnTo>
                <a:lnTo>
                  <a:pt x="103724" y="103848"/>
                </a:lnTo>
                <a:lnTo>
                  <a:pt x="72398" y="140059"/>
                </a:lnTo>
                <a:lnTo>
                  <a:pt x="46497" y="180613"/>
                </a:lnTo>
                <a:lnTo>
                  <a:pt x="26563" y="224968"/>
                </a:lnTo>
                <a:lnTo>
                  <a:pt x="7783" y="300728"/>
                </a:lnTo>
                <a:lnTo>
                  <a:pt x="3212" y="348818"/>
                </a:lnTo>
                <a:lnTo>
                  <a:pt x="864" y="404898"/>
                </a:lnTo>
                <a:lnTo>
                  <a:pt x="0" y="469857"/>
                </a:lnTo>
                <a:lnTo>
                  <a:pt x="0" y="2771690"/>
                </a:lnTo>
                <a:lnTo>
                  <a:pt x="864" y="2836649"/>
                </a:lnTo>
                <a:lnTo>
                  <a:pt x="3212" y="2892729"/>
                </a:lnTo>
                <a:lnTo>
                  <a:pt x="7783" y="2940819"/>
                </a:lnTo>
                <a:lnTo>
                  <a:pt x="15320" y="2981807"/>
                </a:lnTo>
                <a:lnTo>
                  <a:pt x="46497" y="3060935"/>
                </a:lnTo>
                <a:lnTo>
                  <a:pt x="72398" y="3101488"/>
                </a:lnTo>
                <a:lnTo>
                  <a:pt x="103724" y="3137699"/>
                </a:lnTo>
                <a:lnTo>
                  <a:pt x="139935" y="3169026"/>
                </a:lnTo>
                <a:lnTo>
                  <a:pt x="180489" y="3194927"/>
                </a:lnTo>
                <a:lnTo>
                  <a:pt x="224844" y="3214861"/>
                </a:lnTo>
                <a:lnTo>
                  <a:pt x="300604" y="3233641"/>
                </a:lnTo>
                <a:lnTo>
                  <a:pt x="348694" y="3238212"/>
                </a:lnTo>
                <a:lnTo>
                  <a:pt x="404775" y="3240560"/>
                </a:lnTo>
                <a:lnTo>
                  <a:pt x="469733" y="3241424"/>
                </a:lnTo>
                <a:lnTo>
                  <a:pt x="544458" y="3241548"/>
                </a:lnTo>
                <a:lnTo>
                  <a:pt x="3124225" y="3241548"/>
                </a:lnTo>
                <a:lnTo>
                  <a:pt x="3198950" y="3241424"/>
                </a:lnTo>
                <a:lnTo>
                  <a:pt x="3263908" y="3240560"/>
                </a:lnTo>
                <a:lnTo>
                  <a:pt x="3319989" y="3238212"/>
                </a:lnTo>
                <a:lnTo>
                  <a:pt x="3368079" y="3233641"/>
                </a:lnTo>
                <a:lnTo>
                  <a:pt x="3409066" y="3226104"/>
                </a:lnTo>
                <a:lnTo>
                  <a:pt x="3488194" y="3194927"/>
                </a:lnTo>
                <a:lnTo>
                  <a:pt x="3528747" y="3169026"/>
                </a:lnTo>
                <a:lnTo>
                  <a:pt x="3564958" y="3137699"/>
                </a:lnTo>
                <a:lnTo>
                  <a:pt x="3596285" y="3101488"/>
                </a:lnTo>
                <a:lnTo>
                  <a:pt x="3622186" y="3060935"/>
                </a:lnTo>
                <a:lnTo>
                  <a:pt x="3642120" y="3016580"/>
                </a:lnTo>
                <a:lnTo>
                  <a:pt x="3660900" y="2940819"/>
                </a:lnTo>
                <a:lnTo>
                  <a:pt x="3665471" y="2892729"/>
                </a:lnTo>
                <a:lnTo>
                  <a:pt x="3667819" y="2836649"/>
                </a:lnTo>
                <a:lnTo>
                  <a:pt x="3668684" y="2771690"/>
                </a:lnTo>
                <a:lnTo>
                  <a:pt x="3668684" y="469857"/>
                </a:lnTo>
                <a:lnTo>
                  <a:pt x="3667819" y="404898"/>
                </a:lnTo>
                <a:lnTo>
                  <a:pt x="3665471" y="348818"/>
                </a:lnTo>
                <a:lnTo>
                  <a:pt x="3660900" y="300728"/>
                </a:lnTo>
                <a:lnTo>
                  <a:pt x="3653363" y="259740"/>
                </a:lnTo>
                <a:lnTo>
                  <a:pt x="3622186" y="180613"/>
                </a:lnTo>
                <a:lnTo>
                  <a:pt x="3596285" y="140059"/>
                </a:lnTo>
                <a:lnTo>
                  <a:pt x="3564958" y="103848"/>
                </a:lnTo>
                <a:lnTo>
                  <a:pt x="3528747" y="72522"/>
                </a:lnTo>
                <a:lnTo>
                  <a:pt x="3488194" y="46621"/>
                </a:lnTo>
                <a:lnTo>
                  <a:pt x="3443839" y="26687"/>
                </a:lnTo>
                <a:lnTo>
                  <a:pt x="3368079" y="7907"/>
                </a:lnTo>
                <a:lnTo>
                  <a:pt x="3319989" y="3335"/>
                </a:lnTo>
                <a:lnTo>
                  <a:pt x="3263908" y="988"/>
                </a:lnTo>
                <a:lnTo>
                  <a:pt x="3198950" y="123"/>
                </a:lnTo>
                <a:lnTo>
                  <a:pt x="3124225" y="0"/>
                </a:lnTo>
                <a:close/>
              </a:path>
            </a:pathLst>
          </a:custGeom>
          <a:solidFill>
            <a:srgbClr val="D5D5D5"/>
          </a:solidFill>
        </p:spPr>
        <p:txBody>
          <a:bodyPr wrap="square" lIns="0" tIns="0" rIns="0" bIns="0" rtlCol="0"/>
          <a:lstStyle/>
          <a:p>
            <a:pPr algn="ctr">
              <a:lnSpc>
                <a:spcPct val="150000"/>
              </a:lnSpc>
            </a:pPr>
            <a:r>
              <a:rPr lang="en-IN" sz="2800" spc="-10" dirty="0">
                <a:solidFill>
                  <a:schemeClr val="bg1"/>
                </a:solidFill>
                <a:latin typeface="Calibri"/>
                <a:cs typeface="Calibri"/>
              </a:rPr>
              <a:t>Data</a:t>
            </a:r>
            <a:r>
              <a:rPr lang="en-IN" sz="2800" spc="-40" dirty="0">
                <a:solidFill>
                  <a:schemeClr val="bg1"/>
                </a:solidFill>
                <a:latin typeface="Calibri"/>
                <a:cs typeface="Calibri"/>
              </a:rPr>
              <a:t> </a:t>
            </a:r>
          </a:p>
          <a:p>
            <a:pPr algn="ctr">
              <a:lnSpc>
                <a:spcPct val="150000"/>
              </a:lnSpc>
            </a:pPr>
            <a:r>
              <a:rPr lang="en-IN" sz="2800" spc="-5" dirty="0">
                <a:solidFill>
                  <a:schemeClr val="bg1"/>
                </a:solidFill>
                <a:latin typeface="Calibri"/>
                <a:cs typeface="Calibri"/>
              </a:rPr>
              <a:t>Collection</a:t>
            </a:r>
          </a:p>
          <a:p>
            <a:pPr algn="ctr"/>
            <a:endParaRPr sz="3200" dirty="0">
              <a:solidFill>
                <a:schemeClr val="bg1"/>
              </a:solidFill>
            </a:endParaRPr>
          </a:p>
        </p:txBody>
      </p:sp>
      <p:sp>
        <p:nvSpPr>
          <p:cNvPr id="13" name="object 13"/>
          <p:cNvSpPr/>
          <p:nvPr/>
        </p:nvSpPr>
        <p:spPr>
          <a:xfrm>
            <a:off x="5418761" y="4274502"/>
            <a:ext cx="2224902" cy="1965755"/>
          </a:xfrm>
          <a:custGeom>
            <a:avLst/>
            <a:gdLst/>
            <a:ahLst/>
            <a:cxnLst/>
            <a:rect l="l" t="t" r="r" b="b"/>
            <a:pathLst>
              <a:path w="3669030" h="3241675">
                <a:moveTo>
                  <a:pt x="3124221" y="0"/>
                </a:moveTo>
                <a:lnTo>
                  <a:pt x="544456" y="0"/>
                </a:lnTo>
                <a:lnTo>
                  <a:pt x="469732" y="123"/>
                </a:lnTo>
                <a:lnTo>
                  <a:pt x="404774" y="988"/>
                </a:lnTo>
                <a:lnTo>
                  <a:pt x="348694" y="3335"/>
                </a:lnTo>
                <a:lnTo>
                  <a:pt x="300604" y="7907"/>
                </a:lnTo>
                <a:lnTo>
                  <a:pt x="259616" y="15443"/>
                </a:lnTo>
                <a:lnTo>
                  <a:pt x="180487" y="46620"/>
                </a:lnTo>
                <a:lnTo>
                  <a:pt x="139933" y="72521"/>
                </a:lnTo>
                <a:lnTo>
                  <a:pt x="103724" y="103848"/>
                </a:lnTo>
                <a:lnTo>
                  <a:pt x="72398" y="140058"/>
                </a:lnTo>
                <a:lnTo>
                  <a:pt x="46499" y="180612"/>
                </a:lnTo>
                <a:lnTo>
                  <a:pt x="26566" y="224966"/>
                </a:lnTo>
                <a:lnTo>
                  <a:pt x="7784" y="300727"/>
                </a:lnTo>
                <a:lnTo>
                  <a:pt x="3212" y="348818"/>
                </a:lnTo>
                <a:lnTo>
                  <a:pt x="864" y="404898"/>
                </a:lnTo>
                <a:lnTo>
                  <a:pt x="0" y="469856"/>
                </a:lnTo>
                <a:lnTo>
                  <a:pt x="0" y="2771690"/>
                </a:lnTo>
                <a:lnTo>
                  <a:pt x="864" y="2836648"/>
                </a:lnTo>
                <a:lnTo>
                  <a:pt x="3212" y="2892729"/>
                </a:lnTo>
                <a:lnTo>
                  <a:pt x="7784" y="2940819"/>
                </a:lnTo>
                <a:lnTo>
                  <a:pt x="15322" y="2981807"/>
                </a:lnTo>
                <a:lnTo>
                  <a:pt x="46499" y="3060935"/>
                </a:lnTo>
                <a:lnTo>
                  <a:pt x="72398" y="3101488"/>
                </a:lnTo>
                <a:lnTo>
                  <a:pt x="103724" y="3137699"/>
                </a:lnTo>
                <a:lnTo>
                  <a:pt x="139933" y="3169025"/>
                </a:lnTo>
                <a:lnTo>
                  <a:pt x="180487" y="3194926"/>
                </a:lnTo>
                <a:lnTo>
                  <a:pt x="224843" y="3214860"/>
                </a:lnTo>
                <a:lnTo>
                  <a:pt x="300604" y="3233640"/>
                </a:lnTo>
                <a:lnTo>
                  <a:pt x="348694" y="3238211"/>
                </a:lnTo>
                <a:lnTo>
                  <a:pt x="404774" y="3240558"/>
                </a:lnTo>
                <a:lnTo>
                  <a:pt x="469732" y="3241423"/>
                </a:lnTo>
                <a:lnTo>
                  <a:pt x="544456" y="3241547"/>
                </a:lnTo>
                <a:lnTo>
                  <a:pt x="3124221" y="3241547"/>
                </a:lnTo>
                <a:lnTo>
                  <a:pt x="3198946" y="3241423"/>
                </a:lnTo>
                <a:lnTo>
                  <a:pt x="3263906" y="3240558"/>
                </a:lnTo>
                <a:lnTo>
                  <a:pt x="3319988" y="3238211"/>
                </a:lnTo>
                <a:lnTo>
                  <a:pt x="3368081" y="3233640"/>
                </a:lnTo>
                <a:lnTo>
                  <a:pt x="3409070" y="3226103"/>
                </a:lnTo>
                <a:lnTo>
                  <a:pt x="3488197" y="3194926"/>
                </a:lnTo>
                <a:lnTo>
                  <a:pt x="3528749" y="3169025"/>
                </a:lnTo>
                <a:lnTo>
                  <a:pt x="3564960" y="3137699"/>
                </a:lnTo>
                <a:lnTo>
                  <a:pt x="3596286" y="3101488"/>
                </a:lnTo>
                <a:lnTo>
                  <a:pt x="3622188" y="3060935"/>
                </a:lnTo>
                <a:lnTo>
                  <a:pt x="3642121" y="3016580"/>
                </a:lnTo>
                <a:lnTo>
                  <a:pt x="3660903" y="2940819"/>
                </a:lnTo>
                <a:lnTo>
                  <a:pt x="3665475" y="2892729"/>
                </a:lnTo>
                <a:lnTo>
                  <a:pt x="3667823" y="2836648"/>
                </a:lnTo>
                <a:lnTo>
                  <a:pt x="3668688" y="2771690"/>
                </a:lnTo>
                <a:lnTo>
                  <a:pt x="3668688" y="469856"/>
                </a:lnTo>
                <a:lnTo>
                  <a:pt x="3667823" y="404898"/>
                </a:lnTo>
                <a:lnTo>
                  <a:pt x="3665475" y="348818"/>
                </a:lnTo>
                <a:lnTo>
                  <a:pt x="3660903" y="300727"/>
                </a:lnTo>
                <a:lnTo>
                  <a:pt x="3653366" y="259740"/>
                </a:lnTo>
                <a:lnTo>
                  <a:pt x="3622188" y="180612"/>
                </a:lnTo>
                <a:lnTo>
                  <a:pt x="3596286" y="140058"/>
                </a:lnTo>
                <a:lnTo>
                  <a:pt x="3564960" y="103848"/>
                </a:lnTo>
                <a:lnTo>
                  <a:pt x="3528749" y="72521"/>
                </a:lnTo>
                <a:lnTo>
                  <a:pt x="3488197" y="46620"/>
                </a:lnTo>
                <a:lnTo>
                  <a:pt x="3443844" y="26687"/>
                </a:lnTo>
                <a:lnTo>
                  <a:pt x="3368081" y="7907"/>
                </a:lnTo>
                <a:lnTo>
                  <a:pt x="3319988" y="3335"/>
                </a:lnTo>
                <a:lnTo>
                  <a:pt x="3263906" y="988"/>
                </a:lnTo>
                <a:lnTo>
                  <a:pt x="3198946" y="123"/>
                </a:lnTo>
                <a:lnTo>
                  <a:pt x="3124221" y="0"/>
                </a:lnTo>
                <a:close/>
              </a:path>
            </a:pathLst>
          </a:custGeom>
          <a:solidFill>
            <a:srgbClr val="D5D5D5"/>
          </a:solidFill>
        </p:spPr>
        <p:txBody>
          <a:bodyPr wrap="square" lIns="0" tIns="0" rIns="0" bIns="0" rtlCol="0"/>
          <a:lstStyle/>
          <a:p>
            <a:endParaRPr sz="1092"/>
          </a:p>
        </p:txBody>
      </p:sp>
      <p:sp>
        <p:nvSpPr>
          <p:cNvPr id="14" name="object 14"/>
          <p:cNvSpPr txBox="1"/>
          <p:nvPr/>
        </p:nvSpPr>
        <p:spPr>
          <a:xfrm>
            <a:off x="1793801" y="4353831"/>
            <a:ext cx="1725859" cy="1238105"/>
          </a:xfrm>
          <a:prstGeom prst="rect">
            <a:avLst/>
          </a:prstGeom>
        </p:spPr>
        <p:txBody>
          <a:bodyPr vert="horz" wrap="square" lIns="0" tIns="6931" rIns="0" bIns="0" rtlCol="0">
            <a:spAutoFit/>
          </a:bodyPr>
          <a:lstStyle/>
          <a:p>
            <a:pPr marL="12065">
              <a:lnSpc>
                <a:spcPct val="100000"/>
              </a:lnSpc>
              <a:spcBef>
                <a:spcPts val="705"/>
              </a:spcBef>
              <a:tabLst>
                <a:tab pos="241300" algn="l"/>
                <a:tab pos="241935" algn="l"/>
              </a:tabLst>
            </a:pPr>
            <a:r>
              <a:rPr lang="en-US" sz="2000" spc="-10" dirty="0">
                <a:solidFill>
                  <a:schemeClr val="bg1"/>
                </a:solidFill>
                <a:latin typeface="Calibri"/>
                <a:cs typeface="Calibri"/>
              </a:rPr>
              <a:t>Data is then loaded as Data Frame using Pandas Library</a:t>
            </a:r>
            <a:endParaRPr lang="en-US" sz="2000" dirty="0">
              <a:solidFill>
                <a:schemeClr val="bg1"/>
              </a:solidFill>
              <a:latin typeface="Calibri"/>
              <a:cs typeface="Calibri"/>
            </a:endParaRPr>
          </a:p>
        </p:txBody>
      </p:sp>
      <p:sp>
        <p:nvSpPr>
          <p:cNvPr id="16" name="object 16"/>
          <p:cNvSpPr txBox="1"/>
          <p:nvPr/>
        </p:nvSpPr>
        <p:spPr>
          <a:xfrm>
            <a:off x="5440491" y="4273428"/>
            <a:ext cx="1814039" cy="1600897"/>
          </a:xfrm>
          <a:prstGeom prst="rect">
            <a:avLst/>
          </a:prstGeom>
        </p:spPr>
        <p:txBody>
          <a:bodyPr vert="horz" wrap="square" lIns="0" tIns="6931" rIns="0" bIns="0" rtlCol="0">
            <a:spAutoFit/>
          </a:bodyPr>
          <a:lstStyle/>
          <a:p>
            <a:pPr marL="7316" marR="3081" algn="ctr">
              <a:lnSpc>
                <a:spcPct val="111000"/>
              </a:lnSpc>
              <a:spcBef>
                <a:spcPts val="55"/>
              </a:spcBef>
            </a:pPr>
            <a:r>
              <a:rPr lang="fi-FI" sz="1577" spc="64" dirty="0">
                <a:solidFill>
                  <a:schemeClr val="bg1"/>
                </a:solidFill>
                <a:latin typeface="Microsoft Sans Serif"/>
                <a:cs typeface="Microsoft Sans Serif"/>
              </a:rPr>
              <a:t>Dataset Link: https://drive.google.com/file/d/1mGY1doT8RRTgIS0eZsiexHOjUIel9pvo/view?usp=sharing</a:t>
            </a:r>
          </a:p>
        </p:txBody>
      </p:sp>
      <p:sp>
        <p:nvSpPr>
          <p:cNvPr id="17" name="object 17"/>
          <p:cNvSpPr/>
          <p:nvPr/>
        </p:nvSpPr>
        <p:spPr>
          <a:xfrm>
            <a:off x="5148588" y="1629273"/>
            <a:ext cx="2319012" cy="1965755"/>
          </a:xfrm>
          <a:custGeom>
            <a:avLst/>
            <a:gdLst/>
            <a:ahLst/>
            <a:cxnLst/>
            <a:rect l="l" t="t" r="r" b="b"/>
            <a:pathLst>
              <a:path w="3669029" h="3241675">
                <a:moveTo>
                  <a:pt x="3124225" y="0"/>
                </a:moveTo>
                <a:lnTo>
                  <a:pt x="544458" y="0"/>
                </a:lnTo>
                <a:lnTo>
                  <a:pt x="469733" y="123"/>
                </a:lnTo>
                <a:lnTo>
                  <a:pt x="404775" y="988"/>
                </a:lnTo>
                <a:lnTo>
                  <a:pt x="348694" y="3335"/>
                </a:lnTo>
                <a:lnTo>
                  <a:pt x="300604" y="7907"/>
                </a:lnTo>
                <a:lnTo>
                  <a:pt x="259617" y="15443"/>
                </a:lnTo>
                <a:lnTo>
                  <a:pt x="180489" y="46620"/>
                </a:lnTo>
                <a:lnTo>
                  <a:pt x="139935" y="72521"/>
                </a:lnTo>
                <a:lnTo>
                  <a:pt x="103724" y="103848"/>
                </a:lnTo>
                <a:lnTo>
                  <a:pt x="72398" y="140058"/>
                </a:lnTo>
                <a:lnTo>
                  <a:pt x="46497" y="180612"/>
                </a:lnTo>
                <a:lnTo>
                  <a:pt x="26563" y="224966"/>
                </a:lnTo>
                <a:lnTo>
                  <a:pt x="7783" y="300727"/>
                </a:lnTo>
                <a:lnTo>
                  <a:pt x="3212" y="348818"/>
                </a:lnTo>
                <a:lnTo>
                  <a:pt x="864" y="404898"/>
                </a:lnTo>
                <a:lnTo>
                  <a:pt x="0" y="469856"/>
                </a:lnTo>
                <a:lnTo>
                  <a:pt x="0" y="2771690"/>
                </a:lnTo>
                <a:lnTo>
                  <a:pt x="864" y="2836648"/>
                </a:lnTo>
                <a:lnTo>
                  <a:pt x="3212" y="2892729"/>
                </a:lnTo>
                <a:lnTo>
                  <a:pt x="7783" y="2940819"/>
                </a:lnTo>
                <a:lnTo>
                  <a:pt x="15320" y="2981807"/>
                </a:lnTo>
                <a:lnTo>
                  <a:pt x="46497" y="3060935"/>
                </a:lnTo>
                <a:lnTo>
                  <a:pt x="72398" y="3101488"/>
                </a:lnTo>
                <a:lnTo>
                  <a:pt x="103724" y="3137699"/>
                </a:lnTo>
                <a:lnTo>
                  <a:pt x="139935" y="3169025"/>
                </a:lnTo>
                <a:lnTo>
                  <a:pt x="180489" y="3194926"/>
                </a:lnTo>
                <a:lnTo>
                  <a:pt x="224844" y="3214860"/>
                </a:lnTo>
                <a:lnTo>
                  <a:pt x="300604" y="3233640"/>
                </a:lnTo>
                <a:lnTo>
                  <a:pt x="348694" y="3238211"/>
                </a:lnTo>
                <a:lnTo>
                  <a:pt x="404775" y="3240558"/>
                </a:lnTo>
                <a:lnTo>
                  <a:pt x="469733" y="3241423"/>
                </a:lnTo>
                <a:lnTo>
                  <a:pt x="544458" y="3241547"/>
                </a:lnTo>
                <a:lnTo>
                  <a:pt x="3124225" y="3241547"/>
                </a:lnTo>
                <a:lnTo>
                  <a:pt x="3198950" y="3241423"/>
                </a:lnTo>
                <a:lnTo>
                  <a:pt x="3263908" y="3240558"/>
                </a:lnTo>
                <a:lnTo>
                  <a:pt x="3319989" y="3238211"/>
                </a:lnTo>
                <a:lnTo>
                  <a:pt x="3368079" y="3233640"/>
                </a:lnTo>
                <a:lnTo>
                  <a:pt x="3409066" y="3226103"/>
                </a:lnTo>
                <a:lnTo>
                  <a:pt x="3488194" y="3194926"/>
                </a:lnTo>
                <a:lnTo>
                  <a:pt x="3528747" y="3169025"/>
                </a:lnTo>
                <a:lnTo>
                  <a:pt x="3564958" y="3137699"/>
                </a:lnTo>
                <a:lnTo>
                  <a:pt x="3596285" y="3101488"/>
                </a:lnTo>
                <a:lnTo>
                  <a:pt x="3622186" y="3060935"/>
                </a:lnTo>
                <a:lnTo>
                  <a:pt x="3642120" y="3016580"/>
                </a:lnTo>
                <a:lnTo>
                  <a:pt x="3660900" y="2940819"/>
                </a:lnTo>
                <a:lnTo>
                  <a:pt x="3665471" y="2892729"/>
                </a:lnTo>
                <a:lnTo>
                  <a:pt x="3667819" y="2836648"/>
                </a:lnTo>
                <a:lnTo>
                  <a:pt x="3668684" y="2771690"/>
                </a:lnTo>
                <a:lnTo>
                  <a:pt x="3668684" y="469856"/>
                </a:lnTo>
                <a:lnTo>
                  <a:pt x="3667819" y="404898"/>
                </a:lnTo>
                <a:lnTo>
                  <a:pt x="3665471" y="348818"/>
                </a:lnTo>
                <a:lnTo>
                  <a:pt x="3660900" y="300727"/>
                </a:lnTo>
                <a:lnTo>
                  <a:pt x="3653363" y="259740"/>
                </a:lnTo>
                <a:lnTo>
                  <a:pt x="3622186" y="180612"/>
                </a:lnTo>
                <a:lnTo>
                  <a:pt x="3596285" y="140058"/>
                </a:lnTo>
                <a:lnTo>
                  <a:pt x="3564958" y="103848"/>
                </a:lnTo>
                <a:lnTo>
                  <a:pt x="3528747" y="72521"/>
                </a:lnTo>
                <a:lnTo>
                  <a:pt x="3488194" y="46620"/>
                </a:lnTo>
                <a:lnTo>
                  <a:pt x="3443839" y="26687"/>
                </a:lnTo>
                <a:lnTo>
                  <a:pt x="3368079" y="7907"/>
                </a:lnTo>
                <a:lnTo>
                  <a:pt x="3319989" y="3335"/>
                </a:lnTo>
                <a:lnTo>
                  <a:pt x="3263908" y="988"/>
                </a:lnTo>
                <a:lnTo>
                  <a:pt x="3198950" y="123"/>
                </a:lnTo>
                <a:lnTo>
                  <a:pt x="3124225" y="0"/>
                </a:lnTo>
                <a:close/>
              </a:path>
            </a:pathLst>
          </a:custGeom>
          <a:solidFill>
            <a:srgbClr val="D5D5D5"/>
          </a:solidFill>
        </p:spPr>
        <p:txBody>
          <a:bodyPr wrap="square" lIns="0" tIns="0" rIns="0" bIns="0" rtlCol="0"/>
          <a:lstStyle/>
          <a:p>
            <a:pPr marL="469265" lvl="1">
              <a:lnSpc>
                <a:spcPct val="100000"/>
              </a:lnSpc>
              <a:spcBef>
                <a:spcPts val="305"/>
              </a:spcBef>
              <a:tabLst>
                <a:tab pos="698500" algn="l"/>
                <a:tab pos="699135" algn="l"/>
              </a:tabLst>
            </a:pPr>
            <a:r>
              <a:rPr lang="en-US" sz="2400" spc="-5" dirty="0">
                <a:solidFill>
                  <a:schemeClr val="bg1"/>
                </a:solidFill>
                <a:latin typeface="Calibri"/>
                <a:cs typeface="Calibri"/>
              </a:rPr>
              <a:t>Client has provided the historical data in csv format</a:t>
            </a:r>
          </a:p>
        </p:txBody>
      </p:sp>
      <p:sp>
        <p:nvSpPr>
          <p:cNvPr id="24" name="object 24"/>
          <p:cNvSpPr/>
          <p:nvPr/>
        </p:nvSpPr>
        <p:spPr>
          <a:xfrm>
            <a:off x="4216153" y="2123417"/>
            <a:ext cx="605191" cy="481331"/>
          </a:xfrm>
          <a:custGeom>
            <a:avLst/>
            <a:gdLst/>
            <a:ahLst/>
            <a:cxnLst/>
            <a:rect l="l" t="t" r="r" b="b"/>
            <a:pathLst>
              <a:path w="835025" h="793750">
                <a:moveTo>
                  <a:pt x="469133" y="0"/>
                </a:moveTo>
                <a:lnTo>
                  <a:pt x="469133" y="269861"/>
                </a:lnTo>
                <a:lnTo>
                  <a:pt x="0" y="269861"/>
                </a:lnTo>
                <a:lnTo>
                  <a:pt x="0" y="523848"/>
                </a:lnTo>
                <a:lnTo>
                  <a:pt x="469133" y="523848"/>
                </a:lnTo>
                <a:lnTo>
                  <a:pt x="469133" y="793710"/>
                </a:lnTo>
                <a:lnTo>
                  <a:pt x="834912" y="396854"/>
                </a:lnTo>
                <a:lnTo>
                  <a:pt x="469133" y="0"/>
                </a:lnTo>
                <a:close/>
              </a:path>
            </a:pathLst>
          </a:custGeom>
          <a:solidFill>
            <a:srgbClr val="D5D5D5"/>
          </a:solidFill>
        </p:spPr>
        <p:txBody>
          <a:bodyPr wrap="square" lIns="0" tIns="0" rIns="0" bIns="0" rtlCol="0"/>
          <a:lstStyle/>
          <a:p>
            <a:endParaRPr sz="1092"/>
          </a:p>
        </p:txBody>
      </p:sp>
      <p:grpSp>
        <p:nvGrpSpPr>
          <p:cNvPr id="32" name="object 32"/>
          <p:cNvGrpSpPr/>
          <p:nvPr/>
        </p:nvGrpSpPr>
        <p:grpSpPr>
          <a:xfrm>
            <a:off x="4200279" y="4881011"/>
            <a:ext cx="538320" cy="513291"/>
            <a:chOff x="9605572" y="7797922"/>
            <a:chExt cx="887730" cy="846455"/>
          </a:xfrm>
        </p:grpSpPr>
        <p:sp>
          <p:nvSpPr>
            <p:cNvPr id="33" name="object 33"/>
            <p:cNvSpPr/>
            <p:nvPr/>
          </p:nvSpPr>
          <p:spPr>
            <a:xfrm>
              <a:off x="9631749" y="7824099"/>
              <a:ext cx="835025" cy="793750"/>
            </a:xfrm>
            <a:custGeom>
              <a:avLst/>
              <a:gdLst/>
              <a:ahLst/>
              <a:cxnLst/>
              <a:rect l="l" t="t" r="r" b="b"/>
              <a:pathLst>
                <a:path w="835025" h="793750">
                  <a:moveTo>
                    <a:pt x="365778" y="0"/>
                  </a:moveTo>
                  <a:lnTo>
                    <a:pt x="0" y="396855"/>
                  </a:lnTo>
                  <a:lnTo>
                    <a:pt x="365778" y="793711"/>
                  </a:lnTo>
                  <a:lnTo>
                    <a:pt x="365778" y="523850"/>
                  </a:lnTo>
                  <a:lnTo>
                    <a:pt x="834912" y="523850"/>
                  </a:lnTo>
                  <a:lnTo>
                    <a:pt x="834912" y="269861"/>
                  </a:lnTo>
                  <a:lnTo>
                    <a:pt x="365778" y="269861"/>
                  </a:lnTo>
                  <a:lnTo>
                    <a:pt x="365778" y="0"/>
                  </a:lnTo>
                  <a:close/>
                </a:path>
              </a:pathLst>
            </a:custGeom>
            <a:solidFill>
              <a:srgbClr val="D5D5D5"/>
            </a:solidFill>
          </p:spPr>
          <p:txBody>
            <a:bodyPr wrap="square" lIns="0" tIns="0" rIns="0" bIns="0" rtlCol="0"/>
            <a:lstStyle/>
            <a:p>
              <a:endParaRPr sz="1092"/>
            </a:p>
          </p:txBody>
        </p:sp>
        <p:sp>
          <p:nvSpPr>
            <p:cNvPr id="34" name="object 34"/>
            <p:cNvSpPr/>
            <p:nvPr/>
          </p:nvSpPr>
          <p:spPr>
            <a:xfrm>
              <a:off x="9631749" y="7824099"/>
              <a:ext cx="835025" cy="793750"/>
            </a:xfrm>
            <a:custGeom>
              <a:avLst/>
              <a:gdLst/>
              <a:ahLst/>
              <a:cxnLst/>
              <a:rect l="l" t="t" r="r" b="b"/>
              <a:pathLst>
                <a:path w="835025" h="793750">
                  <a:moveTo>
                    <a:pt x="365778" y="523849"/>
                  </a:moveTo>
                  <a:lnTo>
                    <a:pt x="365778" y="793711"/>
                  </a:lnTo>
                  <a:lnTo>
                    <a:pt x="0" y="396855"/>
                  </a:lnTo>
                  <a:lnTo>
                    <a:pt x="365778" y="0"/>
                  </a:lnTo>
                  <a:lnTo>
                    <a:pt x="365778" y="269861"/>
                  </a:lnTo>
                  <a:lnTo>
                    <a:pt x="834912" y="269861"/>
                  </a:lnTo>
                  <a:lnTo>
                    <a:pt x="834912" y="523849"/>
                  </a:lnTo>
                  <a:lnTo>
                    <a:pt x="365778" y="523849"/>
                  </a:lnTo>
                  <a:close/>
                </a:path>
              </a:pathLst>
            </a:custGeom>
            <a:ln w="52354">
              <a:solidFill>
                <a:srgbClr val="D5D5D5"/>
              </a:solidFill>
            </a:ln>
          </p:spPr>
          <p:txBody>
            <a:bodyPr wrap="square" lIns="0" tIns="0" rIns="0" bIns="0" rtlCol="0"/>
            <a:lstStyle/>
            <a:p>
              <a:endParaRPr sz="1092"/>
            </a:p>
          </p:txBody>
        </p:sp>
      </p:grpSp>
      <p:grpSp>
        <p:nvGrpSpPr>
          <p:cNvPr id="38" name="object 38"/>
          <p:cNvGrpSpPr/>
          <p:nvPr/>
        </p:nvGrpSpPr>
        <p:grpSpPr>
          <a:xfrm>
            <a:off x="6325299" y="3654165"/>
            <a:ext cx="539481" cy="549049"/>
            <a:chOff x="16755825" y="5608614"/>
            <a:chExt cx="846455" cy="887730"/>
          </a:xfrm>
        </p:grpSpPr>
        <p:sp>
          <p:nvSpPr>
            <p:cNvPr id="39" name="object 39"/>
            <p:cNvSpPr/>
            <p:nvPr/>
          </p:nvSpPr>
          <p:spPr>
            <a:xfrm>
              <a:off x="16782002" y="5634791"/>
              <a:ext cx="793750" cy="835025"/>
            </a:xfrm>
            <a:custGeom>
              <a:avLst/>
              <a:gdLst/>
              <a:ahLst/>
              <a:cxnLst/>
              <a:rect l="l" t="t" r="r" b="b"/>
              <a:pathLst>
                <a:path w="793750" h="835025">
                  <a:moveTo>
                    <a:pt x="523847" y="0"/>
                  </a:moveTo>
                  <a:lnTo>
                    <a:pt x="269855" y="0"/>
                  </a:lnTo>
                  <a:lnTo>
                    <a:pt x="269855" y="469134"/>
                  </a:lnTo>
                  <a:lnTo>
                    <a:pt x="0" y="469134"/>
                  </a:lnTo>
                  <a:lnTo>
                    <a:pt x="396846" y="834912"/>
                  </a:lnTo>
                  <a:lnTo>
                    <a:pt x="793703" y="469134"/>
                  </a:lnTo>
                  <a:lnTo>
                    <a:pt x="523847" y="469134"/>
                  </a:lnTo>
                  <a:lnTo>
                    <a:pt x="523847" y="0"/>
                  </a:lnTo>
                  <a:close/>
                </a:path>
              </a:pathLst>
            </a:custGeom>
            <a:solidFill>
              <a:srgbClr val="D5D5D5"/>
            </a:solidFill>
          </p:spPr>
          <p:txBody>
            <a:bodyPr wrap="square" lIns="0" tIns="0" rIns="0" bIns="0" rtlCol="0"/>
            <a:lstStyle/>
            <a:p>
              <a:endParaRPr sz="1092"/>
            </a:p>
          </p:txBody>
        </p:sp>
        <p:sp>
          <p:nvSpPr>
            <p:cNvPr id="40" name="object 40"/>
            <p:cNvSpPr/>
            <p:nvPr/>
          </p:nvSpPr>
          <p:spPr>
            <a:xfrm>
              <a:off x="16782002" y="5634791"/>
              <a:ext cx="793750" cy="835025"/>
            </a:xfrm>
            <a:custGeom>
              <a:avLst/>
              <a:gdLst/>
              <a:ahLst/>
              <a:cxnLst/>
              <a:rect l="l" t="t" r="r" b="b"/>
              <a:pathLst>
                <a:path w="793750" h="835025">
                  <a:moveTo>
                    <a:pt x="523849" y="469133"/>
                  </a:moveTo>
                  <a:lnTo>
                    <a:pt x="793711" y="469133"/>
                  </a:lnTo>
                  <a:lnTo>
                    <a:pt x="396855" y="834912"/>
                  </a:lnTo>
                  <a:lnTo>
                    <a:pt x="0" y="469133"/>
                  </a:lnTo>
                  <a:lnTo>
                    <a:pt x="269861" y="469133"/>
                  </a:lnTo>
                  <a:lnTo>
                    <a:pt x="269861" y="0"/>
                  </a:lnTo>
                  <a:lnTo>
                    <a:pt x="523849" y="0"/>
                  </a:lnTo>
                  <a:lnTo>
                    <a:pt x="523849" y="469133"/>
                  </a:lnTo>
                  <a:close/>
                </a:path>
              </a:pathLst>
            </a:custGeom>
            <a:ln w="52354">
              <a:solidFill>
                <a:srgbClr val="D5D5D5"/>
              </a:solidFill>
            </a:ln>
          </p:spPr>
          <p:txBody>
            <a:bodyPr wrap="square" lIns="0" tIns="0" rIns="0" bIns="0" rtlCol="0"/>
            <a:lstStyle/>
            <a:p>
              <a:endParaRPr sz="1092"/>
            </a:p>
          </p:txBody>
        </p:sp>
      </p:grpSp>
      <p:sp>
        <p:nvSpPr>
          <p:cNvPr id="41" name="Title 1">
            <a:extLst>
              <a:ext uri="{FF2B5EF4-FFF2-40B4-BE49-F238E27FC236}">
                <a16:creationId xmlns:a16="http://schemas.microsoft.com/office/drawing/2014/main" id="{4125E953-CE78-FB2B-CB68-3AED4F532829}"/>
              </a:ext>
            </a:extLst>
          </p:cNvPr>
          <p:cNvSpPr txBox="1">
            <a:spLocks/>
          </p:cNvSpPr>
          <p:nvPr/>
        </p:nvSpPr>
        <p:spPr>
          <a:xfrm>
            <a:off x="1232435" y="448241"/>
            <a:ext cx="10132251"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800" b="1" dirty="0">
                <a:solidFill>
                  <a:schemeClr val="tx1"/>
                </a:solidFill>
                <a:latin typeface="Abadi"/>
              </a:rPr>
              <a:t>Data Collection </a:t>
            </a:r>
          </a:p>
        </p:txBody>
      </p:sp>
      <p:sp>
        <p:nvSpPr>
          <p:cNvPr id="2" name="object 2">
            <a:extLst>
              <a:ext uri="{FF2B5EF4-FFF2-40B4-BE49-F238E27FC236}">
                <a16:creationId xmlns:a16="http://schemas.microsoft.com/office/drawing/2014/main" id="{39CF7AC2-54C9-4137-848E-7D787B904AAC}"/>
              </a:ext>
            </a:extLst>
          </p:cNvPr>
          <p:cNvSpPr/>
          <p:nvPr/>
        </p:nvSpPr>
        <p:spPr>
          <a:xfrm>
            <a:off x="838200" y="1365503"/>
            <a:ext cx="10515600" cy="635"/>
          </a:xfrm>
          <a:custGeom>
            <a:avLst/>
            <a:gdLst/>
            <a:ahLst/>
            <a:cxnLst/>
            <a:rect l="l" t="t" r="r" b="b"/>
            <a:pathLst>
              <a:path w="10515600" h="634">
                <a:moveTo>
                  <a:pt x="0" y="0"/>
                </a:moveTo>
                <a:lnTo>
                  <a:pt x="10515600" y="381"/>
                </a:lnTo>
              </a:path>
            </a:pathLst>
          </a:custGeom>
          <a:ln w="6350">
            <a:solidFill>
              <a:srgbClr val="4471C4"/>
            </a:solidFill>
          </a:ln>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99454" y="1298398"/>
            <a:ext cx="6043090" cy="5021581"/>
          </a:xfrm>
          <a:prstGeom prst="rect">
            <a:avLst/>
          </a:prstGeom>
        </p:spPr>
        <p:txBody>
          <a:bodyPr vert="horz" wrap="square" lIns="0" tIns="7316" rIns="0" bIns="0" rtlCol="0">
            <a:spAutoFit/>
          </a:bodyPr>
          <a:lstStyle/>
          <a:p>
            <a:pPr marL="7701" marR="491342">
              <a:spcBef>
                <a:spcPts val="58"/>
              </a:spcBef>
            </a:pPr>
            <a:r>
              <a:rPr sz="2000" spc="39" dirty="0">
                <a:latin typeface="Microsoft Sans Serif"/>
                <a:cs typeface="Microsoft Sans Serif"/>
              </a:rPr>
              <a:t>In </a:t>
            </a:r>
            <a:r>
              <a:rPr sz="2000" spc="82" dirty="0">
                <a:latin typeface="Microsoft Sans Serif"/>
                <a:cs typeface="Microsoft Sans Serif"/>
              </a:rPr>
              <a:t>the </a:t>
            </a:r>
            <a:r>
              <a:rPr sz="2000" spc="58" dirty="0">
                <a:latin typeface="Microsoft Sans Serif"/>
                <a:cs typeface="Microsoft Sans Serif"/>
              </a:rPr>
              <a:t>data </a:t>
            </a:r>
            <a:r>
              <a:rPr sz="2000" spc="36" dirty="0">
                <a:latin typeface="Microsoft Sans Serif"/>
                <a:cs typeface="Microsoft Sans Serif"/>
              </a:rPr>
              <a:t>set, </a:t>
            </a:r>
            <a:r>
              <a:rPr sz="2000" spc="64" dirty="0">
                <a:latin typeface="Microsoft Sans Serif"/>
                <a:cs typeface="Microsoft Sans Serif"/>
              </a:rPr>
              <a:t>there </a:t>
            </a:r>
            <a:r>
              <a:rPr sz="2000" spc="18" dirty="0">
                <a:latin typeface="Microsoft Sans Serif"/>
                <a:cs typeface="Microsoft Sans Serif"/>
              </a:rPr>
              <a:t>are </a:t>
            </a:r>
            <a:r>
              <a:rPr lang="en-IN" sz="2000" spc="21" dirty="0">
                <a:latin typeface="Microsoft Sans Serif"/>
                <a:cs typeface="Microsoft Sans Serif"/>
              </a:rPr>
              <a:t>duplicate entries. We filtered them out to get unique row entries. </a:t>
            </a:r>
          </a:p>
          <a:p>
            <a:pPr marL="7701" marR="491342">
              <a:spcBef>
                <a:spcPts val="58"/>
              </a:spcBef>
            </a:pPr>
            <a:endParaRPr lang="en-IN" sz="2000" spc="21" dirty="0">
              <a:latin typeface="Microsoft Sans Serif"/>
              <a:cs typeface="Microsoft Sans Serif"/>
            </a:endParaRPr>
          </a:p>
          <a:p>
            <a:pPr marL="7701" marR="491342">
              <a:spcBef>
                <a:spcPts val="58"/>
              </a:spcBef>
            </a:pPr>
            <a:r>
              <a:rPr lang="en-IN" sz="2000" spc="21" dirty="0">
                <a:latin typeface="Microsoft Sans Serif"/>
                <a:cs typeface="Microsoft Sans Serif"/>
              </a:rPr>
              <a:t>There are two columns which did not have any data. They are dropped.</a:t>
            </a:r>
          </a:p>
          <a:p>
            <a:pPr marL="7701" marR="491342">
              <a:spcBef>
                <a:spcPts val="58"/>
              </a:spcBef>
            </a:pPr>
            <a:endParaRPr lang="en-IN" sz="2000" spc="21" dirty="0">
              <a:latin typeface="Microsoft Sans Serif"/>
              <a:cs typeface="Microsoft Sans Serif"/>
            </a:endParaRPr>
          </a:p>
          <a:p>
            <a:pPr marL="7701" marR="491342">
              <a:spcBef>
                <a:spcPts val="58"/>
              </a:spcBef>
            </a:pPr>
            <a:r>
              <a:rPr lang="en-IN" sz="2000" spc="21" dirty="0">
                <a:latin typeface="Microsoft Sans Serif"/>
                <a:cs typeface="Microsoft Sans Serif"/>
              </a:rPr>
              <a:t>There are null values corresponding to many features. It is dropped depending on importance and percentage of null values and some places it is filled with mode, given that the features are object data type.</a:t>
            </a:r>
          </a:p>
          <a:p>
            <a:pPr marL="7701" marR="491342">
              <a:spcBef>
                <a:spcPts val="58"/>
              </a:spcBef>
            </a:pPr>
            <a:endParaRPr lang="en-IN" sz="2000" spc="21" dirty="0">
              <a:latin typeface="Microsoft Sans Serif"/>
              <a:cs typeface="Microsoft Sans Serif"/>
            </a:endParaRPr>
          </a:p>
          <a:p>
            <a:pPr marL="7701" marR="491342">
              <a:spcBef>
                <a:spcPts val="58"/>
              </a:spcBef>
            </a:pPr>
            <a:r>
              <a:rPr lang="en-IN" sz="2000" spc="21" dirty="0">
                <a:latin typeface="Microsoft Sans Serif"/>
                <a:cs typeface="Microsoft Sans Serif"/>
              </a:rPr>
              <a:t>A new column is created for marriage status where ‘Married’ = 1 and ‘Unmarried’ = 0</a:t>
            </a:r>
          </a:p>
          <a:p>
            <a:pPr marL="7701" marR="491342">
              <a:spcBef>
                <a:spcPts val="58"/>
              </a:spcBef>
            </a:pPr>
            <a:r>
              <a:rPr lang="en-IN" sz="2000" spc="21" dirty="0">
                <a:latin typeface="Microsoft Sans Serif"/>
                <a:cs typeface="Microsoft Sans Serif"/>
              </a:rPr>
              <a:t>‘Orders’ and ‘Amount’ columns has outliers which are filtered out using IQR</a:t>
            </a:r>
            <a:endParaRPr sz="2000" dirty="0">
              <a:latin typeface="Microsoft Sans Serif"/>
              <a:cs typeface="Microsoft Sans Serif"/>
            </a:endParaRPr>
          </a:p>
        </p:txBody>
      </p:sp>
      <p:sp>
        <p:nvSpPr>
          <p:cNvPr id="4" name="object 4"/>
          <p:cNvSpPr/>
          <p:nvPr/>
        </p:nvSpPr>
        <p:spPr>
          <a:xfrm>
            <a:off x="7283683" y="1370019"/>
            <a:ext cx="4063586" cy="634971"/>
          </a:xfrm>
          <a:custGeom>
            <a:avLst/>
            <a:gdLst/>
            <a:ahLst/>
            <a:cxnLst/>
            <a:rect l="l" t="t" r="r" b="b"/>
            <a:pathLst>
              <a:path w="6701155" h="1047114">
                <a:moveTo>
                  <a:pt x="6199236" y="0"/>
                </a:moveTo>
                <a:lnTo>
                  <a:pt x="501902" y="0"/>
                </a:lnTo>
                <a:lnTo>
                  <a:pt x="433018" y="113"/>
                </a:lnTo>
                <a:lnTo>
                  <a:pt x="373136" y="911"/>
                </a:lnTo>
                <a:lnTo>
                  <a:pt x="321439" y="3075"/>
                </a:lnTo>
                <a:lnTo>
                  <a:pt x="277107" y="7289"/>
                </a:lnTo>
                <a:lnTo>
                  <a:pt x="239324" y="14236"/>
                </a:lnTo>
                <a:lnTo>
                  <a:pt x="158609" y="47328"/>
                </a:lnTo>
                <a:lnTo>
                  <a:pt x="115136" y="77832"/>
                </a:lnTo>
                <a:lnTo>
                  <a:pt x="77716" y="115251"/>
                </a:lnTo>
                <a:lnTo>
                  <a:pt x="47210" y="158722"/>
                </a:lnTo>
                <a:lnTo>
                  <a:pt x="24482" y="207383"/>
                </a:lnTo>
                <a:lnTo>
                  <a:pt x="7173" y="277222"/>
                </a:lnTo>
                <a:lnTo>
                  <a:pt x="2960" y="321553"/>
                </a:lnTo>
                <a:lnTo>
                  <a:pt x="797" y="373250"/>
                </a:lnTo>
                <a:lnTo>
                  <a:pt x="0" y="433132"/>
                </a:lnTo>
                <a:lnTo>
                  <a:pt x="0" y="613956"/>
                </a:lnTo>
                <a:lnTo>
                  <a:pt x="797" y="673837"/>
                </a:lnTo>
                <a:lnTo>
                  <a:pt x="2960" y="725534"/>
                </a:lnTo>
                <a:lnTo>
                  <a:pt x="7173" y="769865"/>
                </a:lnTo>
                <a:lnTo>
                  <a:pt x="14119" y="807649"/>
                </a:lnTo>
                <a:lnTo>
                  <a:pt x="47210" y="888365"/>
                </a:lnTo>
                <a:lnTo>
                  <a:pt x="77716" y="931836"/>
                </a:lnTo>
                <a:lnTo>
                  <a:pt x="115136" y="969255"/>
                </a:lnTo>
                <a:lnTo>
                  <a:pt x="158609" y="999760"/>
                </a:lnTo>
                <a:lnTo>
                  <a:pt x="207272" y="1022487"/>
                </a:lnTo>
                <a:lnTo>
                  <a:pt x="277107" y="1039799"/>
                </a:lnTo>
                <a:lnTo>
                  <a:pt x="321439" y="1044013"/>
                </a:lnTo>
                <a:lnTo>
                  <a:pt x="373136" y="1046177"/>
                </a:lnTo>
                <a:lnTo>
                  <a:pt x="433018" y="1046974"/>
                </a:lnTo>
                <a:lnTo>
                  <a:pt x="501902" y="1047088"/>
                </a:lnTo>
                <a:lnTo>
                  <a:pt x="6199236" y="1047088"/>
                </a:lnTo>
                <a:lnTo>
                  <a:pt x="6268120" y="1046974"/>
                </a:lnTo>
                <a:lnTo>
                  <a:pt x="6328002" y="1046177"/>
                </a:lnTo>
                <a:lnTo>
                  <a:pt x="6379699" y="1044013"/>
                </a:lnTo>
                <a:lnTo>
                  <a:pt x="6424031" y="1039799"/>
                </a:lnTo>
                <a:lnTo>
                  <a:pt x="6461813" y="1032851"/>
                </a:lnTo>
                <a:lnTo>
                  <a:pt x="6542529" y="999760"/>
                </a:lnTo>
                <a:lnTo>
                  <a:pt x="6586001" y="969255"/>
                </a:lnTo>
                <a:lnTo>
                  <a:pt x="6623422" y="931836"/>
                </a:lnTo>
                <a:lnTo>
                  <a:pt x="6653928" y="888365"/>
                </a:lnTo>
                <a:lnTo>
                  <a:pt x="6676656" y="839704"/>
                </a:lnTo>
                <a:lnTo>
                  <a:pt x="6693965" y="769865"/>
                </a:lnTo>
                <a:lnTo>
                  <a:pt x="6698178" y="725534"/>
                </a:lnTo>
                <a:lnTo>
                  <a:pt x="6700341" y="673837"/>
                </a:lnTo>
                <a:lnTo>
                  <a:pt x="6701138" y="613956"/>
                </a:lnTo>
                <a:lnTo>
                  <a:pt x="6701138" y="433132"/>
                </a:lnTo>
                <a:lnTo>
                  <a:pt x="6700341" y="373250"/>
                </a:lnTo>
                <a:lnTo>
                  <a:pt x="6698178" y="321553"/>
                </a:lnTo>
                <a:lnTo>
                  <a:pt x="6693965" y="277222"/>
                </a:lnTo>
                <a:lnTo>
                  <a:pt x="6687018" y="239438"/>
                </a:lnTo>
                <a:lnTo>
                  <a:pt x="6653928" y="158722"/>
                </a:lnTo>
                <a:lnTo>
                  <a:pt x="6623422" y="115251"/>
                </a:lnTo>
                <a:lnTo>
                  <a:pt x="6586001" y="77832"/>
                </a:lnTo>
                <a:lnTo>
                  <a:pt x="6542529" y="47328"/>
                </a:lnTo>
                <a:lnTo>
                  <a:pt x="6493866" y="24601"/>
                </a:lnTo>
                <a:lnTo>
                  <a:pt x="6424031" y="7289"/>
                </a:lnTo>
                <a:lnTo>
                  <a:pt x="6379699" y="3075"/>
                </a:lnTo>
                <a:lnTo>
                  <a:pt x="6328002" y="911"/>
                </a:lnTo>
                <a:lnTo>
                  <a:pt x="6268120" y="113"/>
                </a:lnTo>
                <a:lnTo>
                  <a:pt x="6199236" y="0"/>
                </a:lnTo>
                <a:close/>
              </a:path>
            </a:pathLst>
          </a:custGeom>
          <a:solidFill>
            <a:srgbClr val="D5D5D5"/>
          </a:solidFill>
        </p:spPr>
        <p:txBody>
          <a:bodyPr wrap="square" lIns="0" tIns="0" rIns="0" bIns="0" rtlCol="0"/>
          <a:lstStyle/>
          <a:p>
            <a:endParaRPr sz="1092"/>
          </a:p>
        </p:txBody>
      </p:sp>
      <p:sp>
        <p:nvSpPr>
          <p:cNvPr id="5" name="object 5"/>
          <p:cNvSpPr txBox="1"/>
          <p:nvPr/>
        </p:nvSpPr>
        <p:spPr>
          <a:xfrm>
            <a:off x="7972878" y="1459442"/>
            <a:ext cx="3104006" cy="291440"/>
          </a:xfrm>
          <a:prstGeom prst="rect">
            <a:avLst/>
          </a:prstGeom>
        </p:spPr>
        <p:txBody>
          <a:bodyPr vert="horz" wrap="square" lIns="0" tIns="7316" rIns="0" bIns="0" rtlCol="0">
            <a:spAutoFit/>
          </a:bodyPr>
          <a:lstStyle/>
          <a:p>
            <a:pPr marL="179055" marR="3081" indent="-171739">
              <a:lnSpc>
                <a:spcPct val="112200"/>
              </a:lnSpc>
              <a:spcBef>
                <a:spcPts val="58"/>
              </a:spcBef>
            </a:pPr>
            <a:r>
              <a:rPr lang="en-IN" b="1" spc="67" dirty="0">
                <a:solidFill>
                  <a:schemeClr val="bg1"/>
                </a:solidFill>
                <a:latin typeface="Microsoft Sans Serif"/>
                <a:cs typeface="Microsoft Sans Serif"/>
              </a:rPr>
              <a:t>Filtering Duplicate Entries</a:t>
            </a:r>
            <a:endParaRPr b="1" dirty="0">
              <a:solidFill>
                <a:schemeClr val="bg1"/>
              </a:solidFill>
              <a:latin typeface="Microsoft Sans Serif"/>
              <a:cs typeface="Microsoft Sans Serif"/>
            </a:endParaRPr>
          </a:p>
        </p:txBody>
      </p:sp>
      <p:sp>
        <p:nvSpPr>
          <p:cNvPr id="6" name="object 6"/>
          <p:cNvSpPr/>
          <p:nvPr/>
        </p:nvSpPr>
        <p:spPr>
          <a:xfrm>
            <a:off x="7275187" y="2421146"/>
            <a:ext cx="4063971" cy="634971"/>
          </a:xfrm>
          <a:custGeom>
            <a:avLst/>
            <a:gdLst/>
            <a:ahLst/>
            <a:cxnLst/>
            <a:rect l="l" t="t" r="r" b="b"/>
            <a:pathLst>
              <a:path w="6701790" h="1047114">
                <a:moveTo>
                  <a:pt x="6156786" y="0"/>
                </a:moveTo>
                <a:lnTo>
                  <a:pt x="544580" y="0"/>
                </a:lnTo>
                <a:lnTo>
                  <a:pt x="470100" y="120"/>
                </a:lnTo>
                <a:lnTo>
                  <a:pt x="405355" y="966"/>
                </a:lnTo>
                <a:lnTo>
                  <a:pt x="349460" y="3263"/>
                </a:lnTo>
                <a:lnTo>
                  <a:pt x="301530" y="7735"/>
                </a:lnTo>
                <a:lnTo>
                  <a:pt x="260679" y="15107"/>
                </a:lnTo>
                <a:lnTo>
                  <a:pt x="181304" y="46204"/>
                </a:lnTo>
                <a:lnTo>
                  <a:pt x="140416" y="72318"/>
                </a:lnTo>
                <a:lnTo>
                  <a:pt x="103906" y="103903"/>
                </a:lnTo>
                <a:lnTo>
                  <a:pt x="72320" y="140412"/>
                </a:lnTo>
                <a:lnTo>
                  <a:pt x="46204" y="181300"/>
                </a:lnTo>
                <a:lnTo>
                  <a:pt x="26103" y="226021"/>
                </a:lnTo>
                <a:lnTo>
                  <a:pt x="8325" y="298191"/>
                </a:lnTo>
                <a:lnTo>
                  <a:pt x="3761" y="344945"/>
                </a:lnTo>
                <a:lnTo>
                  <a:pt x="1262" y="398330"/>
                </a:lnTo>
                <a:lnTo>
                  <a:pt x="213" y="457983"/>
                </a:lnTo>
                <a:lnTo>
                  <a:pt x="0" y="523544"/>
                </a:lnTo>
                <a:lnTo>
                  <a:pt x="213" y="589104"/>
                </a:lnTo>
                <a:lnTo>
                  <a:pt x="1262" y="648758"/>
                </a:lnTo>
                <a:lnTo>
                  <a:pt x="3761" y="702143"/>
                </a:lnTo>
                <a:lnTo>
                  <a:pt x="8325" y="748897"/>
                </a:lnTo>
                <a:lnTo>
                  <a:pt x="15568" y="788659"/>
                </a:lnTo>
                <a:lnTo>
                  <a:pt x="46204" y="865787"/>
                </a:lnTo>
                <a:lnTo>
                  <a:pt x="72320" y="906675"/>
                </a:lnTo>
                <a:lnTo>
                  <a:pt x="103906" y="943184"/>
                </a:lnTo>
                <a:lnTo>
                  <a:pt x="140416" y="974769"/>
                </a:lnTo>
                <a:lnTo>
                  <a:pt x="181304" y="1000884"/>
                </a:lnTo>
                <a:lnTo>
                  <a:pt x="226024" y="1020982"/>
                </a:lnTo>
                <a:lnTo>
                  <a:pt x="301530" y="1039353"/>
                </a:lnTo>
                <a:lnTo>
                  <a:pt x="349460" y="1043825"/>
                </a:lnTo>
                <a:lnTo>
                  <a:pt x="405355" y="1046121"/>
                </a:lnTo>
                <a:lnTo>
                  <a:pt x="470100" y="1046967"/>
                </a:lnTo>
                <a:lnTo>
                  <a:pt x="544580" y="1047088"/>
                </a:lnTo>
                <a:lnTo>
                  <a:pt x="6156786" y="1047088"/>
                </a:lnTo>
                <a:lnTo>
                  <a:pt x="6231265" y="1046967"/>
                </a:lnTo>
                <a:lnTo>
                  <a:pt x="6296010" y="1046121"/>
                </a:lnTo>
                <a:lnTo>
                  <a:pt x="6351906" y="1043825"/>
                </a:lnTo>
                <a:lnTo>
                  <a:pt x="6399836" y="1039353"/>
                </a:lnTo>
                <a:lnTo>
                  <a:pt x="6440686" y="1031980"/>
                </a:lnTo>
                <a:lnTo>
                  <a:pt x="6520062" y="1000884"/>
                </a:lnTo>
                <a:lnTo>
                  <a:pt x="6560950" y="974769"/>
                </a:lnTo>
                <a:lnTo>
                  <a:pt x="6597460" y="943184"/>
                </a:lnTo>
                <a:lnTo>
                  <a:pt x="6629046" y="906675"/>
                </a:lnTo>
                <a:lnTo>
                  <a:pt x="6655162" y="865787"/>
                </a:lnTo>
                <a:lnTo>
                  <a:pt x="6675262" y="821067"/>
                </a:lnTo>
                <a:lnTo>
                  <a:pt x="6693041" y="748897"/>
                </a:lnTo>
                <a:lnTo>
                  <a:pt x="6697604" y="702143"/>
                </a:lnTo>
                <a:lnTo>
                  <a:pt x="6700104" y="648758"/>
                </a:lnTo>
                <a:lnTo>
                  <a:pt x="6701153" y="589104"/>
                </a:lnTo>
                <a:lnTo>
                  <a:pt x="6701366" y="523544"/>
                </a:lnTo>
                <a:lnTo>
                  <a:pt x="6701153" y="457983"/>
                </a:lnTo>
                <a:lnTo>
                  <a:pt x="6700104" y="398330"/>
                </a:lnTo>
                <a:lnTo>
                  <a:pt x="6697604" y="344945"/>
                </a:lnTo>
                <a:lnTo>
                  <a:pt x="6693041" y="298191"/>
                </a:lnTo>
                <a:lnTo>
                  <a:pt x="6685798" y="258429"/>
                </a:lnTo>
                <a:lnTo>
                  <a:pt x="6655162" y="181300"/>
                </a:lnTo>
                <a:lnTo>
                  <a:pt x="6629046" y="140412"/>
                </a:lnTo>
                <a:lnTo>
                  <a:pt x="6597460" y="103903"/>
                </a:lnTo>
                <a:lnTo>
                  <a:pt x="6560950" y="72318"/>
                </a:lnTo>
                <a:lnTo>
                  <a:pt x="6520062" y="46204"/>
                </a:lnTo>
                <a:lnTo>
                  <a:pt x="6475342" y="26106"/>
                </a:lnTo>
                <a:lnTo>
                  <a:pt x="6399836" y="7735"/>
                </a:lnTo>
                <a:lnTo>
                  <a:pt x="6351906" y="3263"/>
                </a:lnTo>
                <a:lnTo>
                  <a:pt x="6296010" y="966"/>
                </a:lnTo>
                <a:lnTo>
                  <a:pt x="6231265" y="120"/>
                </a:lnTo>
                <a:lnTo>
                  <a:pt x="6156786" y="0"/>
                </a:lnTo>
                <a:close/>
              </a:path>
            </a:pathLst>
          </a:custGeom>
          <a:solidFill>
            <a:srgbClr val="D5D5D5"/>
          </a:solidFill>
        </p:spPr>
        <p:txBody>
          <a:bodyPr wrap="square" lIns="0" tIns="0" rIns="0" bIns="0" rtlCol="0"/>
          <a:lstStyle/>
          <a:p>
            <a:endParaRPr dirty="0"/>
          </a:p>
        </p:txBody>
      </p:sp>
      <p:sp>
        <p:nvSpPr>
          <p:cNvPr id="7" name="object 7"/>
          <p:cNvSpPr/>
          <p:nvPr/>
        </p:nvSpPr>
        <p:spPr>
          <a:xfrm>
            <a:off x="7286143" y="3437494"/>
            <a:ext cx="4063586" cy="634971"/>
          </a:xfrm>
          <a:custGeom>
            <a:avLst/>
            <a:gdLst/>
            <a:ahLst/>
            <a:cxnLst/>
            <a:rect l="l" t="t" r="r" b="b"/>
            <a:pathLst>
              <a:path w="6701155" h="1047114">
                <a:moveTo>
                  <a:pt x="6199236" y="0"/>
                </a:moveTo>
                <a:lnTo>
                  <a:pt x="501902" y="0"/>
                </a:lnTo>
                <a:lnTo>
                  <a:pt x="433018" y="113"/>
                </a:lnTo>
                <a:lnTo>
                  <a:pt x="373136" y="911"/>
                </a:lnTo>
                <a:lnTo>
                  <a:pt x="321439" y="3075"/>
                </a:lnTo>
                <a:lnTo>
                  <a:pt x="277107" y="7289"/>
                </a:lnTo>
                <a:lnTo>
                  <a:pt x="239324" y="14236"/>
                </a:lnTo>
                <a:lnTo>
                  <a:pt x="158609" y="47328"/>
                </a:lnTo>
                <a:lnTo>
                  <a:pt x="115136" y="77832"/>
                </a:lnTo>
                <a:lnTo>
                  <a:pt x="77716" y="115251"/>
                </a:lnTo>
                <a:lnTo>
                  <a:pt x="47210" y="158722"/>
                </a:lnTo>
                <a:lnTo>
                  <a:pt x="24482" y="207384"/>
                </a:lnTo>
                <a:lnTo>
                  <a:pt x="7173" y="277222"/>
                </a:lnTo>
                <a:lnTo>
                  <a:pt x="2960" y="321554"/>
                </a:lnTo>
                <a:lnTo>
                  <a:pt x="797" y="373251"/>
                </a:lnTo>
                <a:lnTo>
                  <a:pt x="0" y="433132"/>
                </a:lnTo>
                <a:lnTo>
                  <a:pt x="0" y="613956"/>
                </a:lnTo>
                <a:lnTo>
                  <a:pt x="797" y="673837"/>
                </a:lnTo>
                <a:lnTo>
                  <a:pt x="2960" y="725534"/>
                </a:lnTo>
                <a:lnTo>
                  <a:pt x="7173" y="769866"/>
                </a:lnTo>
                <a:lnTo>
                  <a:pt x="14119" y="807650"/>
                </a:lnTo>
                <a:lnTo>
                  <a:pt x="47210" y="888366"/>
                </a:lnTo>
                <a:lnTo>
                  <a:pt x="77716" y="931837"/>
                </a:lnTo>
                <a:lnTo>
                  <a:pt x="115136" y="969256"/>
                </a:lnTo>
                <a:lnTo>
                  <a:pt x="158609" y="999761"/>
                </a:lnTo>
                <a:lnTo>
                  <a:pt x="207272" y="1022488"/>
                </a:lnTo>
                <a:lnTo>
                  <a:pt x="277107" y="1039799"/>
                </a:lnTo>
                <a:lnTo>
                  <a:pt x="321439" y="1044013"/>
                </a:lnTo>
                <a:lnTo>
                  <a:pt x="373136" y="1046177"/>
                </a:lnTo>
                <a:lnTo>
                  <a:pt x="433018" y="1046974"/>
                </a:lnTo>
                <a:lnTo>
                  <a:pt x="501902" y="1047088"/>
                </a:lnTo>
                <a:lnTo>
                  <a:pt x="6199236" y="1047088"/>
                </a:lnTo>
                <a:lnTo>
                  <a:pt x="6268120" y="1046974"/>
                </a:lnTo>
                <a:lnTo>
                  <a:pt x="6328002" y="1046177"/>
                </a:lnTo>
                <a:lnTo>
                  <a:pt x="6379699" y="1044013"/>
                </a:lnTo>
                <a:lnTo>
                  <a:pt x="6424031" y="1039799"/>
                </a:lnTo>
                <a:lnTo>
                  <a:pt x="6461813" y="1032852"/>
                </a:lnTo>
                <a:lnTo>
                  <a:pt x="6542529" y="999761"/>
                </a:lnTo>
                <a:lnTo>
                  <a:pt x="6586001" y="969256"/>
                </a:lnTo>
                <a:lnTo>
                  <a:pt x="6623422" y="931837"/>
                </a:lnTo>
                <a:lnTo>
                  <a:pt x="6653928" y="888366"/>
                </a:lnTo>
                <a:lnTo>
                  <a:pt x="6676656" y="839705"/>
                </a:lnTo>
                <a:lnTo>
                  <a:pt x="6693965" y="769866"/>
                </a:lnTo>
                <a:lnTo>
                  <a:pt x="6698178" y="725534"/>
                </a:lnTo>
                <a:lnTo>
                  <a:pt x="6700341" y="673837"/>
                </a:lnTo>
                <a:lnTo>
                  <a:pt x="6701138" y="613956"/>
                </a:lnTo>
                <a:lnTo>
                  <a:pt x="6701138" y="433132"/>
                </a:lnTo>
                <a:lnTo>
                  <a:pt x="6700341" y="373251"/>
                </a:lnTo>
                <a:lnTo>
                  <a:pt x="6698178" y="321554"/>
                </a:lnTo>
                <a:lnTo>
                  <a:pt x="6693965" y="277222"/>
                </a:lnTo>
                <a:lnTo>
                  <a:pt x="6687018" y="239438"/>
                </a:lnTo>
                <a:lnTo>
                  <a:pt x="6653928" y="158722"/>
                </a:lnTo>
                <a:lnTo>
                  <a:pt x="6623422" y="115251"/>
                </a:lnTo>
                <a:lnTo>
                  <a:pt x="6586001" y="77832"/>
                </a:lnTo>
                <a:lnTo>
                  <a:pt x="6542529" y="47328"/>
                </a:lnTo>
                <a:lnTo>
                  <a:pt x="6493866" y="24601"/>
                </a:lnTo>
                <a:lnTo>
                  <a:pt x="6424031" y="7289"/>
                </a:lnTo>
                <a:lnTo>
                  <a:pt x="6379699" y="3075"/>
                </a:lnTo>
                <a:lnTo>
                  <a:pt x="6328002" y="911"/>
                </a:lnTo>
                <a:lnTo>
                  <a:pt x="6268120" y="113"/>
                </a:lnTo>
                <a:lnTo>
                  <a:pt x="6199236" y="0"/>
                </a:lnTo>
                <a:close/>
              </a:path>
            </a:pathLst>
          </a:custGeom>
          <a:solidFill>
            <a:srgbClr val="D5D5D5"/>
          </a:solidFill>
        </p:spPr>
        <p:txBody>
          <a:bodyPr wrap="square" lIns="0" tIns="0" rIns="0" bIns="0" rtlCol="0"/>
          <a:lstStyle/>
          <a:p>
            <a:endParaRPr sz="1092"/>
          </a:p>
        </p:txBody>
      </p:sp>
      <p:sp>
        <p:nvSpPr>
          <p:cNvPr id="8" name="object 8"/>
          <p:cNvSpPr/>
          <p:nvPr/>
        </p:nvSpPr>
        <p:spPr>
          <a:xfrm>
            <a:off x="7264372" y="4464727"/>
            <a:ext cx="4063586" cy="634971"/>
          </a:xfrm>
          <a:custGeom>
            <a:avLst/>
            <a:gdLst/>
            <a:ahLst/>
            <a:cxnLst/>
            <a:rect l="l" t="t" r="r" b="b"/>
            <a:pathLst>
              <a:path w="6701155" h="1047115">
                <a:moveTo>
                  <a:pt x="6199236" y="0"/>
                </a:moveTo>
                <a:lnTo>
                  <a:pt x="501902" y="0"/>
                </a:lnTo>
                <a:lnTo>
                  <a:pt x="433018" y="113"/>
                </a:lnTo>
                <a:lnTo>
                  <a:pt x="373136" y="911"/>
                </a:lnTo>
                <a:lnTo>
                  <a:pt x="321439" y="3075"/>
                </a:lnTo>
                <a:lnTo>
                  <a:pt x="277107" y="7289"/>
                </a:lnTo>
                <a:lnTo>
                  <a:pt x="239324" y="14236"/>
                </a:lnTo>
                <a:lnTo>
                  <a:pt x="158609" y="47328"/>
                </a:lnTo>
                <a:lnTo>
                  <a:pt x="115136" y="77832"/>
                </a:lnTo>
                <a:lnTo>
                  <a:pt x="77716" y="115251"/>
                </a:lnTo>
                <a:lnTo>
                  <a:pt x="47210" y="158722"/>
                </a:lnTo>
                <a:lnTo>
                  <a:pt x="24482" y="207383"/>
                </a:lnTo>
                <a:lnTo>
                  <a:pt x="7173" y="277222"/>
                </a:lnTo>
                <a:lnTo>
                  <a:pt x="2960" y="321553"/>
                </a:lnTo>
                <a:lnTo>
                  <a:pt x="797" y="373250"/>
                </a:lnTo>
                <a:lnTo>
                  <a:pt x="0" y="433132"/>
                </a:lnTo>
                <a:lnTo>
                  <a:pt x="0" y="613955"/>
                </a:lnTo>
                <a:lnTo>
                  <a:pt x="797" y="673837"/>
                </a:lnTo>
                <a:lnTo>
                  <a:pt x="2960" y="725534"/>
                </a:lnTo>
                <a:lnTo>
                  <a:pt x="7173" y="769865"/>
                </a:lnTo>
                <a:lnTo>
                  <a:pt x="14119" y="807649"/>
                </a:lnTo>
                <a:lnTo>
                  <a:pt x="47210" y="888365"/>
                </a:lnTo>
                <a:lnTo>
                  <a:pt x="77716" y="931836"/>
                </a:lnTo>
                <a:lnTo>
                  <a:pt x="115136" y="969255"/>
                </a:lnTo>
                <a:lnTo>
                  <a:pt x="158609" y="999760"/>
                </a:lnTo>
                <a:lnTo>
                  <a:pt x="207272" y="1022487"/>
                </a:lnTo>
                <a:lnTo>
                  <a:pt x="277107" y="1039799"/>
                </a:lnTo>
                <a:lnTo>
                  <a:pt x="321439" y="1044013"/>
                </a:lnTo>
                <a:lnTo>
                  <a:pt x="373136" y="1046177"/>
                </a:lnTo>
                <a:lnTo>
                  <a:pt x="433018" y="1046974"/>
                </a:lnTo>
                <a:lnTo>
                  <a:pt x="501902" y="1047088"/>
                </a:lnTo>
                <a:lnTo>
                  <a:pt x="6199236" y="1047088"/>
                </a:lnTo>
                <a:lnTo>
                  <a:pt x="6268120" y="1046974"/>
                </a:lnTo>
                <a:lnTo>
                  <a:pt x="6328002" y="1046177"/>
                </a:lnTo>
                <a:lnTo>
                  <a:pt x="6379699" y="1044013"/>
                </a:lnTo>
                <a:lnTo>
                  <a:pt x="6424031" y="1039799"/>
                </a:lnTo>
                <a:lnTo>
                  <a:pt x="6461813" y="1032851"/>
                </a:lnTo>
                <a:lnTo>
                  <a:pt x="6542529" y="999760"/>
                </a:lnTo>
                <a:lnTo>
                  <a:pt x="6586001" y="969255"/>
                </a:lnTo>
                <a:lnTo>
                  <a:pt x="6623422" y="931836"/>
                </a:lnTo>
                <a:lnTo>
                  <a:pt x="6653928" y="888365"/>
                </a:lnTo>
                <a:lnTo>
                  <a:pt x="6676656" y="839704"/>
                </a:lnTo>
                <a:lnTo>
                  <a:pt x="6693965" y="769865"/>
                </a:lnTo>
                <a:lnTo>
                  <a:pt x="6698178" y="725534"/>
                </a:lnTo>
                <a:lnTo>
                  <a:pt x="6700341" y="673837"/>
                </a:lnTo>
                <a:lnTo>
                  <a:pt x="6701138" y="613955"/>
                </a:lnTo>
                <a:lnTo>
                  <a:pt x="6701138" y="433132"/>
                </a:lnTo>
                <a:lnTo>
                  <a:pt x="6700341" y="373250"/>
                </a:lnTo>
                <a:lnTo>
                  <a:pt x="6698178" y="321553"/>
                </a:lnTo>
                <a:lnTo>
                  <a:pt x="6693965" y="277222"/>
                </a:lnTo>
                <a:lnTo>
                  <a:pt x="6687018" y="239438"/>
                </a:lnTo>
                <a:lnTo>
                  <a:pt x="6653928" y="158722"/>
                </a:lnTo>
                <a:lnTo>
                  <a:pt x="6623422" y="115251"/>
                </a:lnTo>
                <a:lnTo>
                  <a:pt x="6586001" y="77832"/>
                </a:lnTo>
                <a:lnTo>
                  <a:pt x="6542529" y="47328"/>
                </a:lnTo>
                <a:lnTo>
                  <a:pt x="6493866" y="24601"/>
                </a:lnTo>
                <a:lnTo>
                  <a:pt x="6424031" y="7289"/>
                </a:lnTo>
                <a:lnTo>
                  <a:pt x="6379699" y="3075"/>
                </a:lnTo>
                <a:lnTo>
                  <a:pt x="6328002" y="911"/>
                </a:lnTo>
                <a:lnTo>
                  <a:pt x="6268120" y="113"/>
                </a:lnTo>
                <a:lnTo>
                  <a:pt x="6199236" y="0"/>
                </a:lnTo>
                <a:close/>
              </a:path>
            </a:pathLst>
          </a:custGeom>
          <a:solidFill>
            <a:srgbClr val="D5D5D5"/>
          </a:solidFill>
        </p:spPr>
        <p:txBody>
          <a:bodyPr wrap="square" lIns="0" tIns="0" rIns="0" bIns="0" rtlCol="0"/>
          <a:lstStyle/>
          <a:p>
            <a:r>
              <a:rPr lang="en-IN" b="1" dirty="0">
                <a:solidFill>
                  <a:schemeClr val="bg1"/>
                </a:solidFill>
              </a:rPr>
              <a:t>     Detecting &amp; Removing Outliers</a:t>
            </a:r>
            <a:endParaRPr b="1" dirty="0">
              <a:solidFill>
                <a:schemeClr val="bg1"/>
              </a:solidFill>
            </a:endParaRPr>
          </a:p>
        </p:txBody>
      </p:sp>
      <p:sp>
        <p:nvSpPr>
          <p:cNvPr id="9" name="object 9"/>
          <p:cNvSpPr txBox="1"/>
          <p:nvPr/>
        </p:nvSpPr>
        <p:spPr>
          <a:xfrm>
            <a:off x="7796392" y="2458752"/>
            <a:ext cx="3457110" cy="1603978"/>
          </a:xfrm>
          <a:prstGeom prst="rect">
            <a:avLst/>
          </a:prstGeom>
        </p:spPr>
        <p:txBody>
          <a:bodyPr vert="horz" wrap="square" lIns="0" tIns="7316" rIns="0" bIns="0" rtlCol="0">
            <a:spAutoFit/>
          </a:bodyPr>
          <a:lstStyle/>
          <a:p>
            <a:pPr marL="199463" marR="194842" algn="ctr">
              <a:lnSpc>
                <a:spcPct val="112200"/>
              </a:lnSpc>
              <a:spcBef>
                <a:spcPts val="58"/>
              </a:spcBef>
            </a:pPr>
            <a:r>
              <a:rPr lang="en-IN" b="1" spc="64" dirty="0">
                <a:solidFill>
                  <a:schemeClr val="bg1"/>
                </a:solidFill>
                <a:latin typeface="Microsoft Sans Serif"/>
                <a:cs typeface="Microsoft Sans Serif"/>
              </a:rPr>
              <a:t>Dropping Columns with no data</a:t>
            </a:r>
            <a:endParaRPr b="1" dirty="0">
              <a:solidFill>
                <a:schemeClr val="bg1"/>
              </a:solidFill>
              <a:latin typeface="Microsoft Sans Serif"/>
              <a:cs typeface="Microsoft Sans Serif"/>
            </a:endParaRPr>
          </a:p>
          <a:p>
            <a:pPr marL="7701" marR="3081" algn="ctr">
              <a:lnSpc>
                <a:spcPct val="112200"/>
              </a:lnSpc>
              <a:spcBef>
                <a:spcPts val="1686"/>
              </a:spcBef>
            </a:pPr>
            <a:endParaRPr sz="1486" dirty="0">
              <a:latin typeface="Microsoft Sans Serif"/>
              <a:cs typeface="Microsoft Sans Serif"/>
            </a:endParaRPr>
          </a:p>
          <a:p>
            <a:pPr marL="192147" marR="3081" indent="-184831">
              <a:lnSpc>
                <a:spcPct val="112200"/>
              </a:lnSpc>
              <a:spcBef>
                <a:spcPts val="1689"/>
              </a:spcBef>
            </a:pPr>
            <a:r>
              <a:rPr lang="en-IN" b="1" spc="64" dirty="0">
                <a:solidFill>
                  <a:schemeClr val="bg1"/>
                </a:solidFill>
                <a:latin typeface="Microsoft Sans Serif"/>
                <a:cs typeface="Microsoft Sans Serif"/>
              </a:rPr>
              <a:t>Filling With Null Values</a:t>
            </a:r>
            <a:endParaRPr b="1" dirty="0">
              <a:solidFill>
                <a:schemeClr val="bg1"/>
              </a:solidFill>
              <a:latin typeface="Microsoft Sans Serif"/>
              <a:cs typeface="Microsoft Sans Serif"/>
            </a:endParaRPr>
          </a:p>
        </p:txBody>
      </p:sp>
      <p:sp>
        <p:nvSpPr>
          <p:cNvPr id="16" name="Title 1">
            <a:extLst>
              <a:ext uri="{FF2B5EF4-FFF2-40B4-BE49-F238E27FC236}">
                <a16:creationId xmlns:a16="http://schemas.microsoft.com/office/drawing/2014/main" id="{AD426001-4712-630D-2A60-BC54DF7ECD98}"/>
              </a:ext>
            </a:extLst>
          </p:cNvPr>
          <p:cNvSpPr txBox="1">
            <a:spLocks/>
          </p:cNvSpPr>
          <p:nvPr/>
        </p:nvSpPr>
        <p:spPr>
          <a:xfrm>
            <a:off x="1118358" y="288279"/>
            <a:ext cx="8583266"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800" dirty="0">
                <a:solidFill>
                  <a:schemeClr val="tx1"/>
                </a:solidFill>
                <a:latin typeface="Abadi"/>
              </a:rPr>
              <a:t>Data Wrangling</a:t>
            </a:r>
          </a:p>
        </p:txBody>
      </p:sp>
      <p:sp>
        <p:nvSpPr>
          <p:cNvPr id="2" name="object 2">
            <a:extLst>
              <a:ext uri="{FF2B5EF4-FFF2-40B4-BE49-F238E27FC236}">
                <a16:creationId xmlns:a16="http://schemas.microsoft.com/office/drawing/2014/main" id="{604DC8E2-DD24-570A-537B-D7E42B4BB2BB}"/>
              </a:ext>
            </a:extLst>
          </p:cNvPr>
          <p:cNvSpPr/>
          <p:nvPr/>
        </p:nvSpPr>
        <p:spPr>
          <a:xfrm>
            <a:off x="838200" y="1169557"/>
            <a:ext cx="10515600" cy="635"/>
          </a:xfrm>
          <a:custGeom>
            <a:avLst/>
            <a:gdLst/>
            <a:ahLst/>
            <a:cxnLst/>
            <a:rect l="l" t="t" r="r" b="b"/>
            <a:pathLst>
              <a:path w="10515600" h="634">
                <a:moveTo>
                  <a:pt x="0" y="0"/>
                </a:moveTo>
                <a:lnTo>
                  <a:pt x="10515600" y="381"/>
                </a:lnTo>
              </a:path>
            </a:pathLst>
          </a:custGeom>
          <a:ln w="6350">
            <a:solidFill>
              <a:srgbClr val="4471C4"/>
            </a:solidFill>
          </a:ln>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57DF-F43D-8D0B-E046-B41BD85B8C36}"/>
              </a:ext>
            </a:extLst>
          </p:cNvPr>
          <p:cNvSpPr>
            <a:spLocks noGrp="1"/>
          </p:cNvSpPr>
          <p:nvPr>
            <p:ph type="title"/>
          </p:nvPr>
        </p:nvSpPr>
        <p:spPr>
          <a:xfrm>
            <a:off x="2275114" y="902366"/>
            <a:ext cx="8414659" cy="1013518"/>
          </a:xfrm>
        </p:spPr>
        <p:txBody>
          <a:bodyPr>
            <a:noAutofit/>
          </a:bodyPr>
          <a:lstStyle/>
          <a:p>
            <a:pPr algn="l"/>
            <a:r>
              <a:rPr lang="en-IN" sz="4800" b="1" dirty="0"/>
              <a:t>DATA VISUALIZATION</a:t>
            </a:r>
          </a:p>
        </p:txBody>
      </p:sp>
      <p:pic>
        <p:nvPicPr>
          <p:cNvPr id="5" name="Graphic 4" descr="Upward trend with solid fill">
            <a:extLst>
              <a:ext uri="{FF2B5EF4-FFF2-40B4-BE49-F238E27FC236}">
                <a16:creationId xmlns:a16="http://schemas.microsoft.com/office/drawing/2014/main" id="{375D9B83-F730-8C2E-B7C3-4943066B65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59830" y="1915884"/>
            <a:ext cx="6150432" cy="4354287"/>
          </a:xfrm>
          <a:prstGeom prst="rect">
            <a:avLst/>
          </a:prstGeom>
        </p:spPr>
      </p:pic>
    </p:spTree>
    <p:extLst>
      <p:ext uri="{BB962C8B-B14F-4D97-AF65-F5344CB8AC3E}">
        <p14:creationId xmlns:p14="http://schemas.microsoft.com/office/powerpoint/2010/main" val="1245625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0EA8-A664-CC9D-C88A-446B18BF9085}"/>
              </a:ext>
            </a:extLst>
          </p:cNvPr>
          <p:cNvSpPr>
            <a:spLocks noGrp="1"/>
          </p:cNvSpPr>
          <p:nvPr>
            <p:ph type="title"/>
          </p:nvPr>
        </p:nvSpPr>
        <p:spPr>
          <a:xfrm>
            <a:off x="2470292" y="471171"/>
            <a:ext cx="7958331" cy="770487"/>
          </a:xfrm>
        </p:spPr>
        <p:txBody>
          <a:bodyPr>
            <a:normAutofit/>
          </a:bodyPr>
          <a:lstStyle/>
          <a:p>
            <a:pPr algn="l"/>
            <a:r>
              <a:rPr lang="en-IN" sz="4400" b="1" dirty="0"/>
              <a:t>Gender wise Analysis</a:t>
            </a:r>
          </a:p>
        </p:txBody>
      </p:sp>
      <p:pic>
        <p:nvPicPr>
          <p:cNvPr id="4" name="Picture 3">
            <a:extLst>
              <a:ext uri="{FF2B5EF4-FFF2-40B4-BE49-F238E27FC236}">
                <a16:creationId xmlns:a16="http://schemas.microsoft.com/office/drawing/2014/main" id="{370E7AAD-64AC-895D-B4E0-38FA1C838AE8}"/>
              </a:ext>
            </a:extLst>
          </p:cNvPr>
          <p:cNvPicPr>
            <a:picLocks noChangeAspect="1"/>
          </p:cNvPicPr>
          <p:nvPr/>
        </p:nvPicPr>
        <p:blipFill rotWithShape="1">
          <a:blip r:embed="rId2"/>
          <a:srcRect l="8228" t="32111" r="6619" b="16050"/>
          <a:stretch/>
        </p:blipFill>
        <p:spPr>
          <a:xfrm>
            <a:off x="1001486" y="1643744"/>
            <a:ext cx="10363199" cy="3548743"/>
          </a:xfrm>
          <a:prstGeom prst="rect">
            <a:avLst/>
          </a:prstGeom>
        </p:spPr>
      </p:pic>
      <p:sp>
        <p:nvSpPr>
          <p:cNvPr id="6" name="Title 1">
            <a:extLst>
              <a:ext uri="{FF2B5EF4-FFF2-40B4-BE49-F238E27FC236}">
                <a16:creationId xmlns:a16="http://schemas.microsoft.com/office/drawing/2014/main" id="{909ECAB2-87E2-B571-C94A-E0447701B5B2}"/>
              </a:ext>
            </a:extLst>
          </p:cNvPr>
          <p:cNvSpPr txBox="1">
            <a:spLocks/>
          </p:cNvSpPr>
          <p:nvPr/>
        </p:nvSpPr>
        <p:spPr>
          <a:xfrm>
            <a:off x="1174888" y="5214256"/>
            <a:ext cx="7936455" cy="1422945"/>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sz="2400" dirty="0"/>
              <a:t>Conclusion</a:t>
            </a:r>
          </a:p>
          <a:p>
            <a:pPr algn="l"/>
            <a:endParaRPr lang="en-US" sz="2400" dirty="0"/>
          </a:p>
          <a:p>
            <a:pPr algn="l"/>
            <a:r>
              <a:rPr lang="en-US" sz="2400" dirty="0"/>
              <a:t>Females places more orders and their purchase power is also higher.</a:t>
            </a:r>
          </a:p>
        </p:txBody>
      </p:sp>
    </p:spTree>
    <p:extLst>
      <p:ext uri="{BB962C8B-B14F-4D97-AF65-F5344CB8AC3E}">
        <p14:creationId xmlns:p14="http://schemas.microsoft.com/office/powerpoint/2010/main" val="2151877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4520</TotalTime>
  <Words>621</Words>
  <Application>Microsoft Office PowerPoint</Application>
  <PresentationFormat>Widescreen</PresentationFormat>
  <Paragraphs>98</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Abadi</vt:lpstr>
      <vt:lpstr>Arial</vt:lpstr>
      <vt:lpstr>Arial MT</vt:lpstr>
      <vt:lpstr>Calibri</vt:lpstr>
      <vt:lpstr>Microsoft Sans Serif</vt:lpstr>
      <vt:lpstr>MS Shell Dlg 2</vt:lpstr>
      <vt:lpstr>Wingdings</vt:lpstr>
      <vt:lpstr>Wingdings 3</vt:lpstr>
      <vt:lpstr>Madison</vt:lpstr>
      <vt:lpstr>Diwali Sales Data Analysis Report</vt:lpstr>
      <vt:lpstr>PowerPoint Presentation</vt:lpstr>
      <vt:lpstr>Executive Summary </vt:lpstr>
      <vt:lpstr>Introduction</vt:lpstr>
      <vt:lpstr>METHODOLOGY</vt:lpstr>
      <vt:lpstr>PowerPoint Presentation</vt:lpstr>
      <vt:lpstr>PowerPoint Presentation</vt:lpstr>
      <vt:lpstr>DATA VISUALIZATION</vt:lpstr>
      <vt:lpstr>Gender wise Analysis</vt:lpstr>
      <vt:lpstr>Marital Status wise Analysis</vt:lpstr>
      <vt:lpstr>Age Group wise Analysis</vt:lpstr>
      <vt:lpstr>Product Category wise Analysis</vt:lpstr>
      <vt:lpstr>State wise Analysis</vt:lpstr>
      <vt:lpstr>Occupation wise Analysis</vt:lpstr>
      <vt:lpstr>Conclusion</vt:lpstr>
      <vt:lpstr>Final Suggestion</vt:lpstr>
      <vt:lpstr>Product ID wise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Vrinda Store Sales Data 2022</dc:title>
  <dc:creator>Jayashree Saha</dc:creator>
  <cp:lastModifiedBy>Jayashree Saha</cp:lastModifiedBy>
  <cp:revision>7</cp:revision>
  <dcterms:created xsi:type="dcterms:W3CDTF">2024-05-06T13:42:28Z</dcterms:created>
  <dcterms:modified xsi:type="dcterms:W3CDTF">2024-07-18T13:45:15Z</dcterms:modified>
</cp:coreProperties>
</file>