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sldIdLst>
    <p:sldId id="263" r:id="rId2"/>
    <p:sldId id="258" r:id="rId3"/>
    <p:sldId id="259" r:id="rId4"/>
    <p:sldId id="257"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86"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pPr/>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pPr/>
              <a:t>3/7/2019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pPr/>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pPr/>
              <a:t>3/7/2019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pPr/>
              <a:t>3/7/2019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pPr/>
              <a:t>3/7/2019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pPr/>
              <a:t>3/7/2019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pPr/>
              <a:t>3/7/2019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pPr/>
              <a:t>3/7/2019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340" y="1428736"/>
            <a:ext cx="10058400" cy="3000396"/>
          </a:xfrm>
        </p:spPr>
        <p:txBody>
          <a:bodyPr>
            <a:normAutofit/>
          </a:bodyPr>
          <a:lstStyle/>
          <a:p>
            <a:pPr algn="ctr"/>
            <a:r>
              <a:rPr lang="en-GB" sz="6600" dirty="0" smtClean="0"/>
              <a:t>Components of </a:t>
            </a:r>
            <a:br>
              <a:rPr lang="en-GB" sz="6600" dirty="0" smtClean="0"/>
            </a:br>
            <a:r>
              <a:rPr lang="en-GB" sz="6600" dirty="0" smtClean="0"/>
              <a:t>Information security</a:t>
            </a:r>
            <a:endParaRPr lang="en-IN"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C146153-98D2-E747-A5A3-CE1B8AA7D691}"/>
              </a:ext>
            </a:extLst>
          </p:cNvPr>
          <p:cNvSpPr>
            <a:spLocks noGrp="1"/>
          </p:cNvSpPr>
          <p:nvPr>
            <p:ph idx="1"/>
          </p:nvPr>
        </p:nvSpPr>
        <p:spPr>
          <a:xfrm>
            <a:off x="1069848" y="949417"/>
            <a:ext cx="10058400" cy="5222783"/>
          </a:xfrm>
        </p:spPr>
        <p:txBody>
          <a:bodyPr>
            <a:normAutofit/>
          </a:bodyPr>
          <a:lstStyle/>
          <a:p>
            <a:pPr marL="0" indent="0">
              <a:buNone/>
            </a:pPr>
            <a:r>
              <a:rPr lang="en-GB" sz="4000" u="sng"/>
              <a:t>3 Main Components:</a:t>
            </a:r>
          </a:p>
          <a:p>
            <a:r>
              <a:rPr lang="en-GB" sz="4000"/>
              <a:t>Confidentiality</a:t>
            </a:r>
          </a:p>
          <a:p>
            <a:r>
              <a:rPr lang="en-GB" sz="4000"/>
              <a:t>Integrity</a:t>
            </a:r>
          </a:p>
          <a:p>
            <a:r>
              <a:rPr lang="en-GB" sz="4000"/>
              <a:t>Availability</a:t>
            </a:r>
            <a:endParaRPr lang="en-US" sz="4000"/>
          </a:p>
        </p:txBody>
      </p:sp>
      <p:pic>
        <p:nvPicPr>
          <p:cNvPr id="6" name="Picture 6">
            <a:extLst>
              <a:ext uri="{FF2B5EF4-FFF2-40B4-BE49-F238E27FC236}">
                <a16:creationId xmlns="" xmlns:a16="http://schemas.microsoft.com/office/drawing/2014/main" id="{9A8BA6B6-0FF6-414A-9D6E-AD6CBD822FA7}"/>
              </a:ext>
            </a:extLst>
          </p:cNvPr>
          <p:cNvPicPr>
            <a:picLocks noChangeAspect="1"/>
          </p:cNvPicPr>
          <p:nvPr/>
        </p:nvPicPr>
        <p:blipFill>
          <a:blip r:embed="rId2"/>
          <a:stretch>
            <a:fillRect/>
          </a:stretch>
        </p:blipFill>
        <p:spPr>
          <a:xfrm>
            <a:off x="4278544" y="2121408"/>
            <a:ext cx="7250097" cy="4445609"/>
          </a:xfrm>
          <a:prstGeom prst="rect">
            <a:avLst/>
          </a:prstGeom>
        </p:spPr>
      </p:pic>
    </p:spTree>
    <p:extLst>
      <p:ext uri="{BB962C8B-B14F-4D97-AF65-F5344CB8AC3E}">
        <p14:creationId xmlns="" xmlns:p14="http://schemas.microsoft.com/office/powerpoint/2010/main" val="1316808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8D21E3-B5DA-8E49-AEF5-2F5F699638E0}"/>
              </a:ext>
            </a:extLst>
          </p:cNvPr>
          <p:cNvSpPr>
            <a:spLocks noGrp="1"/>
          </p:cNvSpPr>
          <p:nvPr>
            <p:ph type="title"/>
          </p:nvPr>
        </p:nvSpPr>
        <p:spPr>
          <a:xfrm>
            <a:off x="1066800" y="1076476"/>
            <a:ext cx="10058400" cy="4361096"/>
          </a:xfrm>
        </p:spPr>
        <p:txBody>
          <a:bodyPr/>
          <a:lstStyle/>
          <a:p>
            <a:r>
              <a:rPr lang="en-GB"/>
              <a:t>              </a:t>
            </a:r>
            <a:r>
              <a:rPr lang="en-GB" sz="6000" b="1"/>
              <a:t>Confidentiality</a:t>
            </a:r>
            <a:endParaRPr lang="en-US" sz="6000" b="1"/>
          </a:p>
        </p:txBody>
      </p:sp>
    </p:spTree>
    <p:extLst>
      <p:ext uri="{BB962C8B-B14F-4D97-AF65-F5344CB8AC3E}">
        <p14:creationId xmlns="" xmlns:p14="http://schemas.microsoft.com/office/powerpoint/2010/main" val="2847051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25175C2-381F-0A4D-BC11-ECDE8FE98AD2}"/>
              </a:ext>
            </a:extLst>
          </p:cNvPr>
          <p:cNvSpPr>
            <a:spLocks noGrp="1"/>
          </p:cNvSpPr>
          <p:nvPr>
            <p:ph idx="1"/>
          </p:nvPr>
        </p:nvSpPr>
        <p:spPr>
          <a:xfrm>
            <a:off x="1069848" y="530194"/>
            <a:ext cx="10058400" cy="5642006"/>
          </a:xfrm>
        </p:spPr>
        <p:txBody>
          <a:bodyPr>
            <a:normAutofit lnSpcReduction="10000"/>
          </a:bodyPr>
          <a:lstStyle/>
          <a:p>
            <a:r>
              <a:rPr lang="en-GB" sz="2800" dirty="0"/>
              <a:t>Confidentiality is the concealment of information or resources.</a:t>
            </a:r>
          </a:p>
          <a:p>
            <a:r>
              <a:rPr lang="en-GB" sz="2800" dirty="0"/>
              <a:t>Confidentiality means making sure that information is only seen by people who have right to see it.</a:t>
            </a:r>
          </a:p>
          <a:p>
            <a:r>
              <a:rPr lang="en-GB" sz="2800" dirty="0"/>
              <a:t>The  message is written in a particular language. The language can be English , Hindi, French or any other language.</a:t>
            </a:r>
          </a:p>
          <a:p>
            <a:r>
              <a:rPr lang="en-GB" sz="2800" dirty="0"/>
              <a:t>These message are called plaintext or cleartext message.</a:t>
            </a:r>
          </a:p>
          <a:p>
            <a:r>
              <a:rPr lang="en-GB" sz="2800" dirty="0"/>
              <a:t>Through encryption this message in such a fashion that it is no longer understandable by either a person.</a:t>
            </a:r>
          </a:p>
          <a:p>
            <a:r>
              <a:rPr lang="en-GB" sz="2800" dirty="0"/>
              <a:t>An encrypted message is called ciphertext.</a:t>
            </a:r>
          </a:p>
          <a:p>
            <a:r>
              <a:rPr lang="en-GB" sz="2800" dirty="0"/>
              <a:t>The process of converting a ciphertext back into plaintext is called decryption. </a:t>
            </a:r>
          </a:p>
        </p:txBody>
      </p:sp>
    </p:spTree>
    <p:extLst>
      <p:ext uri="{BB962C8B-B14F-4D97-AF65-F5344CB8AC3E}">
        <p14:creationId xmlns="" xmlns:p14="http://schemas.microsoft.com/office/powerpoint/2010/main" val="266860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14356"/>
            <a:ext cx="10058400" cy="5457844"/>
          </a:xfrm>
        </p:spPr>
        <p:txBody>
          <a:bodyPr>
            <a:normAutofit lnSpcReduction="10000"/>
          </a:bodyPr>
          <a:lstStyle/>
          <a:p>
            <a:r>
              <a:rPr lang="en-IN" sz="2800" dirty="0"/>
              <a:t>In a security system the plain text message is encrypted by using a key KEY</a:t>
            </a:r>
            <a:r>
              <a:rPr lang="en-IN" sz="1400" dirty="0"/>
              <a:t>E</a:t>
            </a:r>
            <a:r>
              <a:rPr lang="en-IN" sz="2800" dirty="0"/>
              <a:t>. </a:t>
            </a:r>
          </a:p>
          <a:p>
            <a:r>
              <a:rPr lang="en-IN" sz="2800" dirty="0"/>
              <a:t>The encrypted message is then sent from the sender to received through a media (wired, wireless, or even postal) using some protocol. </a:t>
            </a:r>
          </a:p>
          <a:p>
            <a:r>
              <a:rPr lang="en-IN" sz="2800" dirty="0"/>
              <a:t>The encrypted message is then decrypted using a key KEY</a:t>
            </a:r>
            <a:r>
              <a:rPr lang="en-IN" sz="1400" dirty="0"/>
              <a:t>D </a:t>
            </a:r>
            <a:r>
              <a:rPr lang="en-IN" sz="2800" dirty="0"/>
              <a:t>to extract the original message.</a:t>
            </a:r>
          </a:p>
          <a:p>
            <a:r>
              <a:rPr lang="en-IN" sz="2800" dirty="0"/>
              <a:t>A cryptographic key is generally a large in number.</a:t>
            </a:r>
          </a:p>
          <a:p>
            <a:r>
              <a:rPr lang="en-IN" sz="2800" dirty="0"/>
              <a:t> The range of possible values of a key is called keyspace.</a:t>
            </a:r>
          </a:p>
          <a:p>
            <a:r>
              <a:rPr lang="en-IN" sz="2800" dirty="0"/>
              <a:t>The larger the keyspace is, the more difficult it is for attacker to guess the key and restore the original message.</a:t>
            </a:r>
          </a:p>
          <a:p>
            <a:r>
              <a:rPr lang="en-IN" sz="2800" dirty="0"/>
              <a:t> Therefore a larger keyspace makes a ciphertext more secure.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5340" y="285728"/>
            <a:ext cx="10058400" cy="5929354"/>
          </a:xfrm>
        </p:spPr>
        <p:txBody>
          <a:bodyPr>
            <a:normAutofit lnSpcReduction="10000"/>
          </a:bodyPr>
          <a:lstStyle/>
          <a:p>
            <a:r>
              <a:rPr lang="en-GB" sz="2800" dirty="0"/>
              <a:t>The art of keeping message secure using the science of encryption and decryption is called cryptography.</a:t>
            </a:r>
          </a:p>
          <a:p>
            <a:r>
              <a:rPr lang="en-GB" sz="2800" dirty="0"/>
              <a:t>The people who practice cryptography is called cryptographer.</a:t>
            </a:r>
          </a:p>
          <a:p>
            <a:r>
              <a:rPr lang="en-GB" sz="2800" dirty="0"/>
              <a:t>There are people who try to break the secrecy of encryption.</a:t>
            </a:r>
          </a:p>
          <a:p>
            <a:r>
              <a:rPr lang="en-GB" sz="2800" dirty="0"/>
              <a:t>These are for many purposes: Some are for research purposes </a:t>
            </a:r>
            <a:r>
              <a:rPr lang="en-GB" sz="2800" dirty="0" smtClean="0"/>
              <a:t>to </a:t>
            </a:r>
            <a:r>
              <a:rPr lang="en-GB" sz="2800" dirty="0"/>
              <a:t>measure the strength of security and some, for stealing the information. Some are hackers who try to break the security for fun or for price. These people who try to break the secrecy of the cryptography are called cryptanalysts. The practice of cryptanalysts is called cryptanalysis.</a:t>
            </a:r>
          </a:p>
          <a:p>
            <a:r>
              <a:rPr lang="en-GB" sz="2800" dirty="0"/>
              <a:t>There is another science in security engineering. This is called steaganography.</a:t>
            </a:r>
            <a:endParaRPr lang="en-US" sz="2800" dirty="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46CFDE4-3CE6-2048-8B7F-8BC5A193AD7E}"/>
              </a:ext>
            </a:extLst>
          </p:cNvPr>
          <p:cNvSpPr>
            <a:spLocks noGrp="1"/>
          </p:cNvSpPr>
          <p:nvPr>
            <p:ph idx="1"/>
          </p:nvPr>
        </p:nvSpPr>
        <p:spPr>
          <a:xfrm>
            <a:off x="1069848" y="678155"/>
            <a:ext cx="10058400" cy="5494045"/>
          </a:xfrm>
        </p:spPr>
        <p:txBody>
          <a:bodyPr>
            <a:normAutofit/>
          </a:bodyPr>
          <a:lstStyle/>
          <a:p>
            <a:r>
              <a:rPr lang="en-GB" sz="2800" dirty="0"/>
              <a:t>Steganography is the science of hiding secret message in other message so that the existence of secret message is concealed.</a:t>
            </a:r>
          </a:p>
          <a:p>
            <a:r>
              <a:rPr lang="en-GB" sz="2800" dirty="0"/>
              <a:t>For example, sending some secret message by changing some bits in a large Picture message. By looking at picture, others will not able to guess that in reality the picture is carrying secret message.</a:t>
            </a:r>
          </a:p>
          <a:p>
            <a:r>
              <a:rPr lang="en-GB" sz="2800" dirty="0"/>
              <a:t>Keeping information secret from unauthorized access is probably the most common aspects of information security.</a:t>
            </a:r>
          </a:p>
          <a:p>
            <a:r>
              <a:rPr lang="en-GB" sz="2800" dirty="0"/>
              <a:t>The need of keeping information secret arises from the use of computers in sensitive fields such as government and industry.</a:t>
            </a:r>
            <a:endParaRPr lang="en-US" sz="2800" dirty="0"/>
          </a:p>
        </p:txBody>
      </p:sp>
    </p:spTree>
    <p:extLst>
      <p:ext uri="{BB962C8B-B14F-4D97-AF65-F5344CB8AC3E}">
        <p14:creationId xmlns="" xmlns:p14="http://schemas.microsoft.com/office/powerpoint/2010/main" val="188228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22</TotalTime>
  <Words>435</Words>
  <Application>Microsoft Office PowerPoint</Application>
  <PresentationFormat>Custom</PresentationFormat>
  <Paragraphs>29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Wood Type</vt:lpstr>
      <vt:lpstr>Components of  Information security</vt:lpstr>
      <vt:lpstr>Slide 2</vt:lpstr>
      <vt:lpstr>              Confidentiality</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Confidentiality</dc:title>
  <dc:creator>PERSONAL</dc:creator>
  <cp:lastModifiedBy>PERSONAL</cp:lastModifiedBy>
  <cp:revision>9</cp:revision>
  <dcterms:modified xsi:type="dcterms:W3CDTF">2019-03-07T03:27:34Z</dcterms:modified>
</cp:coreProperties>
</file>