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22-Oct-24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49079" y="5669279"/>
            <a:ext cx="3538330" cy="923330"/>
          </a:xfrm>
          <a:prstGeom prst="rect">
            <a:avLst/>
          </a:prstGeom>
          <a:noFill/>
        </p:spPr>
        <p:txBody>
          <a:bodyPr wrap="square" rtlCol="0">
            <a:spAutoFit/>
          </a:bodyPr>
          <a:lstStyle/>
          <a:p>
            <a:r>
              <a:rPr lang="en-US" dirty="0" smtClean="0">
                <a:latin typeface="Baskerville Old Face" panose="02020602080505020303" pitchFamily="18" charset="0"/>
              </a:rPr>
              <a:t>SUBMITTED BY:</a:t>
            </a:r>
          </a:p>
          <a:p>
            <a:r>
              <a:rPr lang="en-US" dirty="0" err="1" smtClean="0">
                <a:latin typeface="Baskerville Old Face" panose="02020602080505020303" pitchFamily="18" charset="0"/>
              </a:rPr>
              <a:t>Jayashree</a:t>
            </a:r>
            <a:r>
              <a:rPr lang="en-US" dirty="0" smtClean="0">
                <a:latin typeface="Baskerville Old Face" panose="02020602080505020303" pitchFamily="18" charset="0"/>
              </a:rPr>
              <a:t> </a:t>
            </a:r>
            <a:r>
              <a:rPr lang="en-US" dirty="0" err="1" smtClean="0">
                <a:latin typeface="Baskerville Old Face" panose="02020602080505020303" pitchFamily="18" charset="0"/>
              </a:rPr>
              <a:t>Subhash</a:t>
            </a:r>
            <a:r>
              <a:rPr lang="en-US" dirty="0" smtClean="0">
                <a:latin typeface="Baskerville Old Face" panose="02020602080505020303" pitchFamily="18" charset="0"/>
              </a:rPr>
              <a:t> </a:t>
            </a:r>
            <a:r>
              <a:rPr lang="en-US" dirty="0" err="1" smtClean="0">
                <a:latin typeface="Baskerville Old Face" panose="02020602080505020303" pitchFamily="18" charset="0"/>
              </a:rPr>
              <a:t>Zalte</a:t>
            </a:r>
            <a:r>
              <a:rPr lang="en-US" dirty="0" smtClean="0">
                <a:latin typeface="Baskerville Old Face" panose="02020602080505020303" pitchFamily="18" charset="0"/>
              </a:rPr>
              <a:t>.</a:t>
            </a:r>
          </a:p>
          <a:p>
            <a:r>
              <a:rPr lang="en-US" dirty="0" smtClean="0">
                <a:latin typeface="Baskerville Old Face" panose="02020602080505020303" pitchFamily="18" charset="0"/>
              </a:rPr>
              <a:t>PRN: (2124UCEF1065</a:t>
            </a:r>
            <a:r>
              <a:rPr lang="en-US" dirty="0" smtClean="0"/>
              <a:t>)</a:t>
            </a:r>
            <a:endParaRPr lang="en-US" dirty="0"/>
          </a:p>
        </p:txBody>
      </p:sp>
      <p:sp>
        <p:nvSpPr>
          <p:cNvPr id="7" name="TextBox 6"/>
          <p:cNvSpPr txBox="1"/>
          <p:nvPr/>
        </p:nvSpPr>
        <p:spPr>
          <a:xfrm>
            <a:off x="1653871" y="461175"/>
            <a:ext cx="6090699" cy="1815882"/>
          </a:xfrm>
          <a:prstGeom prst="rect">
            <a:avLst/>
          </a:prstGeom>
          <a:noFill/>
        </p:spPr>
        <p:txBody>
          <a:bodyPr wrap="square" rtlCol="0">
            <a:spAutoFit/>
          </a:bodyPr>
          <a:lstStyle/>
          <a:p>
            <a:r>
              <a:rPr lang="en-US" dirty="0" smtClean="0"/>
              <a:t>                        </a:t>
            </a:r>
            <a:r>
              <a:rPr lang="en-US" sz="2800" dirty="0" smtClean="0">
                <a:latin typeface="Baskerville Old Face" panose="02020602080505020303" pitchFamily="18" charset="0"/>
              </a:rPr>
              <a:t>TOPIC NAME</a:t>
            </a:r>
          </a:p>
          <a:p>
            <a:endParaRPr lang="en-US" sz="2800" dirty="0" smtClean="0">
              <a:latin typeface="Baskerville Old Face" panose="02020602080505020303" pitchFamily="18" charset="0"/>
            </a:endParaRPr>
          </a:p>
          <a:p>
            <a:endParaRPr lang="en-US" sz="2800" dirty="0" smtClean="0">
              <a:latin typeface="Baskerville Old Face" panose="02020602080505020303" pitchFamily="18" charset="0"/>
            </a:endParaRPr>
          </a:p>
          <a:p>
            <a:r>
              <a:rPr lang="en-US" sz="2800" u="sng" dirty="0" smtClean="0">
                <a:latin typeface="Baskerville Old Face" panose="02020602080505020303" pitchFamily="18" charset="0"/>
              </a:rPr>
              <a:t> “</a:t>
            </a:r>
            <a:r>
              <a:rPr lang="en-US" sz="2800" u="sng" dirty="0">
                <a:latin typeface="Baskerville Old Face" panose="02020602080505020303" pitchFamily="18" charset="0"/>
              </a:rPr>
              <a:t>EXPENSES MANAGER SYSTEM”</a:t>
            </a:r>
          </a:p>
        </p:txBody>
      </p:sp>
    </p:spTree>
    <p:extLst>
      <p:ext uri="{BB962C8B-B14F-4D97-AF65-F5344CB8AC3E}">
        <p14:creationId xmlns:p14="http://schemas.microsoft.com/office/powerpoint/2010/main" val="1962609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0421" y="2305878"/>
            <a:ext cx="5414838" cy="830997"/>
          </a:xfrm>
          <a:prstGeom prst="rect">
            <a:avLst/>
          </a:prstGeom>
          <a:noFill/>
        </p:spPr>
        <p:txBody>
          <a:bodyPr wrap="square" rtlCol="0">
            <a:spAutoFit/>
          </a:bodyPr>
          <a:lstStyle/>
          <a:p>
            <a:r>
              <a:rPr lang="en-US" sz="4800" dirty="0" smtClean="0">
                <a:latin typeface="Baskerville Old Face" panose="02020602080505020303" pitchFamily="18" charset="0"/>
              </a:rPr>
              <a:t>THANK YOU</a:t>
            </a:r>
            <a:endParaRPr lang="en-US" sz="4800" dirty="0">
              <a:latin typeface="Baskerville Old Face" panose="02020602080505020303" pitchFamily="18" charset="0"/>
            </a:endParaRPr>
          </a:p>
        </p:txBody>
      </p:sp>
    </p:spTree>
    <p:extLst>
      <p:ext uri="{BB962C8B-B14F-4D97-AF65-F5344CB8AC3E}">
        <p14:creationId xmlns:p14="http://schemas.microsoft.com/office/powerpoint/2010/main" val="3213205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20601" y="626876"/>
            <a:ext cx="3097033" cy="800219"/>
          </a:xfrm>
          <a:prstGeom prst="rect">
            <a:avLst/>
          </a:prstGeom>
          <a:noFill/>
        </p:spPr>
        <p:txBody>
          <a:bodyPr wrap="square" rtlCol="0">
            <a:spAutoFit/>
          </a:bodyPr>
          <a:lstStyle/>
          <a:p>
            <a:r>
              <a:rPr lang="en-US" dirty="0"/>
              <a:t> </a:t>
            </a:r>
            <a:r>
              <a:rPr lang="en-US" sz="2800" dirty="0">
                <a:latin typeface="Baskerville Old Face" panose="02020602080505020303" pitchFamily="18" charset="0"/>
              </a:rPr>
              <a:t>INTRODUCTION</a:t>
            </a:r>
          </a:p>
        </p:txBody>
      </p:sp>
      <p:sp>
        <p:nvSpPr>
          <p:cNvPr id="7" name="TextBox 6"/>
          <p:cNvSpPr txBox="1"/>
          <p:nvPr/>
        </p:nvSpPr>
        <p:spPr>
          <a:xfrm>
            <a:off x="1455089" y="2210463"/>
            <a:ext cx="7482178" cy="3139321"/>
          </a:xfrm>
          <a:prstGeom prst="rect">
            <a:avLst/>
          </a:prstGeom>
          <a:noFill/>
        </p:spPr>
        <p:txBody>
          <a:bodyPr wrap="square" rtlCol="0">
            <a:spAutoFit/>
          </a:bodyPr>
          <a:lstStyle/>
          <a:p>
            <a:r>
              <a:rPr lang="en-US" dirty="0">
                <a:latin typeface="Baskerville Old Face" panose="02020602080505020303" pitchFamily="18" charset="0"/>
              </a:rPr>
              <a:t>Expense Manager is launched for Android Expense Manager, the latest and one of best running version in Finance category. It enables users to create expense, list down them based on different categories and check or search for specific entry. </a:t>
            </a:r>
            <a:r>
              <a:rPr lang="en-US" dirty="0" err="1">
                <a:latin typeface="Baskerville Old Face" panose="02020602080505020303" pitchFamily="18" charset="0"/>
              </a:rPr>
              <a:t>GensobrazilCpp</a:t>
            </a:r>
            <a:r>
              <a:rPr lang="en-US" dirty="0">
                <a:latin typeface="Baskerville Old Face" panose="02020602080505020303" pitchFamily="18" charset="0"/>
              </a:rPr>
              <a:t> has two main classes using object-oriented programming paradigms: one is Expense (which represents an individual expense, containing the attributes name of cost, amount and category) and a second class named as </a:t>
            </a:r>
            <a:r>
              <a:rPr lang="en-US" dirty="0" err="1">
                <a:latin typeface="Baskerville Old Face" panose="02020602080505020303" pitchFamily="18" charset="0"/>
              </a:rPr>
              <a:t>ExpenseManager</a:t>
            </a:r>
            <a:r>
              <a:rPr lang="en-US" dirty="0">
                <a:latin typeface="Baskerville Old Face" panose="02020602080505020303" pitchFamily="18" charset="0"/>
              </a:rPr>
              <a:t> which performs managing actions for handling a collection of all objects called Expenses. A straightforward system provides clear, helpful insight for people to understand where their money goes.</a:t>
            </a:r>
          </a:p>
          <a:p>
            <a:endParaRPr lang="en-US" dirty="0"/>
          </a:p>
          <a:p>
            <a:endParaRPr lang="en-US" dirty="0"/>
          </a:p>
        </p:txBody>
      </p:sp>
    </p:spTree>
    <p:extLst>
      <p:ext uri="{BB962C8B-B14F-4D97-AF65-F5344CB8AC3E}">
        <p14:creationId xmlns:p14="http://schemas.microsoft.com/office/powerpoint/2010/main" val="1675752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003" y="2035534"/>
            <a:ext cx="9215562" cy="3970318"/>
          </a:xfrm>
          <a:prstGeom prst="rect">
            <a:avLst/>
          </a:prstGeom>
          <a:noFill/>
        </p:spPr>
        <p:txBody>
          <a:bodyPr wrap="square" rtlCol="0">
            <a:spAutoFit/>
          </a:bodyPr>
          <a:lstStyle/>
          <a:p>
            <a:r>
              <a:rPr lang="en-US" dirty="0">
                <a:latin typeface="Baskerville Old Face" panose="02020602080505020303" pitchFamily="18" charset="0"/>
              </a:rPr>
              <a:t>An expense manager system monitors, controls, and analyzes the expenses of an individual or company. Major uses: </a:t>
            </a:r>
            <a:endParaRPr lang="en-US" dirty="0" smtClean="0">
              <a:latin typeface="Baskerville Old Face" panose="02020602080505020303" pitchFamily="18" charset="0"/>
            </a:endParaRPr>
          </a:p>
          <a:p>
            <a:r>
              <a:rPr lang="en-US" dirty="0" smtClean="0">
                <a:latin typeface="Baskerville Old Face" panose="02020602080505020303" pitchFamily="18" charset="0"/>
              </a:rPr>
              <a:t>1.Tracking </a:t>
            </a:r>
            <a:r>
              <a:rPr lang="en-US" dirty="0">
                <a:latin typeface="Baskerville Old Face" panose="02020602080505020303" pitchFamily="18" charset="0"/>
              </a:rPr>
              <a:t>Expenses: Monitor daily, weekly, or monthly expenses to understand personal spending habits</a:t>
            </a:r>
            <a:r>
              <a:rPr lang="en-US" dirty="0" smtClean="0">
                <a:latin typeface="Baskerville Old Face" panose="02020602080505020303" pitchFamily="18" charset="0"/>
              </a:rPr>
              <a:t>.</a:t>
            </a:r>
          </a:p>
          <a:p>
            <a:r>
              <a:rPr lang="en-US" dirty="0" smtClean="0">
                <a:latin typeface="Baskerville Old Face" panose="02020602080505020303" pitchFamily="18" charset="0"/>
              </a:rPr>
              <a:t>2. </a:t>
            </a:r>
            <a:r>
              <a:rPr lang="en-US" dirty="0">
                <a:latin typeface="Baskerville Old Face" panose="02020602080505020303" pitchFamily="18" charset="0"/>
              </a:rPr>
              <a:t>Budgeting: Set budgets across different categories and track adherence</a:t>
            </a:r>
            <a:r>
              <a:rPr lang="en-US" dirty="0" smtClean="0">
                <a:latin typeface="Baskerville Old Face" panose="02020602080505020303" pitchFamily="18" charset="0"/>
              </a:rPr>
              <a:t>.</a:t>
            </a:r>
          </a:p>
          <a:p>
            <a:r>
              <a:rPr lang="en-US" dirty="0">
                <a:latin typeface="Baskerville Old Face" panose="02020602080505020303" pitchFamily="18" charset="0"/>
              </a:rPr>
              <a:t>3</a:t>
            </a:r>
            <a:r>
              <a:rPr lang="en-US" dirty="0" smtClean="0">
                <a:latin typeface="Baskerville Old Face" panose="02020602080505020303" pitchFamily="18" charset="0"/>
              </a:rPr>
              <a:t>. </a:t>
            </a:r>
            <a:r>
              <a:rPr lang="en-US" dirty="0">
                <a:latin typeface="Baskerville Old Face" panose="02020602080505020303" pitchFamily="18" charset="0"/>
              </a:rPr>
              <a:t>Financial Analysis: Generate reports to analyze expenditure and identify where savings are possible</a:t>
            </a:r>
            <a:r>
              <a:rPr lang="en-US" dirty="0" smtClean="0">
                <a:latin typeface="Baskerville Old Face" panose="02020602080505020303" pitchFamily="18" charset="0"/>
              </a:rPr>
              <a:t>.</a:t>
            </a:r>
          </a:p>
          <a:p>
            <a:r>
              <a:rPr lang="en-US" dirty="0" smtClean="0">
                <a:latin typeface="Baskerville Old Face" panose="02020602080505020303" pitchFamily="18" charset="0"/>
              </a:rPr>
              <a:t>4</a:t>
            </a:r>
            <a:r>
              <a:rPr lang="en-US" dirty="0">
                <a:latin typeface="Baskerville Old Face" panose="02020602080505020303" pitchFamily="18" charset="0"/>
              </a:rPr>
              <a:t>. Receipt Management: Digitally store and organize receipts for easy access and record-keeping</a:t>
            </a:r>
            <a:r>
              <a:rPr lang="en-US" dirty="0" smtClean="0">
                <a:latin typeface="Baskerville Old Face" panose="02020602080505020303" pitchFamily="18" charset="0"/>
              </a:rPr>
              <a:t>.</a:t>
            </a:r>
          </a:p>
          <a:p>
            <a:r>
              <a:rPr lang="en-US" dirty="0" smtClean="0">
                <a:latin typeface="Baskerville Old Face" panose="02020602080505020303" pitchFamily="18" charset="0"/>
              </a:rPr>
              <a:t>5.Accumulation </a:t>
            </a:r>
            <a:r>
              <a:rPr lang="en-US" dirty="0">
                <a:latin typeface="Baskerville Old Face" panose="02020602080505020303" pitchFamily="18" charset="0"/>
              </a:rPr>
              <a:t>of Expenses: the provision of categorizing expenses, for instance, in types such as food or travel, for easy record keeping</a:t>
            </a:r>
            <a:r>
              <a:rPr lang="en-US" dirty="0" smtClean="0">
                <a:latin typeface="Baskerville Old Face" panose="02020602080505020303" pitchFamily="18" charset="0"/>
              </a:rPr>
              <a:t>.</a:t>
            </a:r>
          </a:p>
          <a:p>
            <a:r>
              <a:rPr lang="en-US" dirty="0" smtClean="0">
                <a:latin typeface="Baskerville Old Face" panose="02020602080505020303" pitchFamily="18" charset="0"/>
              </a:rPr>
              <a:t>6.Reporting </a:t>
            </a:r>
            <a:r>
              <a:rPr lang="en-US" dirty="0">
                <a:latin typeface="Baskerville Old Face" panose="02020602080505020303" pitchFamily="18" charset="0"/>
              </a:rPr>
              <a:t>reporting in graphical forms to understand financial </a:t>
            </a:r>
            <a:r>
              <a:rPr lang="en-US" dirty="0" err="1">
                <a:latin typeface="Baskerville Old Face" panose="02020602080505020303" pitchFamily="18" charset="0"/>
              </a:rPr>
              <a:t>health.Integration</a:t>
            </a:r>
            <a:r>
              <a:rPr lang="en-US" dirty="0">
                <a:latin typeface="Baskerville Old Face" panose="02020602080505020303" pitchFamily="18" charset="0"/>
              </a:rPr>
              <a:t>. Integration with bank accounts and credit card(s) automatically tracks the expenses </a:t>
            </a:r>
            <a:r>
              <a:rPr lang="en-US" dirty="0" smtClean="0">
                <a:latin typeface="Baskerville Old Face" panose="02020602080505020303" pitchFamily="18" charset="0"/>
              </a:rPr>
              <a:t>.</a:t>
            </a:r>
          </a:p>
          <a:p>
            <a:r>
              <a:rPr lang="en-US" dirty="0" smtClean="0">
                <a:latin typeface="Baskerville Old Face" panose="02020602080505020303" pitchFamily="18" charset="0"/>
              </a:rPr>
              <a:t>7.Tax </a:t>
            </a:r>
            <a:r>
              <a:rPr lang="en-US" dirty="0">
                <a:latin typeface="Baskerville Old Face" panose="02020602080505020303" pitchFamily="18" charset="0"/>
              </a:rPr>
              <a:t>Preparation. Easy collection of expenses of the filing of tax. Overall, an expense manager system helps in better financial awareness and assists one in making informed financial decisions.</a:t>
            </a:r>
          </a:p>
        </p:txBody>
      </p:sp>
      <p:sp>
        <p:nvSpPr>
          <p:cNvPr id="5" name="TextBox 4"/>
          <p:cNvSpPr txBox="1"/>
          <p:nvPr/>
        </p:nvSpPr>
        <p:spPr>
          <a:xfrm>
            <a:off x="4548145" y="286247"/>
            <a:ext cx="3395207" cy="523220"/>
          </a:xfrm>
          <a:prstGeom prst="rect">
            <a:avLst/>
          </a:prstGeom>
          <a:noFill/>
        </p:spPr>
        <p:txBody>
          <a:bodyPr wrap="square" rtlCol="0">
            <a:spAutoFit/>
          </a:bodyPr>
          <a:lstStyle/>
          <a:p>
            <a:r>
              <a:rPr lang="en-US" sz="2800" dirty="0" smtClean="0">
                <a:latin typeface="Baskerville Old Face" panose="02020602080505020303" pitchFamily="18" charset="0"/>
              </a:rPr>
              <a:t>USES</a:t>
            </a:r>
            <a:endParaRPr lang="en-US" sz="2800" dirty="0">
              <a:latin typeface="Baskerville Old Face" panose="02020602080505020303" pitchFamily="18" charset="0"/>
            </a:endParaRPr>
          </a:p>
        </p:txBody>
      </p:sp>
    </p:spTree>
    <p:extLst>
      <p:ext uri="{BB962C8B-B14F-4D97-AF65-F5344CB8AC3E}">
        <p14:creationId xmlns:p14="http://schemas.microsoft.com/office/powerpoint/2010/main" val="494727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69850" y="278296"/>
            <a:ext cx="2552369" cy="523220"/>
          </a:xfrm>
          <a:prstGeom prst="rect">
            <a:avLst/>
          </a:prstGeom>
          <a:noFill/>
        </p:spPr>
        <p:txBody>
          <a:bodyPr wrap="square" rtlCol="0">
            <a:spAutoFit/>
          </a:bodyPr>
          <a:lstStyle/>
          <a:p>
            <a:r>
              <a:rPr lang="en-US" sz="2800" dirty="0" smtClean="0">
                <a:latin typeface="Baskerville Old Face" panose="02020602080505020303" pitchFamily="18" charset="0"/>
              </a:rPr>
              <a:t>CODE</a:t>
            </a:r>
            <a:endParaRPr lang="en-US" sz="2800" dirty="0">
              <a:latin typeface="Baskerville Old Face" panose="02020602080505020303" pitchFamily="18" charset="0"/>
            </a:endParaRPr>
          </a:p>
        </p:txBody>
      </p:sp>
      <p:sp>
        <p:nvSpPr>
          <p:cNvPr id="6" name="TextBox 5"/>
          <p:cNvSpPr txBox="1"/>
          <p:nvPr/>
        </p:nvSpPr>
        <p:spPr>
          <a:xfrm>
            <a:off x="111319" y="1502688"/>
            <a:ext cx="11791784" cy="5355312"/>
          </a:xfrm>
          <a:prstGeom prst="rect">
            <a:avLst/>
          </a:prstGeom>
          <a:noFill/>
        </p:spPr>
        <p:txBody>
          <a:bodyPr wrap="square" rtlCol="0">
            <a:spAutoFit/>
          </a:bodyPr>
          <a:lstStyle/>
          <a:p>
            <a:r>
              <a:rPr lang="en-US" dirty="0">
                <a:latin typeface="Baskerville Old Face" panose="02020602080505020303" pitchFamily="18" charset="0"/>
              </a:rPr>
              <a:t>#include &lt;</a:t>
            </a:r>
            <a:r>
              <a:rPr lang="en-US" dirty="0" err="1">
                <a:latin typeface="Baskerville Old Face" panose="02020602080505020303" pitchFamily="18" charset="0"/>
              </a:rPr>
              <a:t>iostream</a:t>
            </a:r>
            <a:r>
              <a:rPr lang="en-US" dirty="0">
                <a:latin typeface="Baskerville Old Face" panose="02020602080505020303" pitchFamily="18" charset="0"/>
              </a:rPr>
              <a:t>&gt;</a:t>
            </a:r>
          </a:p>
          <a:p>
            <a:r>
              <a:rPr lang="en-US" dirty="0">
                <a:latin typeface="Baskerville Old Face" panose="02020602080505020303" pitchFamily="18" charset="0"/>
              </a:rPr>
              <a:t>#include &lt;string&gt;</a:t>
            </a:r>
          </a:p>
          <a:p>
            <a:r>
              <a:rPr lang="en-US" dirty="0">
                <a:latin typeface="Baskerville Old Face" panose="02020602080505020303" pitchFamily="18" charset="0"/>
              </a:rPr>
              <a:t>#include &lt;vector&gt;</a:t>
            </a:r>
          </a:p>
          <a:p>
            <a:endParaRPr lang="en-US" dirty="0">
              <a:latin typeface="Baskerville Old Face" panose="02020602080505020303" pitchFamily="18" charset="0"/>
            </a:endParaRPr>
          </a:p>
          <a:p>
            <a:r>
              <a:rPr lang="en-US" dirty="0">
                <a:latin typeface="Baskerville Old Face" panose="02020602080505020303" pitchFamily="18" charset="0"/>
              </a:rPr>
              <a:t>class Expense {</a:t>
            </a:r>
          </a:p>
          <a:p>
            <a:r>
              <a:rPr lang="en-US" dirty="0">
                <a:latin typeface="Baskerville Old Face" panose="02020602080505020303" pitchFamily="18" charset="0"/>
              </a:rPr>
              <a:t>private:</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::string name;</a:t>
            </a:r>
          </a:p>
          <a:p>
            <a:r>
              <a:rPr lang="en-US" dirty="0">
                <a:latin typeface="Baskerville Old Face" panose="02020602080505020303" pitchFamily="18" charset="0"/>
              </a:rPr>
              <a:t>    double amount;</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::string category;</a:t>
            </a:r>
          </a:p>
          <a:p>
            <a:endParaRPr lang="en-US" dirty="0">
              <a:latin typeface="Baskerville Old Face" panose="02020602080505020303" pitchFamily="18" charset="0"/>
            </a:endParaRPr>
          </a:p>
          <a:p>
            <a:r>
              <a:rPr lang="en-US" dirty="0">
                <a:latin typeface="Baskerville Old Face" panose="02020602080505020303" pitchFamily="18" charset="0"/>
              </a:rPr>
              <a:t>public:</a:t>
            </a:r>
          </a:p>
          <a:p>
            <a:r>
              <a:rPr lang="en-US" dirty="0">
                <a:latin typeface="Baskerville Old Face" panose="02020602080505020303" pitchFamily="18" charset="0"/>
              </a:rPr>
              <a:t>    Expense(</a:t>
            </a:r>
            <a:r>
              <a:rPr lang="en-US" dirty="0" err="1">
                <a:latin typeface="Baskerville Old Face" panose="02020602080505020303" pitchFamily="18" charset="0"/>
              </a:rPr>
              <a:t>const</a:t>
            </a:r>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::string&amp; name, double amount, </a:t>
            </a:r>
            <a:r>
              <a:rPr lang="en-US" dirty="0" err="1">
                <a:latin typeface="Baskerville Old Face" panose="02020602080505020303" pitchFamily="18" charset="0"/>
              </a:rPr>
              <a:t>const</a:t>
            </a:r>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::string&amp; category)</a:t>
            </a:r>
          </a:p>
          <a:p>
            <a:r>
              <a:rPr lang="en-US" dirty="0">
                <a:latin typeface="Baskerville Old Face" panose="02020602080505020303" pitchFamily="18" charset="0"/>
              </a:rPr>
              <a:t>        : name(name), amount(amount), category(category) {}</a:t>
            </a:r>
          </a:p>
          <a:p>
            <a:endParaRPr lang="en-US" dirty="0">
              <a:latin typeface="Baskerville Old Face" panose="02020602080505020303" pitchFamily="18" charset="0"/>
            </a:endParaRP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::string </a:t>
            </a:r>
            <a:r>
              <a:rPr lang="en-US" dirty="0" err="1">
                <a:latin typeface="Baskerville Old Face" panose="02020602080505020303" pitchFamily="18" charset="0"/>
              </a:rPr>
              <a:t>getName</a:t>
            </a:r>
            <a:r>
              <a:rPr lang="en-US" dirty="0">
                <a:latin typeface="Baskerville Old Face" panose="02020602080505020303" pitchFamily="18" charset="0"/>
              </a:rPr>
              <a:t>() </a:t>
            </a:r>
            <a:r>
              <a:rPr lang="en-US" dirty="0" err="1">
                <a:latin typeface="Baskerville Old Face" panose="02020602080505020303" pitchFamily="18" charset="0"/>
              </a:rPr>
              <a:t>const</a:t>
            </a:r>
            <a:r>
              <a:rPr lang="en-US" dirty="0">
                <a:latin typeface="Baskerville Old Face" panose="02020602080505020303" pitchFamily="18" charset="0"/>
              </a:rPr>
              <a:t> { return name; }</a:t>
            </a:r>
          </a:p>
          <a:p>
            <a:r>
              <a:rPr lang="en-US" dirty="0">
                <a:latin typeface="Baskerville Old Face" panose="02020602080505020303" pitchFamily="18" charset="0"/>
              </a:rPr>
              <a:t>    double </a:t>
            </a:r>
            <a:r>
              <a:rPr lang="en-US" dirty="0" err="1">
                <a:latin typeface="Baskerville Old Face" panose="02020602080505020303" pitchFamily="18" charset="0"/>
              </a:rPr>
              <a:t>getAmount</a:t>
            </a:r>
            <a:r>
              <a:rPr lang="en-US" dirty="0">
                <a:latin typeface="Baskerville Old Face" panose="02020602080505020303" pitchFamily="18" charset="0"/>
              </a:rPr>
              <a:t>() </a:t>
            </a:r>
            <a:r>
              <a:rPr lang="en-US" dirty="0" err="1">
                <a:latin typeface="Baskerville Old Face" panose="02020602080505020303" pitchFamily="18" charset="0"/>
              </a:rPr>
              <a:t>const</a:t>
            </a:r>
            <a:r>
              <a:rPr lang="en-US" dirty="0">
                <a:latin typeface="Baskerville Old Face" panose="02020602080505020303" pitchFamily="18" charset="0"/>
              </a:rPr>
              <a:t> { return amount; }</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::string </a:t>
            </a:r>
            <a:r>
              <a:rPr lang="en-US" dirty="0" err="1">
                <a:latin typeface="Baskerville Old Face" panose="02020602080505020303" pitchFamily="18" charset="0"/>
              </a:rPr>
              <a:t>getCategory</a:t>
            </a:r>
            <a:r>
              <a:rPr lang="en-US" dirty="0">
                <a:latin typeface="Baskerville Old Face" panose="02020602080505020303" pitchFamily="18" charset="0"/>
              </a:rPr>
              <a:t>() </a:t>
            </a:r>
            <a:r>
              <a:rPr lang="en-US" dirty="0" err="1">
                <a:latin typeface="Baskerville Old Face" panose="02020602080505020303" pitchFamily="18" charset="0"/>
              </a:rPr>
              <a:t>const</a:t>
            </a:r>
            <a:r>
              <a:rPr lang="en-US" dirty="0">
                <a:latin typeface="Baskerville Old Face" panose="02020602080505020303" pitchFamily="18" charset="0"/>
              </a:rPr>
              <a:t> { return category; }</a:t>
            </a:r>
          </a:p>
          <a:p>
            <a:endParaRPr lang="en-US" dirty="0"/>
          </a:p>
          <a:p>
            <a:r>
              <a:rPr lang="en-US" dirty="0"/>
              <a:t>   </a:t>
            </a:r>
          </a:p>
        </p:txBody>
      </p:sp>
    </p:spTree>
    <p:extLst>
      <p:ext uri="{BB962C8B-B14F-4D97-AF65-F5344CB8AC3E}">
        <p14:creationId xmlns:p14="http://schemas.microsoft.com/office/powerpoint/2010/main" val="274533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637" y="95416"/>
            <a:ext cx="8491994" cy="7017306"/>
          </a:xfrm>
          <a:prstGeom prst="rect">
            <a:avLst/>
          </a:prstGeom>
          <a:noFill/>
        </p:spPr>
        <p:txBody>
          <a:bodyPr wrap="square" rtlCol="0">
            <a:spAutoFit/>
          </a:bodyPr>
          <a:lstStyle/>
          <a:p>
            <a:r>
              <a:rPr lang="en-US" dirty="0">
                <a:latin typeface="Baskerville Old Face" panose="02020602080505020303" pitchFamily="18" charset="0"/>
              </a:rPr>
              <a:t> friend </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ostream</a:t>
            </a:r>
            <a:r>
              <a:rPr lang="en-US" dirty="0">
                <a:latin typeface="Baskerville Old Face" panose="02020602080505020303" pitchFamily="18" charset="0"/>
              </a:rPr>
              <a:t>&amp; operator&lt;&lt;(</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ostream</a:t>
            </a:r>
            <a:r>
              <a:rPr lang="en-US" dirty="0">
                <a:latin typeface="Baskerville Old Face" panose="02020602080505020303" pitchFamily="18" charset="0"/>
              </a:rPr>
              <a:t>&amp; </a:t>
            </a:r>
            <a:r>
              <a:rPr lang="en-US" dirty="0" err="1">
                <a:latin typeface="Baskerville Old Face" panose="02020602080505020303" pitchFamily="18" charset="0"/>
              </a:rPr>
              <a:t>os</a:t>
            </a:r>
            <a:r>
              <a:rPr lang="en-US" dirty="0">
                <a:latin typeface="Baskerville Old Face" panose="02020602080505020303" pitchFamily="18" charset="0"/>
              </a:rPr>
              <a:t>, </a:t>
            </a:r>
            <a:r>
              <a:rPr lang="en-US" dirty="0" err="1">
                <a:latin typeface="Baskerville Old Face" panose="02020602080505020303" pitchFamily="18" charset="0"/>
              </a:rPr>
              <a:t>const</a:t>
            </a:r>
            <a:r>
              <a:rPr lang="en-US" dirty="0">
                <a:latin typeface="Baskerville Old Face" panose="02020602080505020303" pitchFamily="18" charset="0"/>
              </a:rPr>
              <a:t> Expense&amp; expense) {</a:t>
            </a:r>
          </a:p>
          <a:p>
            <a:r>
              <a:rPr lang="en-US" dirty="0">
                <a:latin typeface="Baskerville Old Face" panose="02020602080505020303" pitchFamily="18" charset="0"/>
              </a:rPr>
              <a:t>       </a:t>
            </a:r>
            <a:r>
              <a:rPr lang="en-US" dirty="0" err="1">
                <a:latin typeface="Baskerville Old Face" panose="02020602080505020303" pitchFamily="18" charset="0"/>
              </a:rPr>
              <a:t>os</a:t>
            </a:r>
            <a:r>
              <a:rPr lang="en-US" dirty="0">
                <a:latin typeface="Baskerville Old Face" panose="02020602080505020303" pitchFamily="18" charset="0"/>
              </a:rPr>
              <a:t> &lt;&lt; "Name: " &lt;&lt; expense.name &lt;&lt; ", Amount: " &lt;&lt; </a:t>
            </a:r>
            <a:r>
              <a:rPr lang="en-US" dirty="0" err="1">
                <a:latin typeface="Baskerville Old Face" panose="02020602080505020303" pitchFamily="18" charset="0"/>
              </a:rPr>
              <a:t>expense.amount</a:t>
            </a:r>
            <a:endParaRPr lang="en-US" dirty="0">
              <a:latin typeface="Baskerville Old Face" panose="02020602080505020303" pitchFamily="18" charset="0"/>
            </a:endParaRPr>
          </a:p>
          <a:p>
            <a:r>
              <a:rPr lang="en-US" dirty="0">
                <a:latin typeface="Baskerville Old Face" panose="02020602080505020303" pitchFamily="18" charset="0"/>
              </a:rPr>
              <a:t>           &lt;&lt; ", Category: " &lt;&lt; </a:t>
            </a:r>
            <a:r>
              <a:rPr lang="en-US" dirty="0" err="1">
                <a:latin typeface="Baskerville Old Face" panose="02020602080505020303" pitchFamily="18" charset="0"/>
              </a:rPr>
              <a:t>expense.category</a:t>
            </a:r>
            <a:r>
              <a:rPr lang="en-US" dirty="0">
                <a:latin typeface="Baskerville Old Face" panose="02020602080505020303" pitchFamily="18" charset="0"/>
              </a:rPr>
              <a:t>;</a:t>
            </a:r>
          </a:p>
          <a:p>
            <a:r>
              <a:rPr lang="en-US" dirty="0">
                <a:latin typeface="Baskerville Old Face" panose="02020602080505020303" pitchFamily="18" charset="0"/>
              </a:rPr>
              <a:t>   u    return </a:t>
            </a:r>
            <a:r>
              <a:rPr lang="en-US" dirty="0" err="1">
                <a:latin typeface="Baskerville Old Face" panose="02020602080505020303" pitchFamily="18" charset="0"/>
              </a:rPr>
              <a:t>os</a:t>
            </a:r>
            <a:r>
              <a:rPr lang="en-US" dirty="0">
                <a:latin typeface="Baskerville Old Face" panose="02020602080505020303" pitchFamily="18" charset="0"/>
              </a:rPr>
              <a:t>;</a:t>
            </a:r>
          </a:p>
          <a:p>
            <a:r>
              <a:rPr lang="en-US" dirty="0">
                <a:latin typeface="Baskerville Old Face" panose="02020602080505020303" pitchFamily="18" charset="0"/>
              </a:rPr>
              <a:t>    }</a:t>
            </a:r>
            <a:r>
              <a:rPr lang="en-US" dirty="0" err="1">
                <a:latin typeface="Baskerville Old Face" panose="02020602080505020303" pitchFamily="18" charset="0"/>
              </a:rPr>
              <a:t>uu</a:t>
            </a:r>
            <a:endParaRPr lang="en-US" dirty="0">
              <a:latin typeface="Baskerville Old Face" panose="02020602080505020303" pitchFamily="18" charset="0"/>
            </a:endParaRPr>
          </a:p>
          <a:p>
            <a:r>
              <a:rPr lang="en-US" dirty="0">
                <a:latin typeface="Baskerville Old Face" panose="02020602080505020303" pitchFamily="18" charset="0"/>
              </a:rPr>
              <a:t>u};</a:t>
            </a:r>
          </a:p>
          <a:p>
            <a:endParaRPr lang="en-US" dirty="0">
              <a:latin typeface="Baskerville Old Face" panose="02020602080505020303" pitchFamily="18" charset="0"/>
            </a:endParaRPr>
          </a:p>
          <a:p>
            <a:r>
              <a:rPr lang="en-US" dirty="0">
                <a:latin typeface="Baskerville Old Face" panose="02020602080505020303" pitchFamily="18" charset="0"/>
              </a:rPr>
              <a:t>class </a:t>
            </a:r>
            <a:r>
              <a:rPr lang="en-US" dirty="0" err="1">
                <a:latin typeface="Baskerville Old Face" panose="02020602080505020303" pitchFamily="18" charset="0"/>
              </a:rPr>
              <a:t>ExpenseManager</a:t>
            </a:r>
            <a:r>
              <a:rPr lang="en-US" dirty="0">
                <a:latin typeface="Baskerville Old Face" panose="02020602080505020303" pitchFamily="18" charset="0"/>
              </a:rPr>
              <a:t> {</a:t>
            </a:r>
          </a:p>
          <a:p>
            <a:r>
              <a:rPr lang="en-US" dirty="0">
                <a:latin typeface="Baskerville Old Face" panose="02020602080505020303" pitchFamily="18" charset="0"/>
              </a:rPr>
              <a:t>private:</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::vector&lt;Expense&gt; expenses;</a:t>
            </a:r>
          </a:p>
          <a:p>
            <a:endParaRPr lang="en-US" dirty="0">
              <a:latin typeface="Baskerville Old Face" panose="02020602080505020303" pitchFamily="18" charset="0"/>
            </a:endParaRPr>
          </a:p>
          <a:p>
            <a:r>
              <a:rPr lang="en-US" dirty="0">
                <a:latin typeface="Baskerville Old Face" panose="02020602080505020303" pitchFamily="18" charset="0"/>
              </a:rPr>
              <a:t>public:</a:t>
            </a:r>
          </a:p>
          <a:p>
            <a:r>
              <a:rPr lang="en-US" dirty="0">
                <a:latin typeface="Baskerville Old Face" panose="02020602080505020303" pitchFamily="18" charset="0"/>
              </a:rPr>
              <a:t>    void </a:t>
            </a:r>
            <a:r>
              <a:rPr lang="en-US" dirty="0" err="1">
                <a:latin typeface="Baskerville Old Face" panose="02020602080505020303" pitchFamily="18" charset="0"/>
              </a:rPr>
              <a:t>addExpense</a:t>
            </a:r>
            <a:r>
              <a:rPr lang="en-US" dirty="0">
                <a:latin typeface="Baskerville Old Face" panose="02020602080505020303" pitchFamily="18" charset="0"/>
              </a:rPr>
              <a:t>(</a:t>
            </a:r>
            <a:r>
              <a:rPr lang="en-US" dirty="0" err="1">
                <a:latin typeface="Baskerville Old Face" panose="02020602080505020303" pitchFamily="18" charset="0"/>
              </a:rPr>
              <a:t>const</a:t>
            </a:r>
            <a:r>
              <a:rPr lang="en-US" dirty="0">
                <a:latin typeface="Baskerville Old Face" panose="02020602080505020303" pitchFamily="18" charset="0"/>
              </a:rPr>
              <a:t> Expense&amp; expense) {</a:t>
            </a:r>
          </a:p>
          <a:p>
            <a:r>
              <a:rPr lang="en-US" dirty="0">
                <a:latin typeface="Baskerville Old Face" panose="02020602080505020303" pitchFamily="18" charset="0"/>
              </a:rPr>
              <a:t>        </a:t>
            </a:r>
            <a:r>
              <a:rPr lang="en-US" dirty="0" err="1">
                <a:latin typeface="Baskerville Old Face" panose="02020602080505020303" pitchFamily="18" charset="0"/>
              </a:rPr>
              <a:t>expenses.push_back</a:t>
            </a:r>
            <a:r>
              <a:rPr lang="en-US" dirty="0">
                <a:latin typeface="Baskerville Old Face" panose="02020602080505020303" pitchFamily="18" charset="0"/>
              </a:rPr>
              <a:t>(expense);</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cout</a:t>
            </a:r>
            <a:r>
              <a:rPr lang="en-US" dirty="0">
                <a:latin typeface="Baskerville Old Face" panose="02020602080505020303" pitchFamily="18" charset="0"/>
              </a:rPr>
              <a:t> &lt;&lt; "Expense added successfully.\n";</a:t>
            </a:r>
          </a:p>
          <a:p>
            <a:r>
              <a:rPr lang="en-US" dirty="0">
                <a:latin typeface="Baskerville Old Face" panose="02020602080505020303" pitchFamily="18" charset="0"/>
              </a:rPr>
              <a:t>    }</a:t>
            </a:r>
          </a:p>
          <a:p>
            <a:endParaRPr lang="en-US" dirty="0">
              <a:latin typeface="Baskerville Old Face" panose="02020602080505020303" pitchFamily="18" charset="0"/>
            </a:endParaRPr>
          </a:p>
          <a:p>
            <a:r>
              <a:rPr lang="en-US" dirty="0">
                <a:latin typeface="Baskerville Old Face" panose="02020602080505020303" pitchFamily="18" charset="0"/>
              </a:rPr>
              <a:t>    void </a:t>
            </a:r>
            <a:r>
              <a:rPr lang="en-US" dirty="0" err="1">
                <a:latin typeface="Baskerville Old Face" panose="02020602080505020303" pitchFamily="18" charset="0"/>
              </a:rPr>
              <a:t>viewExpenses</a:t>
            </a:r>
            <a:r>
              <a:rPr lang="en-US" dirty="0">
                <a:latin typeface="Baskerville Old Face" panose="02020602080505020303" pitchFamily="18" charset="0"/>
              </a:rPr>
              <a:t>() </a:t>
            </a:r>
            <a:r>
              <a:rPr lang="en-US" dirty="0" err="1">
                <a:latin typeface="Baskerville Old Face" panose="02020602080505020303" pitchFamily="18" charset="0"/>
              </a:rPr>
              <a:t>const</a:t>
            </a:r>
            <a:r>
              <a:rPr lang="en-US" dirty="0">
                <a:latin typeface="Baskerville Old Face" panose="02020602080505020303" pitchFamily="18" charset="0"/>
              </a:rPr>
              <a:t> {</a:t>
            </a:r>
          </a:p>
          <a:p>
            <a:r>
              <a:rPr lang="en-US" dirty="0">
                <a:latin typeface="Baskerville Old Face" panose="02020602080505020303" pitchFamily="18" charset="0"/>
              </a:rPr>
              <a:t>        if (</a:t>
            </a:r>
            <a:r>
              <a:rPr lang="en-US" dirty="0" err="1">
                <a:latin typeface="Baskerville Old Face" panose="02020602080505020303" pitchFamily="18" charset="0"/>
              </a:rPr>
              <a:t>expenses.empty</a:t>
            </a:r>
            <a:r>
              <a:rPr lang="en-US" dirty="0">
                <a:latin typeface="Baskerville Old Face" panose="02020602080505020303" pitchFamily="18" charset="0"/>
              </a:rPr>
              <a:t>()) {</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cout</a:t>
            </a:r>
            <a:r>
              <a:rPr lang="en-US" dirty="0">
                <a:latin typeface="Baskerville Old Face" panose="02020602080505020303" pitchFamily="18" charset="0"/>
              </a:rPr>
              <a:t> &lt;&lt; "No expenses recorded.\n";</a:t>
            </a:r>
          </a:p>
          <a:p>
            <a:r>
              <a:rPr lang="en-US" dirty="0">
                <a:latin typeface="Baskerville Old Face" panose="02020602080505020303" pitchFamily="18" charset="0"/>
              </a:rPr>
              <a:t>            return;</a:t>
            </a:r>
          </a:p>
          <a:p>
            <a:r>
              <a:rPr lang="en-US" dirty="0">
                <a:latin typeface="Baskerville Old Face" panose="02020602080505020303" pitchFamily="18" charset="0"/>
              </a:rPr>
              <a:t>        }</a:t>
            </a:r>
          </a:p>
          <a:p>
            <a:endParaRPr lang="en-US" dirty="0"/>
          </a:p>
          <a:p>
            <a:r>
              <a:rPr lang="en-US" dirty="0" smtClean="0"/>
              <a:t>           </a:t>
            </a:r>
            <a:endParaRPr lang="en-US" dirty="0"/>
          </a:p>
          <a:p>
            <a:r>
              <a:rPr lang="en-US" dirty="0" smtClean="0"/>
              <a:t> </a:t>
            </a:r>
            <a:endParaRPr lang="en-US" dirty="0"/>
          </a:p>
        </p:txBody>
      </p:sp>
    </p:spTree>
    <p:extLst>
      <p:ext uri="{BB962C8B-B14F-4D97-AF65-F5344CB8AC3E}">
        <p14:creationId xmlns:p14="http://schemas.microsoft.com/office/powerpoint/2010/main" val="97422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6106" y="11927"/>
            <a:ext cx="8134184" cy="6740307"/>
          </a:xfrm>
          <a:prstGeom prst="rect">
            <a:avLst/>
          </a:prstGeom>
          <a:noFill/>
        </p:spPr>
        <p:txBody>
          <a:bodyPr wrap="square" rtlCol="0">
            <a:spAutoFit/>
          </a:bodyPr>
          <a:lstStyle/>
          <a:p>
            <a:r>
              <a:rPr lang="en-US" dirty="0">
                <a:latin typeface="Baskerville Old Face" panose="02020602080505020303" pitchFamily="18" charset="0"/>
              </a:rPr>
              <a:t> }</a:t>
            </a:r>
          </a:p>
          <a:p>
            <a:endParaRPr lang="en-US" dirty="0">
              <a:latin typeface="Baskerville Old Face" panose="02020602080505020303" pitchFamily="18" charset="0"/>
            </a:endParaRPr>
          </a:p>
          <a:p>
            <a:r>
              <a:rPr lang="en-US" dirty="0">
                <a:latin typeface="Baskerville Old Face" panose="02020602080505020303" pitchFamily="18" charset="0"/>
              </a:rPr>
              <a:t>        for (</a:t>
            </a:r>
            <a:r>
              <a:rPr lang="en-US" dirty="0" err="1">
                <a:latin typeface="Baskerville Old Face" panose="02020602080505020303" pitchFamily="18" charset="0"/>
              </a:rPr>
              <a:t>const</a:t>
            </a:r>
            <a:r>
              <a:rPr lang="en-US" dirty="0">
                <a:latin typeface="Baskerville Old Face" panose="02020602080505020303" pitchFamily="18" charset="0"/>
              </a:rPr>
              <a:t> auto&amp; expense : expenses) {</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cout</a:t>
            </a:r>
            <a:r>
              <a:rPr lang="en-US" dirty="0">
                <a:latin typeface="Baskerville Old Face" panose="02020602080505020303" pitchFamily="18" charset="0"/>
              </a:rPr>
              <a:t> &lt;&lt; expense &lt;&lt; "\n";</a:t>
            </a:r>
          </a:p>
          <a:p>
            <a:r>
              <a:rPr lang="en-US" dirty="0">
                <a:latin typeface="Baskerville Old Face" panose="02020602080505020303" pitchFamily="18" charset="0"/>
              </a:rPr>
              <a:t>        }</a:t>
            </a:r>
          </a:p>
          <a:p>
            <a:r>
              <a:rPr lang="en-US" dirty="0">
                <a:latin typeface="Baskerville Old Face" panose="02020602080505020303" pitchFamily="18" charset="0"/>
              </a:rPr>
              <a:t>    }</a:t>
            </a:r>
          </a:p>
          <a:p>
            <a:endParaRPr lang="en-US" dirty="0">
              <a:latin typeface="Baskerville Old Face" panose="02020602080505020303" pitchFamily="18" charset="0"/>
            </a:endParaRPr>
          </a:p>
          <a:p>
            <a:r>
              <a:rPr lang="en-US" dirty="0">
                <a:latin typeface="Baskerville Old Face" panose="02020602080505020303" pitchFamily="18" charset="0"/>
              </a:rPr>
              <a:t>    void </a:t>
            </a:r>
            <a:r>
              <a:rPr lang="en-US" dirty="0" err="1">
                <a:latin typeface="Baskerville Old Face" panose="02020602080505020303" pitchFamily="18" charset="0"/>
              </a:rPr>
              <a:t>searchExpense</a:t>
            </a:r>
            <a:r>
              <a:rPr lang="en-US" dirty="0">
                <a:latin typeface="Baskerville Old Face" panose="02020602080505020303" pitchFamily="18" charset="0"/>
              </a:rPr>
              <a:t>(</a:t>
            </a:r>
            <a:r>
              <a:rPr lang="en-US" dirty="0" err="1">
                <a:latin typeface="Baskerville Old Face" panose="02020602080505020303" pitchFamily="18" charset="0"/>
              </a:rPr>
              <a:t>const</a:t>
            </a:r>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::string&amp; name) </a:t>
            </a:r>
            <a:r>
              <a:rPr lang="en-US" dirty="0" err="1">
                <a:latin typeface="Baskerville Old Face" panose="02020602080505020303" pitchFamily="18" charset="0"/>
              </a:rPr>
              <a:t>const</a:t>
            </a:r>
            <a:r>
              <a:rPr lang="en-US" dirty="0">
                <a:latin typeface="Baskerville Old Face" panose="02020602080505020303" pitchFamily="18" charset="0"/>
              </a:rPr>
              <a:t> {</a:t>
            </a:r>
          </a:p>
          <a:p>
            <a:r>
              <a:rPr lang="en-US" dirty="0">
                <a:latin typeface="Baskerville Old Face" panose="02020602080505020303" pitchFamily="18" charset="0"/>
              </a:rPr>
              <a:t>        bool found = false;</a:t>
            </a:r>
          </a:p>
          <a:p>
            <a:endParaRPr lang="en-US" dirty="0">
              <a:latin typeface="Baskerville Old Face" panose="02020602080505020303" pitchFamily="18" charset="0"/>
            </a:endParaRPr>
          </a:p>
          <a:p>
            <a:r>
              <a:rPr lang="en-US" dirty="0">
                <a:latin typeface="Baskerville Old Face" panose="02020602080505020303" pitchFamily="18" charset="0"/>
              </a:rPr>
              <a:t>        for (</a:t>
            </a:r>
            <a:r>
              <a:rPr lang="en-US" dirty="0" err="1">
                <a:latin typeface="Baskerville Old Face" panose="02020602080505020303" pitchFamily="18" charset="0"/>
              </a:rPr>
              <a:t>const</a:t>
            </a:r>
            <a:r>
              <a:rPr lang="en-US" dirty="0">
                <a:latin typeface="Baskerville Old Face" panose="02020602080505020303" pitchFamily="18" charset="0"/>
              </a:rPr>
              <a:t> auto&amp; expense : expenses) {</a:t>
            </a:r>
          </a:p>
          <a:p>
            <a:r>
              <a:rPr lang="en-US" dirty="0">
                <a:latin typeface="Baskerville Old Face" panose="02020602080505020303" pitchFamily="18" charset="0"/>
              </a:rPr>
              <a:t>            if (</a:t>
            </a:r>
            <a:r>
              <a:rPr lang="en-US" dirty="0" err="1">
                <a:latin typeface="Baskerville Old Face" panose="02020602080505020303" pitchFamily="18" charset="0"/>
              </a:rPr>
              <a:t>expense.getName</a:t>
            </a:r>
            <a:r>
              <a:rPr lang="en-US" dirty="0">
                <a:latin typeface="Baskerville Old Face" panose="02020602080505020303" pitchFamily="18" charset="0"/>
              </a:rPr>
              <a:t>() == name) {</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cout</a:t>
            </a:r>
            <a:r>
              <a:rPr lang="en-US" dirty="0">
                <a:latin typeface="Baskerville Old Face" panose="02020602080505020303" pitchFamily="18" charset="0"/>
              </a:rPr>
              <a:t> &lt;&lt; expense &lt;&lt; "\n";</a:t>
            </a:r>
          </a:p>
          <a:p>
            <a:r>
              <a:rPr lang="en-US" dirty="0">
                <a:latin typeface="Baskerville Old Face" panose="02020602080505020303" pitchFamily="18" charset="0"/>
              </a:rPr>
              <a:t>                found = true;</a:t>
            </a:r>
          </a:p>
          <a:p>
            <a:r>
              <a:rPr lang="en-US" dirty="0">
                <a:latin typeface="Baskerville Old Face" panose="02020602080505020303" pitchFamily="18" charset="0"/>
              </a:rPr>
              <a:t>                break</a:t>
            </a:r>
            <a:r>
              <a:rPr lang="en-US" dirty="0" smtClean="0">
                <a:latin typeface="Baskerville Old Face" panose="02020602080505020303" pitchFamily="18" charset="0"/>
              </a:rPr>
              <a:t>;</a:t>
            </a:r>
          </a:p>
          <a:p>
            <a:r>
              <a:rPr lang="en-US" dirty="0">
                <a:latin typeface="Baskerville Old Face" panose="02020602080505020303" pitchFamily="18" charset="0"/>
              </a:rPr>
              <a:t> }</a:t>
            </a:r>
          </a:p>
          <a:p>
            <a:r>
              <a:rPr lang="en-US" dirty="0">
                <a:latin typeface="Baskerville Old Face" panose="02020602080505020303" pitchFamily="18" charset="0"/>
              </a:rPr>
              <a:t>        </a:t>
            </a:r>
            <a:r>
              <a:rPr lang="en-US" dirty="0" smtClean="0">
                <a:latin typeface="Baskerville Old Face" panose="02020602080505020303" pitchFamily="18" charset="0"/>
              </a:rPr>
              <a:t>}</a:t>
            </a:r>
            <a:endParaRPr lang="en-US" dirty="0">
              <a:latin typeface="Baskerville Old Face" panose="02020602080505020303" pitchFamily="18" charset="0"/>
            </a:endParaRPr>
          </a:p>
          <a:p>
            <a:r>
              <a:rPr lang="en-US" dirty="0">
                <a:latin typeface="Baskerville Old Face" panose="02020602080505020303" pitchFamily="18" charset="0"/>
              </a:rPr>
              <a:t>        if (!found) {</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cout</a:t>
            </a:r>
            <a:r>
              <a:rPr lang="en-US" dirty="0">
                <a:latin typeface="Baskerville Old Face" panose="02020602080505020303" pitchFamily="18" charset="0"/>
              </a:rPr>
              <a:t> &lt;&lt; "Expense not found.\n";</a:t>
            </a:r>
          </a:p>
          <a:p>
            <a:r>
              <a:rPr lang="en-US" dirty="0">
                <a:latin typeface="Baskerville Old Face" panose="02020602080505020303" pitchFamily="18" charset="0"/>
              </a:rPr>
              <a:t>        </a:t>
            </a:r>
            <a:r>
              <a:rPr lang="en-US" dirty="0" smtClean="0">
                <a:latin typeface="Baskerville Old Face" panose="02020602080505020303" pitchFamily="18" charset="0"/>
              </a:rPr>
              <a:t>}</a:t>
            </a:r>
          </a:p>
          <a:p>
            <a:r>
              <a:rPr lang="en-US" dirty="0">
                <a:latin typeface="Baskerville Old Face" panose="02020602080505020303" pitchFamily="18" charset="0"/>
              </a:rPr>
              <a:t> }</a:t>
            </a:r>
          </a:p>
          <a:p>
            <a:r>
              <a:rPr lang="en-US" dirty="0">
                <a:latin typeface="Baskerville Old Face" panose="02020602080505020303" pitchFamily="18" charset="0"/>
              </a:rPr>
              <a:t>};</a:t>
            </a:r>
          </a:p>
          <a:p>
            <a:endParaRPr lang="en-US" dirty="0"/>
          </a:p>
          <a:p>
            <a:r>
              <a:rPr lang="en-US" dirty="0"/>
              <a:t>    </a:t>
            </a:r>
          </a:p>
        </p:txBody>
      </p:sp>
    </p:spTree>
    <p:extLst>
      <p:ext uri="{BB962C8B-B14F-4D97-AF65-F5344CB8AC3E}">
        <p14:creationId xmlns:p14="http://schemas.microsoft.com/office/powerpoint/2010/main" val="3248205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6104" y="588397"/>
            <a:ext cx="8491993" cy="4801314"/>
          </a:xfrm>
          <a:prstGeom prst="rect">
            <a:avLst/>
          </a:prstGeom>
          <a:noFill/>
        </p:spPr>
        <p:txBody>
          <a:bodyPr wrap="square" rtlCol="0">
            <a:spAutoFit/>
          </a:bodyPr>
          <a:lstStyle/>
          <a:p>
            <a:r>
              <a:rPr lang="en-US" dirty="0" err="1">
                <a:latin typeface="Baskerville Old Face" panose="02020602080505020303" pitchFamily="18" charset="0"/>
              </a:rPr>
              <a:t>int</a:t>
            </a:r>
            <a:r>
              <a:rPr lang="en-US" dirty="0">
                <a:latin typeface="Baskerville Old Face" panose="02020602080505020303" pitchFamily="18" charset="0"/>
              </a:rPr>
              <a:t> main() {</a:t>
            </a:r>
          </a:p>
          <a:p>
            <a:r>
              <a:rPr lang="en-US" dirty="0">
                <a:latin typeface="Baskerville Old Face" panose="02020602080505020303" pitchFamily="18" charset="0"/>
              </a:rPr>
              <a:t>    </a:t>
            </a:r>
            <a:r>
              <a:rPr lang="en-US" dirty="0" err="1">
                <a:latin typeface="Baskerville Old Face" panose="02020602080505020303" pitchFamily="18" charset="0"/>
              </a:rPr>
              <a:t>ExpenseManager</a:t>
            </a:r>
            <a:r>
              <a:rPr lang="en-US" dirty="0">
                <a:latin typeface="Baskerville Old Face" panose="02020602080505020303" pitchFamily="18" charset="0"/>
              </a:rPr>
              <a:t> manager;</a:t>
            </a:r>
          </a:p>
          <a:p>
            <a:endParaRPr lang="en-US" dirty="0">
              <a:latin typeface="Baskerville Old Face" panose="02020602080505020303" pitchFamily="18" charset="0"/>
            </a:endParaRPr>
          </a:p>
          <a:p>
            <a:r>
              <a:rPr lang="en-US" dirty="0">
                <a:latin typeface="Baskerville Old Face" panose="02020602080505020303" pitchFamily="18" charset="0"/>
              </a:rPr>
              <a:t>    </a:t>
            </a:r>
            <a:r>
              <a:rPr lang="en-US" dirty="0" err="1">
                <a:latin typeface="Baskerville Old Face" panose="02020602080505020303" pitchFamily="18" charset="0"/>
              </a:rPr>
              <a:t>manager.addExpense</a:t>
            </a:r>
            <a:r>
              <a:rPr lang="en-US" dirty="0">
                <a:latin typeface="Baskerville Old Face" panose="02020602080505020303" pitchFamily="18" charset="0"/>
              </a:rPr>
              <a:t>(Expense("Groceries", 150.50, "Food"));</a:t>
            </a:r>
          </a:p>
          <a:p>
            <a:r>
              <a:rPr lang="en-US" dirty="0">
                <a:latin typeface="Baskerville Old Face" panose="02020602080505020303" pitchFamily="18" charset="0"/>
              </a:rPr>
              <a:t>    </a:t>
            </a:r>
            <a:r>
              <a:rPr lang="en-US" dirty="0" err="1">
                <a:latin typeface="Baskerville Old Face" panose="02020602080505020303" pitchFamily="18" charset="0"/>
              </a:rPr>
              <a:t>manager.addExpense</a:t>
            </a:r>
            <a:r>
              <a:rPr lang="en-US" dirty="0">
                <a:latin typeface="Baskerville Old Face" panose="02020602080505020303" pitchFamily="18" charset="0"/>
              </a:rPr>
              <a:t>(Expense("Electricity Bill", 75.25, "Utilities"));</a:t>
            </a:r>
          </a:p>
          <a:p>
            <a:r>
              <a:rPr lang="en-US" dirty="0">
                <a:latin typeface="Baskerville Old Face" panose="02020602080505020303" pitchFamily="18" charset="0"/>
              </a:rPr>
              <a:t>    </a:t>
            </a:r>
            <a:r>
              <a:rPr lang="en-US" dirty="0" err="1">
                <a:latin typeface="Baskerville Old Face" panose="02020602080505020303" pitchFamily="18" charset="0"/>
              </a:rPr>
              <a:t>manager.addExpense</a:t>
            </a:r>
            <a:r>
              <a:rPr lang="en-US" dirty="0">
                <a:latin typeface="Baskerville Old Face" panose="02020602080505020303" pitchFamily="18" charset="0"/>
              </a:rPr>
              <a:t>(Expense("Gym Membership", 50.00, "Fitness"));</a:t>
            </a:r>
          </a:p>
          <a:p>
            <a:endParaRPr lang="en-US" dirty="0">
              <a:latin typeface="Baskerville Old Face" panose="02020602080505020303" pitchFamily="18" charset="0"/>
            </a:endParaRP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cout</a:t>
            </a:r>
            <a:r>
              <a:rPr lang="en-US" dirty="0">
                <a:latin typeface="Baskerville Old Face" panose="02020602080505020303" pitchFamily="18" charset="0"/>
              </a:rPr>
              <a:t> &lt;&lt; "\</a:t>
            </a:r>
            <a:r>
              <a:rPr lang="en-US" dirty="0" err="1">
                <a:latin typeface="Baskerville Old Face" panose="02020602080505020303" pitchFamily="18" charset="0"/>
              </a:rPr>
              <a:t>nViewing</a:t>
            </a:r>
            <a:r>
              <a:rPr lang="en-US" dirty="0">
                <a:latin typeface="Baskerville Old Face" panose="02020602080505020303" pitchFamily="18" charset="0"/>
              </a:rPr>
              <a:t> all expenses:\n";</a:t>
            </a:r>
          </a:p>
          <a:p>
            <a:r>
              <a:rPr lang="en-US" dirty="0">
                <a:latin typeface="Baskerville Old Face" panose="02020602080505020303" pitchFamily="18" charset="0"/>
              </a:rPr>
              <a:t>    </a:t>
            </a:r>
            <a:r>
              <a:rPr lang="en-US" dirty="0" err="1">
                <a:latin typeface="Baskerville Old Face" panose="02020602080505020303" pitchFamily="18" charset="0"/>
              </a:rPr>
              <a:t>manager.viewExpenses</a:t>
            </a:r>
            <a:r>
              <a:rPr lang="en-US" dirty="0">
                <a:latin typeface="Baskerville Old Face" panose="02020602080505020303" pitchFamily="18" charset="0"/>
              </a:rPr>
              <a:t>();</a:t>
            </a:r>
          </a:p>
          <a:p>
            <a:endParaRPr lang="en-US" dirty="0">
              <a:latin typeface="Baskerville Old Face" panose="02020602080505020303" pitchFamily="18" charset="0"/>
            </a:endParaRP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cout</a:t>
            </a:r>
            <a:r>
              <a:rPr lang="en-US" dirty="0">
                <a:latin typeface="Baskerville Old Face" panose="02020602080505020303" pitchFamily="18" charset="0"/>
              </a:rPr>
              <a:t> &lt;&lt; "\</a:t>
            </a:r>
            <a:r>
              <a:rPr lang="en-US" dirty="0" err="1">
                <a:latin typeface="Baskerville Old Face" panose="02020602080505020303" pitchFamily="18" charset="0"/>
              </a:rPr>
              <a:t>nSearching</a:t>
            </a:r>
            <a:r>
              <a:rPr lang="en-US" dirty="0">
                <a:latin typeface="Baskerville Old Face" panose="02020602080505020303" pitchFamily="18" charset="0"/>
              </a:rPr>
              <a:t> for 'Groceries':\n";</a:t>
            </a:r>
          </a:p>
          <a:p>
            <a:r>
              <a:rPr lang="en-US" dirty="0">
                <a:latin typeface="Baskerville Old Face" panose="02020602080505020303" pitchFamily="18" charset="0"/>
              </a:rPr>
              <a:t>   </a:t>
            </a:r>
            <a:r>
              <a:rPr lang="en-US" dirty="0" err="1">
                <a:latin typeface="Baskerville Old Face" panose="02020602080505020303" pitchFamily="18" charset="0"/>
              </a:rPr>
              <a:t>manager.searchExpense</a:t>
            </a:r>
            <a:r>
              <a:rPr lang="en-US" dirty="0">
                <a:latin typeface="Baskerville Old Face" panose="02020602080505020303" pitchFamily="18" charset="0"/>
              </a:rPr>
              <a:t>("Groceries");</a:t>
            </a:r>
          </a:p>
          <a:p>
            <a:r>
              <a:rPr lang="en-US" dirty="0">
                <a:latin typeface="Baskerville Old Face" panose="02020602080505020303" pitchFamily="18" charset="0"/>
              </a:rPr>
              <a:t>    </a:t>
            </a:r>
            <a:r>
              <a:rPr lang="en-US" dirty="0" err="1">
                <a:latin typeface="Baskerville Old Face" panose="02020602080505020303" pitchFamily="18" charset="0"/>
              </a:rPr>
              <a:t>std</a:t>
            </a:r>
            <a:r>
              <a:rPr lang="en-US" dirty="0">
                <a:latin typeface="Baskerville Old Face" panose="02020602080505020303" pitchFamily="18" charset="0"/>
              </a:rPr>
              <a:t>::</a:t>
            </a:r>
            <a:r>
              <a:rPr lang="en-US" dirty="0" err="1">
                <a:latin typeface="Baskerville Old Face" panose="02020602080505020303" pitchFamily="18" charset="0"/>
              </a:rPr>
              <a:t>cout</a:t>
            </a:r>
            <a:r>
              <a:rPr lang="en-US" dirty="0">
                <a:latin typeface="Baskerville Old Face" panose="02020602080505020303" pitchFamily="18" charset="0"/>
              </a:rPr>
              <a:t> &lt;&lt; "\</a:t>
            </a:r>
            <a:r>
              <a:rPr lang="en-US" dirty="0" err="1">
                <a:latin typeface="Baskerville Old Face" panose="02020602080505020303" pitchFamily="18" charset="0"/>
              </a:rPr>
              <a:t>nSearching</a:t>
            </a:r>
            <a:r>
              <a:rPr lang="en-US" dirty="0">
                <a:latin typeface="Baskerville Old Face" panose="02020602080505020303" pitchFamily="18" charset="0"/>
              </a:rPr>
              <a:t> for 'Rent':\n";</a:t>
            </a:r>
          </a:p>
          <a:p>
            <a:r>
              <a:rPr lang="en-US" dirty="0">
                <a:latin typeface="Baskerville Old Face" panose="02020602080505020303" pitchFamily="18" charset="0"/>
              </a:rPr>
              <a:t>    </a:t>
            </a:r>
            <a:r>
              <a:rPr lang="en-US" dirty="0" err="1">
                <a:latin typeface="Baskerville Old Face" panose="02020602080505020303" pitchFamily="18" charset="0"/>
              </a:rPr>
              <a:t>manager.searchExpense</a:t>
            </a:r>
            <a:r>
              <a:rPr lang="en-US" dirty="0">
                <a:latin typeface="Baskerville Old Face" panose="02020602080505020303" pitchFamily="18" charset="0"/>
              </a:rPr>
              <a:t>("Rent");</a:t>
            </a:r>
          </a:p>
          <a:p>
            <a:endParaRPr lang="en-US" dirty="0">
              <a:latin typeface="Baskerville Old Face" panose="02020602080505020303" pitchFamily="18" charset="0"/>
            </a:endParaRPr>
          </a:p>
          <a:p>
            <a:r>
              <a:rPr lang="en-US" dirty="0">
                <a:latin typeface="Baskerville Old Face" panose="02020602080505020303" pitchFamily="18" charset="0"/>
              </a:rPr>
              <a:t>    return 0;</a:t>
            </a:r>
          </a:p>
          <a:p>
            <a:r>
              <a:rPr lang="en-US" dirty="0">
                <a:latin typeface="Baskerville Old Face" panose="02020602080505020303" pitchFamily="18" charset="0"/>
              </a:rPr>
              <a:t>}</a:t>
            </a:r>
          </a:p>
        </p:txBody>
      </p:sp>
    </p:spTree>
    <p:extLst>
      <p:ext uri="{BB962C8B-B14F-4D97-AF65-F5344CB8AC3E}">
        <p14:creationId xmlns:p14="http://schemas.microsoft.com/office/powerpoint/2010/main" val="2496376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4331474" y="526776"/>
            <a:ext cx="3142753" cy="523220"/>
          </a:xfrm>
          <a:prstGeom prst="rect">
            <a:avLst/>
          </a:prstGeom>
          <a:noFill/>
        </p:spPr>
        <p:txBody>
          <a:bodyPr wrap="square" rtlCol="0">
            <a:spAutoFit/>
          </a:bodyPr>
          <a:lstStyle/>
          <a:p>
            <a:r>
              <a:rPr lang="en-US" sz="2800" dirty="0" smtClean="0">
                <a:latin typeface="Baskerville Old Face" panose="02020602080505020303" pitchFamily="18" charset="0"/>
              </a:rPr>
              <a:t>OUTPUT</a:t>
            </a:r>
            <a:endParaRPr lang="en-US" sz="2800" dirty="0">
              <a:latin typeface="Baskerville Old Face" panose="02020602080505020303"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318" y="1306003"/>
            <a:ext cx="7031603" cy="5273702"/>
          </a:xfrm>
          <a:prstGeom prst="rect">
            <a:avLst/>
          </a:prstGeom>
        </p:spPr>
      </p:pic>
    </p:spTree>
    <p:extLst>
      <p:ext uri="{BB962C8B-B14F-4D97-AF65-F5344CB8AC3E}">
        <p14:creationId xmlns:p14="http://schemas.microsoft.com/office/powerpoint/2010/main" val="2046533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5552" y="389613"/>
            <a:ext cx="3570135" cy="523220"/>
          </a:xfrm>
          <a:prstGeom prst="rect">
            <a:avLst/>
          </a:prstGeom>
          <a:noFill/>
        </p:spPr>
        <p:txBody>
          <a:bodyPr wrap="square" rtlCol="0">
            <a:spAutoFit/>
          </a:bodyPr>
          <a:lstStyle/>
          <a:p>
            <a:r>
              <a:rPr lang="en-US" dirty="0" smtClean="0"/>
              <a:t> </a:t>
            </a:r>
            <a:r>
              <a:rPr lang="en-US" sz="2800" dirty="0" smtClean="0">
                <a:latin typeface="Baskerville Old Face" panose="02020602080505020303" pitchFamily="18" charset="0"/>
              </a:rPr>
              <a:t>CONCLUSION</a:t>
            </a:r>
            <a:endParaRPr lang="en-US" sz="2800" dirty="0">
              <a:latin typeface="Baskerville Old Face" panose="02020602080505020303" pitchFamily="18" charset="0"/>
            </a:endParaRPr>
          </a:p>
        </p:txBody>
      </p:sp>
      <p:sp>
        <p:nvSpPr>
          <p:cNvPr id="6" name="TextBox 5"/>
          <p:cNvSpPr txBox="1"/>
          <p:nvPr/>
        </p:nvSpPr>
        <p:spPr>
          <a:xfrm>
            <a:off x="437322" y="1741336"/>
            <a:ext cx="8770288" cy="3416320"/>
          </a:xfrm>
          <a:prstGeom prst="rect">
            <a:avLst/>
          </a:prstGeom>
          <a:noFill/>
        </p:spPr>
        <p:txBody>
          <a:bodyPr wrap="square" rtlCol="0">
            <a:spAutoFit/>
          </a:bodyPr>
          <a:lstStyle/>
          <a:p>
            <a:r>
              <a:rPr lang="en-US" dirty="0">
                <a:latin typeface="Baskerville Old Face" panose="02020602080505020303" pitchFamily="18" charset="0"/>
              </a:rPr>
              <a:t>To sum up, the Expense Manager is a minimalist solution for keeping track of personal funds. It gives some level of freedom to the users by enabling them add, read and search for expenses which is very conducive in keeping tabs on their spending so far over a period of time or just enough required information to help you make better financial decisions.</a:t>
            </a:r>
          </a:p>
          <a:p>
            <a:r>
              <a:rPr lang="en-US" dirty="0">
                <a:latin typeface="Baskerville Old Face" panose="02020602080505020303" pitchFamily="18" charset="0"/>
              </a:rPr>
              <a:t>This straight forward expense management system shows object-oriented programming principles through the use of classes to structure data and functionalities. The Expense class simply acts as blueprint (an already-defined user-created data type) for expense objects; the Expense Manager, meanwhile, else provides methods and operations that allow us to those define / manipulate expenses. This code allows you to create, see and search for our expenses but if we want more functionalities as categorization or edit an expense, reporting </a:t>
            </a:r>
            <a:r>
              <a:rPr lang="en-US" dirty="0" err="1">
                <a:latin typeface="Baskerville Old Face" panose="02020602080505020303" pitchFamily="18" charset="0"/>
              </a:rPr>
              <a:t>etc</a:t>
            </a:r>
            <a:r>
              <a:rPr lang="en-US" dirty="0">
                <a:latin typeface="Baskerville Old Face" panose="02020602080505020303" pitchFamily="18" charset="0"/>
              </a:rPr>
              <a:t> this just a start of a basic example tool that anyone could use in order to help him control their financial life.</a:t>
            </a:r>
          </a:p>
        </p:txBody>
      </p:sp>
    </p:spTree>
    <p:extLst>
      <p:ext uri="{BB962C8B-B14F-4D97-AF65-F5344CB8AC3E}">
        <p14:creationId xmlns:p14="http://schemas.microsoft.com/office/powerpoint/2010/main" val="3387755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915</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Baskerville Old Face</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6</cp:revision>
  <dcterms:created xsi:type="dcterms:W3CDTF">2024-10-22T14:08:28Z</dcterms:created>
  <dcterms:modified xsi:type="dcterms:W3CDTF">2024-10-22T17:34:16Z</dcterms:modified>
</cp:coreProperties>
</file>