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cuments\excel%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[excel project.xlsx]Sheet3!PivotTable1</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AngAx val="1"/>
    </c:view3D>
    <c:plotArea>
      <c:layout/>
      <c:bar3DChart>
        <c:barDir val="col"/>
        <c:grouping val="stacked"/>
        <c:ser>
          <c:idx val="0"/>
          <c:order val="0"/>
          <c:tx>
            <c:strRef>
              <c:f>Sheet3!$B$3:$B$4</c:f>
              <c:strCache>
                <c:ptCount val="1"/>
                <c:pt idx="0">
                  <c:v>High</c:v>
                </c:pt>
              </c:strCache>
            </c:strRef>
          </c:tx>
          <c:cat>
            <c:strRef>
              <c:f>Sheet3!$A$5:$A$13</c:f>
              <c:strCache>
                <c:ptCount val="8"/>
                <c:pt idx="0">
                  <c:v>Business Development</c:v>
                </c:pt>
                <c:pt idx="1">
                  <c:v>Engineering</c:v>
                </c:pt>
                <c:pt idx="2">
                  <c:v>NULL</c:v>
                </c:pt>
                <c:pt idx="3">
                  <c:v>Research and Development</c:v>
                </c:pt>
                <c:pt idx="4">
                  <c:v>Sales</c:v>
                </c:pt>
                <c:pt idx="5">
                  <c:v>Services</c:v>
                </c:pt>
                <c:pt idx="6">
                  <c:v>Support</c:v>
                </c:pt>
                <c:pt idx="7">
                  <c:v>Training</c:v>
                </c:pt>
              </c:strCache>
            </c:strRef>
          </c:cat>
          <c:val>
            <c:numRef>
              <c:f>Sheet3!$B$5:$B$13</c:f>
              <c:numCache>
                <c:formatCode>General</c:formatCode>
                <c:ptCount val="8"/>
                <c:pt idx="0">
                  <c:v>1</c:v>
                </c:pt>
                <c:pt idx="1">
                  <c:v>1</c:v>
                </c:pt>
                <c:pt idx="3">
                  <c:v>1</c:v>
                </c:pt>
                <c:pt idx="6">
                  <c:v>1</c:v>
                </c:pt>
                <c:pt idx="7">
                  <c:v>2</c:v>
                </c:pt>
              </c:numCache>
            </c:numRef>
          </c:val>
        </c:ser>
        <c:ser>
          <c:idx val="1"/>
          <c:order val="1"/>
          <c:tx>
            <c:strRef>
              <c:f>Sheet3!$C$3:$C$4</c:f>
              <c:strCache>
                <c:ptCount val="1"/>
                <c:pt idx="0">
                  <c:v>Medium  </c:v>
                </c:pt>
              </c:strCache>
            </c:strRef>
          </c:tx>
          <c:cat>
            <c:strRef>
              <c:f>Sheet3!$A$5:$A$13</c:f>
              <c:strCache>
                <c:ptCount val="8"/>
                <c:pt idx="0">
                  <c:v>Business Development</c:v>
                </c:pt>
                <c:pt idx="1">
                  <c:v>Engineering</c:v>
                </c:pt>
                <c:pt idx="2">
                  <c:v>NULL</c:v>
                </c:pt>
                <c:pt idx="3">
                  <c:v>Research and Development</c:v>
                </c:pt>
                <c:pt idx="4">
                  <c:v>Sales</c:v>
                </c:pt>
                <c:pt idx="5">
                  <c:v>Services</c:v>
                </c:pt>
                <c:pt idx="6">
                  <c:v>Support</c:v>
                </c:pt>
                <c:pt idx="7">
                  <c:v>Training</c:v>
                </c:pt>
              </c:strCache>
            </c:strRef>
          </c:cat>
          <c:val>
            <c:numRef>
              <c:f>Sheet3!$C$5:$C$13</c:f>
              <c:numCache>
                <c:formatCode>General</c:formatCode>
                <c:ptCount val="8"/>
                <c:pt idx="4">
                  <c:v>1</c:v>
                </c:pt>
                <c:pt idx="5">
                  <c:v>1</c:v>
                </c:pt>
                <c:pt idx="6">
                  <c:v>1</c:v>
                </c:pt>
                <c:pt idx="7">
                  <c:v>2</c:v>
                </c:pt>
              </c:numCache>
            </c:numRef>
          </c:val>
        </c:ser>
        <c:ser>
          <c:idx val="2"/>
          <c:order val="2"/>
          <c:tx>
            <c:strRef>
              <c:f>Sheet3!$D$3:$D$4</c:f>
              <c:strCache>
                <c:ptCount val="1"/>
                <c:pt idx="0">
                  <c:v>Very high</c:v>
                </c:pt>
              </c:strCache>
            </c:strRef>
          </c:tx>
          <c:cat>
            <c:strRef>
              <c:f>Sheet3!$A$5:$A$13</c:f>
              <c:strCache>
                <c:ptCount val="8"/>
                <c:pt idx="0">
                  <c:v>Business Development</c:v>
                </c:pt>
                <c:pt idx="1">
                  <c:v>Engineering</c:v>
                </c:pt>
                <c:pt idx="2">
                  <c:v>NULL</c:v>
                </c:pt>
                <c:pt idx="3">
                  <c:v>Research and Development</c:v>
                </c:pt>
                <c:pt idx="4">
                  <c:v>Sales</c:v>
                </c:pt>
                <c:pt idx="5">
                  <c:v>Services</c:v>
                </c:pt>
                <c:pt idx="6">
                  <c:v>Support</c:v>
                </c:pt>
                <c:pt idx="7">
                  <c:v>Training</c:v>
                </c:pt>
              </c:strCache>
            </c:strRef>
          </c:cat>
          <c:val>
            <c:numRef>
              <c:f>Sheet3!$D$5:$D$13</c:f>
              <c:numCache>
                <c:formatCode>General</c:formatCode>
                <c:ptCount val="8"/>
                <c:pt idx="1">
                  <c:v>2</c:v>
                </c:pt>
                <c:pt idx="2">
                  <c:v>1</c:v>
                </c:pt>
              </c:numCache>
            </c:numRef>
          </c:val>
        </c:ser>
        <c:shape val="box"/>
        <c:axId val="112511232"/>
        <c:axId val="116047872"/>
        <c:axId val="0"/>
      </c:bar3DChart>
      <c:catAx>
        <c:axId val="112511232"/>
        <c:scaling>
          <c:orientation val="minMax"/>
        </c:scaling>
        <c:axPos val="b"/>
        <c:tickLblPos val="nextTo"/>
        <c:crossAx val="116047872"/>
        <c:crosses val="autoZero"/>
        <c:auto val="1"/>
        <c:lblAlgn val="ctr"/>
        <c:lblOffset val="100"/>
      </c:catAx>
      <c:valAx>
        <c:axId val="116047872"/>
        <c:scaling>
          <c:orientation val="minMax"/>
        </c:scaling>
        <c:axPos val="l"/>
        <c:majorGridlines/>
        <c:numFmt formatCode="General" sourceLinked="1"/>
        <c:tickLblPos val="nextTo"/>
        <c:crossAx val="11251123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a:t>
            </a:r>
            <a:r>
              <a:rPr lang="en-US" sz="2400" b="1" dirty="0" smtClean="0"/>
              <a:t>NAME </a:t>
            </a:r>
            <a:r>
              <a:rPr lang="en-US" sz="2400" dirty="0" smtClean="0"/>
              <a:t>: JAYASHREE.N</a:t>
            </a:r>
            <a:endParaRPr lang="en-US" sz="2400" b="1" dirty="0"/>
          </a:p>
          <a:p>
            <a:r>
              <a:rPr lang="en-US" sz="2400" b="1" dirty="0"/>
              <a:t>REGISTER </a:t>
            </a:r>
            <a:r>
              <a:rPr lang="en-US" sz="2400" b="1" dirty="0" smtClean="0"/>
              <a:t>NO      </a:t>
            </a:r>
            <a:r>
              <a:rPr lang="en-US" sz="2400" dirty="0" smtClean="0"/>
              <a:t>: </a:t>
            </a:r>
            <a:r>
              <a:rPr lang="en-US" sz="2400" dirty="0" smtClean="0"/>
              <a:t>312204003(asunm18715)</a:t>
            </a:r>
            <a:endParaRPr lang="en-US" sz="2400" dirty="0"/>
          </a:p>
          <a:p>
            <a:r>
              <a:rPr lang="en-US" sz="2400" b="1" dirty="0" smtClean="0"/>
              <a:t>DEPARTMENT     </a:t>
            </a:r>
            <a:r>
              <a:rPr lang="en-US" sz="2400" dirty="0" smtClean="0"/>
              <a:t>: B.COM ACCOUNTING &amp; FINANCE</a:t>
            </a:r>
            <a:endParaRPr lang="en-US" sz="2400" dirty="0"/>
          </a:p>
          <a:p>
            <a:r>
              <a:rPr lang="en-US" sz="2400" b="1" dirty="0" smtClean="0"/>
              <a:t>COLLEGE             </a:t>
            </a:r>
            <a:r>
              <a:rPr lang="en-US" sz="2400" dirty="0" smtClean="0"/>
              <a:t> : SRI RAM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133600" y="2743200"/>
            <a:ext cx="7010400" cy="2246769"/>
          </a:xfrm>
          <a:prstGeom prst="rect">
            <a:avLst/>
          </a:prstGeom>
        </p:spPr>
        <p:txBody>
          <a:bodyPr wrap="square">
            <a:spAutoFit/>
          </a:bodyPr>
          <a:lstStyle/>
          <a:p>
            <a:r>
              <a:rPr lang="en-US" sz="2000" b="1" dirty="0" smtClean="0"/>
              <a:t>*Advanced Predictive Modeling for Future Salary Planning:</a:t>
            </a:r>
            <a:r>
              <a:rPr lang="en-US" sz="2000" dirty="0" smtClean="0"/>
              <a:t>* </a:t>
            </a:r>
          </a:p>
          <a:p>
            <a:r>
              <a:rPr lang="en-US" sz="2000" dirty="0" smtClean="0"/>
              <a:t>                         Wow Factor: We utilize cutting-edge machine learning algorithms to predict future salary needs based on current employee data and market trends. This enables the organization to forecast salary budgets, plan for raises, and ensure that compensation remains competitive, all with unprecedented accuracy.</a:t>
            </a:r>
            <a:endParaRPr lang="en-US" sz="2000" dirty="0"/>
          </a:p>
        </p:txBody>
      </p:sp>
      <p:sp>
        <p:nvSpPr>
          <p:cNvPr id="11" name="Rectangle 10"/>
          <p:cNvSpPr/>
          <p:nvPr/>
        </p:nvSpPr>
        <p:spPr>
          <a:xfrm>
            <a:off x="2362200" y="4953000"/>
            <a:ext cx="6781800" cy="1938992"/>
          </a:xfrm>
          <a:prstGeom prst="rect">
            <a:avLst/>
          </a:prstGeom>
        </p:spPr>
        <p:txBody>
          <a:bodyPr wrap="square">
            <a:spAutoFit/>
          </a:bodyPr>
          <a:lstStyle/>
          <a:p>
            <a:r>
              <a:rPr lang="en-US" dirty="0" smtClean="0"/>
              <a:t>*</a:t>
            </a:r>
            <a:r>
              <a:rPr lang="en-US" sz="2000" dirty="0" smtClean="0"/>
              <a:t> </a:t>
            </a:r>
            <a:r>
              <a:rPr lang="en-US" sz="2000" b="1" dirty="0" smtClean="0"/>
              <a:t>Employee Empowerment Tools :</a:t>
            </a:r>
            <a:r>
              <a:rPr lang="en-US" sz="2000" dirty="0" smtClean="0"/>
              <a:t> </a:t>
            </a:r>
          </a:p>
          <a:p>
            <a:r>
              <a:rPr lang="en-US" sz="2000" dirty="0" smtClean="0"/>
              <a:t>                         Wow Factor: The solution includes features designed to empower employees, such as a self-service salary transparency portal where they can view how their compensation compares to peers and industry standards.  </a:t>
            </a:r>
          </a:p>
          <a:p>
            <a:endParaRPr lang="en-US" sz="2000" dirty="0"/>
          </a:p>
        </p:txBody>
      </p:sp>
      <p:sp>
        <p:nvSpPr>
          <p:cNvPr id="12" name="Rectangle 11"/>
          <p:cNvSpPr/>
          <p:nvPr/>
        </p:nvSpPr>
        <p:spPr>
          <a:xfrm>
            <a:off x="1981200" y="2209800"/>
            <a:ext cx="7162800" cy="369332"/>
          </a:xfrm>
          <a:prstGeom prst="rect">
            <a:avLst/>
          </a:prstGeom>
        </p:spPr>
        <p:txBody>
          <a:bodyPr wrap="square">
            <a:spAutoFit/>
          </a:bodyPr>
          <a:lstStyle/>
          <a:p>
            <a:r>
              <a:rPr lang="en-US" b="1" dirty="0" smtClean="0"/>
              <a:t>=IFS(J2&gt;=5,"VERY HIGH",J2&gt;=4,"HIGH",J2&gt;=3"MEDIUM",TRUE,"LOW")</a:t>
            </a:r>
            <a:endParaRPr lang="en-US" b="1" dirty="0"/>
          </a:p>
        </p:txBody>
      </p:sp>
      <p:sp>
        <p:nvSpPr>
          <p:cNvPr id="13" name="Rectangle 12"/>
          <p:cNvSpPr/>
          <p:nvPr/>
        </p:nvSpPr>
        <p:spPr>
          <a:xfrm>
            <a:off x="1295400" y="1676400"/>
            <a:ext cx="5402463" cy="461665"/>
          </a:xfrm>
          <a:prstGeom prst="rect">
            <a:avLst/>
          </a:prstGeom>
        </p:spPr>
        <p:txBody>
          <a:bodyPr wrap="square">
            <a:spAutoFit/>
          </a:bodyPr>
          <a:lstStyle/>
          <a:p>
            <a:r>
              <a:rPr lang="en-US" sz="2400" b="1" dirty="0" smtClean="0"/>
              <a:t>FORMULA:</a:t>
            </a:r>
            <a:endParaRPr 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447800" y="990600"/>
            <a:ext cx="7696200" cy="1200329"/>
          </a:xfrm>
          <a:prstGeom prst="rect">
            <a:avLst/>
          </a:prstGeom>
        </p:spPr>
        <p:txBody>
          <a:bodyPr wrap="square">
            <a:spAutoFit/>
          </a:bodyPr>
          <a:lstStyle/>
          <a:p>
            <a:r>
              <a:rPr lang="en-US" b="1" dirty="0" smtClean="0"/>
              <a:t>Data Collection</a:t>
            </a:r>
            <a:r>
              <a:rPr lang="en-US" dirty="0" smtClean="0"/>
              <a:t>:</a:t>
            </a:r>
          </a:p>
          <a:p>
            <a:r>
              <a:rPr lang="en-US" dirty="0" smtClean="0"/>
              <a:t>            Performance Metrics: Collect quantitative data such as sales figures, project completion rates, customer satisfaction scores, and qualitative data like peer reviews or manager evaluations.</a:t>
            </a:r>
            <a:endParaRPr lang="en-US" dirty="0"/>
          </a:p>
        </p:txBody>
      </p:sp>
      <p:sp>
        <p:nvSpPr>
          <p:cNvPr id="10" name="Rectangle 9"/>
          <p:cNvSpPr/>
          <p:nvPr/>
        </p:nvSpPr>
        <p:spPr>
          <a:xfrm>
            <a:off x="1524000" y="2209800"/>
            <a:ext cx="7620000" cy="923330"/>
          </a:xfrm>
          <a:prstGeom prst="rect">
            <a:avLst/>
          </a:prstGeom>
        </p:spPr>
        <p:txBody>
          <a:bodyPr wrap="square">
            <a:spAutoFit/>
          </a:bodyPr>
          <a:lstStyle/>
          <a:p>
            <a:r>
              <a:rPr lang="en-US" b="1" dirty="0" smtClean="0"/>
              <a:t>Data Preprocessing </a:t>
            </a:r>
            <a:r>
              <a:rPr lang="en-US" dirty="0" smtClean="0"/>
              <a:t>: </a:t>
            </a:r>
          </a:p>
          <a:p>
            <a:r>
              <a:rPr lang="en-US" dirty="0" smtClean="0"/>
              <a:t>             Data Cleaning: Handle missing values, outliers, and inconsistencies to ensure data quality.</a:t>
            </a:r>
            <a:endParaRPr lang="en-US" dirty="0"/>
          </a:p>
        </p:txBody>
      </p:sp>
      <p:sp>
        <p:nvSpPr>
          <p:cNvPr id="11" name="Rectangle 10"/>
          <p:cNvSpPr/>
          <p:nvPr/>
        </p:nvSpPr>
        <p:spPr>
          <a:xfrm>
            <a:off x="1600200" y="2819400"/>
            <a:ext cx="7924800" cy="1477328"/>
          </a:xfrm>
          <a:prstGeom prst="rect">
            <a:avLst/>
          </a:prstGeom>
        </p:spPr>
        <p:txBody>
          <a:bodyPr wrap="square">
            <a:spAutoFit/>
          </a:bodyPr>
          <a:lstStyle/>
          <a:p>
            <a:endParaRPr lang="en-US" b="1" dirty="0" smtClean="0"/>
          </a:p>
          <a:p>
            <a:r>
              <a:rPr lang="en-US" b="1" dirty="0" smtClean="0"/>
              <a:t>Model Evaluation</a:t>
            </a:r>
            <a:r>
              <a:rPr lang="en-US" dirty="0" smtClean="0"/>
              <a:t>:</a:t>
            </a:r>
          </a:p>
          <a:p>
            <a:r>
              <a:rPr lang="en-US" dirty="0" smtClean="0"/>
              <a:t>            Metrics: Evaluate model performance using appropriate metrics, such as accuracy, precision, recall, F1-score for classification models, or RMSE (Root Mean Square Error) for regression models.</a:t>
            </a:r>
            <a:endParaRPr lang="en-US" dirty="0"/>
          </a:p>
        </p:txBody>
      </p:sp>
      <p:sp>
        <p:nvSpPr>
          <p:cNvPr id="12" name="Rectangle 11"/>
          <p:cNvSpPr/>
          <p:nvPr/>
        </p:nvSpPr>
        <p:spPr>
          <a:xfrm>
            <a:off x="1447800" y="4191000"/>
            <a:ext cx="7696200" cy="923330"/>
          </a:xfrm>
          <a:prstGeom prst="rect">
            <a:avLst/>
          </a:prstGeom>
        </p:spPr>
        <p:txBody>
          <a:bodyPr wrap="square">
            <a:spAutoFit/>
          </a:bodyPr>
          <a:lstStyle/>
          <a:p>
            <a:r>
              <a:rPr lang="en-US" b="1" dirty="0" smtClean="0"/>
              <a:t>Model Interpretation:</a:t>
            </a:r>
            <a:r>
              <a:rPr lang="en-US" dirty="0" smtClean="0"/>
              <a:t> </a:t>
            </a:r>
          </a:p>
          <a:p>
            <a:r>
              <a:rPr lang="en-US" dirty="0" smtClean="0"/>
              <a:t>                  Feature Importance: Identify which features (e.g., training hours, experience) have the most influence on performance predictions</a:t>
            </a:r>
            <a:endParaRPr lang="en-US" dirty="0"/>
          </a:p>
        </p:txBody>
      </p:sp>
      <p:sp>
        <p:nvSpPr>
          <p:cNvPr id="13" name="Rectangle 12"/>
          <p:cNvSpPr/>
          <p:nvPr/>
        </p:nvSpPr>
        <p:spPr>
          <a:xfrm>
            <a:off x="1447800" y="5181600"/>
            <a:ext cx="7391400" cy="923330"/>
          </a:xfrm>
          <a:prstGeom prst="rect">
            <a:avLst/>
          </a:prstGeom>
        </p:spPr>
        <p:txBody>
          <a:bodyPr wrap="square">
            <a:spAutoFit/>
          </a:bodyPr>
          <a:lstStyle/>
          <a:p>
            <a:r>
              <a:rPr lang="en-US" b="1" dirty="0" smtClean="0"/>
              <a:t>Implementation and Deployment </a:t>
            </a:r>
            <a:r>
              <a:rPr lang="en-US" dirty="0" smtClean="0"/>
              <a:t>:  Integrate with HR Systems: Deploy the model within HR management systems to provide real-time performance analysis.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914400"/>
            <a:ext cx="7696200" cy="5324535"/>
          </a:xfrm>
          <a:prstGeom prst="rect">
            <a:avLst/>
          </a:prstGeom>
        </p:spPr>
        <p:txBody>
          <a:bodyPr wrap="square">
            <a:spAutoFit/>
          </a:bodyPr>
          <a:lstStyle/>
          <a:p>
            <a:r>
              <a:rPr lang="en-US" sz="2000" b="1" dirty="0" smtClean="0"/>
              <a:t>MODELLING</a:t>
            </a:r>
          </a:p>
          <a:p>
            <a:endParaRPr lang="en-US" sz="2000" dirty="0" smtClean="0"/>
          </a:p>
          <a:p>
            <a:r>
              <a:rPr lang="en-US" sz="2000" b="1" dirty="0" smtClean="0"/>
              <a:t>Data collection</a:t>
            </a:r>
          </a:p>
          <a:p>
            <a:r>
              <a:rPr lang="en-US" sz="2000" dirty="0" smtClean="0"/>
              <a:t>*</a:t>
            </a:r>
            <a:r>
              <a:rPr lang="en-US" sz="2000" dirty="0" smtClean="0"/>
              <a:t>KAGGLE </a:t>
            </a:r>
            <a:r>
              <a:rPr lang="en-US" sz="2000" dirty="0" smtClean="0"/>
              <a:t>-download</a:t>
            </a:r>
          </a:p>
          <a:p>
            <a:r>
              <a:rPr lang="en-US" sz="2000" dirty="0" smtClean="0"/>
              <a:t>*EDUNET- download</a:t>
            </a:r>
          </a:p>
          <a:p>
            <a:endParaRPr lang="en-US" sz="2000" dirty="0" smtClean="0"/>
          </a:p>
          <a:p>
            <a:r>
              <a:rPr lang="en-US" sz="2000" b="1" dirty="0" smtClean="0"/>
              <a:t>Features collection</a:t>
            </a:r>
          </a:p>
          <a:p>
            <a:r>
              <a:rPr lang="en-US" sz="2000" dirty="0" smtClean="0"/>
              <a:t>*</a:t>
            </a:r>
            <a:r>
              <a:rPr lang="en-US" sz="2000" dirty="0" smtClean="0"/>
              <a:t>identify the feature in </a:t>
            </a:r>
            <a:r>
              <a:rPr lang="en-US" sz="2000" dirty="0" smtClean="0"/>
              <a:t>excel  Data cleaning</a:t>
            </a:r>
          </a:p>
          <a:p>
            <a:r>
              <a:rPr lang="en-US" sz="2000" dirty="0" smtClean="0"/>
              <a:t>*</a:t>
            </a:r>
            <a:r>
              <a:rPr lang="en-US" sz="2000" dirty="0" smtClean="0"/>
              <a:t>missing </a:t>
            </a:r>
            <a:r>
              <a:rPr lang="en-US" sz="2000" dirty="0" smtClean="0"/>
              <a:t> value identifying  excel</a:t>
            </a:r>
          </a:p>
          <a:p>
            <a:r>
              <a:rPr lang="en-US" sz="2000" dirty="0" smtClean="0"/>
              <a:t>*</a:t>
            </a:r>
            <a:r>
              <a:rPr lang="en-US" sz="2000" dirty="0" smtClean="0"/>
              <a:t>missing </a:t>
            </a:r>
            <a:r>
              <a:rPr lang="en-US" sz="2000" dirty="0" smtClean="0"/>
              <a:t>  value_ filter </a:t>
            </a:r>
            <a:r>
              <a:rPr lang="en-US" sz="2000" dirty="0" smtClean="0"/>
              <a:t>out by </a:t>
            </a:r>
            <a:r>
              <a:rPr lang="en-US" sz="2000" dirty="0" smtClean="0"/>
              <a:t>COLOUR</a:t>
            </a:r>
          </a:p>
          <a:p>
            <a:endParaRPr lang="en-US" sz="2000" dirty="0" smtClean="0"/>
          </a:p>
          <a:p>
            <a:r>
              <a:rPr lang="en-US" sz="2000" b="1" dirty="0" smtClean="0"/>
              <a:t>Performance level</a:t>
            </a:r>
          </a:p>
          <a:p>
            <a:r>
              <a:rPr lang="en-US" sz="2000" dirty="0" smtClean="0"/>
              <a:t>*</a:t>
            </a:r>
            <a:r>
              <a:rPr lang="en-US" sz="2000" dirty="0" smtClean="0"/>
              <a:t>formula </a:t>
            </a:r>
            <a:r>
              <a:rPr lang="en-US" sz="2000" dirty="0" smtClean="0"/>
              <a:t> using high  </a:t>
            </a:r>
            <a:r>
              <a:rPr lang="en-US" sz="2000" dirty="0" smtClean="0"/>
              <a:t>&amp; </a:t>
            </a:r>
            <a:r>
              <a:rPr lang="en-US" sz="2000" dirty="0" smtClean="0"/>
              <a:t>low Pivot table</a:t>
            </a:r>
          </a:p>
          <a:p>
            <a:r>
              <a:rPr lang="en-US" sz="2000" dirty="0" smtClean="0"/>
              <a:t>*</a:t>
            </a:r>
            <a:r>
              <a:rPr lang="en-US" sz="2000" dirty="0" smtClean="0"/>
              <a:t>summarized &amp; </a:t>
            </a:r>
            <a:r>
              <a:rPr lang="en-US" sz="2000" dirty="0" smtClean="0"/>
              <a:t>visualized</a:t>
            </a:r>
          </a:p>
          <a:p>
            <a:endParaRPr lang="en-US" sz="2000" dirty="0" smtClean="0"/>
          </a:p>
          <a:p>
            <a:r>
              <a:rPr lang="en-US" sz="2000" b="1" dirty="0" smtClean="0"/>
              <a:t>Result</a:t>
            </a:r>
          </a:p>
          <a:p>
            <a:r>
              <a:rPr lang="en-US" sz="2000" dirty="0" smtClean="0"/>
              <a:t>*graph</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p:nvPr/>
        </p:nvGraphicFramePr>
        <p:xfrm>
          <a:off x="609600" y="1447801"/>
          <a:ext cx="7772400" cy="5410199"/>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9"/>
          <p:cNvSpPr/>
          <p:nvPr/>
        </p:nvSpPr>
        <p:spPr>
          <a:xfrm>
            <a:off x="5337298" y="457200"/>
            <a:ext cx="1673102" cy="1077218"/>
          </a:xfrm>
          <a:prstGeom prst="rect">
            <a:avLst/>
          </a:prstGeom>
        </p:spPr>
        <p:txBody>
          <a:bodyPr wrap="square">
            <a:spAutoFit/>
          </a:bodyPr>
          <a:lstStyle/>
          <a:p>
            <a:r>
              <a:rPr lang="en-US" sz="3200" b="1" dirty="0" smtClean="0"/>
              <a:t>salary analysis</a:t>
            </a:r>
            <a:endParaRPr lang="en-US"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295400"/>
            <a:ext cx="8077200" cy="5262979"/>
          </a:xfrm>
          <a:prstGeom prst="rect">
            <a:avLst/>
          </a:prstGeom>
        </p:spPr>
        <p:txBody>
          <a:bodyPr wrap="square">
            <a:spAutoFit/>
          </a:bodyPr>
          <a:lstStyle/>
          <a:p>
            <a:r>
              <a:rPr lang="en-US" sz="2800" dirty="0" smtClean="0"/>
              <a:t>The salary analysis conducted using Excel provided actionable insights that can help the organization optimize its compensation strategies. By addressing the identified disparities, aligning compensation with performance, and ensuring competitive pay across all roles, the organization can foster a more motivated, satisfied, and equitable workforce. Excel proved to be a powerful tool in this analysis, offering flexibility and precision in handling and visualizing salary data. Moving forward, these insights should be used to inform HR policies and support strategic decision-making related to employee compensation.</a:t>
            </a:r>
            <a:endParaRPr lang="en-US" sz="28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990600" y="1600200"/>
            <a:ext cx="5715000" cy="3539430"/>
          </a:xfrm>
          <a:prstGeom prst="rect">
            <a:avLst/>
          </a:prstGeom>
        </p:spPr>
        <p:txBody>
          <a:bodyPr wrap="square">
            <a:spAutoFit/>
          </a:bodyPr>
          <a:lstStyle/>
          <a:p>
            <a:r>
              <a:rPr lang="en-US" sz="3200" dirty="0" smtClean="0"/>
              <a:t>This problem statement can be used as the basis for a detailed analysis of employee salaries , focusing on identifying and addressing any issues related to fairness and competitiveness in compensation.</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609600" y="2362200"/>
            <a:ext cx="7924800" cy="3108543"/>
          </a:xfrm>
          <a:prstGeom prst="rect">
            <a:avLst/>
          </a:prstGeom>
        </p:spPr>
        <p:txBody>
          <a:bodyPr wrap="square">
            <a:spAutoFit/>
          </a:bodyPr>
          <a:lstStyle/>
          <a:p>
            <a:r>
              <a:rPr lang="en-US" sz="2800" dirty="0" smtClean="0"/>
              <a:t>The Employee Salary Analysis project aims to evaluate and optimize the salary structure within the organization. The focus is on identifying factors that influence employee compensation, uncovering any disparities, and providing recommendations to ensure that the company's salary practices are fair, competitive, and aligned with industry standards.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Employee-Management-Meaning-Importance-Tips-Tools---More.png"/>
          <p:cNvPicPr>
            <a:picLocks noChangeAspect="1"/>
          </p:cNvPicPr>
          <p:nvPr/>
        </p:nvPicPr>
        <p:blipFill>
          <a:blip r:embed="rId3" cstate="print"/>
          <a:stretch>
            <a:fillRect/>
          </a:stretch>
        </p:blipFill>
        <p:spPr>
          <a:xfrm>
            <a:off x="7391400" y="1981200"/>
            <a:ext cx="3124200" cy="2974377"/>
          </a:xfrm>
          <a:prstGeom prst="rect">
            <a:avLst/>
          </a:prstGeom>
        </p:spPr>
      </p:pic>
      <p:sp>
        <p:nvSpPr>
          <p:cNvPr id="12" name="Rectangle 11"/>
          <p:cNvSpPr/>
          <p:nvPr/>
        </p:nvSpPr>
        <p:spPr>
          <a:xfrm>
            <a:off x="304800" y="1600200"/>
            <a:ext cx="8839200" cy="3539430"/>
          </a:xfrm>
          <a:prstGeom prst="rect">
            <a:avLst/>
          </a:prstGeom>
        </p:spPr>
        <p:txBody>
          <a:bodyPr wrap="square">
            <a:spAutoFit/>
          </a:bodyPr>
          <a:lstStyle/>
          <a:p>
            <a:r>
              <a:rPr lang="en-US" sz="3200" dirty="0" smtClean="0"/>
              <a:t> *Human Resources (HR) Managers</a:t>
            </a:r>
          </a:p>
          <a:p>
            <a:endParaRPr lang="en-US" sz="3200" dirty="0" smtClean="0"/>
          </a:p>
          <a:p>
            <a:r>
              <a:rPr lang="en-US" sz="3200" dirty="0" smtClean="0"/>
              <a:t> *Department Managers </a:t>
            </a:r>
          </a:p>
          <a:p>
            <a:endParaRPr lang="en-US" sz="3200" dirty="0" smtClean="0"/>
          </a:p>
          <a:p>
            <a:r>
              <a:rPr lang="en-US" sz="3200" dirty="0" smtClean="0"/>
              <a:t>* Senior Management </a:t>
            </a:r>
          </a:p>
          <a:p>
            <a:endParaRPr lang="en-US" sz="3200" dirty="0" smtClean="0"/>
          </a:p>
          <a:p>
            <a:r>
              <a:rPr lang="en-US" sz="3200" dirty="0" smtClean="0"/>
              <a:t>* Employees </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362200" y="2057400"/>
            <a:ext cx="7010400" cy="2677656"/>
          </a:xfrm>
          <a:prstGeom prst="rect">
            <a:avLst/>
          </a:prstGeom>
        </p:spPr>
        <p:txBody>
          <a:bodyPr wrap="square">
            <a:spAutoFit/>
          </a:bodyPr>
          <a:lstStyle/>
          <a:p>
            <a:pPr marL="457200" indent="-457200">
              <a:buAutoNum type="arabicPeriod"/>
            </a:pPr>
            <a:r>
              <a:rPr lang="en-US" sz="2400" b="1" dirty="0" smtClean="0"/>
              <a:t>Enhanced </a:t>
            </a:r>
            <a:r>
              <a:rPr lang="en-US" sz="2400" b="1" dirty="0" smtClean="0"/>
              <a:t>Fairness and Equity </a:t>
            </a:r>
            <a:r>
              <a:rPr lang="en-US" sz="2400" dirty="0" smtClean="0"/>
              <a:t>: Our solution helps organizations identify and correct salary disparities, ensuring equitable pay for all </a:t>
            </a:r>
            <a:r>
              <a:rPr lang="en-US" sz="2400" dirty="0" smtClean="0"/>
              <a:t>employees . </a:t>
            </a:r>
          </a:p>
          <a:p>
            <a:pPr marL="457200" indent="-457200">
              <a:buAutoNum type="arabicPeriod"/>
            </a:pPr>
            <a:r>
              <a:rPr lang="en-US" sz="2400" b="1" dirty="0" smtClean="0"/>
              <a:t>Data-Driven </a:t>
            </a:r>
            <a:r>
              <a:rPr lang="en-US" sz="2400" b="1" dirty="0" smtClean="0"/>
              <a:t>Decision Making </a:t>
            </a:r>
            <a:r>
              <a:rPr lang="en-US" sz="2400" dirty="0" smtClean="0"/>
              <a:t>: By providing insights into the factors that influence salary, our solution empowers HR and management teams to make informed, data-driven decisions. </a:t>
            </a:r>
            <a:r>
              <a:rPr lang="en-US" dirty="0" smtClean="0"/>
              <a:t> </a:t>
            </a:r>
            <a:endParaRPr lang="en-US" dirty="0"/>
          </a:p>
        </p:txBody>
      </p:sp>
      <p:sp>
        <p:nvSpPr>
          <p:cNvPr id="11" name="Rectangle 10"/>
          <p:cNvSpPr/>
          <p:nvPr/>
        </p:nvSpPr>
        <p:spPr>
          <a:xfrm>
            <a:off x="3048000" y="4876800"/>
            <a:ext cx="6096000" cy="1477328"/>
          </a:xfrm>
          <a:prstGeom prst="rect">
            <a:avLst/>
          </a:prstGeom>
        </p:spPr>
        <p:txBody>
          <a:bodyPr wrap="square">
            <a:spAutoFit/>
          </a:bodyPr>
          <a:lstStyle/>
          <a:p>
            <a:r>
              <a:rPr lang="en-US" dirty="0" smtClean="0"/>
              <a:t>*Conditional </a:t>
            </a:r>
            <a:r>
              <a:rPr lang="en-US" dirty="0" smtClean="0"/>
              <a:t>formatting-missing</a:t>
            </a:r>
          </a:p>
          <a:p>
            <a:r>
              <a:rPr lang="en-US" dirty="0" smtClean="0"/>
              <a:t>*Filter-remove</a:t>
            </a:r>
          </a:p>
          <a:p>
            <a:r>
              <a:rPr lang="en-US" dirty="0" smtClean="0"/>
              <a:t>*Formula-salary level</a:t>
            </a:r>
          </a:p>
          <a:p>
            <a:r>
              <a:rPr lang="en-US" dirty="0" smtClean="0"/>
              <a:t>*Pivot table-summary</a:t>
            </a:r>
          </a:p>
          <a:p>
            <a:r>
              <a:rPr lang="en-US" dirty="0" smtClean="0"/>
              <a:t>*</a:t>
            </a:r>
            <a:r>
              <a:rPr lang="en-US" dirty="0" smtClean="0"/>
              <a:t>Graph-Data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828800"/>
            <a:ext cx="8153400" cy="2031325"/>
          </a:xfrm>
          <a:prstGeom prst="rect">
            <a:avLst/>
          </a:prstGeom>
        </p:spPr>
        <p:txBody>
          <a:bodyPr wrap="square">
            <a:spAutoFit/>
          </a:bodyPr>
          <a:lstStyle/>
          <a:p>
            <a:pPr marL="342900" indent="-342900">
              <a:buAutoNum type="arabicPeriod"/>
            </a:pPr>
            <a:r>
              <a:rPr lang="en-US" b="1" dirty="0" smtClean="0"/>
              <a:t>Employee ID</a:t>
            </a:r>
            <a:r>
              <a:rPr lang="en-US" dirty="0" smtClean="0"/>
              <a:t> : </a:t>
            </a:r>
          </a:p>
          <a:p>
            <a:pPr marL="342900" indent="-342900"/>
            <a:r>
              <a:rPr lang="en-US" dirty="0" smtClean="0"/>
              <a:t>                             Description: A unique identifier assigned to each employee. Type: Categorical, String</a:t>
            </a:r>
          </a:p>
          <a:p>
            <a:pPr marL="342900" indent="-342900"/>
            <a:endParaRPr lang="en-US" dirty="0" smtClean="0"/>
          </a:p>
          <a:p>
            <a:pPr marL="342900" indent="-342900"/>
            <a:r>
              <a:rPr lang="en-US" b="1" dirty="0" smtClean="0"/>
              <a:t> 2.  Gender</a:t>
            </a:r>
            <a:r>
              <a:rPr lang="en-US" dirty="0" smtClean="0"/>
              <a:t> : </a:t>
            </a:r>
          </a:p>
          <a:p>
            <a:pPr marL="342900" indent="-342900"/>
            <a:r>
              <a:rPr lang="en-US" dirty="0" smtClean="0"/>
              <a:t>                        Description: The gender of the employee (e.g., Male, Female, Non-Binary). Type: Categorical, String.</a:t>
            </a:r>
            <a:endParaRPr lang="en-US" dirty="0"/>
          </a:p>
        </p:txBody>
      </p:sp>
      <p:sp>
        <p:nvSpPr>
          <p:cNvPr id="4" name="Rectangle 3"/>
          <p:cNvSpPr/>
          <p:nvPr/>
        </p:nvSpPr>
        <p:spPr>
          <a:xfrm>
            <a:off x="685800" y="3244334"/>
            <a:ext cx="5825378" cy="923330"/>
          </a:xfrm>
          <a:prstGeom prst="rect">
            <a:avLst/>
          </a:prstGeom>
        </p:spPr>
        <p:txBody>
          <a:bodyPr wrap="square">
            <a:spAutoFit/>
          </a:bodyPr>
          <a:lstStyle/>
          <a:p>
            <a:endParaRPr lang="en-US" dirty="0" smtClean="0"/>
          </a:p>
          <a:p>
            <a:endParaRPr lang="en-US" dirty="0" smtClean="0"/>
          </a:p>
          <a:p>
            <a:pPr marL="342900" indent="-342900">
              <a:buAutoNum type="arabicPeriod" startAt="3"/>
            </a:pPr>
            <a:r>
              <a:rPr lang="en-US" b="1" dirty="0" smtClean="0"/>
              <a:t>Age</a:t>
            </a:r>
            <a:r>
              <a:rPr lang="en-US" dirty="0" smtClean="0"/>
              <a:t>:</a:t>
            </a:r>
            <a:endParaRPr lang="en-US" dirty="0"/>
          </a:p>
        </p:txBody>
      </p:sp>
      <p:sp>
        <p:nvSpPr>
          <p:cNvPr id="5" name="Rectangle 4"/>
          <p:cNvSpPr/>
          <p:nvPr/>
        </p:nvSpPr>
        <p:spPr>
          <a:xfrm>
            <a:off x="1524000" y="3844498"/>
            <a:ext cx="7620000" cy="646331"/>
          </a:xfrm>
          <a:prstGeom prst="rect">
            <a:avLst/>
          </a:prstGeom>
        </p:spPr>
        <p:txBody>
          <a:bodyPr wrap="square">
            <a:spAutoFit/>
          </a:bodyPr>
          <a:lstStyle/>
          <a:p>
            <a:r>
              <a:rPr lang="en-US" dirty="0" smtClean="0"/>
              <a:t> </a:t>
            </a:r>
          </a:p>
          <a:p>
            <a:r>
              <a:rPr lang="en-US" dirty="0" smtClean="0"/>
              <a:t>Description: The age of the employee. Type: Numerical, Integer</a:t>
            </a:r>
            <a:endParaRPr lang="en-US" dirty="0"/>
          </a:p>
        </p:txBody>
      </p:sp>
      <p:sp>
        <p:nvSpPr>
          <p:cNvPr id="6" name="Rectangle 5"/>
          <p:cNvSpPr/>
          <p:nvPr/>
        </p:nvSpPr>
        <p:spPr>
          <a:xfrm>
            <a:off x="762000" y="4648200"/>
            <a:ext cx="8686800" cy="2031325"/>
          </a:xfrm>
          <a:prstGeom prst="rect">
            <a:avLst/>
          </a:prstGeom>
        </p:spPr>
        <p:txBody>
          <a:bodyPr wrap="square">
            <a:spAutoFit/>
          </a:bodyPr>
          <a:lstStyle/>
          <a:p>
            <a:r>
              <a:rPr lang="en-US" b="1" dirty="0" smtClean="0"/>
              <a:t>4. </a:t>
            </a:r>
            <a:r>
              <a:rPr lang="en-US" dirty="0" smtClean="0"/>
              <a:t>:</a:t>
            </a:r>
            <a:r>
              <a:rPr lang="en-US" b="1" dirty="0" smtClean="0"/>
              <a:t> Job Title</a:t>
            </a:r>
          </a:p>
          <a:p>
            <a:r>
              <a:rPr lang="en-US" b="1" dirty="0" smtClean="0"/>
              <a:t>                </a:t>
            </a:r>
            <a:r>
              <a:rPr lang="en-US" dirty="0" smtClean="0"/>
              <a:t>Description: The current job title or position held by the employee. Type: Categorical, String</a:t>
            </a:r>
          </a:p>
          <a:p>
            <a:endParaRPr lang="en-US" dirty="0" smtClean="0"/>
          </a:p>
          <a:p>
            <a:r>
              <a:rPr lang="en-US" b="1" dirty="0" smtClean="0"/>
              <a:t>5. Department</a:t>
            </a:r>
            <a:r>
              <a:rPr lang="en-US" dirty="0" smtClean="0"/>
              <a:t>:</a:t>
            </a:r>
          </a:p>
          <a:p>
            <a:r>
              <a:rPr lang="en-US" dirty="0" smtClean="0"/>
              <a:t>                    Description: The department in which the employee works (e.g., HR, IT, Finance).* Type: Categorical, String</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057400"/>
            <a:ext cx="8305800" cy="3785652"/>
          </a:xfrm>
          <a:prstGeom prst="rect">
            <a:avLst/>
          </a:prstGeom>
        </p:spPr>
        <p:txBody>
          <a:bodyPr wrap="square">
            <a:spAutoFit/>
          </a:bodyPr>
          <a:lstStyle/>
          <a:p>
            <a:r>
              <a:rPr lang="en-US" sz="4000" dirty="0" smtClean="0"/>
              <a:t>Employee data set -download by </a:t>
            </a:r>
            <a:r>
              <a:rPr lang="en-US" sz="4000" dirty="0" smtClean="0"/>
              <a:t>KAGGLE</a:t>
            </a:r>
          </a:p>
          <a:p>
            <a:r>
              <a:rPr lang="en-US" sz="4000" dirty="0" smtClean="0"/>
              <a:t>26 </a:t>
            </a:r>
            <a:r>
              <a:rPr lang="en-US" sz="4000" dirty="0" smtClean="0"/>
              <a:t>features -9 features taken employee id, numerical value, first name, last name -</a:t>
            </a:r>
            <a:r>
              <a:rPr lang="en-US" sz="4000" dirty="0" smtClean="0"/>
              <a:t>text </a:t>
            </a:r>
          </a:p>
          <a:p>
            <a:r>
              <a:rPr lang="en-US" sz="4000" dirty="0" smtClean="0"/>
              <a:t>employee </a:t>
            </a:r>
            <a:r>
              <a:rPr lang="en-US" sz="4000" dirty="0" smtClean="0"/>
              <a:t>type </a:t>
            </a:r>
            <a:r>
              <a:rPr lang="en-US" sz="4000" dirty="0" smtClean="0"/>
              <a:t>– Salary level</a:t>
            </a:r>
            <a:endParaRPr lang="en-US" sz="4000" dirty="0"/>
          </a:p>
        </p:txBody>
      </p:sp>
      <p:sp>
        <p:nvSpPr>
          <p:cNvPr id="3" name="Rectangle 2"/>
          <p:cNvSpPr/>
          <p:nvPr/>
        </p:nvSpPr>
        <p:spPr>
          <a:xfrm>
            <a:off x="1523999" y="381000"/>
            <a:ext cx="4724401" cy="707886"/>
          </a:xfrm>
          <a:prstGeom prst="rect">
            <a:avLst/>
          </a:prstGeom>
        </p:spPr>
        <p:txBody>
          <a:bodyPr wrap="square">
            <a:spAutoFit/>
          </a:bodyPr>
          <a:lstStyle/>
          <a:p>
            <a:r>
              <a:rPr lang="en-US" sz="4000" b="1" dirty="0" smtClean="0"/>
              <a:t>Dataset Description </a:t>
            </a:r>
            <a:endParaRPr lang="en-US" sz="4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TotalTime>
  <Words>822</Words>
  <Application>Microsoft Office PowerPoint</Application>
  <PresentationFormat>Custom</PresentationFormat>
  <Paragraphs>113</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39</cp:revision>
  <dcterms:created xsi:type="dcterms:W3CDTF">2024-03-29T15:07:22Z</dcterms:created>
  <dcterms:modified xsi:type="dcterms:W3CDTF">2024-09-03T11:54:42Z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