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cuments\exce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[excel project.xlsx]Sheet3!PivotTable1</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stacked"/>
        <c:ser>
          <c:idx val="0"/>
          <c:order val="0"/>
          <c:tx>
            <c:strRef>
              <c:f>Sheet3!$B$3:$B$4</c:f>
              <c:strCache>
                <c:ptCount val="1"/>
                <c:pt idx="0">
                  <c:v>High</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Sheet3!$B$5:$B$13</c:f>
              <c:numCache>
                <c:formatCode>General</c:formatCode>
                <c:ptCount val="8"/>
                <c:pt idx="0">
                  <c:v>1</c:v>
                </c:pt>
                <c:pt idx="1">
                  <c:v>1</c:v>
                </c:pt>
                <c:pt idx="3">
                  <c:v>1</c:v>
                </c:pt>
                <c:pt idx="6">
                  <c:v>1</c:v>
                </c:pt>
                <c:pt idx="7">
                  <c:v>2</c:v>
                </c:pt>
              </c:numCache>
            </c:numRef>
          </c:val>
        </c:ser>
        <c:ser>
          <c:idx val="1"/>
          <c:order val="1"/>
          <c:tx>
            <c:strRef>
              <c:f>Sheet3!$C$3:$C$4</c:f>
              <c:strCache>
                <c:ptCount val="1"/>
                <c:pt idx="0">
                  <c:v>Medium  </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Sheet3!$C$5:$C$13</c:f>
              <c:numCache>
                <c:formatCode>General</c:formatCode>
                <c:ptCount val="8"/>
                <c:pt idx="4">
                  <c:v>1</c:v>
                </c:pt>
                <c:pt idx="5">
                  <c:v>1</c:v>
                </c:pt>
                <c:pt idx="6">
                  <c:v>1</c:v>
                </c:pt>
                <c:pt idx="7">
                  <c:v>2</c:v>
                </c:pt>
              </c:numCache>
            </c:numRef>
          </c:val>
        </c:ser>
        <c:ser>
          <c:idx val="2"/>
          <c:order val="2"/>
          <c:tx>
            <c:strRef>
              <c:f>Sheet3!$D$3:$D$4</c:f>
              <c:strCache>
                <c:ptCount val="1"/>
                <c:pt idx="0">
                  <c:v>Very high</c:v>
                </c:pt>
              </c:strCache>
            </c:strRef>
          </c:tx>
          <c:cat>
            <c:strRef>
              <c:f>Sheet3!$A$5:$A$13</c:f>
              <c:strCache>
                <c:ptCount val="8"/>
                <c:pt idx="0">
                  <c:v>Business Development</c:v>
                </c:pt>
                <c:pt idx="1">
                  <c:v>Engineering</c:v>
                </c:pt>
                <c:pt idx="2">
                  <c:v>NULL</c:v>
                </c:pt>
                <c:pt idx="3">
                  <c:v>Research and Development</c:v>
                </c:pt>
                <c:pt idx="4">
                  <c:v>Sales</c:v>
                </c:pt>
                <c:pt idx="5">
                  <c:v>Services</c:v>
                </c:pt>
                <c:pt idx="6">
                  <c:v>Support</c:v>
                </c:pt>
                <c:pt idx="7">
                  <c:v>Training</c:v>
                </c:pt>
              </c:strCache>
            </c:strRef>
          </c:cat>
          <c:val>
            <c:numRef>
              <c:f>Sheet3!$D$5:$D$13</c:f>
              <c:numCache>
                <c:formatCode>General</c:formatCode>
                <c:ptCount val="8"/>
                <c:pt idx="1">
                  <c:v>2</c:v>
                </c:pt>
                <c:pt idx="2">
                  <c:v>1</c:v>
                </c:pt>
              </c:numCache>
            </c:numRef>
          </c:val>
        </c:ser>
        <c:shape val="box"/>
        <c:axId val="108077440"/>
        <c:axId val="134639616"/>
        <c:axId val="0"/>
      </c:bar3DChart>
      <c:catAx>
        <c:axId val="108077440"/>
        <c:scaling>
          <c:orientation val="minMax"/>
        </c:scaling>
        <c:axPos val="b"/>
        <c:tickLblPos val="nextTo"/>
        <c:crossAx val="134639616"/>
        <c:crosses val="autoZero"/>
        <c:auto val="1"/>
        <c:lblAlgn val="ctr"/>
        <c:lblOffset val="100"/>
      </c:catAx>
      <c:valAx>
        <c:axId val="134639616"/>
        <c:scaling>
          <c:orientation val="minMax"/>
        </c:scaling>
        <c:axPos val="l"/>
        <c:majorGridlines/>
        <c:numFmt formatCode="General" sourceLinked="1"/>
        <c:tickLblPos val="nextTo"/>
        <c:crossAx val="10807744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a:t>
            </a:r>
            <a:r>
              <a:rPr lang="en-US" sz="2400" b="1" dirty="0" smtClean="0"/>
              <a:t>NAME </a:t>
            </a:r>
            <a:r>
              <a:rPr lang="en-US" sz="2400" dirty="0" smtClean="0"/>
              <a:t>: JAYASHREE.N</a:t>
            </a:r>
            <a:endParaRPr lang="en-US" sz="2400" b="1" dirty="0"/>
          </a:p>
          <a:p>
            <a:r>
              <a:rPr lang="en-US" sz="2400" b="1" dirty="0"/>
              <a:t>REGISTER </a:t>
            </a:r>
            <a:r>
              <a:rPr lang="en-US" sz="2400" b="1" dirty="0" smtClean="0"/>
              <a:t>NO      </a:t>
            </a:r>
            <a:r>
              <a:rPr lang="en-US" sz="2400" dirty="0" smtClean="0"/>
              <a:t>: 312204003</a:t>
            </a:r>
            <a:endParaRPr lang="en-US" sz="2400" dirty="0"/>
          </a:p>
          <a:p>
            <a:r>
              <a:rPr lang="en-US" sz="2400" b="1" dirty="0" smtClean="0"/>
              <a:t>DEPARTMENT     </a:t>
            </a:r>
            <a:r>
              <a:rPr lang="en-US" sz="2400" dirty="0" smtClean="0"/>
              <a:t>: B.COM ACCOUNTING &amp; FINANCE</a:t>
            </a:r>
            <a:endParaRPr lang="en-US" sz="2400" dirty="0"/>
          </a:p>
          <a:p>
            <a:r>
              <a:rPr lang="en-US" sz="2400" b="1" dirty="0" smtClean="0"/>
              <a:t>COLLEGE             </a:t>
            </a:r>
            <a:r>
              <a:rPr lang="en-US" sz="2400" dirty="0" smtClean="0"/>
              <a:t> : SRI RAM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447800" y="990600"/>
            <a:ext cx="7696200" cy="1200329"/>
          </a:xfrm>
          <a:prstGeom prst="rect">
            <a:avLst/>
          </a:prstGeom>
        </p:spPr>
        <p:txBody>
          <a:bodyPr wrap="square">
            <a:spAutoFit/>
          </a:bodyPr>
          <a:lstStyle/>
          <a:p>
            <a:r>
              <a:rPr lang="en-US" b="1" dirty="0" smtClean="0"/>
              <a:t>Data Collection</a:t>
            </a:r>
            <a:r>
              <a:rPr lang="en-US" dirty="0" smtClean="0"/>
              <a:t>:</a:t>
            </a:r>
          </a:p>
          <a:p>
            <a:r>
              <a:rPr lang="en-US" dirty="0" smtClean="0"/>
              <a:t> </a:t>
            </a:r>
            <a:r>
              <a:rPr lang="en-US" dirty="0" smtClean="0"/>
              <a:t>           Performance </a:t>
            </a:r>
            <a:r>
              <a:rPr lang="en-US" dirty="0" smtClean="0"/>
              <a:t>Metrics: </a:t>
            </a:r>
            <a:r>
              <a:rPr lang="en-US" dirty="0" smtClean="0"/>
              <a:t>Collect quantitative </a:t>
            </a:r>
            <a:r>
              <a:rPr lang="en-US" dirty="0" smtClean="0"/>
              <a:t>data such as sales figures, project completion rates, customer satisfaction scores, and qualitative data like peer reviews or </a:t>
            </a:r>
            <a:r>
              <a:rPr lang="en-US" dirty="0" smtClean="0"/>
              <a:t>manager evaluations</a:t>
            </a:r>
            <a:r>
              <a:rPr lang="en-US" dirty="0" smtClean="0"/>
              <a:t>.</a:t>
            </a:r>
            <a:endParaRPr lang="en-US" dirty="0"/>
          </a:p>
        </p:txBody>
      </p:sp>
      <p:sp>
        <p:nvSpPr>
          <p:cNvPr id="10" name="Rectangle 9"/>
          <p:cNvSpPr/>
          <p:nvPr/>
        </p:nvSpPr>
        <p:spPr>
          <a:xfrm>
            <a:off x="1524000" y="2209800"/>
            <a:ext cx="7620000" cy="923330"/>
          </a:xfrm>
          <a:prstGeom prst="rect">
            <a:avLst/>
          </a:prstGeom>
        </p:spPr>
        <p:txBody>
          <a:bodyPr wrap="square">
            <a:spAutoFit/>
          </a:bodyPr>
          <a:lstStyle/>
          <a:p>
            <a:r>
              <a:rPr lang="en-US" b="1" dirty="0" smtClean="0"/>
              <a:t>Data Preprocessing </a:t>
            </a:r>
            <a:r>
              <a:rPr lang="en-US" dirty="0" smtClean="0"/>
              <a:t>: </a:t>
            </a:r>
          </a:p>
          <a:p>
            <a:r>
              <a:rPr lang="en-US" dirty="0" smtClean="0"/>
              <a:t>             Data </a:t>
            </a:r>
            <a:r>
              <a:rPr lang="en-US" dirty="0" smtClean="0"/>
              <a:t>Cleaning: Handle missing values, outliers, and inconsistencies to </a:t>
            </a:r>
            <a:r>
              <a:rPr lang="en-US" dirty="0" smtClean="0"/>
              <a:t>ensure data quality.</a:t>
            </a:r>
            <a:endParaRPr lang="en-US" dirty="0"/>
          </a:p>
        </p:txBody>
      </p:sp>
      <p:sp>
        <p:nvSpPr>
          <p:cNvPr id="11" name="Rectangle 10"/>
          <p:cNvSpPr/>
          <p:nvPr/>
        </p:nvSpPr>
        <p:spPr>
          <a:xfrm>
            <a:off x="1600200" y="2819400"/>
            <a:ext cx="7924800" cy="1477328"/>
          </a:xfrm>
          <a:prstGeom prst="rect">
            <a:avLst/>
          </a:prstGeom>
        </p:spPr>
        <p:txBody>
          <a:bodyPr wrap="square">
            <a:spAutoFit/>
          </a:bodyPr>
          <a:lstStyle/>
          <a:p>
            <a:endParaRPr lang="en-US" b="1" dirty="0" smtClean="0"/>
          </a:p>
          <a:p>
            <a:r>
              <a:rPr lang="en-US" b="1" dirty="0" smtClean="0"/>
              <a:t>Model Evaluation</a:t>
            </a:r>
            <a:r>
              <a:rPr lang="en-US" dirty="0" smtClean="0"/>
              <a:t>:</a:t>
            </a:r>
          </a:p>
          <a:p>
            <a:r>
              <a:rPr lang="en-US" dirty="0" smtClean="0"/>
              <a:t> </a:t>
            </a:r>
            <a:r>
              <a:rPr lang="en-US" dirty="0" smtClean="0"/>
              <a:t>           Metrics</a:t>
            </a:r>
            <a:r>
              <a:rPr lang="en-US" dirty="0" smtClean="0"/>
              <a:t>: Evaluate model </a:t>
            </a:r>
            <a:r>
              <a:rPr lang="en-US" dirty="0" smtClean="0"/>
              <a:t>performance using </a:t>
            </a:r>
            <a:r>
              <a:rPr lang="en-US" dirty="0" smtClean="0"/>
              <a:t>appropriate metrics, such as accuracy, precision, recall, F1-score </a:t>
            </a:r>
            <a:r>
              <a:rPr lang="en-US" dirty="0" smtClean="0"/>
              <a:t>for classification </a:t>
            </a:r>
            <a:r>
              <a:rPr lang="en-US" dirty="0" smtClean="0"/>
              <a:t>models, or RMSE (Root Mean Square Error) for </a:t>
            </a:r>
            <a:r>
              <a:rPr lang="en-US" dirty="0" smtClean="0"/>
              <a:t>regression models.</a:t>
            </a:r>
            <a:endParaRPr lang="en-US" dirty="0"/>
          </a:p>
        </p:txBody>
      </p:sp>
      <p:sp>
        <p:nvSpPr>
          <p:cNvPr id="12" name="Rectangle 11"/>
          <p:cNvSpPr/>
          <p:nvPr/>
        </p:nvSpPr>
        <p:spPr>
          <a:xfrm>
            <a:off x="1447800" y="4191000"/>
            <a:ext cx="7696200" cy="923330"/>
          </a:xfrm>
          <a:prstGeom prst="rect">
            <a:avLst/>
          </a:prstGeom>
        </p:spPr>
        <p:txBody>
          <a:bodyPr wrap="square">
            <a:spAutoFit/>
          </a:bodyPr>
          <a:lstStyle/>
          <a:p>
            <a:r>
              <a:rPr lang="en-US" b="1" dirty="0" smtClean="0"/>
              <a:t>Model Interpretation:</a:t>
            </a:r>
            <a:r>
              <a:rPr lang="en-US" dirty="0" smtClean="0"/>
              <a:t> </a:t>
            </a:r>
            <a:endParaRPr lang="en-US" dirty="0" smtClean="0"/>
          </a:p>
          <a:p>
            <a:r>
              <a:rPr lang="en-US" dirty="0" smtClean="0"/>
              <a:t> </a:t>
            </a:r>
            <a:r>
              <a:rPr lang="en-US" dirty="0" smtClean="0"/>
              <a:t>                 </a:t>
            </a:r>
            <a:r>
              <a:rPr lang="en-US" dirty="0" smtClean="0"/>
              <a:t>Feature Importance: Identify </a:t>
            </a:r>
            <a:r>
              <a:rPr lang="en-US" dirty="0" smtClean="0"/>
              <a:t>which features </a:t>
            </a:r>
            <a:r>
              <a:rPr lang="en-US" dirty="0" smtClean="0"/>
              <a:t>(e.g., training hours, </a:t>
            </a:r>
            <a:r>
              <a:rPr lang="en-US" dirty="0" smtClean="0"/>
              <a:t>experience</a:t>
            </a:r>
            <a:r>
              <a:rPr lang="en-US" dirty="0" smtClean="0"/>
              <a:t>) have the most influence </a:t>
            </a:r>
            <a:r>
              <a:rPr lang="en-US" dirty="0" smtClean="0"/>
              <a:t>on performance </a:t>
            </a:r>
            <a:r>
              <a:rPr lang="en-US" dirty="0" smtClean="0"/>
              <a:t>predictions</a:t>
            </a:r>
            <a:endParaRPr lang="en-US" dirty="0"/>
          </a:p>
        </p:txBody>
      </p:sp>
      <p:sp>
        <p:nvSpPr>
          <p:cNvPr id="13" name="Rectangle 12"/>
          <p:cNvSpPr/>
          <p:nvPr/>
        </p:nvSpPr>
        <p:spPr>
          <a:xfrm>
            <a:off x="1447800" y="5181600"/>
            <a:ext cx="7391400" cy="923330"/>
          </a:xfrm>
          <a:prstGeom prst="rect">
            <a:avLst/>
          </a:prstGeom>
        </p:spPr>
        <p:txBody>
          <a:bodyPr wrap="square">
            <a:spAutoFit/>
          </a:bodyPr>
          <a:lstStyle/>
          <a:p>
            <a:r>
              <a:rPr lang="en-US" b="1" dirty="0" smtClean="0"/>
              <a:t>Implementation and </a:t>
            </a:r>
            <a:r>
              <a:rPr lang="en-US" b="1" dirty="0" smtClean="0"/>
              <a:t>Deployment </a:t>
            </a:r>
            <a:r>
              <a:rPr lang="en-US" dirty="0" smtClean="0"/>
              <a:t>:  Integrate </a:t>
            </a:r>
            <a:r>
              <a:rPr lang="en-US" dirty="0" smtClean="0"/>
              <a:t>with HR Systems: Deploy </a:t>
            </a:r>
            <a:r>
              <a:rPr lang="en-US" dirty="0" smtClean="0"/>
              <a:t>the model </a:t>
            </a:r>
            <a:r>
              <a:rPr lang="en-US" dirty="0" smtClean="0"/>
              <a:t>within HR management systems to provide real-time </a:t>
            </a:r>
            <a:r>
              <a:rPr lang="en-US" dirty="0" smtClean="0"/>
              <a:t>performance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609600" y="1447801"/>
          <a:ext cx="7772400" cy="5410199"/>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p:cNvSpPr/>
          <p:nvPr/>
        </p:nvSpPr>
        <p:spPr>
          <a:xfrm>
            <a:off x="5337298" y="457200"/>
            <a:ext cx="1673102" cy="1077218"/>
          </a:xfrm>
          <a:prstGeom prst="rect">
            <a:avLst/>
          </a:prstGeom>
        </p:spPr>
        <p:txBody>
          <a:bodyPr wrap="square">
            <a:spAutoFit/>
          </a:bodyPr>
          <a:lstStyle/>
          <a:p>
            <a:r>
              <a:rPr lang="en-US" sz="3200" b="1" dirty="0" smtClean="0"/>
              <a:t>salary </a:t>
            </a:r>
            <a:r>
              <a:rPr lang="en-US" sz="3200" b="1" dirty="0" smtClean="0"/>
              <a:t>analysis</a:t>
            </a:r>
            <a:endParaRPr lang="en-US"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95400"/>
            <a:ext cx="8077200" cy="5262979"/>
          </a:xfrm>
          <a:prstGeom prst="rect">
            <a:avLst/>
          </a:prstGeom>
        </p:spPr>
        <p:txBody>
          <a:bodyPr wrap="square">
            <a:spAutoFit/>
          </a:bodyPr>
          <a:lstStyle/>
          <a:p>
            <a:r>
              <a:rPr lang="en-US" sz="2800" dirty="0" smtClean="0"/>
              <a:t>The salary analysis conducted using Excel provided actionable insights that can help the organization optimize its compensation strategies. By addressing the identified disparities, aligning compensation with performance, and ensuring competitive pay across all roles, the organization can foster a more motivated, satisfied, and equitable workforce. Excel proved to be a powerful tool in this analysis, offering flexibility and precision in handling and visualizing salary data. Moving forward, these insights should be used to inform HR policies and support strategic decision-making related to employee compensation.</a:t>
            </a:r>
            <a:endParaRPr lang="en-US" sz="28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990600" y="1600200"/>
            <a:ext cx="5715000" cy="3539430"/>
          </a:xfrm>
          <a:prstGeom prst="rect">
            <a:avLst/>
          </a:prstGeom>
        </p:spPr>
        <p:txBody>
          <a:bodyPr wrap="square">
            <a:spAutoFit/>
          </a:bodyPr>
          <a:lstStyle/>
          <a:p>
            <a:r>
              <a:rPr lang="en-US" sz="3200" dirty="0" smtClean="0"/>
              <a:t>This problem statement can be used as the basis for a detailed analysis of employee salaries , focusing on identifying and addressing any issues related to </a:t>
            </a:r>
            <a:r>
              <a:rPr lang="en-US" sz="3200" dirty="0" smtClean="0"/>
              <a:t>fairness and </a:t>
            </a:r>
            <a:r>
              <a:rPr lang="en-US" sz="3200" dirty="0" smtClean="0"/>
              <a:t>competitiveness </a:t>
            </a:r>
            <a:r>
              <a:rPr lang="en-US" sz="3200" dirty="0" smtClean="0"/>
              <a:t>in compensation</a:t>
            </a:r>
            <a:r>
              <a:rPr lang="en-US" sz="3200" dirty="0" smtClean="0"/>
              <a:t>.</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09600" y="2362200"/>
            <a:ext cx="7924800" cy="3108543"/>
          </a:xfrm>
          <a:prstGeom prst="rect">
            <a:avLst/>
          </a:prstGeom>
        </p:spPr>
        <p:txBody>
          <a:bodyPr wrap="square">
            <a:spAutoFit/>
          </a:bodyPr>
          <a:lstStyle/>
          <a:p>
            <a:r>
              <a:rPr lang="en-US" sz="2800" dirty="0" smtClean="0"/>
              <a:t>The Employee Salary </a:t>
            </a:r>
            <a:r>
              <a:rPr lang="en-US" sz="2800" dirty="0" smtClean="0"/>
              <a:t>Analysis project </a:t>
            </a:r>
            <a:r>
              <a:rPr lang="en-US" sz="2800" dirty="0" smtClean="0"/>
              <a:t>aims to evaluate and optimize the salary structure within the organization. The focus is on identifying factors that influence employee compensation, uncovering any disparities, and providing recommendations to ensure that the company's salary practices are fair, competitive, and aligned with industry standards.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Employee-Management-Meaning-Importance-Tips-Tools---More.png"/>
          <p:cNvPicPr>
            <a:picLocks noChangeAspect="1"/>
          </p:cNvPicPr>
          <p:nvPr/>
        </p:nvPicPr>
        <p:blipFill>
          <a:blip r:embed="rId3" cstate="print"/>
          <a:stretch>
            <a:fillRect/>
          </a:stretch>
        </p:blipFill>
        <p:spPr>
          <a:xfrm>
            <a:off x="7391400" y="1981200"/>
            <a:ext cx="3124200" cy="2974377"/>
          </a:xfrm>
          <a:prstGeom prst="rect">
            <a:avLst/>
          </a:prstGeom>
        </p:spPr>
      </p:pic>
      <p:sp>
        <p:nvSpPr>
          <p:cNvPr id="12" name="Rectangle 11"/>
          <p:cNvSpPr/>
          <p:nvPr/>
        </p:nvSpPr>
        <p:spPr>
          <a:xfrm>
            <a:off x="304800" y="1600200"/>
            <a:ext cx="8839200" cy="3539430"/>
          </a:xfrm>
          <a:prstGeom prst="rect">
            <a:avLst/>
          </a:prstGeom>
        </p:spPr>
        <p:txBody>
          <a:bodyPr wrap="square">
            <a:spAutoFit/>
          </a:bodyPr>
          <a:lstStyle/>
          <a:p>
            <a:r>
              <a:rPr lang="en-US" sz="3200" dirty="0" smtClean="0"/>
              <a:t> *Human </a:t>
            </a:r>
            <a:r>
              <a:rPr lang="en-US" sz="3200" dirty="0" smtClean="0"/>
              <a:t>Resources </a:t>
            </a:r>
            <a:r>
              <a:rPr lang="en-US" sz="3200" dirty="0" smtClean="0"/>
              <a:t>(HR) Managers</a:t>
            </a:r>
          </a:p>
          <a:p>
            <a:endParaRPr lang="en-US" sz="3200" dirty="0" smtClean="0"/>
          </a:p>
          <a:p>
            <a:r>
              <a:rPr lang="en-US" sz="3200" dirty="0" smtClean="0"/>
              <a:t> *Department </a:t>
            </a:r>
            <a:r>
              <a:rPr lang="en-US" sz="3200" dirty="0" smtClean="0"/>
              <a:t>Managers </a:t>
            </a:r>
            <a:endParaRPr lang="en-US" sz="3200" dirty="0" smtClean="0"/>
          </a:p>
          <a:p>
            <a:endParaRPr lang="en-US" sz="3200" dirty="0" smtClean="0"/>
          </a:p>
          <a:p>
            <a:r>
              <a:rPr lang="en-US" sz="3200" dirty="0" smtClean="0"/>
              <a:t>* Senior </a:t>
            </a:r>
            <a:r>
              <a:rPr lang="en-US" sz="3200" dirty="0" smtClean="0"/>
              <a:t>Management </a:t>
            </a:r>
            <a:endParaRPr lang="en-US" sz="3200" dirty="0" smtClean="0"/>
          </a:p>
          <a:p>
            <a:endParaRPr lang="en-US" sz="3200" dirty="0" smtClean="0"/>
          </a:p>
          <a:p>
            <a:r>
              <a:rPr lang="en-US" sz="3200" dirty="0" smtClean="0"/>
              <a:t>* Employees </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362200" y="2057400"/>
            <a:ext cx="7010400" cy="4524315"/>
          </a:xfrm>
          <a:prstGeom prst="rect">
            <a:avLst/>
          </a:prstGeom>
        </p:spPr>
        <p:txBody>
          <a:bodyPr wrap="square">
            <a:spAutoFit/>
          </a:bodyPr>
          <a:lstStyle/>
          <a:p>
            <a:r>
              <a:rPr lang="en-US" sz="2400" b="1" dirty="0" smtClean="0"/>
              <a:t>1. Enhanced Fairness and </a:t>
            </a:r>
            <a:r>
              <a:rPr lang="en-US" sz="2400" b="1" dirty="0" smtClean="0"/>
              <a:t>Equity </a:t>
            </a:r>
            <a:r>
              <a:rPr lang="en-US" sz="2400" dirty="0" smtClean="0"/>
              <a:t>: Our </a:t>
            </a:r>
            <a:r>
              <a:rPr lang="en-US" sz="2400" dirty="0" smtClean="0"/>
              <a:t>solution helps organizations identify and correct salary disparities, ensuring equitable pay for all employees. This fosters a fair workplace, enhances employee satisfaction, and reduces the risk of legal challenges related to pay equity</a:t>
            </a:r>
            <a:r>
              <a:rPr lang="en-US" sz="2400" dirty="0" smtClean="0"/>
              <a:t>.                                                                                                                  </a:t>
            </a:r>
            <a:r>
              <a:rPr lang="en-US" sz="2400" b="1" dirty="0" smtClean="0"/>
              <a:t>2</a:t>
            </a:r>
            <a:r>
              <a:rPr lang="en-US" sz="2400" b="1" dirty="0" smtClean="0"/>
              <a:t>. Data-Driven Decision </a:t>
            </a:r>
            <a:r>
              <a:rPr lang="en-US" sz="2400" b="1" dirty="0" smtClean="0"/>
              <a:t>Making </a:t>
            </a:r>
            <a:r>
              <a:rPr lang="en-US" sz="2400" dirty="0" smtClean="0"/>
              <a:t>: By </a:t>
            </a:r>
            <a:r>
              <a:rPr lang="en-US" sz="2400" dirty="0" smtClean="0"/>
              <a:t>providing insights into the factors that influence salary, our solution empowers HR and management teams to make informed, data-driven decisions. This leads to more strategic compensation planning and better alignment with organizational goals</a:t>
            </a:r>
            <a:r>
              <a:rPr lang="en-US" sz="2400" dirty="0" smtClean="0"/>
              <a:t>. </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828800"/>
            <a:ext cx="8153400" cy="2031325"/>
          </a:xfrm>
          <a:prstGeom prst="rect">
            <a:avLst/>
          </a:prstGeom>
        </p:spPr>
        <p:txBody>
          <a:bodyPr wrap="square">
            <a:spAutoFit/>
          </a:bodyPr>
          <a:lstStyle/>
          <a:p>
            <a:pPr marL="342900" indent="-342900">
              <a:buAutoNum type="arabicPeriod"/>
            </a:pPr>
            <a:r>
              <a:rPr lang="en-US" b="1" dirty="0" smtClean="0"/>
              <a:t>Employee ID</a:t>
            </a:r>
            <a:r>
              <a:rPr lang="en-US" dirty="0" smtClean="0"/>
              <a:t> : </a:t>
            </a:r>
          </a:p>
          <a:p>
            <a:pPr marL="342900" indent="-342900"/>
            <a:r>
              <a:rPr lang="en-US" dirty="0" smtClean="0"/>
              <a:t> </a:t>
            </a:r>
            <a:r>
              <a:rPr lang="en-US" dirty="0" smtClean="0"/>
              <a:t>                            Description</a:t>
            </a:r>
            <a:r>
              <a:rPr lang="en-US" dirty="0" smtClean="0"/>
              <a:t>: A unique identifier assigned to each employee. Type: Categorical, </a:t>
            </a:r>
            <a:r>
              <a:rPr lang="en-US" dirty="0" smtClean="0"/>
              <a:t>String</a:t>
            </a:r>
          </a:p>
          <a:p>
            <a:pPr marL="342900" indent="-342900"/>
            <a:endParaRPr lang="en-US" dirty="0" smtClean="0"/>
          </a:p>
          <a:p>
            <a:pPr marL="342900" indent="-342900"/>
            <a:r>
              <a:rPr lang="en-US" b="1" dirty="0" smtClean="0"/>
              <a:t> 2.  Gender</a:t>
            </a:r>
            <a:r>
              <a:rPr lang="en-US" dirty="0" smtClean="0"/>
              <a:t> : </a:t>
            </a:r>
          </a:p>
          <a:p>
            <a:pPr marL="342900" indent="-342900"/>
            <a:r>
              <a:rPr lang="en-US" dirty="0" smtClean="0"/>
              <a:t> </a:t>
            </a:r>
            <a:r>
              <a:rPr lang="en-US" dirty="0" smtClean="0"/>
              <a:t>                       Description</a:t>
            </a:r>
            <a:r>
              <a:rPr lang="en-US" dirty="0" smtClean="0"/>
              <a:t>: The gender of the employee (e.g., Male, Female, Non-Binary). Type: Categorical, </a:t>
            </a:r>
            <a:r>
              <a:rPr lang="en-US" dirty="0" smtClean="0"/>
              <a:t>String.</a:t>
            </a:r>
            <a:endParaRPr lang="en-US" dirty="0"/>
          </a:p>
        </p:txBody>
      </p:sp>
      <p:sp>
        <p:nvSpPr>
          <p:cNvPr id="4" name="Rectangle 3"/>
          <p:cNvSpPr/>
          <p:nvPr/>
        </p:nvSpPr>
        <p:spPr>
          <a:xfrm>
            <a:off x="685800" y="3244334"/>
            <a:ext cx="5825378" cy="923330"/>
          </a:xfrm>
          <a:prstGeom prst="rect">
            <a:avLst/>
          </a:prstGeom>
        </p:spPr>
        <p:txBody>
          <a:bodyPr wrap="square">
            <a:spAutoFit/>
          </a:bodyPr>
          <a:lstStyle/>
          <a:p>
            <a:endParaRPr lang="en-US" dirty="0" smtClean="0"/>
          </a:p>
          <a:p>
            <a:endParaRPr lang="en-US" dirty="0" smtClean="0"/>
          </a:p>
          <a:p>
            <a:pPr marL="342900" indent="-342900">
              <a:buAutoNum type="arabicPeriod" startAt="3"/>
            </a:pPr>
            <a:r>
              <a:rPr lang="en-US" b="1" dirty="0" smtClean="0"/>
              <a:t>Age</a:t>
            </a:r>
            <a:r>
              <a:rPr lang="en-US" dirty="0" smtClean="0"/>
              <a:t>:</a:t>
            </a:r>
            <a:endParaRPr lang="en-US" dirty="0"/>
          </a:p>
        </p:txBody>
      </p:sp>
      <p:sp>
        <p:nvSpPr>
          <p:cNvPr id="5" name="Rectangle 4"/>
          <p:cNvSpPr/>
          <p:nvPr/>
        </p:nvSpPr>
        <p:spPr>
          <a:xfrm>
            <a:off x="1524000" y="3844498"/>
            <a:ext cx="7620000" cy="646331"/>
          </a:xfrm>
          <a:prstGeom prst="rect">
            <a:avLst/>
          </a:prstGeom>
        </p:spPr>
        <p:txBody>
          <a:bodyPr wrap="square">
            <a:spAutoFit/>
          </a:bodyPr>
          <a:lstStyle/>
          <a:p>
            <a:r>
              <a:rPr lang="en-US" dirty="0" smtClean="0"/>
              <a:t> </a:t>
            </a:r>
          </a:p>
          <a:p>
            <a:r>
              <a:rPr lang="en-US" dirty="0" smtClean="0"/>
              <a:t>Description</a:t>
            </a:r>
            <a:r>
              <a:rPr lang="en-US" dirty="0" smtClean="0"/>
              <a:t>: The age of the employee. Type: Numerical, Integer</a:t>
            </a:r>
            <a:endParaRPr lang="en-US" dirty="0"/>
          </a:p>
        </p:txBody>
      </p:sp>
      <p:sp>
        <p:nvSpPr>
          <p:cNvPr id="6" name="Rectangle 5"/>
          <p:cNvSpPr/>
          <p:nvPr/>
        </p:nvSpPr>
        <p:spPr>
          <a:xfrm>
            <a:off x="762000" y="4648200"/>
            <a:ext cx="8686800" cy="2031325"/>
          </a:xfrm>
          <a:prstGeom prst="rect">
            <a:avLst/>
          </a:prstGeom>
        </p:spPr>
        <p:txBody>
          <a:bodyPr wrap="square">
            <a:spAutoFit/>
          </a:bodyPr>
          <a:lstStyle/>
          <a:p>
            <a:r>
              <a:rPr lang="en-US" b="1" dirty="0" smtClean="0"/>
              <a:t>4. </a:t>
            </a:r>
            <a:r>
              <a:rPr lang="en-US" dirty="0" smtClean="0"/>
              <a:t>:</a:t>
            </a:r>
            <a:r>
              <a:rPr lang="en-US" b="1" dirty="0" smtClean="0"/>
              <a:t> </a:t>
            </a:r>
            <a:r>
              <a:rPr lang="en-US" b="1" dirty="0" smtClean="0"/>
              <a:t>Job </a:t>
            </a:r>
            <a:r>
              <a:rPr lang="en-US" b="1" dirty="0" smtClean="0"/>
              <a:t>Title</a:t>
            </a:r>
          </a:p>
          <a:p>
            <a:r>
              <a:rPr lang="en-US" b="1" dirty="0" smtClean="0"/>
              <a:t> </a:t>
            </a:r>
            <a:r>
              <a:rPr lang="en-US" b="1" dirty="0" smtClean="0"/>
              <a:t>               </a:t>
            </a:r>
            <a:r>
              <a:rPr lang="en-US" dirty="0" smtClean="0"/>
              <a:t>Description</a:t>
            </a:r>
            <a:r>
              <a:rPr lang="en-US" dirty="0" smtClean="0"/>
              <a:t>: The current job title or position held by the employee. Type: Categorical, </a:t>
            </a:r>
            <a:r>
              <a:rPr lang="en-US" dirty="0" smtClean="0"/>
              <a:t>String</a:t>
            </a:r>
          </a:p>
          <a:p>
            <a:endParaRPr lang="en-US" dirty="0" smtClean="0"/>
          </a:p>
          <a:p>
            <a:r>
              <a:rPr lang="en-US" b="1" dirty="0" smtClean="0"/>
              <a:t>5</a:t>
            </a:r>
            <a:r>
              <a:rPr lang="en-US" b="1" dirty="0" smtClean="0"/>
              <a:t>. Department</a:t>
            </a:r>
            <a:r>
              <a:rPr lang="en-US" dirty="0" smtClean="0"/>
              <a:t>:</a:t>
            </a:r>
          </a:p>
          <a:p>
            <a:r>
              <a:rPr lang="en-US" dirty="0" smtClean="0"/>
              <a:t> </a:t>
            </a:r>
            <a:r>
              <a:rPr lang="en-US" dirty="0" smtClean="0"/>
              <a:t>                   Description</a:t>
            </a:r>
            <a:r>
              <a:rPr lang="en-US" dirty="0" smtClean="0"/>
              <a:t>: The department in which the employee works (e.g., HR, IT, Finance).* Type: Categorical, String</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2743200"/>
            <a:ext cx="7010400" cy="2246769"/>
          </a:xfrm>
          <a:prstGeom prst="rect">
            <a:avLst/>
          </a:prstGeom>
        </p:spPr>
        <p:txBody>
          <a:bodyPr wrap="square">
            <a:spAutoFit/>
          </a:bodyPr>
          <a:lstStyle/>
          <a:p>
            <a:r>
              <a:rPr lang="en-US" sz="2000" b="1" dirty="0" smtClean="0"/>
              <a:t>*Advanced </a:t>
            </a:r>
            <a:r>
              <a:rPr lang="en-US" sz="2000" b="1" dirty="0" smtClean="0"/>
              <a:t>Predictive Modeling for Future Salary Planning:</a:t>
            </a:r>
            <a:r>
              <a:rPr lang="en-US" sz="2000" dirty="0" smtClean="0"/>
              <a:t>* </a:t>
            </a:r>
            <a:endParaRPr lang="en-US" sz="2000" dirty="0" smtClean="0"/>
          </a:p>
          <a:p>
            <a:r>
              <a:rPr lang="en-US" sz="2000" dirty="0" smtClean="0"/>
              <a:t>                         Wow </a:t>
            </a:r>
            <a:r>
              <a:rPr lang="en-US" sz="2000" dirty="0" smtClean="0"/>
              <a:t>Factor: We utilize cutting-edge machine learning algorithms to predict future salary needs based on current employee data and market trends. This enables the organization to forecast salary budgets, plan for raises, and ensure that compensation remains competitive, all with unprecedented </a:t>
            </a:r>
            <a:r>
              <a:rPr lang="en-US" sz="2000" dirty="0" smtClean="0"/>
              <a:t>accuracy.</a:t>
            </a:r>
            <a:endParaRPr lang="en-US" sz="2000" dirty="0"/>
          </a:p>
        </p:txBody>
      </p:sp>
      <p:sp>
        <p:nvSpPr>
          <p:cNvPr id="11" name="Rectangle 10"/>
          <p:cNvSpPr/>
          <p:nvPr/>
        </p:nvSpPr>
        <p:spPr>
          <a:xfrm>
            <a:off x="2362200" y="4953000"/>
            <a:ext cx="6781800" cy="1938992"/>
          </a:xfrm>
          <a:prstGeom prst="rect">
            <a:avLst/>
          </a:prstGeom>
        </p:spPr>
        <p:txBody>
          <a:bodyPr wrap="square">
            <a:spAutoFit/>
          </a:bodyPr>
          <a:lstStyle/>
          <a:p>
            <a:r>
              <a:rPr lang="en-US" dirty="0" smtClean="0"/>
              <a:t>*</a:t>
            </a:r>
            <a:r>
              <a:rPr lang="en-US" sz="2000" dirty="0" smtClean="0"/>
              <a:t> </a:t>
            </a:r>
            <a:r>
              <a:rPr lang="en-US" sz="2000" b="1" dirty="0" smtClean="0"/>
              <a:t>Employee Empowerment </a:t>
            </a:r>
            <a:r>
              <a:rPr lang="en-US" sz="2000" b="1" dirty="0" smtClean="0"/>
              <a:t>Tools :</a:t>
            </a:r>
            <a:r>
              <a:rPr lang="en-US" sz="2000" dirty="0" smtClean="0"/>
              <a:t> </a:t>
            </a:r>
          </a:p>
          <a:p>
            <a:r>
              <a:rPr lang="en-US" sz="2000" dirty="0" smtClean="0"/>
              <a:t> </a:t>
            </a:r>
            <a:r>
              <a:rPr lang="en-US" sz="2000" dirty="0" smtClean="0"/>
              <a:t>                        Wow </a:t>
            </a:r>
            <a:r>
              <a:rPr lang="en-US" sz="2000" dirty="0" smtClean="0"/>
              <a:t>Factor: The solution includes features designed to empower employees, such as a self-service salary transparency portal where they can view how their compensation compares to peers and industry standards. </a:t>
            </a:r>
            <a:r>
              <a:rPr lang="en-US" sz="2000" dirty="0" smtClean="0"/>
              <a:t> </a:t>
            </a:r>
          </a:p>
          <a:p>
            <a:endParaRPr lang="en-US" sz="2000" dirty="0"/>
          </a:p>
        </p:txBody>
      </p:sp>
      <p:sp>
        <p:nvSpPr>
          <p:cNvPr id="12" name="Rectangle 11"/>
          <p:cNvSpPr/>
          <p:nvPr/>
        </p:nvSpPr>
        <p:spPr>
          <a:xfrm>
            <a:off x="1981200" y="2209800"/>
            <a:ext cx="7162800" cy="369332"/>
          </a:xfrm>
          <a:prstGeom prst="rect">
            <a:avLst/>
          </a:prstGeom>
        </p:spPr>
        <p:txBody>
          <a:bodyPr wrap="square">
            <a:spAutoFit/>
          </a:bodyPr>
          <a:lstStyle/>
          <a:p>
            <a:r>
              <a:rPr lang="en-US" b="1" dirty="0" smtClean="0"/>
              <a:t>=IFS(J2&gt;=5,"VERY HIGH",J2&gt;=4,"HIGH",J2&gt;=3"MEDIUM",TRUE,"LOW")</a:t>
            </a:r>
            <a:endParaRPr lang="en-US" b="1" dirty="0"/>
          </a:p>
        </p:txBody>
      </p:sp>
      <p:sp>
        <p:nvSpPr>
          <p:cNvPr id="13" name="Rectangle 12"/>
          <p:cNvSpPr/>
          <p:nvPr/>
        </p:nvSpPr>
        <p:spPr>
          <a:xfrm>
            <a:off x="1295400" y="1676400"/>
            <a:ext cx="5402463" cy="461665"/>
          </a:xfrm>
          <a:prstGeom prst="rect">
            <a:avLst/>
          </a:prstGeom>
        </p:spPr>
        <p:txBody>
          <a:bodyPr wrap="square">
            <a:spAutoFit/>
          </a:bodyPr>
          <a:lstStyle/>
          <a:p>
            <a:r>
              <a:rPr lang="en-US" sz="2400" b="1" dirty="0" smtClean="0"/>
              <a:t>FORMULA:</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764</Words>
  <Application>Microsoft Office PowerPoint</Application>
  <PresentationFormat>Custom</PresentationFormat>
  <Paragraphs>86</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32</cp:revision>
  <dcterms:created xsi:type="dcterms:W3CDTF">2024-03-29T15:07:22Z</dcterms:created>
  <dcterms:modified xsi:type="dcterms:W3CDTF">2024-08-30T14:58:09Z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