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1" r:id="rId8"/>
    <p:sldId id="295" r:id="rId9"/>
    <p:sldId id="292" r:id="rId10"/>
    <p:sldId id="294" r:id="rId11"/>
    <p:sldId id="293" r:id="rId12"/>
    <p:sldId id="296" r:id="rId13"/>
    <p:sldId id="297" r:id="rId14"/>
    <p:sldId id="299" r:id="rId15"/>
    <p:sldId id="301" r:id="rId16"/>
    <p:sldId id="298" r:id="rId17"/>
    <p:sldId id="300"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850791"/>
            <a:ext cx="3618827" cy="2655889"/>
          </a:xfrm>
        </p:spPr>
        <p:txBody>
          <a:bodyPr anchor="ctr">
            <a:normAutofit/>
          </a:bodyPr>
          <a:lstStyle/>
          <a:p>
            <a:pPr algn="ctr" eaLnBrk="1"/>
            <a:r>
              <a:rPr lang="en-IN" altLang="en-US" sz="4600" b="1" i="1" cap="none" dirty="0">
                <a:solidFill>
                  <a:schemeClr val="tx1"/>
                </a:solidFill>
                <a:latin typeface="Times New Roman" panose="02020603050405020304" pitchFamily="18" charset="0"/>
              </a:rPr>
              <a:t>Malignant Comments Classification</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44262" y="5367338"/>
            <a:ext cx="3594435" cy="989513"/>
          </a:xfrm>
          <a:noFill/>
        </p:spPr>
        <p:txBody>
          <a:bodyPr anchor="ctr">
            <a:normAutofit lnSpcReduction="10000"/>
          </a:bodyPr>
          <a:lstStyle/>
          <a:p>
            <a:r>
              <a:rPr lang="en-US" sz="2400" b="1" cap="none" dirty="0">
                <a:solidFill>
                  <a:srgbClr val="FFFF00">
                    <a:alpha val="75000"/>
                  </a:srgbClr>
                </a:solidFill>
                <a:latin typeface="Times New Roman" panose="02020603050405020304" pitchFamily="18" charset="0"/>
                <a:cs typeface="Times New Roman" panose="02020603050405020304" pitchFamily="18" charset="0"/>
              </a:rPr>
              <a:t>Created By </a:t>
            </a:r>
          </a:p>
          <a:p>
            <a:r>
              <a:rPr lang="en-US" sz="2400" b="1" cap="none" dirty="0">
                <a:solidFill>
                  <a:srgbClr val="FFFF00">
                    <a:alpha val="75000"/>
                  </a:srgbClr>
                </a:solidFill>
                <a:latin typeface="Times New Roman" panose="02020603050405020304" pitchFamily="18" charset="0"/>
                <a:cs typeface="Times New Roman" panose="02020603050405020304" pitchFamily="18" charset="0"/>
              </a:rPr>
              <a:t>Jayashri Dandare</a:t>
            </a:r>
          </a:p>
        </p:txBody>
      </p:sp>
      <p:pic>
        <p:nvPicPr>
          <p:cNvPr id="4" name="Picture 2">
            <a:extLst>
              <a:ext uri="{FF2B5EF4-FFF2-40B4-BE49-F238E27FC236}">
                <a16:creationId xmlns:a16="http://schemas.microsoft.com/office/drawing/2014/main" id="{8F834CCC-BE88-3524-96F2-AA96771228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416" b="7780"/>
          <a:stretch/>
        </p:blipFill>
        <p:spPr bwMode="auto">
          <a:xfrm>
            <a:off x="372283" y="479174"/>
            <a:ext cx="7399696" cy="58996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FC2E-A6EA-C9F1-402B-6CAE469C4E58}"/>
              </a:ext>
            </a:extLst>
          </p:cNvPr>
          <p:cNvSpPr>
            <a:spLocks noGrp="1"/>
          </p:cNvSpPr>
          <p:nvPr>
            <p:ph type="title"/>
          </p:nvPr>
        </p:nvSpPr>
        <p:spPr>
          <a:xfrm>
            <a:off x="1623725" y="568991"/>
            <a:ext cx="8944548" cy="895825"/>
          </a:xfrm>
        </p:spPr>
        <p:txBody>
          <a:bodyPr>
            <a:normAutofit/>
          </a:bodyPr>
          <a:lstStyle/>
          <a:p>
            <a:pPr algn="ctr"/>
            <a:r>
              <a:rPr lang="en-US" altLang="en-US" sz="4000" b="1" i="1" cap="none" dirty="0">
                <a:solidFill>
                  <a:schemeClr val="tx1"/>
                </a:solidFill>
                <a:latin typeface="Times New Roman" panose="02020603050405020304" pitchFamily="18" charset="0"/>
                <a:cs typeface="Calibri Light" panose="020F0302020204030204" pitchFamily="34" charset="0"/>
              </a:rPr>
              <a:t>Metrics : Accuracy, Confusion Matrix</a:t>
            </a:r>
            <a:endParaRPr lang="en-IN" sz="4000" cap="none" dirty="0">
              <a:solidFill>
                <a:schemeClr val="tx1"/>
              </a:solidFill>
            </a:endParaRPr>
          </a:p>
        </p:txBody>
      </p:sp>
      <p:sp>
        <p:nvSpPr>
          <p:cNvPr id="3" name="Content Placeholder 2">
            <a:extLst>
              <a:ext uri="{FF2B5EF4-FFF2-40B4-BE49-F238E27FC236}">
                <a16:creationId xmlns:a16="http://schemas.microsoft.com/office/drawing/2014/main" id="{6142A29D-7BF7-92FB-1421-72F6E5766BD9}"/>
              </a:ext>
            </a:extLst>
          </p:cNvPr>
          <p:cNvSpPr>
            <a:spLocks noGrp="1"/>
          </p:cNvSpPr>
          <p:nvPr>
            <p:ph idx="1"/>
          </p:nvPr>
        </p:nvSpPr>
        <p:spPr>
          <a:xfrm>
            <a:off x="1069464" y="1846556"/>
            <a:ext cx="10515895" cy="4634144"/>
          </a:xfrm>
        </p:spPr>
        <p:txBody>
          <a:bodyPr>
            <a:normAutofit/>
          </a:bodyPr>
          <a:lstStyle/>
          <a:p>
            <a:pPr marL="228600" indent="-227013"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pPr>
            <a:r>
              <a:rPr lang="en-US" sz="2400" b="1" dirty="0">
                <a:solidFill>
                  <a:schemeClr val="tx1"/>
                </a:solidFill>
                <a:latin typeface="Times New Roman" panose="02020603050405020304" pitchFamily="18" charset="0"/>
              </a:rPr>
              <a:t> In classification problem there are various metrics that are accuracy score, confusion matrix, classification repot, Roc </a:t>
            </a:r>
            <a:r>
              <a:rPr lang="en-US" sz="2400" b="1" dirty="0" err="1">
                <a:solidFill>
                  <a:schemeClr val="tx1"/>
                </a:solidFill>
                <a:latin typeface="Times New Roman" panose="02020603050405020304" pitchFamily="18" charset="0"/>
              </a:rPr>
              <a:t>Auc</a:t>
            </a:r>
            <a:r>
              <a:rPr lang="en-US" sz="2400" b="1" dirty="0">
                <a:solidFill>
                  <a:schemeClr val="tx1"/>
                </a:solidFill>
                <a:latin typeface="Times New Roman" panose="02020603050405020304" pitchFamily="18" charset="0"/>
              </a:rPr>
              <a:t> curve which help to check the efficiency of the model</a:t>
            </a:r>
          </a:p>
          <a:p>
            <a:pPr marL="228600" indent="-227013"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pPr>
            <a:r>
              <a:rPr lang="en-US" sz="2400" b="1" dirty="0">
                <a:solidFill>
                  <a:schemeClr val="tx1"/>
                </a:solidFill>
                <a:latin typeface="Times New Roman" panose="02020603050405020304" pitchFamily="18" charset="0"/>
                <a:cs typeface="Calibri" panose="020F0502020204030204" pitchFamily="34" charset="0"/>
              </a:rPr>
              <a:t>Which metrices is useful? Is also depend and vary on domain, so as per the use case we must predict that whether the customer is defaulter or not</a:t>
            </a:r>
          </a:p>
          <a:p>
            <a:pPr marL="0" indent="0"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pPr>
            <a:r>
              <a:rPr lang="en-US" sz="2400" b="1" dirty="0">
                <a:solidFill>
                  <a:schemeClr val="tx1"/>
                </a:solidFill>
                <a:latin typeface="Times New Roman" panose="02020603050405020304" pitchFamily="18" charset="0"/>
                <a:cs typeface="Arial" panose="020B0604020202020204" pitchFamily="34" charset="0"/>
              </a:rPr>
              <a:t> </a:t>
            </a:r>
            <a:r>
              <a:rPr lang="en-US" sz="2400" b="1" dirty="0">
                <a:solidFill>
                  <a:schemeClr val="tx1"/>
                </a:solidFill>
                <a:latin typeface="Times New Roman" panose="02020603050405020304" pitchFamily="18" charset="0"/>
                <a:cs typeface="Calibri" panose="020F0502020204030204" pitchFamily="34" charset="0"/>
              </a:rPr>
              <a:t>So, in this case accuracy score is good but most important is confusion matrix in which we must decrease the False Positive that is type 2 error which is provided by Logistic Regression.</a:t>
            </a:r>
          </a:p>
        </p:txBody>
      </p:sp>
    </p:spTree>
    <p:extLst>
      <p:ext uri="{BB962C8B-B14F-4D97-AF65-F5344CB8AC3E}">
        <p14:creationId xmlns:p14="http://schemas.microsoft.com/office/powerpoint/2010/main" val="123124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7B4B-BAFA-D1A0-1D9F-78FB5C74E670}"/>
              </a:ext>
            </a:extLst>
          </p:cNvPr>
          <p:cNvSpPr>
            <a:spLocks noGrp="1"/>
          </p:cNvSpPr>
          <p:nvPr>
            <p:ph type="title"/>
          </p:nvPr>
        </p:nvSpPr>
        <p:spPr>
          <a:xfrm>
            <a:off x="314861" y="711033"/>
            <a:ext cx="11029616" cy="709394"/>
          </a:xfrm>
        </p:spPr>
        <p:txBody>
          <a:bodyPr>
            <a:normAutofit/>
          </a:bodyPr>
          <a:lstStyle/>
          <a:p>
            <a:pPr algn="ctr"/>
            <a:r>
              <a:rPr lang="en-IN" sz="4000" b="1" i="1" cap="none" dirty="0">
                <a:solidFill>
                  <a:schemeClr val="tx1"/>
                </a:solidFill>
                <a:latin typeface="Times New Roman" panose="02020603050405020304" pitchFamily="18" charset="0"/>
                <a:cs typeface="Calibri Light" panose="020F0302020204030204" pitchFamily="34" charset="0"/>
              </a:rPr>
              <a:t>Visualizations:</a:t>
            </a:r>
          </a:p>
        </p:txBody>
      </p:sp>
      <p:sp>
        <p:nvSpPr>
          <p:cNvPr id="3" name="Content Placeholder 2">
            <a:extLst>
              <a:ext uri="{FF2B5EF4-FFF2-40B4-BE49-F238E27FC236}">
                <a16:creationId xmlns:a16="http://schemas.microsoft.com/office/drawing/2014/main" id="{F6CE49CD-021F-A369-FA27-30F83F6AB5D4}"/>
              </a:ext>
            </a:extLst>
          </p:cNvPr>
          <p:cNvSpPr>
            <a:spLocks noGrp="1"/>
          </p:cNvSpPr>
          <p:nvPr>
            <p:ph idx="1"/>
          </p:nvPr>
        </p:nvSpPr>
        <p:spPr>
          <a:xfrm>
            <a:off x="381553" y="1420427"/>
            <a:ext cx="3431515" cy="2876733"/>
          </a:xfrm>
        </p:spPr>
        <p:txBody>
          <a:bodyPr>
            <a:normAutofit lnSpcReduction="10000"/>
          </a:bodyPr>
          <a:lstStyle/>
          <a:p>
            <a:r>
              <a:rPr lang="en-IN" sz="1800" dirty="0">
                <a:effectLst/>
                <a:latin typeface="Arial" panose="020B0604020202020204" pitchFamily="34" charset="0"/>
                <a:ea typeface="Calibri" panose="020F0502020204030204" pitchFamily="34" charset="0"/>
              </a:rPr>
              <a:t>Visualization plays a crucial role in EDA as well as during modelling. It gives a better idea about the things going on beautifully. Below are the few visualizations used during this project to understand the dataset and performance of the algorithms.</a:t>
            </a:r>
            <a:endParaRPr lang="en-IN" dirty="0"/>
          </a:p>
        </p:txBody>
      </p:sp>
      <p:pic>
        <p:nvPicPr>
          <p:cNvPr id="4" name="Picture 3">
            <a:extLst>
              <a:ext uri="{FF2B5EF4-FFF2-40B4-BE49-F238E27FC236}">
                <a16:creationId xmlns:a16="http://schemas.microsoft.com/office/drawing/2014/main" id="{7953A11D-8354-7127-E049-8D82085C3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779" y="1420427"/>
            <a:ext cx="3010826" cy="2709642"/>
          </a:xfrm>
          <a:prstGeom prst="rect">
            <a:avLst/>
          </a:prstGeom>
        </p:spPr>
      </p:pic>
      <p:pic>
        <p:nvPicPr>
          <p:cNvPr id="5" name="Picture 4">
            <a:extLst>
              <a:ext uri="{FF2B5EF4-FFF2-40B4-BE49-F238E27FC236}">
                <a16:creationId xmlns:a16="http://schemas.microsoft.com/office/drawing/2014/main" id="{EA692B7B-E167-04CF-FB34-D4C8E1AFB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506" y="1420428"/>
            <a:ext cx="3915682" cy="2604436"/>
          </a:xfrm>
          <a:prstGeom prst="rect">
            <a:avLst/>
          </a:prstGeom>
        </p:spPr>
      </p:pic>
      <p:pic>
        <p:nvPicPr>
          <p:cNvPr id="6" name="Picture 5">
            <a:extLst>
              <a:ext uri="{FF2B5EF4-FFF2-40B4-BE49-F238E27FC236}">
                <a16:creationId xmlns:a16="http://schemas.microsoft.com/office/drawing/2014/main" id="{4EB5BA62-C023-E53C-5C76-D504EEF02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506" y="3977690"/>
            <a:ext cx="3915682" cy="2876733"/>
          </a:xfrm>
          <a:prstGeom prst="rect">
            <a:avLst/>
          </a:prstGeom>
        </p:spPr>
      </p:pic>
      <p:pic>
        <p:nvPicPr>
          <p:cNvPr id="7" name="Picture 4">
            <a:extLst>
              <a:ext uri="{FF2B5EF4-FFF2-40B4-BE49-F238E27FC236}">
                <a16:creationId xmlns:a16="http://schemas.microsoft.com/office/drawing/2014/main" id="{466D354A-6BF9-C125-C930-35406957E6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315" y="4297159"/>
            <a:ext cx="3058120" cy="2557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3">
            <a:extLst>
              <a:ext uri="{FF2B5EF4-FFF2-40B4-BE49-F238E27FC236}">
                <a16:creationId xmlns:a16="http://schemas.microsoft.com/office/drawing/2014/main" id="{730C363C-DDC6-0C37-E1F8-08FF6C35AD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435" y="4024863"/>
            <a:ext cx="4485452" cy="27096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6405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C425-28AD-1744-634A-B4009E2BA554}"/>
              </a:ext>
            </a:extLst>
          </p:cNvPr>
          <p:cNvSpPr>
            <a:spLocks noGrp="1"/>
          </p:cNvSpPr>
          <p:nvPr>
            <p:ph type="ctrTitle"/>
          </p:nvPr>
        </p:nvSpPr>
        <p:spPr>
          <a:xfrm>
            <a:off x="474659" y="3159949"/>
            <a:ext cx="10993549" cy="1475013"/>
          </a:xfrm>
        </p:spPr>
        <p:txBody>
          <a:bodyPr>
            <a:normAutofit/>
          </a:bodyPr>
          <a:lstStyle/>
          <a:p>
            <a:pPr algn="ctr"/>
            <a:r>
              <a:rPr lang="en-US" sz="6000" b="1" i="1" cap="none" dirty="0">
                <a:solidFill>
                  <a:schemeClr val="bg1"/>
                </a:solidFill>
                <a:latin typeface="Times New Roman" panose="02020603050405020304" pitchFamily="18" charset="0"/>
                <a:cs typeface="Calibri Light" panose="020F0302020204030204" pitchFamily="34" charset="0"/>
              </a:rPr>
              <a:t>CONCLUSION</a:t>
            </a:r>
            <a:endParaRPr lang="en-IN" sz="6000" b="1" i="1" cap="none" dirty="0">
              <a:solidFill>
                <a:schemeClr val="bg1"/>
              </a:solidFill>
              <a:latin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238121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0DC4-7F01-449D-6D60-259C47E52D1F}"/>
              </a:ext>
            </a:extLst>
          </p:cNvPr>
          <p:cNvSpPr>
            <a:spLocks noGrp="1"/>
          </p:cNvSpPr>
          <p:nvPr>
            <p:ph type="title"/>
          </p:nvPr>
        </p:nvSpPr>
        <p:spPr>
          <a:xfrm>
            <a:off x="581192" y="702156"/>
            <a:ext cx="11029616" cy="798170"/>
          </a:xfrm>
        </p:spPr>
        <p:txBody>
          <a:bodyPr>
            <a:normAutofit/>
          </a:bodyPr>
          <a:lstStyle/>
          <a:p>
            <a:pPr algn="ctr"/>
            <a:r>
              <a:rPr lang="en-IN" sz="4000" b="1" i="1" cap="none" dirty="0">
                <a:solidFill>
                  <a:schemeClr val="tx1"/>
                </a:solidFill>
                <a:latin typeface="Times New Roman" panose="02020603050405020304" pitchFamily="18" charset="0"/>
                <a:cs typeface="Calibri Light" panose="020F0302020204030204" pitchFamily="34" charset="0"/>
              </a:rPr>
              <a:t>Key Findings and Conclusions of the Study:</a:t>
            </a:r>
          </a:p>
        </p:txBody>
      </p:sp>
      <p:sp>
        <p:nvSpPr>
          <p:cNvPr id="3" name="Content Placeholder 2">
            <a:extLst>
              <a:ext uri="{FF2B5EF4-FFF2-40B4-BE49-F238E27FC236}">
                <a16:creationId xmlns:a16="http://schemas.microsoft.com/office/drawing/2014/main" id="{CD8699FD-23F2-635F-B3BD-7B96362D417B}"/>
              </a:ext>
            </a:extLst>
          </p:cNvPr>
          <p:cNvSpPr>
            <a:spLocks noGrp="1"/>
          </p:cNvSpPr>
          <p:nvPr>
            <p:ph idx="1"/>
          </p:nvPr>
        </p:nvSpPr>
        <p:spPr>
          <a:xfrm>
            <a:off x="1637636" y="2039022"/>
            <a:ext cx="8678218" cy="4116821"/>
          </a:xfrm>
        </p:spPr>
        <p:txBody>
          <a:bodyPr>
            <a:normAutofit/>
          </a:bodyPr>
          <a:lstStyle/>
          <a:p>
            <a:pPr>
              <a:lnSpc>
                <a:spcPct val="150000"/>
              </a:lnSpc>
            </a:pPr>
            <a:r>
              <a:rPr lang="en-IN" sz="2000" b="1" dirty="0">
                <a:effectLst/>
                <a:latin typeface="Arial" panose="020B0604020202020204" pitchFamily="34" charset="0"/>
                <a:ea typeface="Calibri" panose="020F0502020204030204" pitchFamily="34" charset="0"/>
                <a:cs typeface="Times New Roman" panose="02020603050405020304" pitchFamily="18" charset="0"/>
              </a:rPr>
              <a:t>From the above analysis the below mentioned results were achieved which depicts the chances and conditions of a comment being a hateful comment or a normal comment; o With the increasing popularity of social media, more and more people consume feeds from social media and due differences they spread hate comments to instead of love and harmony. It has strong negative impacts on individual users and broader society.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251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4531-6E98-6322-CF1B-5E63C9F33018}"/>
              </a:ext>
            </a:extLst>
          </p:cNvPr>
          <p:cNvSpPr>
            <a:spLocks noGrp="1"/>
          </p:cNvSpPr>
          <p:nvPr>
            <p:ph type="title"/>
          </p:nvPr>
        </p:nvSpPr>
        <p:spPr>
          <a:xfrm>
            <a:off x="581192" y="702156"/>
            <a:ext cx="11029616" cy="913580"/>
          </a:xfrm>
        </p:spPr>
        <p:txBody>
          <a:bodyPr>
            <a:normAutofit fontScale="90000"/>
          </a:bodyPr>
          <a:lstStyle/>
          <a:p>
            <a:pPr algn="ctr"/>
            <a:r>
              <a:rPr lang="en-IN" sz="4000" b="1" i="1" cap="none" dirty="0">
                <a:solidFill>
                  <a:schemeClr val="tx1"/>
                </a:solidFill>
                <a:latin typeface="Times New Roman" panose="02020603050405020304" pitchFamily="18" charset="0"/>
                <a:cs typeface="Calibri Light" panose="020F0302020204030204" pitchFamily="34" charset="0"/>
              </a:rPr>
              <a:t>Limitations of this work and Scope for Future Work</a:t>
            </a:r>
            <a:endParaRPr lang="en-IN" dirty="0"/>
          </a:p>
        </p:txBody>
      </p:sp>
      <p:sp>
        <p:nvSpPr>
          <p:cNvPr id="3" name="Content Placeholder 2">
            <a:extLst>
              <a:ext uri="{FF2B5EF4-FFF2-40B4-BE49-F238E27FC236}">
                <a16:creationId xmlns:a16="http://schemas.microsoft.com/office/drawing/2014/main" id="{CC6BD0DC-6E20-2CD4-AE00-8A9AEF688FA6}"/>
              </a:ext>
            </a:extLst>
          </p:cNvPr>
          <p:cNvSpPr>
            <a:spLocks noGrp="1"/>
          </p:cNvSpPr>
          <p:nvPr>
            <p:ph idx="1"/>
          </p:nvPr>
        </p:nvSpPr>
        <p:spPr>
          <a:xfrm>
            <a:off x="2058732" y="1888103"/>
            <a:ext cx="8074536" cy="3634486"/>
          </a:xfrm>
        </p:spPr>
        <p:txBody>
          <a:bodyPr/>
          <a:lstStyle/>
          <a:p>
            <a:pPr>
              <a:lnSpc>
                <a:spcPct val="150000"/>
              </a:lnSpc>
            </a:pPr>
            <a:r>
              <a:rPr lang="en-IN" sz="2000" b="1" dirty="0">
                <a:effectLst/>
                <a:latin typeface="Arial" panose="020B0604020202020204" pitchFamily="34" charset="0"/>
                <a:ea typeface="Calibri" panose="020F0502020204030204" pitchFamily="34" charset="0"/>
                <a:cs typeface="Times New Roman" panose="02020603050405020304" pitchFamily="18" charset="0"/>
              </a:rPr>
              <a:t>Every effort has been put on it for perfection but nothing is perfect and this project is of no exception. There are certain areas which can be enhanced. Comment 3 7 MALIGNANT COMMENTS CLASSIFICATION detection is an emerging research area with few public datasets. So, a lot of works need to be done on this field.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9287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183 3d Thank You Stock Photos and Images - 123RF">
            <a:extLst>
              <a:ext uri="{FF2B5EF4-FFF2-40B4-BE49-F238E27FC236}">
                <a16:creationId xmlns:a16="http://schemas.microsoft.com/office/drawing/2014/main" id="{05854629-7DD5-465B-5BD3-27DDCF2D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44" y="810311"/>
            <a:ext cx="8428607" cy="558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7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01EB-FE44-F866-727D-9F0147DE7AB1}"/>
              </a:ext>
            </a:extLst>
          </p:cNvPr>
          <p:cNvSpPr>
            <a:spLocks noGrp="1"/>
          </p:cNvSpPr>
          <p:nvPr>
            <p:ph type="title"/>
          </p:nvPr>
        </p:nvSpPr>
        <p:spPr/>
        <p:txBody>
          <a:bodyPr>
            <a:normAutofit/>
          </a:bodyPr>
          <a:lstStyle/>
          <a:p>
            <a:pPr algn="ctr"/>
            <a:r>
              <a:rPr lang="en-IN" altLang="en-US" sz="5400" b="1" i="1" cap="none" dirty="0">
                <a:solidFill>
                  <a:schemeClr val="tx1"/>
                </a:solidFill>
                <a:latin typeface="Times New Roman" panose="02020603050405020304" pitchFamily="18" charset="0"/>
              </a:rPr>
              <a:t>Problem Statement</a:t>
            </a:r>
            <a:endParaRPr lang="en-IN" sz="5400" cap="none" dirty="0">
              <a:solidFill>
                <a:schemeClr val="tx1"/>
              </a:solidFill>
            </a:endParaRPr>
          </a:p>
        </p:txBody>
      </p:sp>
      <p:sp>
        <p:nvSpPr>
          <p:cNvPr id="3" name="Content Placeholder 2">
            <a:extLst>
              <a:ext uri="{FF2B5EF4-FFF2-40B4-BE49-F238E27FC236}">
                <a16:creationId xmlns:a16="http://schemas.microsoft.com/office/drawing/2014/main" id="{C4202CF3-7D8E-84F9-87F6-586BCFF95BFF}"/>
              </a:ext>
            </a:extLst>
          </p:cNvPr>
          <p:cNvSpPr>
            <a:spLocks noGrp="1"/>
          </p:cNvSpPr>
          <p:nvPr>
            <p:ph idx="1"/>
          </p:nvPr>
        </p:nvSpPr>
        <p:spPr>
          <a:xfrm>
            <a:off x="581190" y="2340864"/>
            <a:ext cx="11029617" cy="4517136"/>
          </a:xfrm>
        </p:spPr>
        <p:txBody>
          <a:bodyPr/>
          <a:lstStyle/>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2000" b="1" dirty="0">
                <a:solidFill>
                  <a:schemeClr val="tx1"/>
                </a:solidFill>
                <a:latin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6858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2000" b="1" dirty="0">
                <a:solidFill>
                  <a:schemeClr val="tx1"/>
                </a:solidFill>
                <a:latin typeface="Calibri" panose="020F0502020204030204" pitchFamily="34"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marL="6858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2000" b="1" dirty="0">
                <a:solidFill>
                  <a:schemeClr val="tx1"/>
                </a:solidFill>
                <a:latin typeface="Calibri" panose="020F0502020204030204" pitchFamily="34" charset="0"/>
                <a:cs typeface="Calibri" panose="020F0502020204030204" pitchFamily="34"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42040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F3A4796-8390-2FB3-1381-21255907B2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2398" y="692390"/>
            <a:ext cx="9647204" cy="60457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9173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7E2C-A158-05D3-69B0-E6711AD1BC1A}"/>
              </a:ext>
            </a:extLst>
          </p:cNvPr>
          <p:cNvSpPr>
            <a:spLocks noGrp="1"/>
          </p:cNvSpPr>
          <p:nvPr>
            <p:ph type="title"/>
          </p:nvPr>
        </p:nvSpPr>
        <p:spPr>
          <a:xfrm>
            <a:off x="501293" y="288290"/>
            <a:ext cx="11029616" cy="1188720"/>
          </a:xfrm>
        </p:spPr>
        <p:txBody>
          <a:bodyPr/>
          <a:lstStyle/>
          <a:p>
            <a:pPr algn="ctr"/>
            <a:r>
              <a:rPr lang="en-US" sz="5400" b="1" i="1" cap="none" dirty="0">
                <a:solidFill>
                  <a:schemeClr val="tx1"/>
                </a:solidFill>
                <a:latin typeface="Times New Roman" panose="02020603050405020304" pitchFamily="18" charset="0"/>
              </a:rPr>
              <a:t>Data Collection &amp; Description</a:t>
            </a:r>
            <a:endParaRPr lang="en-IN" sz="5400" b="1" i="1" cap="none"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FADE36B4-A7A2-D177-A93B-7A46EB2BD8BC}"/>
              </a:ext>
            </a:extLst>
          </p:cNvPr>
          <p:cNvSpPr>
            <a:spLocks noGrp="1"/>
          </p:cNvSpPr>
          <p:nvPr>
            <p:ph idx="1"/>
          </p:nvPr>
        </p:nvSpPr>
        <p:spPr>
          <a:xfrm>
            <a:off x="71022" y="1477009"/>
            <a:ext cx="3338003" cy="5261141"/>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provided by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FlipRobo</a:t>
            </a:r>
            <a:r>
              <a:rPr lang="en-IN" sz="1800" dirty="0">
                <a:effectLst/>
                <a:latin typeface="Arial" panose="020B0604020202020204" pitchFamily="34" charset="0"/>
                <a:ea typeface="Calibri" panose="020F0502020204030204" pitchFamily="34" charset="0"/>
                <a:cs typeface="Times New Roman" panose="02020603050405020304" pitchFamily="18" charset="0"/>
              </a:rPr>
              <a:t> in CSV format. After loading the training dataset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using Pandas and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df.head</a:t>
            </a:r>
            <a:r>
              <a:rPr lang="en-IN" sz="1800" dirty="0">
                <a:effectLst/>
                <a:latin typeface="Arial" panose="020B0604020202020204" pitchFamily="34" charset="0"/>
                <a:ea typeface="Calibri" panose="020F0502020204030204" pitchFamily="34" charset="0"/>
                <a:cs typeface="Times New Roman" panose="02020603050405020304" pitchFamily="18" charset="0"/>
              </a:rPr>
              <a:t>()  it can be seen that there are eight columns named as “ id,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comment_text</a:t>
            </a:r>
            <a:r>
              <a:rPr lang="en-IN" sz="1800" dirty="0">
                <a:effectLst/>
                <a:latin typeface="Arial" panose="020B0604020202020204" pitchFamily="34" charset="0"/>
                <a:ea typeface="Calibri" panose="020F0502020204030204" pitchFamily="34" charset="0"/>
                <a:cs typeface="Times New Roman" panose="02020603050405020304" pitchFamily="18" charset="0"/>
              </a:rPr>
              <a:t>, “malignant,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highly_malignant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rude, threat, abuse, loathe”. Similarly, the test file can be load using pandas and the first five rows of the dataset can be seen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df.head</a:t>
            </a:r>
            <a:r>
              <a:rPr lang="en-IN" sz="1800" dirty="0">
                <a:effectLst/>
                <a:latin typeface="Arial" panose="020B0604020202020204" pitchFamily="34" charset="0"/>
                <a:ea typeface="Calibri" panose="020F0502020204030204" pitchFamily="34" charset="0"/>
                <a:cs typeface="Times New Roman" panose="02020603050405020304" pitchFamily="18" charset="0"/>
              </a:rPr>
              <a:t>()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F49FFBD-A954-4D73-F448-7CD8B39A2602}"/>
              </a:ext>
            </a:extLst>
          </p:cNvPr>
          <p:cNvPicPr>
            <a:picLocks noChangeAspect="1"/>
          </p:cNvPicPr>
          <p:nvPr/>
        </p:nvPicPr>
        <p:blipFill>
          <a:blip r:embed="rId2"/>
          <a:stretch>
            <a:fillRect/>
          </a:stretch>
        </p:blipFill>
        <p:spPr>
          <a:xfrm>
            <a:off x="3487697" y="1477009"/>
            <a:ext cx="8381748" cy="5380991"/>
          </a:xfrm>
          <a:prstGeom prst="rect">
            <a:avLst/>
          </a:prstGeom>
        </p:spPr>
      </p:pic>
    </p:spTree>
    <p:extLst>
      <p:ext uri="{BB962C8B-B14F-4D97-AF65-F5344CB8AC3E}">
        <p14:creationId xmlns:p14="http://schemas.microsoft.com/office/powerpoint/2010/main" val="56607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E01F-81DF-592D-F567-0BDDAE307F2F}"/>
              </a:ext>
            </a:extLst>
          </p:cNvPr>
          <p:cNvSpPr>
            <a:spLocks noGrp="1"/>
          </p:cNvSpPr>
          <p:nvPr>
            <p:ph type="title"/>
          </p:nvPr>
        </p:nvSpPr>
        <p:spPr>
          <a:xfrm>
            <a:off x="581192" y="702156"/>
            <a:ext cx="11029616" cy="753782"/>
          </a:xfrm>
        </p:spPr>
        <p:txBody>
          <a:bodyPr>
            <a:normAutofit/>
          </a:bodyPr>
          <a:lstStyle/>
          <a:p>
            <a:pPr algn="ctr"/>
            <a:r>
              <a:rPr lang="en-US" sz="4000" b="1" i="1" cap="none" dirty="0">
                <a:solidFill>
                  <a:schemeClr val="tx1"/>
                </a:solidFill>
                <a:latin typeface="Times New Roman" panose="02020603050405020304" pitchFamily="18" charset="0"/>
              </a:rPr>
              <a:t>Preprocessing Of The Data</a:t>
            </a:r>
            <a:endParaRPr lang="en-IN" sz="4000" b="1" i="1" cap="none"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B82951EC-26B3-052F-73C3-E6D1D1B71C6E}"/>
              </a:ext>
            </a:extLst>
          </p:cNvPr>
          <p:cNvSpPr>
            <a:spLocks noGrp="1"/>
          </p:cNvSpPr>
          <p:nvPr>
            <p:ph idx="1"/>
          </p:nvPr>
        </p:nvSpPr>
        <p:spPr/>
        <p:txBody>
          <a:bodyPr/>
          <a:lstStyle/>
          <a:p>
            <a:pPr marL="0" indent="0">
              <a:buNone/>
            </a:pPr>
            <a:r>
              <a:rPr lang="en-US" sz="2000" b="1" dirty="0"/>
              <a:t>We have performed the following preprocessing on the data:</a:t>
            </a:r>
          </a:p>
          <a:p>
            <a:r>
              <a:rPr lang="en-US" sz="2000" b="1" dirty="0"/>
              <a:t>Removed punctuations</a:t>
            </a:r>
          </a:p>
          <a:p>
            <a:r>
              <a:rPr lang="en-US" sz="2000" b="1" dirty="0"/>
              <a:t>Removed the stop words</a:t>
            </a:r>
          </a:p>
          <a:p>
            <a:r>
              <a:rPr lang="en-US" sz="2000" b="1" dirty="0"/>
              <a:t>Stemming and lemmatization</a:t>
            </a:r>
          </a:p>
          <a:p>
            <a:r>
              <a:rPr lang="en-US" sz="2000" b="1" dirty="0"/>
              <a:t>Applied counter vectorizer</a:t>
            </a:r>
          </a:p>
          <a:p>
            <a:pPr marL="0" indent="0">
              <a:buNone/>
            </a:pPr>
            <a:endParaRPr lang="en-IN" dirty="0"/>
          </a:p>
        </p:txBody>
      </p:sp>
    </p:spTree>
    <p:extLst>
      <p:ext uri="{BB962C8B-B14F-4D97-AF65-F5344CB8AC3E}">
        <p14:creationId xmlns:p14="http://schemas.microsoft.com/office/powerpoint/2010/main" val="26370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972F-D49B-66D4-10D6-EE69E198276E}"/>
              </a:ext>
            </a:extLst>
          </p:cNvPr>
          <p:cNvSpPr>
            <a:spLocks noGrp="1"/>
          </p:cNvSpPr>
          <p:nvPr>
            <p:ph type="title"/>
          </p:nvPr>
        </p:nvSpPr>
        <p:spPr>
          <a:xfrm>
            <a:off x="2471542" y="604502"/>
            <a:ext cx="7248914" cy="736027"/>
          </a:xfrm>
        </p:spPr>
        <p:txBody>
          <a:bodyPr>
            <a:normAutofit fontScale="90000"/>
          </a:bodyPr>
          <a:lstStyle/>
          <a:p>
            <a:pPr algn="ctr"/>
            <a:r>
              <a:rPr lang="en-IN" sz="5400" b="1" i="1" cap="none" dirty="0">
                <a:solidFill>
                  <a:schemeClr val="tx1"/>
                </a:solidFill>
                <a:latin typeface="Times New Roman" panose="02020603050405020304" pitchFamily="18" charset="0"/>
              </a:rPr>
              <a:t>Data Pre-processing Done:</a:t>
            </a:r>
          </a:p>
        </p:txBody>
      </p:sp>
      <p:sp>
        <p:nvSpPr>
          <p:cNvPr id="3" name="Content Placeholder 2">
            <a:extLst>
              <a:ext uri="{FF2B5EF4-FFF2-40B4-BE49-F238E27FC236}">
                <a16:creationId xmlns:a16="http://schemas.microsoft.com/office/drawing/2014/main" id="{041B19AA-CF7B-3573-127C-3B992995D4EF}"/>
              </a:ext>
            </a:extLst>
          </p:cNvPr>
          <p:cNvSpPr>
            <a:spLocks noGrp="1"/>
          </p:cNvSpPr>
          <p:nvPr>
            <p:ph idx="1"/>
          </p:nvPr>
        </p:nvSpPr>
        <p:spPr>
          <a:xfrm>
            <a:off x="0" y="1340529"/>
            <a:ext cx="5699464" cy="5517471"/>
          </a:xfrm>
        </p:spPr>
        <p:txBody>
          <a:bodyPr>
            <a:normAutofit/>
          </a:bodyPr>
          <a:lstStyle/>
          <a:p>
            <a:r>
              <a:rPr lang="en-IN" sz="1800" dirty="0">
                <a:effectLst/>
                <a:latin typeface="Arial" panose="020B0604020202020204" pitchFamily="34" charset="0"/>
                <a:ea typeface="Calibri" panose="020F0502020204030204" pitchFamily="34" charset="0"/>
              </a:rPr>
              <a:t>After the dataset is loaded and the shape, null values and duplicated values were checked then the data- set is further treated where the unwanted column “id” is removed from the training dataset as we will work on the columns like “</a:t>
            </a:r>
            <a:r>
              <a:rPr lang="en-IN" sz="1800" dirty="0" err="1">
                <a:effectLst/>
                <a:latin typeface="Arial" panose="020B0604020202020204" pitchFamily="34" charset="0"/>
                <a:ea typeface="Calibri" panose="020F0502020204030204" pitchFamily="34" charset="0"/>
              </a:rPr>
              <a:t>comment_text</a:t>
            </a:r>
            <a:r>
              <a:rPr lang="en-IN" sz="1800" dirty="0">
                <a:effectLst/>
                <a:latin typeface="Arial" panose="020B0604020202020204" pitchFamily="34" charset="0"/>
                <a:ea typeface="Calibri" panose="020F0502020204030204" pitchFamily="34" charset="0"/>
              </a:rPr>
              <a:t>, “malignant, </a:t>
            </a:r>
            <a:r>
              <a:rPr lang="en-IN" sz="1800" dirty="0" err="1">
                <a:effectLst/>
                <a:latin typeface="Arial" panose="020B0604020202020204" pitchFamily="34" charset="0"/>
                <a:ea typeface="Calibri" panose="020F0502020204030204" pitchFamily="34" charset="0"/>
              </a:rPr>
              <a:t>highly_malignant</a:t>
            </a:r>
            <a:r>
              <a:rPr lang="en-IN" sz="1800" dirty="0">
                <a:effectLst/>
                <a:latin typeface="Arial" panose="020B0604020202020204" pitchFamily="34" charset="0"/>
                <a:ea typeface="Calibri" panose="020F0502020204030204" pitchFamily="34" charset="0"/>
              </a:rPr>
              <a:t>, rude, threat, abuse, loathe”. So a copy of the training dataset was made using </a:t>
            </a:r>
            <a:r>
              <a:rPr lang="en-IN" sz="1800" dirty="0" err="1">
                <a:effectLst/>
                <a:latin typeface="Arial" panose="020B0604020202020204" pitchFamily="34" charset="0"/>
                <a:ea typeface="Calibri" panose="020F0502020204030204" pitchFamily="34" charset="0"/>
              </a:rPr>
              <a:t>df.copy</a:t>
            </a:r>
            <a:r>
              <a:rPr lang="en-IN" sz="1800" dirty="0">
                <a:effectLst/>
                <a:latin typeface="Arial" panose="020B0604020202020204" pitchFamily="34" charset="0"/>
                <a:ea typeface="Calibri" panose="020F0502020204030204" pitchFamily="34" charset="0"/>
              </a:rPr>
              <a:t>() and the column was dropped from the new dataset using </a:t>
            </a:r>
            <a:r>
              <a:rPr lang="en-IN" sz="1800" dirty="0" err="1">
                <a:effectLst/>
                <a:latin typeface="Arial" panose="020B0604020202020204" pitchFamily="34" charset="0"/>
                <a:ea typeface="Calibri" panose="020F0502020204030204" pitchFamily="34" charset="0"/>
              </a:rPr>
              <a:t>df.drop</a:t>
            </a:r>
            <a:r>
              <a:rPr lang="en-IN" sz="1800" dirty="0">
                <a:effectLst/>
                <a:latin typeface="Arial" panose="020B0604020202020204" pitchFamily="34" charset="0"/>
                <a:ea typeface="Calibri" panose="020F0502020204030204" pitchFamily="34" charset="0"/>
              </a:rPr>
              <a:t>(). Similarly, the ‘id’ column is also dropped from the test dataset.</a:t>
            </a:r>
          </a:p>
          <a:p>
            <a:r>
              <a:rPr lang="en-IN" sz="1800" dirty="0">
                <a:effectLst/>
                <a:latin typeface="Arial" panose="020B0604020202020204" pitchFamily="34" charset="0"/>
                <a:ea typeface="Calibri" panose="020F0502020204030204" pitchFamily="34" charset="0"/>
              </a:rPr>
              <a:t>After removing the unwanted column, a new column named ‘normal’ was created in the training dataset which represents the statements not falling under malignant, </a:t>
            </a:r>
            <a:r>
              <a:rPr lang="en-IN" sz="1800" dirty="0" err="1">
                <a:effectLst/>
                <a:latin typeface="Arial" panose="020B0604020202020204" pitchFamily="34" charset="0"/>
                <a:ea typeface="Calibri" panose="020F0502020204030204" pitchFamily="34" charset="0"/>
              </a:rPr>
              <a:t>highly_malignant</a:t>
            </a:r>
            <a:r>
              <a:rPr lang="en-IN" sz="1800" dirty="0">
                <a:effectLst/>
                <a:latin typeface="Arial" panose="020B0604020202020204" pitchFamily="34" charset="0"/>
                <a:ea typeface="Calibri" panose="020F0502020204030204" pitchFamily="34" charset="0"/>
              </a:rPr>
              <a:t>, rude, threat, abuse, loathe category or statements where values of malignant, </a:t>
            </a:r>
            <a:r>
              <a:rPr lang="en-IN" sz="1800" dirty="0" err="1">
                <a:effectLst/>
                <a:latin typeface="Arial" panose="020B0604020202020204" pitchFamily="34" charset="0"/>
                <a:ea typeface="Calibri" panose="020F0502020204030204" pitchFamily="34" charset="0"/>
              </a:rPr>
              <a:t>highly_malignant</a:t>
            </a:r>
            <a:r>
              <a:rPr lang="en-IN" sz="1800" dirty="0">
                <a:effectLst/>
                <a:latin typeface="Arial" panose="020B0604020202020204" pitchFamily="34" charset="0"/>
                <a:ea typeface="Calibri" panose="020F0502020204030204" pitchFamily="34" charset="0"/>
              </a:rPr>
              <a:t>, rude, threat, abuse, loathe are 0.</a:t>
            </a:r>
            <a:endParaRPr lang="en-IN" dirty="0"/>
          </a:p>
        </p:txBody>
      </p:sp>
      <p:pic>
        <p:nvPicPr>
          <p:cNvPr id="4" name="Picture 3">
            <a:extLst>
              <a:ext uri="{FF2B5EF4-FFF2-40B4-BE49-F238E27FC236}">
                <a16:creationId xmlns:a16="http://schemas.microsoft.com/office/drawing/2014/main" id="{2015495E-B9B3-01EB-2CFA-EE9BE56FCD11}"/>
              </a:ext>
            </a:extLst>
          </p:cNvPr>
          <p:cNvPicPr>
            <a:picLocks noChangeAspect="1"/>
          </p:cNvPicPr>
          <p:nvPr/>
        </p:nvPicPr>
        <p:blipFill>
          <a:blip r:embed="rId2"/>
          <a:stretch>
            <a:fillRect/>
          </a:stretch>
        </p:blipFill>
        <p:spPr>
          <a:xfrm>
            <a:off x="5829300" y="1341349"/>
            <a:ext cx="6217698" cy="1313894"/>
          </a:xfrm>
          <a:prstGeom prst="rect">
            <a:avLst/>
          </a:prstGeom>
        </p:spPr>
      </p:pic>
      <p:pic>
        <p:nvPicPr>
          <p:cNvPr id="5" name="Picture 4">
            <a:extLst>
              <a:ext uri="{FF2B5EF4-FFF2-40B4-BE49-F238E27FC236}">
                <a16:creationId xmlns:a16="http://schemas.microsoft.com/office/drawing/2014/main" id="{E1EFCAEE-ECE5-F37C-B3DC-816F7789EBCC}"/>
              </a:ext>
            </a:extLst>
          </p:cNvPr>
          <p:cNvPicPr>
            <a:picLocks noChangeAspect="1"/>
          </p:cNvPicPr>
          <p:nvPr/>
        </p:nvPicPr>
        <p:blipFill>
          <a:blip r:embed="rId3"/>
          <a:stretch>
            <a:fillRect/>
          </a:stretch>
        </p:blipFill>
        <p:spPr>
          <a:xfrm>
            <a:off x="5829299" y="2655243"/>
            <a:ext cx="6217697" cy="3994132"/>
          </a:xfrm>
          <a:prstGeom prst="rect">
            <a:avLst/>
          </a:prstGeom>
        </p:spPr>
      </p:pic>
    </p:spTree>
    <p:extLst>
      <p:ext uri="{BB962C8B-B14F-4D97-AF65-F5344CB8AC3E}">
        <p14:creationId xmlns:p14="http://schemas.microsoft.com/office/powerpoint/2010/main" val="224152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B808-BE4E-FB9C-2FE2-BC8F4357B4AC}"/>
              </a:ext>
            </a:extLst>
          </p:cNvPr>
          <p:cNvSpPr>
            <a:spLocks noGrp="1"/>
          </p:cNvSpPr>
          <p:nvPr>
            <p:ph type="title"/>
          </p:nvPr>
        </p:nvSpPr>
        <p:spPr>
          <a:xfrm>
            <a:off x="581192" y="523514"/>
            <a:ext cx="11029616" cy="718271"/>
          </a:xfrm>
        </p:spPr>
        <p:txBody>
          <a:bodyPr>
            <a:normAutofit fontScale="90000"/>
          </a:bodyPr>
          <a:lstStyle/>
          <a:p>
            <a:pPr algn="ctr"/>
            <a:r>
              <a:rPr lang="en-IN" altLang="en-US" sz="5400" b="1" i="1" cap="none" dirty="0">
                <a:solidFill>
                  <a:schemeClr val="tx1"/>
                </a:solidFill>
                <a:latin typeface="Times New Roman" panose="02020603050405020304" pitchFamily="18" charset="0"/>
              </a:rPr>
              <a:t>Data Description</a:t>
            </a:r>
            <a:endParaRPr lang="en-IN" sz="4900" b="1" i="1" cap="none"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AF6B1E61-2AA6-8920-F6BF-100BD5321297}"/>
              </a:ext>
            </a:extLst>
          </p:cNvPr>
          <p:cNvSpPr>
            <a:spLocks noGrp="1"/>
          </p:cNvSpPr>
          <p:nvPr>
            <p:ph idx="1"/>
          </p:nvPr>
        </p:nvSpPr>
        <p:spPr/>
        <p:txBody>
          <a:bodyPr>
            <a:normAutofit/>
          </a:bodyPr>
          <a:lstStyle/>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Project contain train and test dataset.</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In train data set there are 159,571 rows and 8 columns.</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In test data set it is like 153,164 rows and 2 columns.</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There are no null values in the dataset</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Most of the data are numeric in nature which are binary.</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Comments is object in nature and consist of text.</a:t>
            </a:r>
          </a:p>
          <a:p>
            <a:pPr marL="228600" indent="-227013" eaLnBrk="1">
              <a:tabLst>
                <a:tab pos="449263" algn="l"/>
                <a:tab pos="898525" algn="l"/>
                <a:tab pos="1347788" algn="l"/>
                <a:tab pos="1797050" algn="l"/>
                <a:tab pos="2246313" algn="l"/>
                <a:tab pos="2695575" algn="l"/>
                <a:tab pos="3144838" algn="l"/>
                <a:tab pos="3594100" algn="l"/>
                <a:tab pos="4043363" algn="l"/>
              </a:tabLst>
            </a:pPr>
            <a:r>
              <a:rPr lang="en-IN" altLang="en-US" sz="1800" b="1" dirty="0">
                <a:solidFill>
                  <a:schemeClr val="tx1"/>
                </a:solidFill>
                <a:latin typeface="Arial" panose="020B0604020202020204" pitchFamily="34" charset="0"/>
                <a:cs typeface="Arial" panose="020B0604020202020204" pitchFamily="34" charset="0"/>
              </a:rPr>
              <a:t>Overall memory usage for train and test is around 15MB.</a:t>
            </a: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17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7B96-8D4D-6CC5-2421-2B1A9C7EF0E3}"/>
              </a:ext>
            </a:extLst>
          </p:cNvPr>
          <p:cNvSpPr>
            <a:spLocks noGrp="1"/>
          </p:cNvSpPr>
          <p:nvPr>
            <p:ph type="title"/>
          </p:nvPr>
        </p:nvSpPr>
        <p:spPr>
          <a:xfrm>
            <a:off x="581192" y="702156"/>
            <a:ext cx="11029616" cy="771537"/>
          </a:xfrm>
        </p:spPr>
        <p:txBody>
          <a:bodyPr>
            <a:normAutofit fontScale="90000"/>
          </a:bodyPr>
          <a:lstStyle/>
          <a:p>
            <a:pPr algn="ctr"/>
            <a:r>
              <a:rPr lang="en-IN" altLang="en-US" sz="4800" b="1" i="1" cap="none" dirty="0">
                <a:solidFill>
                  <a:schemeClr val="tx1"/>
                </a:solidFill>
                <a:latin typeface="Times New Roman" panose="02020603050405020304" pitchFamily="18" charset="0"/>
              </a:rPr>
              <a:t>Data Cleaning</a:t>
            </a:r>
            <a:endParaRPr lang="en-IN" sz="4800" cap="none" dirty="0">
              <a:solidFill>
                <a:schemeClr val="tx1"/>
              </a:solidFill>
            </a:endParaRPr>
          </a:p>
        </p:txBody>
      </p:sp>
      <p:sp>
        <p:nvSpPr>
          <p:cNvPr id="3" name="Content Placeholder 2">
            <a:extLst>
              <a:ext uri="{FF2B5EF4-FFF2-40B4-BE49-F238E27FC236}">
                <a16:creationId xmlns:a16="http://schemas.microsoft.com/office/drawing/2014/main" id="{EFF2B684-3FF7-F11A-1076-D77BC7795877}"/>
              </a:ext>
            </a:extLst>
          </p:cNvPr>
          <p:cNvSpPr>
            <a:spLocks noGrp="1"/>
          </p:cNvSpPr>
          <p:nvPr>
            <p:ph idx="1"/>
          </p:nvPr>
        </p:nvSpPr>
        <p:spPr>
          <a:xfrm>
            <a:off x="2170295" y="1985757"/>
            <a:ext cx="8047903" cy="3634486"/>
          </a:xfrm>
        </p:spPr>
        <p:txBody>
          <a:bodyPr/>
          <a:lstStyle/>
          <a:p>
            <a:pPr marL="228600" indent="-227013" algn="just" eaLnBrk="1">
              <a:tabLst>
                <a:tab pos="449263" algn="l"/>
                <a:tab pos="898525" algn="l"/>
                <a:tab pos="1347788" algn="l"/>
                <a:tab pos="1797050" algn="l"/>
                <a:tab pos="2246313" algn="l"/>
                <a:tab pos="2695575" algn="l"/>
                <a:tab pos="3144838" algn="l"/>
                <a:tab pos="3594100" algn="l"/>
                <a:tab pos="4043363" algn="l"/>
              </a:tabLst>
            </a:pPr>
            <a:r>
              <a:rPr lang="en-IN" altLang="en-US" sz="2800" b="1" dirty="0">
                <a:solidFill>
                  <a:schemeClr val="tx1"/>
                </a:solidFill>
                <a:latin typeface="Times New Roman" panose="02020603050405020304" pitchFamily="18" charset="0"/>
                <a:cs typeface="Arial" panose="020B0604020202020204" pitchFamily="34" charset="0"/>
              </a:rPr>
              <a:t>As there are null values in the dataset, but as the comment column in text format so there require lot of text - </a:t>
            </a:r>
            <a:r>
              <a:rPr lang="en-IN" altLang="en-US" sz="2800" b="1" dirty="0" err="1">
                <a:solidFill>
                  <a:schemeClr val="tx1"/>
                </a:solidFill>
                <a:latin typeface="Times New Roman" panose="02020603050405020304" pitchFamily="18" charset="0"/>
                <a:cs typeface="Arial" panose="020B0604020202020204" pitchFamily="34" charset="0"/>
              </a:rPr>
              <a:t>preprocessing</a:t>
            </a:r>
            <a:r>
              <a:rPr lang="en-IN" altLang="en-US" sz="2800" b="1" dirty="0">
                <a:solidFill>
                  <a:schemeClr val="tx1"/>
                </a:solidFill>
                <a:latin typeface="Times New Roman" panose="02020603050405020304" pitchFamily="18" charset="0"/>
                <a:cs typeface="Calibri" panose="020F0502020204030204" pitchFamily="34" charset="0"/>
              </a:rPr>
              <a:t>.</a:t>
            </a:r>
          </a:p>
          <a:p>
            <a:pPr marL="228600" indent="-227013" algn="just" eaLnBrk="1">
              <a:tabLst>
                <a:tab pos="449263" algn="l"/>
                <a:tab pos="898525" algn="l"/>
                <a:tab pos="1347788" algn="l"/>
                <a:tab pos="1797050" algn="l"/>
                <a:tab pos="2246313" algn="l"/>
                <a:tab pos="2695575" algn="l"/>
                <a:tab pos="3144838" algn="l"/>
                <a:tab pos="3594100" algn="l"/>
                <a:tab pos="4043363" algn="l"/>
              </a:tabLst>
            </a:pPr>
            <a:r>
              <a:rPr lang="en-IN" altLang="en-US" sz="2800" b="1" dirty="0">
                <a:solidFill>
                  <a:schemeClr val="tx1"/>
                </a:solidFill>
                <a:latin typeface="Times New Roman" panose="02020603050405020304" pitchFamily="18" charset="0"/>
                <a:cs typeface="Calibri" panose="020F0502020204030204" pitchFamily="34" charset="0"/>
              </a:rPr>
              <a:t>Percentage of unlabelled comments is 89.83 %.</a:t>
            </a:r>
          </a:p>
          <a:p>
            <a:endParaRPr lang="en-IN" dirty="0">
              <a:solidFill>
                <a:schemeClr val="tx1"/>
              </a:solidFill>
            </a:endParaRPr>
          </a:p>
        </p:txBody>
      </p:sp>
    </p:spTree>
    <p:extLst>
      <p:ext uri="{BB962C8B-B14F-4D97-AF65-F5344CB8AC3E}">
        <p14:creationId xmlns:p14="http://schemas.microsoft.com/office/powerpoint/2010/main" val="369033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13F6-D396-829A-AF58-82744873D271}"/>
              </a:ext>
            </a:extLst>
          </p:cNvPr>
          <p:cNvSpPr>
            <a:spLocks noGrp="1"/>
          </p:cNvSpPr>
          <p:nvPr>
            <p:ph type="title"/>
          </p:nvPr>
        </p:nvSpPr>
        <p:spPr>
          <a:xfrm>
            <a:off x="581192" y="702156"/>
            <a:ext cx="11029616" cy="780415"/>
          </a:xfrm>
        </p:spPr>
        <p:txBody>
          <a:bodyPr>
            <a:normAutofit fontScale="90000"/>
          </a:bodyPr>
          <a:lstStyle/>
          <a:p>
            <a:pPr algn="ctr"/>
            <a:r>
              <a:rPr lang="en-IN" altLang="en-US" sz="4800" b="1" i="1" cap="none" dirty="0">
                <a:solidFill>
                  <a:schemeClr val="tx1"/>
                </a:solidFill>
                <a:latin typeface="Times New Roman" panose="02020603050405020304" pitchFamily="18" charset="0"/>
              </a:rPr>
              <a:t>Creating Model</a:t>
            </a:r>
            <a:endParaRPr lang="en-IN" sz="4800" cap="none" dirty="0">
              <a:solidFill>
                <a:schemeClr val="tx1"/>
              </a:solidFill>
            </a:endParaRPr>
          </a:p>
        </p:txBody>
      </p:sp>
      <p:sp>
        <p:nvSpPr>
          <p:cNvPr id="3" name="Content Placeholder 2">
            <a:extLst>
              <a:ext uri="{FF2B5EF4-FFF2-40B4-BE49-F238E27FC236}">
                <a16:creationId xmlns:a16="http://schemas.microsoft.com/office/drawing/2014/main" id="{10584874-1572-97C7-F1FC-E666B700E3EE}"/>
              </a:ext>
            </a:extLst>
          </p:cNvPr>
          <p:cNvSpPr>
            <a:spLocks noGrp="1"/>
          </p:cNvSpPr>
          <p:nvPr>
            <p:ph idx="1"/>
          </p:nvPr>
        </p:nvSpPr>
        <p:spPr>
          <a:xfrm>
            <a:off x="2072048" y="2101168"/>
            <a:ext cx="8047903" cy="3634486"/>
          </a:xfrm>
        </p:spPr>
        <p:txBody>
          <a:bodyPr>
            <a:normAutofit/>
          </a:bodyPr>
          <a:lstStyle/>
          <a:p>
            <a:pPr marL="431800" indent="-323850" algn="just" eaLnBrk="1">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400" b="1" dirty="0">
                <a:solidFill>
                  <a:schemeClr val="tx1"/>
                </a:solidFill>
                <a:latin typeface="Times New Roman" panose="02020603050405020304" pitchFamily="18" charset="0"/>
              </a:rPr>
              <a:t>For solving this project I used various model like Logistic Regression, SVM, Random Forest etc.</a:t>
            </a:r>
          </a:p>
          <a:p>
            <a:pPr marL="431800" indent="-323850" algn="just" eaLnBrk="1">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400" b="1" dirty="0">
                <a:solidFill>
                  <a:schemeClr val="tx1"/>
                </a:solidFill>
                <a:latin typeface="Times New Roman" panose="02020603050405020304" pitchFamily="18" charset="0"/>
              </a:rPr>
              <a:t>For text </a:t>
            </a:r>
            <a:r>
              <a:rPr lang="en-IN" altLang="en-US" sz="2400" b="1" dirty="0" err="1">
                <a:solidFill>
                  <a:schemeClr val="tx1"/>
                </a:solidFill>
                <a:latin typeface="Times New Roman" panose="02020603050405020304" pitchFamily="18" charset="0"/>
              </a:rPr>
              <a:t>preprocessing</a:t>
            </a:r>
            <a:r>
              <a:rPr lang="en-IN" altLang="en-US" sz="2400" b="1" dirty="0">
                <a:solidFill>
                  <a:schemeClr val="tx1"/>
                </a:solidFill>
                <a:latin typeface="Times New Roman" panose="02020603050405020304" pitchFamily="18" charset="0"/>
              </a:rPr>
              <a:t> I used TFIDF .</a:t>
            </a:r>
          </a:p>
          <a:p>
            <a:pPr marL="431800" indent="-323850" algn="just" eaLnBrk="1">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Lst>
            </a:pPr>
            <a:r>
              <a:rPr lang="en-IN" altLang="en-US" sz="2400" b="1" dirty="0">
                <a:solidFill>
                  <a:schemeClr val="tx1"/>
                </a:solidFill>
                <a:latin typeface="Times New Roman" panose="02020603050405020304" pitchFamily="18" charset="0"/>
              </a:rPr>
              <a:t>Also used hyperparameter tunning and calculate the </a:t>
            </a:r>
            <a:r>
              <a:rPr lang="en-IN" altLang="en-US" sz="2400" b="1" dirty="0" err="1">
                <a:solidFill>
                  <a:schemeClr val="tx1"/>
                </a:solidFill>
                <a:latin typeface="Times New Roman" panose="02020603050405020304" pitchFamily="18" charset="0"/>
              </a:rPr>
              <a:t>scoresand</a:t>
            </a:r>
            <a:r>
              <a:rPr lang="en-IN" altLang="en-US" sz="2400" b="1" dirty="0">
                <a:solidFill>
                  <a:schemeClr val="tx1"/>
                </a:solidFill>
                <a:latin typeface="Times New Roman" panose="02020603050405020304" pitchFamily="18" charset="0"/>
              </a:rPr>
              <a:t> select the best model from all.</a:t>
            </a:r>
          </a:p>
          <a:p>
            <a:endParaRPr lang="en-IN" sz="2000" b="1" dirty="0">
              <a:solidFill>
                <a:schemeClr val="tx1"/>
              </a:solidFill>
            </a:endParaRPr>
          </a:p>
        </p:txBody>
      </p:sp>
    </p:spTree>
    <p:extLst>
      <p:ext uri="{BB962C8B-B14F-4D97-AF65-F5344CB8AC3E}">
        <p14:creationId xmlns:p14="http://schemas.microsoft.com/office/powerpoint/2010/main" val="21528200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{2F3C0DAB-4024-4460-8B3D-33E6DAC3BDE8}tf67061901_win32</Template>
  <TotalTime>62</TotalTime>
  <Words>892</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Franklin Gothic Book</vt:lpstr>
      <vt:lpstr>Franklin Gothic Demi</vt:lpstr>
      <vt:lpstr>Gill Sans MT</vt:lpstr>
      <vt:lpstr>Times New Roman</vt:lpstr>
      <vt:lpstr>Wingdings</vt:lpstr>
      <vt:lpstr>Wingdings 2</vt:lpstr>
      <vt:lpstr>DividendVTI</vt:lpstr>
      <vt:lpstr>Malignant Comments Classification</vt:lpstr>
      <vt:lpstr>Problem Statement</vt:lpstr>
      <vt:lpstr>PowerPoint Presentation</vt:lpstr>
      <vt:lpstr>Data Collection &amp; Description</vt:lpstr>
      <vt:lpstr>Preprocessing Of The Data</vt:lpstr>
      <vt:lpstr>Data Pre-processing Done:</vt:lpstr>
      <vt:lpstr>Data Description</vt:lpstr>
      <vt:lpstr>Data Cleaning</vt:lpstr>
      <vt:lpstr>Creating Model</vt:lpstr>
      <vt:lpstr>Metrics : Accuracy, Confusion Matrix</vt:lpstr>
      <vt:lpstr>Visualizations:</vt:lpstr>
      <vt:lpstr>CONCLUSION</vt:lpstr>
      <vt:lpstr>Key Findings and Conclusions of the Study:</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Jayashri Sonkusare</dc:creator>
  <cp:lastModifiedBy>Jayashri Sonkusare</cp:lastModifiedBy>
  <cp:revision>1</cp:revision>
  <dcterms:created xsi:type="dcterms:W3CDTF">2022-09-13T11:37:56Z</dcterms:created>
  <dcterms:modified xsi:type="dcterms:W3CDTF">2022-09-13T12:40:00Z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