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0" r:id="rId3"/>
    <p:sldId id="261" r:id="rId4"/>
    <p:sldId id="262" r:id="rId5"/>
    <p:sldId id="263" r:id="rId6"/>
    <p:sldId id="264"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F61B-73FE-4226-9BC4-526E5D9CE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6F634A-7CEF-41D9-A694-2BB961586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27B516-15F8-42E6-B1D7-6B6430D4DAC5}"/>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5" name="Footer Placeholder 4">
            <a:extLst>
              <a:ext uri="{FF2B5EF4-FFF2-40B4-BE49-F238E27FC236}">
                <a16:creationId xmlns:a16="http://schemas.microsoft.com/office/drawing/2014/main" id="{5585D9A4-7660-4DAE-86CF-889A17007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4B8D7-9447-4AD7-B962-75AD67B7602E}"/>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206879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3972-AB1B-4B56-A9F6-959F9E9F7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31E5C-9D21-45D5-AEC8-6BFC408BD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A5F14-5E7E-4AB6-B310-9FFAA7C364E3}"/>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5" name="Footer Placeholder 4">
            <a:extLst>
              <a:ext uri="{FF2B5EF4-FFF2-40B4-BE49-F238E27FC236}">
                <a16:creationId xmlns:a16="http://schemas.microsoft.com/office/drawing/2014/main" id="{AC8D54A9-61B6-4900-B80A-E090989B5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055F9F-690A-4497-959B-A013BD8D0055}"/>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48421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6D61F-D67A-4051-BB43-6ACA07618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E8ED69-AE93-4107-A166-FCD6F0634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5BB5D-9AB9-4267-9CFF-F6141B0A296D}"/>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5" name="Footer Placeholder 4">
            <a:extLst>
              <a:ext uri="{FF2B5EF4-FFF2-40B4-BE49-F238E27FC236}">
                <a16:creationId xmlns:a16="http://schemas.microsoft.com/office/drawing/2014/main" id="{7B9D4279-A83C-47F1-9A42-AE3B8E216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A9192-5749-4EC6-9BBB-E1BE788A61FA}"/>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105935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0873-F992-4A79-88C2-F87BB50AC4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74A723-4F9B-4BCD-925A-E5697DC92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AE9C7-8F7F-440F-A52E-AC2909A77FF1}"/>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5" name="Footer Placeholder 4">
            <a:extLst>
              <a:ext uri="{FF2B5EF4-FFF2-40B4-BE49-F238E27FC236}">
                <a16:creationId xmlns:a16="http://schemas.microsoft.com/office/drawing/2014/main" id="{1612B296-DAED-413D-A194-67114551D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911B5-FF04-467C-9FC4-946355894C2F}"/>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395634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0C88-7E7A-4423-B55D-14079F0229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201AED-08CB-49C4-B4CF-E7999A5A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0D874-F6C5-4B7E-B26C-66497216DF35}"/>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5" name="Footer Placeholder 4">
            <a:extLst>
              <a:ext uri="{FF2B5EF4-FFF2-40B4-BE49-F238E27FC236}">
                <a16:creationId xmlns:a16="http://schemas.microsoft.com/office/drawing/2014/main" id="{60D8037B-6D52-496F-801E-BD641B399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9BF55-81C6-4D78-A6B0-6A08A3FB039C}"/>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319272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94CF-0441-4888-AD33-FE785B886E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4618F3-3275-4687-8953-E33C5AC69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57D699-5FC5-45EA-BC26-D0783BB5DD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87AE4A-789E-4288-8F8B-42509666A3B8}"/>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6" name="Footer Placeholder 5">
            <a:extLst>
              <a:ext uri="{FF2B5EF4-FFF2-40B4-BE49-F238E27FC236}">
                <a16:creationId xmlns:a16="http://schemas.microsoft.com/office/drawing/2014/main" id="{D2B9567E-1822-4B6D-B1CD-DC3F13B99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FE494A-5DFA-4A1F-8403-D27CF171115C}"/>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356625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1A27-17E5-48E8-981B-4CAC512DC5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C4EE42-58CB-44E4-AD15-6E2E2BDA8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00014-A3AC-4B08-A665-BAF882903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C9831E-325E-4DAC-8924-69A263DC45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A1A31-BD86-40E9-B82E-0FB3A8CE2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B6A763-A5C6-4A2E-AE5F-AD508DB99558}"/>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8" name="Footer Placeholder 7">
            <a:extLst>
              <a:ext uri="{FF2B5EF4-FFF2-40B4-BE49-F238E27FC236}">
                <a16:creationId xmlns:a16="http://schemas.microsoft.com/office/drawing/2014/main" id="{12B204AE-B677-47B7-B6F6-31E88F88DA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BAA806-70FE-49A8-94CB-B2DCE68D5B68}"/>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50708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F24C-2C93-4135-87BD-64BD7B0EC4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E7959F-DC9B-411F-B39A-D7CF4353C5F4}"/>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4" name="Footer Placeholder 3">
            <a:extLst>
              <a:ext uri="{FF2B5EF4-FFF2-40B4-BE49-F238E27FC236}">
                <a16:creationId xmlns:a16="http://schemas.microsoft.com/office/drawing/2014/main" id="{B460C4A8-809F-4365-9412-01DCD51396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31542E-BD00-42FB-AA4A-30CACB07CB73}"/>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253448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E01A6-5B6E-4A2E-A45C-7F8F1309B9A2}"/>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3" name="Footer Placeholder 2">
            <a:extLst>
              <a:ext uri="{FF2B5EF4-FFF2-40B4-BE49-F238E27FC236}">
                <a16:creationId xmlns:a16="http://schemas.microsoft.com/office/drawing/2014/main" id="{37805AA8-E7BD-4E52-A88D-5DEB73F58B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88C34-10E4-4C4B-861A-1E94902DDD0C}"/>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184123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6FAC-D589-463F-B687-963283C22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C22A6F-26E7-4B26-84BA-D74C459A1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32C224-466C-4590-AFB9-0920F7776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84F911-FCFF-4FAC-AD5F-D1C602031BAB}"/>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6" name="Footer Placeholder 5">
            <a:extLst>
              <a:ext uri="{FF2B5EF4-FFF2-40B4-BE49-F238E27FC236}">
                <a16:creationId xmlns:a16="http://schemas.microsoft.com/office/drawing/2014/main" id="{7662A950-448D-4684-B987-6C1A9BA15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6978D2-640F-4D2A-829E-67E8ABE798AF}"/>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175872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C5DD-35B9-49AC-8B03-3FC1534B7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67AE3C-CB50-4557-9F56-B34A39096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170144-0024-47AB-9D86-A579F7DDB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7BA56-5550-4BC0-ABA3-F296A3A402C0}"/>
              </a:ext>
            </a:extLst>
          </p:cNvPr>
          <p:cNvSpPr>
            <a:spLocks noGrp="1"/>
          </p:cNvSpPr>
          <p:nvPr>
            <p:ph type="dt" sz="half" idx="10"/>
          </p:nvPr>
        </p:nvSpPr>
        <p:spPr/>
        <p:txBody>
          <a:bodyPr/>
          <a:lstStyle/>
          <a:p>
            <a:fld id="{DFFA586D-F955-409B-8E46-57E2F06F0A70}" type="datetimeFigureOut">
              <a:rPr lang="en-IN" smtClean="0"/>
              <a:t>09-03-2023</a:t>
            </a:fld>
            <a:endParaRPr lang="en-IN"/>
          </a:p>
        </p:txBody>
      </p:sp>
      <p:sp>
        <p:nvSpPr>
          <p:cNvPr id="6" name="Footer Placeholder 5">
            <a:extLst>
              <a:ext uri="{FF2B5EF4-FFF2-40B4-BE49-F238E27FC236}">
                <a16:creationId xmlns:a16="http://schemas.microsoft.com/office/drawing/2014/main" id="{8209F80F-D199-4F5F-9126-1A74AFF977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C5475F-0455-42FF-8506-ED927D09A0E3}"/>
              </a:ext>
            </a:extLst>
          </p:cNvPr>
          <p:cNvSpPr>
            <a:spLocks noGrp="1"/>
          </p:cNvSpPr>
          <p:nvPr>
            <p:ph type="sldNum" sz="quarter" idx="12"/>
          </p:nvPr>
        </p:nvSpPr>
        <p:spPr/>
        <p:txBody>
          <a:bodyPr/>
          <a:lstStyle/>
          <a:p>
            <a:fld id="{182661D6-59C7-4E89-A814-F13FDAEF2609}" type="slidenum">
              <a:rPr lang="en-IN" smtClean="0"/>
              <a:t>‹#›</a:t>
            </a:fld>
            <a:endParaRPr lang="en-IN"/>
          </a:p>
        </p:txBody>
      </p:sp>
    </p:spTree>
    <p:extLst>
      <p:ext uri="{BB962C8B-B14F-4D97-AF65-F5344CB8AC3E}">
        <p14:creationId xmlns:p14="http://schemas.microsoft.com/office/powerpoint/2010/main" val="276246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66AE6-008C-4BCA-942C-A50E7C154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B0067-C3DE-43F0-89E7-95A048CD3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D104F-3856-4468-9666-5941B332E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A586D-F955-409B-8E46-57E2F06F0A70}" type="datetimeFigureOut">
              <a:rPr lang="en-IN" smtClean="0"/>
              <a:t>09-03-2023</a:t>
            </a:fld>
            <a:endParaRPr lang="en-IN"/>
          </a:p>
        </p:txBody>
      </p:sp>
      <p:sp>
        <p:nvSpPr>
          <p:cNvPr id="5" name="Footer Placeholder 4">
            <a:extLst>
              <a:ext uri="{FF2B5EF4-FFF2-40B4-BE49-F238E27FC236}">
                <a16:creationId xmlns:a16="http://schemas.microsoft.com/office/drawing/2014/main" id="{12CEE15B-212A-4D0B-BA72-CFB927BFE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EA1AD8-24FD-4FA7-B4ED-588D60935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61D6-59C7-4E89-A814-F13FDAEF2609}" type="slidenum">
              <a:rPr lang="en-IN" smtClean="0"/>
              <a:t>‹#›</a:t>
            </a:fld>
            <a:endParaRPr lang="en-IN"/>
          </a:p>
        </p:txBody>
      </p:sp>
    </p:spTree>
    <p:extLst>
      <p:ext uri="{BB962C8B-B14F-4D97-AF65-F5344CB8AC3E}">
        <p14:creationId xmlns:p14="http://schemas.microsoft.com/office/powerpoint/2010/main" val="36074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9DF9-E44E-4C2B-BB0E-57A7DEC3E627}"/>
              </a:ext>
            </a:extLst>
          </p:cNvPr>
          <p:cNvSpPr>
            <a:spLocks noGrp="1"/>
          </p:cNvSpPr>
          <p:nvPr>
            <p:ph type="title"/>
          </p:nvPr>
        </p:nvSpPr>
        <p:spPr>
          <a:xfrm>
            <a:off x="838200" y="365125"/>
            <a:ext cx="10515600" cy="737533"/>
          </a:xfrm>
        </p:spPr>
        <p:txBody>
          <a:bodyPr>
            <a:noAutofit/>
          </a:bodyPr>
          <a:lstStyle/>
          <a:p>
            <a:r>
              <a:rPr lang="en-US" sz="1400" dirty="0"/>
              <a:t>Paper 1: Masked Face Inpainting Through Residual Attention </a:t>
            </a:r>
            <a:r>
              <a:rPr lang="en-US" sz="1400" dirty="0" err="1"/>
              <a:t>Unet</a:t>
            </a:r>
            <a:br>
              <a:rPr lang="en-US" sz="1400" dirty="0"/>
            </a:br>
            <a:r>
              <a:rPr lang="en-US" sz="1400" dirty="0"/>
              <a:t>Authors: </a:t>
            </a:r>
            <a:r>
              <a:rPr lang="en-IN" sz="1400" dirty="0"/>
              <a:t>Md Imran Hosen and Md </a:t>
            </a:r>
            <a:r>
              <a:rPr lang="en-IN" sz="1400" dirty="0" err="1"/>
              <a:t>Baharul</a:t>
            </a:r>
            <a:r>
              <a:rPr lang="en-IN" sz="1400" dirty="0"/>
              <a:t> Islam</a:t>
            </a:r>
            <a:br>
              <a:rPr lang="en-US" sz="1400" dirty="0"/>
            </a:br>
            <a:endParaRPr lang="en-IN" sz="1400" dirty="0"/>
          </a:p>
        </p:txBody>
      </p:sp>
      <p:sp>
        <p:nvSpPr>
          <p:cNvPr id="3" name="Content Placeholder 2">
            <a:extLst>
              <a:ext uri="{FF2B5EF4-FFF2-40B4-BE49-F238E27FC236}">
                <a16:creationId xmlns:a16="http://schemas.microsoft.com/office/drawing/2014/main" id="{2EF37FB9-6A78-4002-8D40-BED34356BB15}"/>
              </a:ext>
            </a:extLst>
          </p:cNvPr>
          <p:cNvSpPr>
            <a:spLocks noGrp="1"/>
          </p:cNvSpPr>
          <p:nvPr>
            <p:ph idx="1"/>
          </p:nvPr>
        </p:nvSpPr>
        <p:spPr>
          <a:xfrm>
            <a:off x="838200" y="923366"/>
            <a:ext cx="10515600" cy="5414681"/>
          </a:xfrm>
        </p:spPr>
        <p:txBody>
          <a:bodyPr>
            <a:noAutofit/>
          </a:bodyPr>
          <a:lstStyle/>
          <a:p>
            <a:r>
              <a:rPr lang="en-US" sz="2000" dirty="0"/>
              <a:t>Dataset: </a:t>
            </a:r>
            <a:r>
              <a:rPr lang="en-US" sz="2000" dirty="0" err="1"/>
              <a:t>CelebA</a:t>
            </a:r>
            <a:r>
              <a:rPr lang="en-US" sz="2000" dirty="0"/>
              <a:t> Dataset</a:t>
            </a:r>
          </a:p>
          <a:p>
            <a:r>
              <a:rPr lang="en-US" sz="2000" dirty="0"/>
              <a:t>About Dataset: They have used a publicly available </a:t>
            </a:r>
            <a:r>
              <a:rPr lang="en-US" sz="2000" dirty="0" err="1"/>
              <a:t>CelebA</a:t>
            </a:r>
            <a:r>
              <a:rPr lang="en-US" sz="2000" dirty="0"/>
              <a:t> dataset that contains 200k face-free data from celebrities around the world. They have cropped the face image at 256 × 256 size and create the synthetic mask on each face.</a:t>
            </a:r>
          </a:p>
          <a:p>
            <a:r>
              <a:rPr lang="en-US" sz="2000" dirty="0"/>
              <a:t>Proposed Methodology:</a:t>
            </a:r>
            <a:r>
              <a:rPr lang="en-IN" sz="2000" dirty="0"/>
              <a:t> </a:t>
            </a:r>
            <a:r>
              <a:rPr lang="en-IN" sz="2000" dirty="0" err="1"/>
              <a:t>Unet</a:t>
            </a:r>
            <a:r>
              <a:rPr lang="en-IN" sz="2000" dirty="0"/>
              <a:t> Architecture with Residual Blocks and Attention units are used here.</a:t>
            </a:r>
            <a:r>
              <a:rPr lang="en-US" sz="2000" dirty="0"/>
              <a:t> The encoder parts consist of 5 convolution stacked. Two consecutive convolution operations with size 3 × 3 have been performed in each convolution stacks, followed by an activation function </a:t>
            </a:r>
            <a:r>
              <a:rPr lang="en-US" sz="2000" dirty="0" err="1"/>
              <a:t>ReLU</a:t>
            </a:r>
            <a:r>
              <a:rPr lang="en-US" sz="2000" dirty="0"/>
              <a:t> and generate feature map (F). A 2×2 max-pooling layer is performed with stride 2 after F is concatenated. The decoder part in the </a:t>
            </a:r>
            <a:r>
              <a:rPr lang="en-US" sz="2000" dirty="0" err="1"/>
              <a:t>UNet</a:t>
            </a:r>
            <a:r>
              <a:rPr lang="en-US" sz="2000" dirty="0"/>
              <a:t> is identical to the encoder part, except the decoder uses 2 × 2 up-sampling instead of 2 × 2 down-sampling. At the end a sigmoid activation function is used.</a:t>
            </a:r>
          </a:p>
          <a:p>
            <a:r>
              <a:rPr lang="en-US" sz="2000" dirty="0"/>
              <a:t>Results and Conclusion: The method is evaluated by computing the Peak Signal to Noise Ratio (PSNR), Structural Similarity Index (SSIM). Compared to other references mentioned in this paper, this method proposed by the authors generates higher SSIM and PSNR. Also since in this method they have used residual blocks and attention units along with U-net architecture it provides better results than simple U-net.</a:t>
            </a:r>
          </a:p>
          <a:p>
            <a:r>
              <a:rPr lang="en-US" sz="2000" dirty="0"/>
              <a:t>My Inferences: This method has been run on a Windows 10 workstation with 32 GB RAM and NVIDIA </a:t>
            </a:r>
            <a:r>
              <a:rPr lang="en-US" sz="2000" dirty="0" err="1"/>
              <a:t>Geforce</a:t>
            </a:r>
            <a:r>
              <a:rPr lang="en-US" sz="2000" dirty="0"/>
              <a:t> RTX 2070 GPU so it is a bit resource intensive in general.</a:t>
            </a:r>
            <a:endParaRPr lang="en-IN" sz="2000" dirty="0"/>
          </a:p>
        </p:txBody>
      </p:sp>
    </p:spTree>
    <p:extLst>
      <p:ext uri="{BB962C8B-B14F-4D97-AF65-F5344CB8AC3E}">
        <p14:creationId xmlns:p14="http://schemas.microsoft.com/office/powerpoint/2010/main" val="7593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F2B1-F2F6-47A2-B83B-1B0958790AB6}"/>
              </a:ext>
            </a:extLst>
          </p:cNvPr>
          <p:cNvSpPr>
            <a:spLocks noGrp="1"/>
          </p:cNvSpPr>
          <p:nvPr>
            <p:ph type="title"/>
          </p:nvPr>
        </p:nvSpPr>
        <p:spPr>
          <a:xfrm>
            <a:off x="838200" y="365126"/>
            <a:ext cx="10515600" cy="558240"/>
          </a:xfrm>
        </p:spPr>
        <p:txBody>
          <a:bodyPr>
            <a:normAutofit/>
          </a:bodyPr>
          <a:lstStyle/>
          <a:p>
            <a:r>
              <a:rPr lang="en-US" sz="1400" dirty="0"/>
              <a:t>Paper 2: Facial Image Inpainting with Variational Autoencoder </a:t>
            </a:r>
            <a:br>
              <a:rPr lang="en-US" sz="1400" dirty="0"/>
            </a:br>
            <a:r>
              <a:rPr lang="en-US" sz="1400" dirty="0"/>
              <a:t>Authors: </a:t>
            </a:r>
            <a:r>
              <a:rPr lang="en-IN" sz="1400" dirty="0"/>
              <a:t>Ching-Ting Tu</a:t>
            </a:r>
            <a:r>
              <a:rPr lang="en-US" sz="1400" dirty="0"/>
              <a:t> and </a:t>
            </a:r>
            <a:r>
              <a:rPr lang="en-IN" sz="1400" dirty="0"/>
              <a:t>Yi-Fu Chen </a:t>
            </a:r>
          </a:p>
        </p:txBody>
      </p:sp>
      <p:sp>
        <p:nvSpPr>
          <p:cNvPr id="3" name="Content Placeholder 2">
            <a:extLst>
              <a:ext uri="{FF2B5EF4-FFF2-40B4-BE49-F238E27FC236}">
                <a16:creationId xmlns:a16="http://schemas.microsoft.com/office/drawing/2014/main" id="{3AD490AA-6D4A-4C9D-8680-48308CD11A90}"/>
              </a:ext>
            </a:extLst>
          </p:cNvPr>
          <p:cNvSpPr>
            <a:spLocks noGrp="1"/>
          </p:cNvSpPr>
          <p:nvPr>
            <p:ph idx="1"/>
          </p:nvPr>
        </p:nvSpPr>
        <p:spPr>
          <a:xfrm>
            <a:off x="838200" y="1075765"/>
            <a:ext cx="10515600" cy="5101198"/>
          </a:xfrm>
        </p:spPr>
        <p:txBody>
          <a:bodyPr>
            <a:normAutofit lnSpcReduction="10000"/>
          </a:bodyPr>
          <a:lstStyle/>
          <a:p>
            <a:pPr marL="0" indent="0">
              <a:buNone/>
            </a:pPr>
            <a:r>
              <a:rPr lang="en-US" dirty="0"/>
              <a:t>Proposed Methodology: </a:t>
            </a:r>
          </a:p>
          <a:p>
            <a:pPr marL="0" indent="0">
              <a:buNone/>
            </a:pPr>
            <a:r>
              <a:rPr lang="en-US" dirty="0"/>
              <a:t>The framework of the proposed system is illustrated in the figure, where the model for the facial image inpainting task is the VAE network architecture, which is a simple encoder-decoder pipeline. The proposed VAE architecture is trained by un-occluded (clear) training samples only. The main objective is to minimize the image difference between VAE input and output layers. Encoder part, Enc(), generates the coding vector of the input image, while that code can recovery the original input image via the decoder part, Dec().However, since the framework input is the occluded facial image, which are not consistent to training images. Accordingly, the goal of the proposed framework is to seek the correct coding vector z*of the occluded facial image </a:t>
            </a:r>
            <a:r>
              <a:rPr lang="en-US" dirty="0" err="1"/>
              <a:t>x’test</a:t>
            </a:r>
            <a:r>
              <a:rPr lang="en-US" dirty="0"/>
              <a:t> which the decoded result of Dec(z∗ ) is closed to the (clear) version of </a:t>
            </a:r>
            <a:r>
              <a:rPr lang="en-US" dirty="0" err="1"/>
              <a:t>x’test</a:t>
            </a:r>
            <a:r>
              <a:rPr lang="en-US" dirty="0"/>
              <a:t>.</a:t>
            </a:r>
          </a:p>
        </p:txBody>
      </p:sp>
    </p:spTree>
    <p:extLst>
      <p:ext uri="{BB962C8B-B14F-4D97-AF65-F5344CB8AC3E}">
        <p14:creationId xmlns:p14="http://schemas.microsoft.com/office/powerpoint/2010/main" val="242728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BC8DBA-B0EC-4FE6-9693-1E42CAFE2570}"/>
              </a:ext>
            </a:extLst>
          </p:cNvPr>
          <p:cNvPicPr>
            <a:picLocks noGrp="1" noChangeAspect="1"/>
          </p:cNvPicPr>
          <p:nvPr>
            <p:ph idx="1"/>
          </p:nvPr>
        </p:nvPicPr>
        <p:blipFill>
          <a:blip r:embed="rId2"/>
          <a:stretch>
            <a:fillRect/>
          </a:stretch>
        </p:blipFill>
        <p:spPr>
          <a:xfrm>
            <a:off x="1659433" y="108006"/>
            <a:ext cx="8667907" cy="3540155"/>
          </a:xfrm>
        </p:spPr>
      </p:pic>
      <p:sp>
        <p:nvSpPr>
          <p:cNvPr id="6" name="TextBox 5">
            <a:extLst>
              <a:ext uri="{FF2B5EF4-FFF2-40B4-BE49-F238E27FC236}">
                <a16:creationId xmlns:a16="http://schemas.microsoft.com/office/drawing/2014/main" id="{E6078605-AB03-47B9-AD4F-0883E4A3D318}"/>
              </a:ext>
            </a:extLst>
          </p:cNvPr>
          <p:cNvSpPr txBox="1"/>
          <p:nvPr/>
        </p:nvSpPr>
        <p:spPr>
          <a:xfrm>
            <a:off x="1335742" y="3765176"/>
            <a:ext cx="9735670" cy="2585323"/>
          </a:xfrm>
          <a:prstGeom prst="rect">
            <a:avLst/>
          </a:prstGeom>
          <a:noFill/>
        </p:spPr>
        <p:txBody>
          <a:bodyPr wrap="square" rtlCol="0">
            <a:spAutoFit/>
          </a:bodyPr>
          <a:lstStyle/>
          <a:p>
            <a:r>
              <a:rPr lang="en-US" dirty="0"/>
              <a:t>There are 3 major modules in the framework which are:</a:t>
            </a:r>
          </a:p>
          <a:p>
            <a:pPr marL="342900" indent="-342900">
              <a:buAutoNum type="arabicParenR"/>
            </a:pPr>
            <a:r>
              <a:rPr lang="en-US" dirty="0"/>
              <a:t>Occlusion-free face database retrieval. The coding vector of Enc(x’-test) is corrected by learning from the on-demand training samples. The strategy is to match the current test with K-NN training samples X ref = {x-ref}.</a:t>
            </a:r>
          </a:p>
          <a:p>
            <a:pPr marL="342900" indent="-342900">
              <a:buAutoNum type="arabicParenR"/>
            </a:pPr>
            <a:r>
              <a:rPr lang="en-US" dirty="0"/>
              <a:t>Coding vector correction: Denote the matched on demand training data set as X-ref = {x-ref} these samples are then used to guide the correlation process of coding vector. This uses vector arithmetic to find the relation between occluded(M) and un-occluded (1-M) facial regions.</a:t>
            </a:r>
          </a:p>
          <a:p>
            <a:pPr marL="342900" indent="-342900">
              <a:buAutoNum type="arabicParenR"/>
            </a:pPr>
            <a:r>
              <a:rPr lang="en-US" dirty="0"/>
              <a:t>Target appearance distribution reconstruction: We perform the non-parametric based sampling approach to form the set of possible coding vectors, which are then decoded by Dec().</a:t>
            </a:r>
            <a:endParaRPr lang="en-IN" dirty="0"/>
          </a:p>
        </p:txBody>
      </p:sp>
    </p:spTree>
    <p:extLst>
      <p:ext uri="{BB962C8B-B14F-4D97-AF65-F5344CB8AC3E}">
        <p14:creationId xmlns:p14="http://schemas.microsoft.com/office/powerpoint/2010/main" val="216180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6E5D7-58F8-4C1A-A023-02D37A3E7CB9}"/>
              </a:ext>
            </a:extLst>
          </p:cNvPr>
          <p:cNvSpPr>
            <a:spLocks noGrp="1"/>
          </p:cNvSpPr>
          <p:nvPr>
            <p:ph idx="1"/>
          </p:nvPr>
        </p:nvSpPr>
        <p:spPr>
          <a:xfrm>
            <a:off x="838200" y="762000"/>
            <a:ext cx="10515600" cy="5414963"/>
          </a:xfrm>
        </p:spPr>
        <p:txBody>
          <a:bodyPr/>
          <a:lstStyle/>
          <a:p>
            <a:r>
              <a:rPr lang="en-US" dirty="0"/>
              <a:t>Strengths:</a:t>
            </a:r>
          </a:p>
          <a:p>
            <a:r>
              <a:rPr lang="en-US" dirty="0"/>
              <a:t>This model is trained only on un-occluded facial data and when the input is provided (occluded face data) applies correction strategies on the encoded coding vector and the decoder performs sampling and generates the occluded part.</a:t>
            </a:r>
          </a:p>
          <a:p>
            <a:r>
              <a:rPr lang="en-US" dirty="0"/>
              <a:t>Weakness:</a:t>
            </a:r>
          </a:p>
          <a:p>
            <a:r>
              <a:rPr lang="en-US" dirty="0"/>
              <a:t>The proposed will be able to </a:t>
            </a:r>
            <a:r>
              <a:rPr lang="en-US" dirty="0" err="1"/>
              <a:t>inpaint</a:t>
            </a:r>
            <a:r>
              <a:rPr lang="en-US" dirty="0"/>
              <a:t> images which are missing upper 50% facial area, missing the lower 50% facial area, and missing the 25% appearance in the center area. Any other parts of missing area fails to be </a:t>
            </a:r>
            <a:r>
              <a:rPr lang="en-US" dirty="0" err="1"/>
              <a:t>inpainted</a:t>
            </a:r>
            <a:r>
              <a:rPr lang="en-US" dirty="0"/>
              <a:t> by this model </a:t>
            </a:r>
            <a:endParaRPr lang="en-IN" dirty="0"/>
          </a:p>
        </p:txBody>
      </p:sp>
    </p:spTree>
    <p:extLst>
      <p:ext uri="{BB962C8B-B14F-4D97-AF65-F5344CB8AC3E}">
        <p14:creationId xmlns:p14="http://schemas.microsoft.com/office/powerpoint/2010/main" val="208406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E5B1-F88C-4519-A9DE-B66872737F9E}"/>
              </a:ext>
            </a:extLst>
          </p:cNvPr>
          <p:cNvSpPr>
            <a:spLocks noGrp="1"/>
          </p:cNvSpPr>
          <p:nvPr>
            <p:ph type="title"/>
          </p:nvPr>
        </p:nvSpPr>
        <p:spPr/>
        <p:txBody>
          <a:bodyPr/>
          <a:lstStyle/>
          <a:p>
            <a:r>
              <a:rPr lang="en-US" dirty="0"/>
              <a:t>Similarities/Dissimilarities between papers:</a:t>
            </a:r>
            <a:endParaRPr lang="en-IN" dirty="0"/>
          </a:p>
        </p:txBody>
      </p:sp>
      <p:sp>
        <p:nvSpPr>
          <p:cNvPr id="3" name="Content Placeholder 2">
            <a:extLst>
              <a:ext uri="{FF2B5EF4-FFF2-40B4-BE49-F238E27FC236}">
                <a16:creationId xmlns:a16="http://schemas.microsoft.com/office/drawing/2014/main" id="{DC4C825A-76F2-489D-81E9-556ECC616F2A}"/>
              </a:ext>
            </a:extLst>
          </p:cNvPr>
          <p:cNvSpPr>
            <a:spLocks noGrp="1"/>
          </p:cNvSpPr>
          <p:nvPr>
            <p:ph idx="1"/>
          </p:nvPr>
        </p:nvSpPr>
        <p:spPr/>
        <p:txBody>
          <a:bodyPr/>
          <a:lstStyle/>
          <a:p>
            <a:r>
              <a:rPr lang="en-US" dirty="0"/>
              <a:t>The main similarity between this and paper 1 and paper 3 is that both of these papers use the same Encoder – Decoder architecture.</a:t>
            </a:r>
          </a:p>
          <a:p>
            <a:r>
              <a:rPr lang="en-US" dirty="0"/>
              <a:t>The current paper is different from paper 3 since, this has been only trained on un-occluded  facial images whereas the latter has been trained on both un-occluded and occluded(synthetic images) data.</a:t>
            </a:r>
          </a:p>
          <a:p>
            <a:r>
              <a:rPr lang="en-US" dirty="0"/>
              <a:t>The evaluation metrics used are the same as all the other papers.</a:t>
            </a:r>
          </a:p>
          <a:p>
            <a:r>
              <a:rPr lang="en-US" dirty="0"/>
              <a:t>This paper is different from the rest of the papers since all the other papers use GAN for the inpainting purpose.</a:t>
            </a:r>
          </a:p>
          <a:p>
            <a:endParaRPr lang="en-US" dirty="0"/>
          </a:p>
          <a:p>
            <a:endParaRPr lang="en-IN" dirty="0"/>
          </a:p>
        </p:txBody>
      </p:sp>
    </p:spTree>
    <p:extLst>
      <p:ext uri="{BB962C8B-B14F-4D97-AF65-F5344CB8AC3E}">
        <p14:creationId xmlns:p14="http://schemas.microsoft.com/office/powerpoint/2010/main" val="172478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B19D-54CF-434A-9D17-800B24916DF7}"/>
              </a:ext>
            </a:extLst>
          </p:cNvPr>
          <p:cNvSpPr>
            <a:spLocks noGrp="1"/>
          </p:cNvSpPr>
          <p:nvPr>
            <p:ph type="title"/>
          </p:nvPr>
        </p:nvSpPr>
        <p:spPr/>
        <p:txBody>
          <a:bodyPr/>
          <a:lstStyle/>
          <a:p>
            <a:r>
              <a:rPr lang="en-US" dirty="0"/>
              <a:t>Supportive and Against hypothesis</a:t>
            </a:r>
            <a:endParaRPr lang="en-IN" dirty="0"/>
          </a:p>
        </p:txBody>
      </p:sp>
      <p:sp>
        <p:nvSpPr>
          <p:cNvPr id="3" name="Content Placeholder 2">
            <a:extLst>
              <a:ext uri="{FF2B5EF4-FFF2-40B4-BE49-F238E27FC236}">
                <a16:creationId xmlns:a16="http://schemas.microsoft.com/office/drawing/2014/main" id="{B79BB843-48A8-4095-86C4-1F4ED4487B2F}"/>
              </a:ext>
            </a:extLst>
          </p:cNvPr>
          <p:cNvSpPr>
            <a:spLocks noGrp="1"/>
          </p:cNvSpPr>
          <p:nvPr>
            <p:ph idx="1"/>
          </p:nvPr>
        </p:nvSpPr>
        <p:spPr/>
        <p:txBody>
          <a:bodyPr>
            <a:normAutofit fontScale="92500"/>
          </a:bodyPr>
          <a:lstStyle/>
          <a:p>
            <a:r>
              <a:rPr lang="en-US" dirty="0"/>
              <a:t>Pros/supportive:</a:t>
            </a:r>
          </a:p>
          <a:p>
            <a:r>
              <a:rPr lang="en-US" dirty="0"/>
              <a:t>Compared to standard VAE-based network architecture for face inpainting problem, this method often obtains images look much more realistic.</a:t>
            </a:r>
          </a:p>
          <a:p>
            <a:r>
              <a:rPr lang="en-US" dirty="0"/>
              <a:t>There is no requirement for VAE network of the proposed approach to be trained by all possible occluded facial images that are possibly damaged in arbitrary face positions and missing area with arbitrary size and shape.</a:t>
            </a:r>
          </a:p>
          <a:p>
            <a:endParaRPr lang="en-US" dirty="0"/>
          </a:p>
          <a:p>
            <a:r>
              <a:rPr lang="en-IN" dirty="0"/>
              <a:t>Alternative:</a:t>
            </a:r>
          </a:p>
          <a:p>
            <a:r>
              <a:rPr lang="en-IN" dirty="0"/>
              <a:t>Instead of using VAE architecture which is quite old we can use the robust GAN architecture.</a:t>
            </a:r>
          </a:p>
        </p:txBody>
      </p:sp>
    </p:spTree>
    <p:extLst>
      <p:ext uri="{BB962C8B-B14F-4D97-AF65-F5344CB8AC3E}">
        <p14:creationId xmlns:p14="http://schemas.microsoft.com/office/powerpoint/2010/main" val="213687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E8F9-9181-44FA-8540-264EE622D10D}"/>
              </a:ext>
            </a:extLst>
          </p:cNvPr>
          <p:cNvSpPr>
            <a:spLocks noGrp="1"/>
          </p:cNvSpPr>
          <p:nvPr>
            <p:ph type="title"/>
          </p:nvPr>
        </p:nvSpPr>
        <p:spPr>
          <a:xfrm>
            <a:off x="838200" y="71719"/>
            <a:ext cx="10515600" cy="555810"/>
          </a:xfrm>
        </p:spPr>
        <p:txBody>
          <a:bodyPr>
            <a:normAutofit/>
          </a:bodyPr>
          <a:lstStyle/>
          <a:p>
            <a:r>
              <a:rPr lang="en-US" sz="1600" dirty="0"/>
              <a:t>Paper 3: A Novel GAN-Based Network for Unmasking of Masked Face</a:t>
            </a:r>
            <a:br>
              <a:rPr lang="en-US" sz="1600" dirty="0"/>
            </a:br>
            <a:r>
              <a:rPr lang="en-US" sz="1600" dirty="0"/>
              <a:t>Authors: </a:t>
            </a:r>
            <a:r>
              <a:rPr lang="en-IN" sz="1600" dirty="0"/>
              <a:t>NIZAM UD DIN, KAMRAN JAVED , SEHO BAE, AND JUNEHO YI </a:t>
            </a:r>
          </a:p>
        </p:txBody>
      </p:sp>
      <p:sp>
        <p:nvSpPr>
          <p:cNvPr id="3" name="Content Placeholder 2">
            <a:extLst>
              <a:ext uri="{FF2B5EF4-FFF2-40B4-BE49-F238E27FC236}">
                <a16:creationId xmlns:a16="http://schemas.microsoft.com/office/drawing/2014/main" id="{3E69510A-95E2-4C50-8E7E-208363CCC86C}"/>
              </a:ext>
            </a:extLst>
          </p:cNvPr>
          <p:cNvSpPr>
            <a:spLocks noGrp="1"/>
          </p:cNvSpPr>
          <p:nvPr>
            <p:ph idx="1"/>
          </p:nvPr>
        </p:nvSpPr>
        <p:spPr>
          <a:xfrm>
            <a:off x="838200" y="744071"/>
            <a:ext cx="10515600" cy="5701553"/>
          </a:xfrm>
        </p:spPr>
        <p:txBody>
          <a:bodyPr>
            <a:normAutofit fontScale="92500" lnSpcReduction="20000"/>
          </a:bodyPr>
          <a:lstStyle/>
          <a:p>
            <a:r>
              <a:rPr lang="en-US" sz="2200" dirty="0"/>
              <a:t>Dataset: </a:t>
            </a:r>
            <a:r>
              <a:rPr lang="en-US" sz="2200" dirty="0" err="1"/>
              <a:t>CelebA</a:t>
            </a:r>
            <a:r>
              <a:rPr lang="en-US" sz="2200" dirty="0"/>
              <a:t> dataset + synthetically generated dataset with masked images.</a:t>
            </a:r>
          </a:p>
          <a:p>
            <a:r>
              <a:rPr lang="en-US" sz="2200" dirty="0"/>
              <a:t>About Dataset: </a:t>
            </a:r>
            <a:r>
              <a:rPr lang="en-US" sz="2200" dirty="0" err="1"/>
              <a:t>CelebA</a:t>
            </a:r>
            <a:r>
              <a:rPr lang="en-US" sz="2200" dirty="0"/>
              <a:t> is a large-scale face attributes dataset with more than 200K celebrity images. The authors have used 50 kind of masks of different sizes, shapes, colors and structure in our synthetic dataset.</a:t>
            </a:r>
          </a:p>
          <a:p>
            <a:r>
              <a:rPr lang="en-US" sz="2200" dirty="0"/>
              <a:t>Proposed Methodology: They have broken the problem into two: mask object detection and image completion of the detected mask region. In the first stage, they detect the non-face object, </a:t>
            </a:r>
            <a:r>
              <a:rPr lang="en-US" sz="2200" dirty="0" err="1"/>
              <a:t>i</a:t>
            </a:r>
            <a:r>
              <a:rPr lang="en-US" sz="2200" dirty="0"/>
              <a:t>. e., mask, and generate a binary segmentation map of the object using an encoder-decoder network. In the second stage, they have taken an approach of gradually learning global coherency and deep missing semantics. They first train our model using one generator and one discriminator. This discriminator looks at the whole image and hence help enforcing the global coherency. Although this setup generates the face structure, especially, the chin and cheeks part covered by the mask intact with the rest of the face, but is unable to synthesize well the deep region of the missing hole. By ‘deep region of missing hole</a:t>
            </a:r>
            <a:r>
              <a:rPr lang="en-US" sz="2200"/>
              <a:t>’, they </a:t>
            </a:r>
            <a:r>
              <a:rPr lang="en-US" sz="2200" dirty="0"/>
              <a:t>mean part of the face far away from the occlusion boundary caused by the mask object, e. g., mouth part of the face, more specifically, lips and teeth. So another discriminator is added for this purpose. </a:t>
            </a:r>
          </a:p>
          <a:p>
            <a:r>
              <a:rPr lang="en-US" sz="2200" dirty="0"/>
              <a:t>Results and Conclusion: In addition to mask they have tested their method by occluding the faces manually by occluding it with pencil scribblings, image editors </a:t>
            </a:r>
            <a:r>
              <a:rPr lang="en-US" sz="2200" dirty="0" err="1"/>
              <a:t>etc</a:t>
            </a:r>
            <a:r>
              <a:rPr lang="en-US" sz="2200" dirty="0"/>
              <a:t> and this model performs tremendously compared to the other models referred in this paper like Edge connect and MRGAN.</a:t>
            </a:r>
          </a:p>
          <a:p>
            <a:r>
              <a:rPr lang="en-US" sz="2200" dirty="0"/>
              <a:t>My Inferences: Since this method uses two modules namely Map and Editing module in which map module generates the binary segmentation for the occluded part and un-occluded part. The editing module contains 1 generator and 2 discriminators in which the discriminators run for different periods during the training of the generator, it produces very good results </a:t>
            </a:r>
          </a:p>
          <a:p>
            <a:endParaRPr lang="en-IN" sz="1600" dirty="0"/>
          </a:p>
        </p:txBody>
      </p:sp>
    </p:spTree>
    <p:extLst>
      <p:ext uri="{BB962C8B-B14F-4D97-AF65-F5344CB8AC3E}">
        <p14:creationId xmlns:p14="http://schemas.microsoft.com/office/powerpoint/2010/main" val="216291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E625-813A-4FDE-849C-BDBF4BFD4657}"/>
              </a:ext>
            </a:extLst>
          </p:cNvPr>
          <p:cNvSpPr>
            <a:spLocks noGrp="1"/>
          </p:cNvSpPr>
          <p:nvPr>
            <p:ph type="title"/>
          </p:nvPr>
        </p:nvSpPr>
        <p:spPr>
          <a:xfrm>
            <a:off x="838200" y="365126"/>
            <a:ext cx="10515600" cy="540310"/>
          </a:xfrm>
        </p:spPr>
        <p:txBody>
          <a:bodyPr>
            <a:normAutofit/>
          </a:bodyPr>
          <a:lstStyle/>
          <a:p>
            <a:r>
              <a:rPr lang="en-US" sz="1600" dirty="0"/>
              <a:t>Paper 4: Object Removal and Inpainting from Image using Combined GANs</a:t>
            </a:r>
            <a:br>
              <a:rPr lang="en-US" sz="1600" dirty="0"/>
            </a:br>
            <a:r>
              <a:rPr lang="en-US" sz="1600" dirty="0"/>
              <a:t>Authors: </a:t>
            </a:r>
            <a:r>
              <a:rPr lang="en-IN" sz="1600" dirty="0" err="1"/>
              <a:t>Jeongwon</a:t>
            </a:r>
            <a:r>
              <a:rPr lang="en-IN" sz="1600" dirty="0"/>
              <a:t> </a:t>
            </a:r>
            <a:r>
              <a:rPr lang="en-IN" sz="1600" dirty="0" err="1"/>
              <a:t>Pyo</a:t>
            </a:r>
            <a:r>
              <a:rPr lang="en-IN" sz="1600" dirty="0"/>
              <a:t>, Yuri Goncalves Rocha , Arpan Ghosh, </a:t>
            </a:r>
            <a:r>
              <a:rPr lang="en-IN" sz="1600" dirty="0" err="1"/>
              <a:t>Kwanghee</a:t>
            </a:r>
            <a:r>
              <a:rPr lang="en-IN" sz="1600" dirty="0"/>
              <a:t> Lee2, </a:t>
            </a:r>
            <a:r>
              <a:rPr lang="en-IN" sz="1600" dirty="0" err="1"/>
              <a:t>Gungyo</a:t>
            </a:r>
            <a:r>
              <a:rPr lang="en-IN" sz="1600" dirty="0"/>
              <a:t> In and </a:t>
            </a:r>
            <a:r>
              <a:rPr lang="en-IN" sz="1600" dirty="0" err="1"/>
              <a:t>Taeyoung</a:t>
            </a:r>
            <a:r>
              <a:rPr lang="en-IN" sz="1600" dirty="0"/>
              <a:t> </a:t>
            </a:r>
            <a:r>
              <a:rPr lang="en-IN" sz="1600" dirty="0" err="1"/>
              <a:t>Kuc</a:t>
            </a:r>
            <a:endParaRPr lang="en-IN" sz="1600" dirty="0"/>
          </a:p>
        </p:txBody>
      </p:sp>
      <p:sp>
        <p:nvSpPr>
          <p:cNvPr id="3" name="Content Placeholder 2">
            <a:extLst>
              <a:ext uri="{FF2B5EF4-FFF2-40B4-BE49-F238E27FC236}">
                <a16:creationId xmlns:a16="http://schemas.microsoft.com/office/drawing/2014/main" id="{C2DCA33B-3249-4A91-A9F2-0CB37AF344C3}"/>
              </a:ext>
            </a:extLst>
          </p:cNvPr>
          <p:cNvSpPr>
            <a:spLocks noGrp="1"/>
          </p:cNvSpPr>
          <p:nvPr>
            <p:ph idx="1"/>
          </p:nvPr>
        </p:nvSpPr>
        <p:spPr>
          <a:xfrm>
            <a:off x="838200" y="905436"/>
            <a:ext cx="10515600" cy="5271527"/>
          </a:xfrm>
        </p:spPr>
        <p:txBody>
          <a:bodyPr>
            <a:normAutofit/>
          </a:bodyPr>
          <a:lstStyle/>
          <a:p>
            <a:r>
              <a:rPr lang="en-US" sz="2000" dirty="0"/>
              <a:t>Dataset: Cityscapes Dataset</a:t>
            </a:r>
          </a:p>
          <a:p>
            <a:r>
              <a:rPr lang="en-US" sz="2000" dirty="0"/>
              <a:t>About Dataset: This dataset contains annotations for 30 classes of semantic segments in the city street scene. Of these, 2975 were used for training, and 500 images were used for testing.</a:t>
            </a:r>
          </a:p>
          <a:p>
            <a:r>
              <a:rPr lang="en-US" sz="2000" dirty="0"/>
              <a:t>Proposed Methodology: Here they have used 2 generator and 2 discriminator architecture for the purpose of inpainting. For this purpose they have made use of nested for loop architecture. There is one outer for loop and 2 inner for loops present. The generator can receive the image with 128x128x3 size and generate the image with the same size. Therefore, they are using two generators to remove the object and fill the background, respectively. Along with 2 generators, they have used 2 discriminators. The first one tries to figure out whether the input image is the original image or the generated image without the target objects. The second one tries to classify if the input image is a in-painted image or a generated image. </a:t>
            </a:r>
          </a:p>
          <a:p>
            <a:r>
              <a:rPr lang="en-US" sz="2000" dirty="0"/>
              <a:t>Results and Conclusion: To better train the network, they have applied batch normalization and leaky </a:t>
            </a:r>
            <a:r>
              <a:rPr lang="en-US" sz="2000" dirty="0" err="1"/>
              <a:t>ReLU</a:t>
            </a:r>
            <a:r>
              <a:rPr lang="en-US" sz="2000" dirty="0"/>
              <a:t> after every convolution. Not only can this network effectively obtain an image from which the desired object has been removed, but also an image in which the removed area is filled with a background can be generated simultaneously</a:t>
            </a:r>
            <a:r>
              <a:rPr lang="en-US" sz="1400" dirty="0"/>
              <a:t>. </a:t>
            </a:r>
          </a:p>
          <a:p>
            <a:r>
              <a:rPr lang="en-US" sz="2000" dirty="0"/>
              <a:t>My inferences: Since this method uses nested for loop architecture which comprises of lot of processing it is time consuming.</a:t>
            </a:r>
            <a:endParaRPr lang="en-IN" sz="2000" dirty="0"/>
          </a:p>
        </p:txBody>
      </p:sp>
    </p:spTree>
    <p:extLst>
      <p:ext uri="{BB962C8B-B14F-4D97-AF65-F5344CB8AC3E}">
        <p14:creationId xmlns:p14="http://schemas.microsoft.com/office/powerpoint/2010/main" val="231111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1539</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Paper 1: Masked Face Inpainting Through Residual Attention Unet Authors: Md Imran Hosen and Md Baharul Islam </vt:lpstr>
      <vt:lpstr>Paper 2: Facial Image Inpainting with Variational Autoencoder  Authors: Ching-Ting Tu and Yi-Fu Chen </vt:lpstr>
      <vt:lpstr>PowerPoint Presentation</vt:lpstr>
      <vt:lpstr>PowerPoint Presentation</vt:lpstr>
      <vt:lpstr>Similarities/Dissimilarities between papers:</vt:lpstr>
      <vt:lpstr>Supportive and Against hypothesis</vt:lpstr>
      <vt:lpstr>Paper 3: A Novel GAN-Based Network for Unmasking of Masked Face Authors: NIZAM UD DIN, KAMRAN JAVED , SEHO BAE, AND JUNEHO YI </vt:lpstr>
      <vt:lpstr>Paper 4: Object Removal and Inpainting from Image using Combined GANs Authors: Jeongwon Pyo, Yuri Goncalves Rocha , Arpan Ghosh, Kwanghee Lee2, Gungyo In and Taeyoung Kuc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1: Masked Face Inpainting Through Residual Attention UNet</dc:title>
  <dc:creator>Jayasimha S</dc:creator>
  <cp:lastModifiedBy>Jayasimha S</cp:lastModifiedBy>
  <cp:revision>32</cp:revision>
  <dcterms:created xsi:type="dcterms:W3CDTF">2023-03-06T15:39:04Z</dcterms:created>
  <dcterms:modified xsi:type="dcterms:W3CDTF">2023-03-09T05:43:32Z</dcterms:modified>
</cp:coreProperties>
</file>