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8"/>
  </p:notesMasterIdLst>
  <p:handoutMasterIdLst>
    <p:handoutMasterId r:id="rId19"/>
  </p:handoutMasterIdLst>
  <p:sldIdLst>
    <p:sldId id="538" r:id="rId2"/>
    <p:sldId id="535" r:id="rId3"/>
    <p:sldId id="562" r:id="rId4"/>
    <p:sldId id="569" r:id="rId5"/>
    <p:sldId id="570" r:id="rId6"/>
    <p:sldId id="563" r:id="rId7"/>
    <p:sldId id="566" r:id="rId8"/>
    <p:sldId id="571" r:id="rId9"/>
    <p:sldId id="564" r:id="rId10"/>
    <p:sldId id="572" r:id="rId11"/>
    <p:sldId id="573" r:id="rId12"/>
    <p:sldId id="574" r:id="rId13"/>
    <p:sldId id="565" r:id="rId14"/>
    <p:sldId id="552" r:id="rId15"/>
    <p:sldId id="545" r:id="rId16"/>
    <p:sldId id="549" r:id="rId17"/>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33CC"/>
    <a:srgbClr val="FF0066"/>
    <a:srgbClr val="0000FF"/>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811" autoAdjust="0"/>
  </p:normalViewPr>
  <p:slideViewPr>
    <p:cSldViewPr>
      <p:cViewPr varScale="1">
        <p:scale>
          <a:sx n="82" d="100"/>
          <a:sy n="82" d="100"/>
        </p:scale>
        <p:origin x="720" y="7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9/25/2022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9/25/2022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417462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82B-310C-427B-9D24-915E9AF24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67AC0-A212-4D54-BA68-EB6CE9B49EE7}"/>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4" name="Footer Placeholder 3">
            <a:extLst>
              <a:ext uri="{FF2B5EF4-FFF2-40B4-BE49-F238E27FC236}">
                <a16:creationId xmlns:a16="http://schemas.microsoft.com/office/drawing/2014/main" id="{DA9BA05B-E065-48D7-8011-0BB954761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52EFD-772D-4E2B-BAC8-D7C24F536BD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2256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descr="PES University (@PESUniversity) | Twitter">
            <a:extLst>
              <a:ext uri="{FF2B5EF4-FFF2-40B4-BE49-F238E27FC236}">
                <a16:creationId xmlns:a16="http://schemas.microsoft.com/office/drawing/2014/main" id="{9CA2857B-0423-44E6-B4C7-1E5815338C3A}"/>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0668000" y="230188"/>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815882"/>
          </a:xfrm>
          <a:prstGeom prst="rect">
            <a:avLst/>
          </a:prstGeom>
        </p:spPr>
        <p:txBody>
          <a:bodyPr wrap="square">
            <a:spAutoFit/>
          </a:bodyPr>
          <a:lstStyle/>
          <a:p>
            <a:pPr algn="ctr"/>
            <a:r>
              <a:rPr lang="en-US" sz="2800" dirty="0">
                <a:effectLst/>
                <a:latin typeface="Carlito"/>
                <a:ea typeface="Carlito"/>
                <a:cs typeface="Carlito"/>
              </a:rPr>
              <a:t>UE20CS302: Machine Intelligence</a:t>
            </a:r>
            <a:endParaRPr lang="en-US" sz="4000" dirty="0">
              <a:solidFill>
                <a:srgbClr val="FF0000"/>
              </a:solidFill>
              <a:latin typeface="Trebuchet MS" pitchFamily="34" charset="0"/>
            </a:endParaRPr>
          </a:p>
          <a:p>
            <a:pPr algn="ctr"/>
            <a:r>
              <a:rPr lang="en-US" sz="2800" dirty="0">
                <a:latin typeface="Trebuchet MS" pitchFamily="34" charset="0"/>
              </a:rPr>
              <a:t>Project Phase – 1</a:t>
            </a:r>
          </a:p>
          <a:p>
            <a:pPr algn="ctr"/>
            <a:r>
              <a:rPr lang="en-US" sz="2800" dirty="0">
                <a:latin typeface="Trebuchet MS" pitchFamily="34" charset="0"/>
              </a:rPr>
              <a:t> </a:t>
            </a:r>
          </a:p>
          <a:p>
            <a:pPr algn="ctr"/>
            <a:endParaRPr lang="en-US" sz="2800" dirty="0">
              <a:solidFill>
                <a:srgbClr val="FF0000"/>
              </a:solidFill>
              <a:latin typeface="Trebuchet MS" pitchFamily="34" charset="0"/>
            </a:endParaRPr>
          </a:p>
        </p:txBody>
      </p:sp>
      <p:sp>
        <p:nvSpPr>
          <p:cNvPr id="4" name="Google Shape;26;p3"/>
          <p:cNvSpPr txBox="1"/>
          <p:nvPr/>
        </p:nvSpPr>
        <p:spPr>
          <a:xfrm>
            <a:off x="1828800" y="3276601"/>
            <a:ext cx="8458200" cy="29717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r>
              <a:rPr lang="en-US" sz="2400" b="1" dirty="0">
                <a:solidFill>
                  <a:srgbClr val="002060"/>
                </a:solidFill>
                <a:latin typeface="Trebuchet MS"/>
                <a:ea typeface="Trebuchet MS"/>
                <a:cs typeface="Trebuchet MS"/>
                <a:sym typeface="Trebuchet MS"/>
              </a:rPr>
              <a:t>Image Classification Using Convolutional 				Neural Network</a:t>
            </a:r>
            <a:endParaRPr sz="2400" b="1" dirty="0">
              <a:solidFill>
                <a:srgbClr val="002060"/>
              </a:solidFill>
              <a:latin typeface="Trebuchet MS"/>
              <a:ea typeface="Trebuchet MS"/>
              <a:cs typeface="Trebuchet MS"/>
              <a:sym typeface="Trebuchet MS"/>
            </a:endParaRP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r>
              <a:rPr lang="en-US" sz="2400" b="1" dirty="0">
                <a:solidFill>
                  <a:srgbClr val="002060"/>
                </a:solidFill>
                <a:latin typeface="Trebuchet MS"/>
                <a:ea typeface="Trebuchet MS"/>
                <a:cs typeface="Trebuchet MS"/>
                <a:sym typeface="Trebuchet MS"/>
              </a:rPr>
              <a:t>Gautam R A (PES1UG20CS151)</a:t>
            </a:r>
          </a:p>
          <a:p>
            <a:pPr>
              <a:spcBef>
                <a:spcPts val="0"/>
              </a:spcBef>
              <a:spcAft>
                <a:spcPts val="0"/>
              </a:spcAft>
            </a:pPr>
            <a:r>
              <a:rPr lang="en-US" sz="2400" b="1" dirty="0">
                <a:solidFill>
                  <a:srgbClr val="002060"/>
                </a:solidFill>
                <a:latin typeface="Trebuchet MS"/>
                <a:sym typeface="Trebuchet MS"/>
              </a:rPr>
              <a:t>		    Gurukiran V (PES1UG20CS156)</a:t>
            </a:r>
          </a:p>
          <a:p>
            <a:pPr>
              <a:spcBef>
                <a:spcPts val="0"/>
              </a:spcBef>
              <a:spcAft>
                <a:spcPts val="0"/>
              </a:spcAft>
            </a:pPr>
            <a:r>
              <a:rPr lang="en-US" sz="2400" b="1" dirty="0">
                <a:solidFill>
                  <a:srgbClr val="002060"/>
                </a:solidFill>
                <a:latin typeface="Trebuchet MS"/>
                <a:sym typeface="Trebuchet MS"/>
              </a:rPr>
              <a:t>		    Jayasimha S (PES1UG20CS177)</a:t>
            </a:r>
            <a:endParaRPr sz="2400" b="1" dirty="0">
              <a:solidFill>
                <a:srgbClr val="002060"/>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6B4CBC-6FE1-4570-9EB4-6C31A145C4A3}"/>
              </a:ext>
            </a:extLst>
          </p:cNvPr>
          <p:cNvSpPr/>
          <p:nvPr/>
        </p:nvSpPr>
        <p:spPr>
          <a:xfrm>
            <a:off x="685800" y="-152400"/>
            <a:ext cx="8077200" cy="1051570"/>
          </a:xfrm>
          <a:prstGeom prst="rect">
            <a:avLst/>
          </a:prstGeom>
        </p:spPr>
        <p:txBody>
          <a:bodyPr wrap="square">
            <a:spAutoFit/>
          </a:bodyPr>
          <a:lstStyle/>
          <a:p>
            <a:pPr algn="just">
              <a:spcBef>
                <a:spcPts val="480"/>
              </a:spcBef>
              <a:spcAft>
                <a:spcPts val="0"/>
              </a:spcAft>
              <a:buClr>
                <a:schemeClr val="dk1"/>
              </a:buClr>
              <a:buSzPts val="1100"/>
            </a:pPr>
            <a:endParaRPr lang="en-US"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endParaRPr lang="en-US" dirty="0">
              <a:solidFill>
                <a:srgbClr val="0033CC"/>
              </a:solidFill>
              <a:latin typeface="Trebuchet MS"/>
              <a:sym typeface="Trebuchet MS"/>
            </a:endParaRPr>
          </a:p>
          <a:p>
            <a:pPr algn="just">
              <a:spcBef>
                <a:spcPts val="480"/>
              </a:spcBef>
              <a:spcAft>
                <a:spcPts val="0"/>
              </a:spcAft>
              <a:buClr>
                <a:srgbClr val="FF0000"/>
              </a:buClr>
              <a:buSzPct val="80000"/>
            </a:pPr>
            <a:r>
              <a:rPr lang="en-US" dirty="0">
                <a:solidFill>
                  <a:srgbClr val="0033CC"/>
                </a:solidFill>
                <a:latin typeface="Trebuchet MS"/>
                <a:sym typeface="Trebuchet MS"/>
              </a:rPr>
              <a:t>ER Diagram</a:t>
            </a:r>
          </a:p>
        </p:txBody>
      </p:sp>
      <p:pic>
        <p:nvPicPr>
          <p:cNvPr id="7" name="Picture 6">
            <a:extLst>
              <a:ext uri="{FF2B5EF4-FFF2-40B4-BE49-F238E27FC236}">
                <a16:creationId xmlns:a16="http://schemas.microsoft.com/office/drawing/2014/main" id="{800B6B8E-B331-43A9-90C6-D3DEAFEBCD3D}"/>
              </a:ext>
            </a:extLst>
          </p:cNvPr>
          <p:cNvPicPr>
            <a:picLocks noChangeAspect="1"/>
          </p:cNvPicPr>
          <p:nvPr/>
        </p:nvPicPr>
        <p:blipFill>
          <a:blip r:embed="rId2"/>
          <a:stretch>
            <a:fillRect/>
          </a:stretch>
        </p:blipFill>
        <p:spPr>
          <a:xfrm>
            <a:off x="228600" y="1219200"/>
            <a:ext cx="11512023" cy="5029200"/>
          </a:xfrm>
          <a:prstGeom prst="rect">
            <a:avLst/>
          </a:prstGeom>
        </p:spPr>
      </p:pic>
    </p:spTree>
    <p:extLst>
      <p:ext uri="{BB962C8B-B14F-4D97-AF65-F5344CB8AC3E}">
        <p14:creationId xmlns:p14="http://schemas.microsoft.com/office/powerpoint/2010/main" val="238521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28C2E7-ECD9-48D1-8500-C19A882700F4}"/>
              </a:ext>
            </a:extLst>
          </p:cNvPr>
          <p:cNvSpPr/>
          <p:nvPr/>
        </p:nvSpPr>
        <p:spPr>
          <a:xfrm>
            <a:off x="914400" y="228600"/>
            <a:ext cx="6096000" cy="369332"/>
          </a:xfrm>
          <a:prstGeom prst="rect">
            <a:avLst/>
          </a:prstGeom>
        </p:spPr>
        <p:txBody>
          <a:bodyPr>
            <a:spAutoFit/>
          </a:bodyPr>
          <a:lstStyle/>
          <a:p>
            <a:pPr algn="just">
              <a:spcBef>
                <a:spcPts val="480"/>
              </a:spcBef>
              <a:spcAft>
                <a:spcPts val="0"/>
              </a:spcAft>
              <a:buClr>
                <a:srgbClr val="FF0000"/>
              </a:buClr>
              <a:buSzPct val="80000"/>
            </a:pPr>
            <a:r>
              <a:rPr lang="en-US" dirty="0">
                <a:solidFill>
                  <a:srgbClr val="0033CC"/>
                </a:solidFill>
                <a:latin typeface="Trebuchet MS"/>
                <a:sym typeface="Trebuchet MS"/>
              </a:rPr>
              <a:t>User Interface Diagrams/ Use Case Diagrams</a:t>
            </a:r>
          </a:p>
        </p:txBody>
      </p:sp>
      <p:pic>
        <p:nvPicPr>
          <p:cNvPr id="7" name="Picture 6">
            <a:extLst>
              <a:ext uri="{FF2B5EF4-FFF2-40B4-BE49-F238E27FC236}">
                <a16:creationId xmlns:a16="http://schemas.microsoft.com/office/drawing/2014/main" id="{3139BCA5-D173-4677-BF7A-E588A8C8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75042"/>
            <a:ext cx="9220200" cy="5745480"/>
          </a:xfrm>
          <a:prstGeom prst="rect">
            <a:avLst/>
          </a:prstGeom>
        </p:spPr>
      </p:pic>
    </p:spTree>
    <p:extLst>
      <p:ext uri="{BB962C8B-B14F-4D97-AF65-F5344CB8AC3E}">
        <p14:creationId xmlns:p14="http://schemas.microsoft.com/office/powerpoint/2010/main" val="48790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4863E-2C75-4059-A918-3C22BD704263}"/>
              </a:ext>
            </a:extLst>
          </p:cNvPr>
          <p:cNvSpPr/>
          <p:nvPr/>
        </p:nvSpPr>
        <p:spPr>
          <a:xfrm>
            <a:off x="1290077" y="1600200"/>
            <a:ext cx="2927404" cy="461665"/>
          </a:xfrm>
          <a:prstGeom prst="rect">
            <a:avLst/>
          </a:prstGeom>
        </p:spPr>
        <p:txBody>
          <a:bodyPr wrap="none">
            <a:spAutoFit/>
          </a:bodyPr>
          <a:lstStyle/>
          <a:p>
            <a:pPr algn="just">
              <a:spcBef>
                <a:spcPts val="480"/>
              </a:spcBef>
              <a:spcAft>
                <a:spcPts val="0"/>
              </a:spcAft>
              <a:buClr>
                <a:srgbClr val="FF0000"/>
              </a:buClr>
              <a:buSzPct val="80000"/>
            </a:pPr>
            <a:r>
              <a:rPr lang="en-US" sz="2400" b="1" dirty="0">
                <a:solidFill>
                  <a:srgbClr val="FF0000"/>
                </a:solidFill>
                <a:latin typeface="Trebuchet MS"/>
                <a:sym typeface="Trebuchet MS"/>
              </a:rPr>
              <a:t>External Interfaces</a:t>
            </a:r>
          </a:p>
        </p:txBody>
      </p:sp>
      <p:sp>
        <p:nvSpPr>
          <p:cNvPr id="4" name="TextBox 3">
            <a:extLst>
              <a:ext uri="{FF2B5EF4-FFF2-40B4-BE49-F238E27FC236}">
                <a16:creationId xmlns:a16="http://schemas.microsoft.com/office/drawing/2014/main" id="{A3FAE85B-1A88-4168-A153-246C88F89C71}"/>
              </a:ext>
            </a:extLst>
          </p:cNvPr>
          <p:cNvSpPr txBox="1"/>
          <p:nvPr/>
        </p:nvSpPr>
        <p:spPr>
          <a:xfrm>
            <a:off x="990600" y="2362200"/>
            <a:ext cx="10744200" cy="1631216"/>
          </a:xfrm>
          <a:prstGeom prst="rect">
            <a:avLst/>
          </a:prstGeom>
          <a:noFill/>
        </p:spPr>
        <p:txBody>
          <a:bodyPr wrap="square" rtlCol="0">
            <a:spAutoFit/>
          </a:bodyPr>
          <a:lstStyle/>
          <a:p>
            <a:r>
              <a:rPr lang="en-US" sz="2000" dirty="0">
                <a:solidFill>
                  <a:srgbClr val="3399FF"/>
                </a:solidFill>
              </a:rPr>
              <a:t>Once our deep neural network is trained with the necessary classes of image datasets, the user is asked to provide a random image of his choice from the classes of images our neural network is trained in.</a:t>
            </a:r>
          </a:p>
          <a:p>
            <a:r>
              <a:rPr lang="en-US" sz="2000" dirty="0">
                <a:solidFill>
                  <a:srgbClr val="3399FF"/>
                </a:solidFill>
              </a:rPr>
              <a:t>After he has provided the input image, it will be fed to the trained Deep neural network we have created and the output(</a:t>
            </a:r>
            <a:r>
              <a:rPr lang="en-US" sz="2000" dirty="0" err="1">
                <a:solidFill>
                  <a:srgbClr val="3399FF"/>
                </a:solidFill>
              </a:rPr>
              <a:t>i.e</a:t>
            </a:r>
            <a:r>
              <a:rPr lang="en-US" sz="2000" dirty="0">
                <a:solidFill>
                  <a:srgbClr val="3399FF"/>
                </a:solidFill>
              </a:rPr>
              <a:t> the predicted class of the image) will be display to the user.</a:t>
            </a:r>
            <a:endParaRPr lang="en-IN" sz="2000" dirty="0">
              <a:solidFill>
                <a:srgbClr val="3399FF"/>
              </a:solidFill>
            </a:endParaRPr>
          </a:p>
        </p:txBody>
      </p:sp>
    </p:spTree>
    <p:extLst>
      <p:ext uri="{BB962C8B-B14F-4D97-AF65-F5344CB8AC3E}">
        <p14:creationId xmlns:p14="http://schemas.microsoft.com/office/powerpoint/2010/main" val="38754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70" name="Google Shape;70;p9"/>
          <p:cNvSpPr txBox="1"/>
          <p:nvPr/>
        </p:nvSpPr>
        <p:spPr>
          <a:xfrm>
            <a:off x="2057400" y="1828800"/>
            <a:ext cx="6863700" cy="4306800"/>
          </a:xfrm>
          <a:prstGeom prst="rect">
            <a:avLst/>
          </a:prstGeom>
          <a:noFill/>
          <a:ln>
            <a:noFill/>
          </a:ln>
        </p:spPr>
        <p:txBody>
          <a:bodyPr spcFirstLastPara="1" wrap="square" lIns="91425" tIns="45700" rIns="91425" bIns="45700" anchor="ctr" anchorCtr="0">
            <a:noAutofit/>
          </a:bodyPr>
          <a:lstStyle/>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Tensor flow : It is an open source library developed by Google primarily for deep learning applications. </a:t>
            </a:r>
            <a:r>
              <a:rPr lang="en-US" sz="1400" dirty="0" err="1">
                <a:solidFill>
                  <a:srgbClr val="0033CC"/>
                </a:solidFill>
                <a:latin typeface="Trebuchet MS"/>
                <a:ea typeface="Trebuchet MS"/>
                <a:cs typeface="Trebuchet MS"/>
                <a:sym typeface="Trebuchet MS"/>
              </a:rPr>
              <a:t>Tensorflow</a:t>
            </a:r>
            <a:r>
              <a:rPr lang="en-US" sz="1400" dirty="0">
                <a:solidFill>
                  <a:srgbClr val="0033CC"/>
                </a:solidFill>
                <a:latin typeface="Trebuchet MS"/>
                <a:ea typeface="Trebuchet MS"/>
                <a:cs typeface="Trebuchet MS"/>
                <a:sym typeface="Trebuchet MS"/>
              </a:rPr>
              <a:t> has a better data visualization than any other library. This makes it working on neural networks easier.</a:t>
            </a:r>
          </a:p>
          <a:p>
            <a:pPr marL="342900" indent="-342900">
              <a:spcBef>
                <a:spcPts val="0"/>
              </a:spcBef>
              <a:spcAft>
                <a:spcPts val="0"/>
              </a:spcAft>
              <a:buFont typeface="Arial" panose="020B0604020202020204" pitchFamily="34" charset="0"/>
              <a:buChar char="•"/>
            </a:pPr>
            <a:r>
              <a:rPr lang="en-US" sz="1400" dirty="0" err="1">
                <a:solidFill>
                  <a:srgbClr val="0033CC"/>
                </a:solidFill>
                <a:latin typeface="Trebuchet MS"/>
                <a:ea typeface="Trebuchet MS"/>
                <a:cs typeface="Trebuchet MS"/>
                <a:sym typeface="Trebuchet MS"/>
              </a:rPr>
              <a:t>Keras</a:t>
            </a:r>
            <a:r>
              <a:rPr lang="en-US" sz="1400" dirty="0">
                <a:solidFill>
                  <a:srgbClr val="0033CC"/>
                </a:solidFill>
                <a:latin typeface="Trebuchet MS"/>
                <a:ea typeface="Trebuchet MS"/>
                <a:cs typeface="Trebuchet MS"/>
                <a:sym typeface="Trebuchet MS"/>
              </a:rPr>
              <a:t> : is an high level API for TensorFlow, it is an approachable and highly productive interface for solving classification problems.</a:t>
            </a:r>
            <a:endParaRPr lang="en-US" sz="1400" dirty="0">
              <a:solidFill>
                <a:srgbClr val="273239"/>
              </a:solidFill>
              <a:latin typeface="urw-din"/>
              <a:ea typeface="Trebuchet MS"/>
              <a:cs typeface="Trebuchet MS"/>
              <a:sym typeface="Trebuchet MS"/>
            </a:endParaRPr>
          </a:p>
          <a:p>
            <a:pPr marL="285750" indent="-28575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Conv2D : is a 2D convolutional layer, which creates  a convolutional kernel that is convolved with the input layer to produce tensor of outputs.</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Max Pooling</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CV2 : OpenCV function</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Sequential is an API of TensorFlow which allows us to create models layer by layer.</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Dense : layer is used to classify image based on output from convolutional layers.</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Flatten is used for converting multi-dimensional array into one dimensional flatten array or single dimensional array.</a:t>
            </a: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Activation functions : Sigmoid and </a:t>
            </a:r>
            <a:r>
              <a:rPr lang="en-US" sz="1400" dirty="0" err="1">
                <a:solidFill>
                  <a:srgbClr val="0033CC"/>
                </a:solidFill>
                <a:latin typeface="Trebuchet MS"/>
                <a:ea typeface="Trebuchet MS"/>
                <a:cs typeface="Trebuchet MS"/>
                <a:sym typeface="Trebuchet MS"/>
              </a:rPr>
              <a:t>ReLU</a:t>
            </a:r>
            <a:endParaRPr lang="en-US" sz="1400" dirty="0">
              <a:solidFill>
                <a:srgbClr val="0033CC"/>
              </a:solidFill>
              <a:latin typeface="Trebuchet MS"/>
              <a:ea typeface="Trebuchet MS"/>
              <a:cs typeface="Trebuchet MS"/>
              <a:sym typeface="Trebuchet MS"/>
            </a:endParaRPr>
          </a:p>
          <a:p>
            <a:pPr marL="342900" indent="-342900">
              <a:spcBef>
                <a:spcPts val="0"/>
              </a:spcBef>
              <a:spcAft>
                <a:spcPts val="0"/>
              </a:spcAft>
              <a:buFont typeface="Arial" panose="020B0604020202020204" pitchFamily="34" charset="0"/>
              <a:buChar char="•"/>
            </a:pPr>
            <a:r>
              <a:rPr lang="en-US" sz="1400" dirty="0">
                <a:solidFill>
                  <a:srgbClr val="0033CC"/>
                </a:solidFill>
                <a:latin typeface="Trebuchet MS"/>
                <a:ea typeface="Trebuchet MS"/>
                <a:cs typeface="Trebuchet MS"/>
                <a:sym typeface="Trebuchet MS"/>
              </a:rPr>
              <a:t>Optimizer : Adam</a:t>
            </a:r>
          </a:p>
          <a:p>
            <a:pPr marL="342900" indent="-342900">
              <a:spcBef>
                <a:spcPts val="0"/>
              </a:spcBef>
              <a:spcAft>
                <a:spcPts val="0"/>
              </a:spcAft>
              <a:buFont typeface="Arial" panose="020B0604020202020204" pitchFamily="34" charset="0"/>
              <a:buChar char="•"/>
            </a:pPr>
            <a:endParaRPr lang="en-US" dirty="0">
              <a:solidFill>
                <a:srgbClr val="0033CC"/>
              </a:solidFill>
              <a:latin typeface="Trebuchet MS"/>
              <a:ea typeface="Trebuchet MS"/>
              <a:cs typeface="Trebuchet MS"/>
              <a:sym typeface="Trebuchet MS"/>
            </a:endParaRPr>
          </a:p>
          <a:p>
            <a:pPr marL="342900" indent="-342900">
              <a:spcBef>
                <a:spcPts val="0"/>
              </a:spcBef>
              <a:spcAft>
                <a:spcPts val="0"/>
              </a:spcAft>
              <a:buFont typeface="Arial" panose="020B0604020202020204" pitchFamily="34" charset="0"/>
              <a:buChar char="•"/>
            </a:pPr>
            <a:endParaRPr lang="en-US" sz="2000" dirty="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2274892"/>
            <a:ext cx="10058400" cy="4278307"/>
          </a:xfrm>
          <a:prstGeom prst="rect">
            <a:avLst/>
          </a:prstGeom>
        </p:spPr>
        <p:txBody>
          <a:bodyPr/>
          <a:lstStyle/>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Example:</a:t>
            </a:r>
          </a:p>
          <a:p>
            <a:pPr marL="342900" indent="12700" algn="just" eaLnBrk="0" hangingPunct="0">
              <a:spcBef>
                <a:spcPct val="20000"/>
              </a:spcBef>
              <a:defRPr/>
            </a:pPr>
            <a:r>
              <a:rPr lang="en-US" sz="2400" dirty="0"/>
              <a:t>G. Eason, B. Noble, and I. N. Sneddon, “On certain integrals of Lipschitz-Hankel type involving products of Bessel functions,” Phil. Trans. Roy. Soc. London, vol. </a:t>
            </a:r>
            <a:r>
              <a:rPr lang="en-US" sz="2400" dirty="0" err="1"/>
              <a:t>A247</a:t>
            </a:r>
            <a:r>
              <a:rPr lang="en-US" sz="2400" dirty="0"/>
              <a:t>, pp. 529–551, April 1955. </a:t>
            </a:r>
            <a:r>
              <a:rPr lang="en-US" sz="2400" i="1" dirty="0"/>
              <a:t>(references)</a:t>
            </a: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12700" algn="just" eaLnBrk="0" hangingPunct="0">
              <a:spcBef>
                <a:spcPct val="20000"/>
              </a:spcBef>
              <a:defRPr/>
            </a:pPr>
            <a:endParaRPr lang="en-IN" sz="2400" dirty="0">
              <a:solidFill>
                <a:srgbClr val="0000FF"/>
              </a:solidFill>
              <a:latin typeface="Trebuchet MS" pitchFamily="34" charset="0"/>
            </a:endParaRP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7485185" cy="1348061"/>
          </a:xfrm>
          <a:prstGeom prst="rect">
            <a:avLst/>
          </a:prstGeom>
          <a:noFill/>
        </p:spPr>
        <p:txBody>
          <a:bodyPr wrap="square">
            <a:spAutoFit/>
          </a:bodyPr>
          <a:lstStyle/>
          <a:p>
            <a:pPr marL="342891" indent="12700" algn="just" eaLnBrk="0" hangingPunct="0">
              <a:spcBef>
                <a:spcPct val="20000"/>
              </a:spcBef>
              <a:defRPr/>
            </a:pPr>
            <a:r>
              <a:rPr lang="en-IN" sz="2400" kern="0" dirty="0">
                <a:solidFill>
                  <a:srgbClr val="0000FF"/>
                </a:solidFill>
                <a:latin typeface="Trebuchet MS" pitchFamily="34" charset="0"/>
              </a:rPr>
              <a:t>Provide any other information you wish to add on.</a:t>
            </a:r>
          </a:p>
          <a:p>
            <a:pPr marL="342891" indent="12700" algn="just" eaLnBrk="0" hangingPunct="0">
              <a:spcBef>
                <a:spcPct val="20000"/>
              </a:spcBef>
              <a:defRPr/>
            </a:pPr>
            <a:r>
              <a:rPr lang="en-IN" sz="2400" kern="0" dirty="0">
                <a:solidFill>
                  <a:srgbClr val="0000FF"/>
                </a:solidFill>
                <a:latin typeface="Trebuchet MS" pitchFamily="34" charset="0"/>
              </a:rPr>
              <a:t> </a:t>
            </a:r>
          </a:p>
          <a:p>
            <a:pPr marL="342891" indent="12700" algn="just" eaLnBrk="0" hangingPunct="0">
              <a:spcBef>
                <a:spcPct val="20000"/>
              </a:spcBef>
              <a:defRPr/>
            </a:pPr>
            <a:endParaRPr lang="en-IN" sz="2400" kern="0" dirty="0">
              <a:solidFill>
                <a:srgbClr val="0000FF"/>
              </a:solidFill>
              <a:latin typeface="Trebuchet MS"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2" name="Content Placeholder 2">
            <a:extLst>
              <a:ext uri="{FF2B5EF4-FFF2-40B4-BE49-F238E27FC236}">
                <a16:creationId xmlns:a16="http://schemas.microsoft.com/office/drawing/2014/main" id="{E374787F-CBF4-D6C5-3545-7B06FA2F8E60}"/>
              </a:ext>
            </a:extLst>
          </p:cNvPr>
          <p:cNvSpPr txBox="1">
            <a:spLocks/>
          </p:cNvSpPr>
          <p:nvPr/>
        </p:nvSpPr>
        <p:spPr>
          <a:xfrm>
            <a:off x="685800" y="1676400"/>
            <a:ext cx="11049000" cy="4724400"/>
          </a:xfrm>
          <a:prstGeom prst="rect">
            <a:avLst/>
          </a:prstGeom>
        </p:spPr>
        <p:txBody>
          <a:bodyPr/>
          <a:lstStyle/>
          <a:p>
            <a:pPr marL="342891" indent="12700" algn="just" eaLnBrk="0" hangingPunct="0">
              <a:spcBef>
                <a:spcPct val="20000"/>
              </a:spcBef>
              <a:buFont typeface="Wingdings" pitchFamily="2" charset="2"/>
              <a:buChar char="§"/>
              <a:defRPr/>
            </a:pPr>
            <a:r>
              <a:rPr lang="en-IN" sz="2800" b="1" kern="0" dirty="0">
                <a:solidFill>
                  <a:srgbClr val="0000FF"/>
                </a:solidFill>
                <a:latin typeface="Trebuchet MS" pitchFamily="34" charset="0"/>
              </a:rPr>
              <a:t>Problem statement</a:t>
            </a:r>
            <a:r>
              <a:rPr lang="en-IN" sz="2400" kern="0" dirty="0">
                <a:solidFill>
                  <a:srgbClr val="0000FF"/>
                </a:solidFill>
                <a:latin typeface="Trebuchet MS" pitchFamily="34" charset="0"/>
              </a:rPr>
              <a:t>.</a:t>
            </a:r>
          </a:p>
          <a:p>
            <a:pPr marL="342891" algn="just" eaLnBrk="0" hangingPunct="0">
              <a:spcBef>
                <a:spcPct val="20000"/>
              </a:spcBef>
              <a:defRPr/>
            </a:pPr>
            <a:r>
              <a:rPr lang="en-IN" sz="2400" kern="0" dirty="0">
                <a:solidFill>
                  <a:srgbClr val="3399FF"/>
                </a:solidFill>
                <a:latin typeface="Trebuchet MS" pitchFamily="34" charset="0"/>
              </a:rPr>
              <a:t>Building a deep image classifier using CNN(Convolutional Neural Network)</a:t>
            </a:r>
          </a:p>
          <a:p>
            <a:pPr marL="342891" indent="12700" algn="just" eaLnBrk="0" hangingPunct="0">
              <a:spcBef>
                <a:spcPct val="20000"/>
              </a:spcBef>
              <a:buFont typeface="Wingdings" pitchFamily="2" charset="2"/>
              <a:buChar char="§"/>
              <a:defRPr/>
            </a:pPr>
            <a:r>
              <a:rPr lang="en-IN" sz="2800" b="1" kern="0" dirty="0">
                <a:solidFill>
                  <a:srgbClr val="0000FF"/>
                </a:solidFill>
                <a:latin typeface="Trebuchet MS" pitchFamily="34" charset="0"/>
              </a:rPr>
              <a:t>Introduction:</a:t>
            </a:r>
          </a:p>
          <a:p>
            <a:pPr marL="342891" algn="just" eaLnBrk="0" hangingPunct="0">
              <a:spcBef>
                <a:spcPct val="20000"/>
              </a:spcBef>
              <a:defRPr/>
            </a:pPr>
            <a:r>
              <a:rPr lang="en-US" sz="2000" dirty="0">
                <a:solidFill>
                  <a:srgbClr val="3399FF"/>
                </a:solidFill>
              </a:rPr>
              <a:t>Classification between objects is a complex and tedious task. Therefore image classification has been an important task within the field of computer vision. Image classification refers to the labelling of images into one of a number of predefined classes. There are potentially n number of classes in which a given image can be classified. Manually checking and classifying images could be a tedious task especially when they are massive in number and therefore it will be very useful if we could automate this entire process using the deep learning algorithm of Convolutional Neural Networks.</a:t>
            </a:r>
            <a:endParaRPr lang="en-IN" sz="2000" kern="0" dirty="0">
              <a:solidFill>
                <a:srgbClr val="3399FF"/>
              </a:solidFill>
              <a:latin typeface="Trebuchet MS"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1447800" y="129540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1295400" y="600206"/>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B407CA7-410A-2B9B-C31C-E8BA489D0A97}"/>
              </a:ext>
            </a:extLst>
          </p:cNvPr>
          <p:cNvSpPr txBox="1"/>
          <p:nvPr/>
        </p:nvSpPr>
        <p:spPr>
          <a:xfrm>
            <a:off x="1219200" y="1981200"/>
            <a:ext cx="9448800" cy="5755422"/>
          </a:xfrm>
          <a:prstGeom prst="rect">
            <a:avLst/>
          </a:prstGeom>
          <a:noFill/>
        </p:spPr>
        <p:txBody>
          <a:bodyPr wrap="square" rtlCol="0">
            <a:spAutoFit/>
          </a:bodyPr>
          <a:lstStyle/>
          <a:p>
            <a:pPr algn="ctr"/>
            <a:r>
              <a:rPr lang="en-IN" sz="2400" b="1" dirty="0"/>
              <a:t>Algorithm Used : </a:t>
            </a:r>
            <a:r>
              <a:rPr lang="en-IN" sz="2400" b="1" kern="0" dirty="0">
                <a:latin typeface="Trebuchet MS" pitchFamily="34" charset="0"/>
              </a:rPr>
              <a:t>Convolutional Neural Network , TensorFlow</a:t>
            </a:r>
            <a:endParaRPr lang="en-IN" sz="2400" b="1" dirty="0">
              <a:solidFill>
                <a:srgbClr val="FF0000"/>
              </a:solidFill>
            </a:endParaRPr>
          </a:p>
          <a:p>
            <a:endParaRPr lang="en-IN" b="0" i="0" dirty="0">
              <a:solidFill>
                <a:srgbClr val="FF0000"/>
              </a:solidFill>
              <a:effectLst/>
              <a:latin typeface="source-serif-pro"/>
            </a:endParaRPr>
          </a:p>
          <a:p>
            <a:r>
              <a:rPr lang="en-US" sz="2000" dirty="0">
                <a:solidFill>
                  <a:srgbClr val="3399FF"/>
                </a:solidFill>
              </a:rPr>
              <a:t>CNNs are used for a variety of tasks in computer vision,  image classification and object detection , TensorFlow framework enables  to create highly flexible CNN architectures for computer vision tasks</a:t>
            </a:r>
            <a:r>
              <a:rPr lang="en-US" dirty="0">
                <a:solidFill>
                  <a:srgbClr val="0070C0"/>
                </a:solidFill>
              </a:rPr>
              <a:t>.</a:t>
            </a:r>
          </a:p>
          <a:p>
            <a:endParaRPr lang="en-US" dirty="0">
              <a:solidFill>
                <a:srgbClr val="0070C0"/>
              </a:solidFill>
            </a:endParaRPr>
          </a:p>
          <a:p>
            <a:endParaRPr lang="en-US" dirty="0">
              <a:solidFill>
                <a:srgbClr val="FF0000"/>
              </a:solidFill>
            </a:endParaRPr>
          </a:p>
          <a:p>
            <a:endParaRPr lang="en-IN" dirty="0">
              <a:solidFill>
                <a:srgbClr val="FF0000"/>
              </a:solidFill>
            </a:endParaRPr>
          </a:p>
          <a:p>
            <a:r>
              <a:rPr lang="en-US" sz="2000" dirty="0">
                <a:solidFill>
                  <a:srgbClr val="3399FF"/>
                </a:solidFill>
              </a:rPr>
              <a:t>The CNN classifier is first trained on a set of known data pertaining to different class of objects  , using multiple layers in the neural network </a:t>
            </a:r>
            <a:r>
              <a:rPr lang="en-US" sz="2000" b="0" i="0" dirty="0">
                <a:solidFill>
                  <a:srgbClr val="3399FF"/>
                </a:solidFill>
                <a:effectLst/>
                <a:latin typeface="source-serif-pro"/>
              </a:rPr>
              <a:t> we have greatly reduced the dimensions of the image, we can use the tightly meshed layers. Here, the individual sub-images are linked again in order to recognize the connections and to carry out the classification</a:t>
            </a:r>
            <a:endParaRPr lang="en-US" sz="2000" dirty="0">
              <a:solidFill>
                <a:srgbClr val="3399FF"/>
              </a:solidFill>
            </a:endParaRPr>
          </a:p>
          <a:p>
            <a:endParaRPr lang="en-US" sz="1600" dirty="0">
              <a:solidFill>
                <a:schemeClr val="accent1"/>
              </a:solidFill>
            </a:endParaRPr>
          </a:p>
          <a:p>
            <a:pPr marL="285750" indent="-285750">
              <a:buFont typeface="Arial" panose="020B0604020202020204" pitchFamily="34" charset="0"/>
              <a:buChar char="•"/>
            </a:pPr>
            <a:endParaRPr lang="en-US" sz="1400" i="0" dirty="0">
              <a:solidFill>
                <a:srgbClr val="FF0000"/>
              </a:solidFill>
              <a:effectLst/>
              <a:latin typeface="inter-regular"/>
            </a:endParaRPr>
          </a:p>
          <a:p>
            <a:pPr marL="285750" indent="-285750">
              <a:buFont typeface="Arial" panose="020B0604020202020204" pitchFamily="34" charset="0"/>
              <a:buChar char="•"/>
            </a:pPr>
            <a:endParaRPr lang="en-US" sz="1400" b="0" i="0" dirty="0">
              <a:solidFill>
                <a:srgbClr val="000000"/>
              </a:solidFill>
              <a:effectLst/>
              <a:latin typeface="inter-regular"/>
            </a:endParaRPr>
          </a:p>
          <a:p>
            <a:pPr marL="285750" indent="-285750">
              <a:buFont typeface="Arial" panose="020B0604020202020204" pitchFamily="34" charset="0"/>
              <a:buChar char="•"/>
            </a:pPr>
            <a:endParaRPr lang="en-US" sz="1400" dirty="0">
              <a:solidFill>
                <a:schemeClr val="accent1"/>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6">
            <a:extLst>
              <a:ext uri="{FF2B5EF4-FFF2-40B4-BE49-F238E27FC236}">
                <a16:creationId xmlns:a16="http://schemas.microsoft.com/office/drawing/2014/main" id="{D29FF491-4115-D3A2-6DF1-EBE2BC0D2148}"/>
              </a:ext>
            </a:extLst>
          </p:cNvPr>
          <p:cNvSpPr txBox="1"/>
          <p:nvPr/>
        </p:nvSpPr>
        <p:spPr>
          <a:xfrm>
            <a:off x="-1371600" y="6096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3" name="Google Shape;45;p6">
            <a:extLst>
              <a:ext uri="{FF2B5EF4-FFF2-40B4-BE49-F238E27FC236}">
                <a16:creationId xmlns:a16="http://schemas.microsoft.com/office/drawing/2014/main" id="{84865C32-80AB-0FE6-A1B8-B876A07DA30C}"/>
              </a:ext>
            </a:extLst>
          </p:cNvPr>
          <p:cNvSpPr/>
          <p:nvPr/>
        </p:nvSpPr>
        <p:spPr>
          <a:xfrm>
            <a:off x="1447800" y="129540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08AD5535-BA8C-E3B3-4BD6-E5DD26093622}"/>
              </a:ext>
            </a:extLst>
          </p:cNvPr>
          <p:cNvSpPr txBox="1"/>
          <p:nvPr/>
        </p:nvSpPr>
        <p:spPr>
          <a:xfrm>
            <a:off x="1225062" y="1997839"/>
            <a:ext cx="9448800" cy="5632311"/>
          </a:xfrm>
          <a:prstGeom prst="rect">
            <a:avLst/>
          </a:prstGeom>
          <a:noFill/>
        </p:spPr>
        <p:txBody>
          <a:bodyPr wrap="square" rtlCol="0">
            <a:spAutoFit/>
          </a:bodyPr>
          <a:lstStyle/>
          <a:p>
            <a:endParaRPr lang="en-US" sz="1400" dirty="0">
              <a:solidFill>
                <a:schemeClr val="accent1"/>
              </a:solidFill>
            </a:endParaRPr>
          </a:p>
          <a:p>
            <a:endParaRPr lang="en-US" sz="1400" dirty="0">
              <a:solidFill>
                <a:schemeClr val="accent1"/>
              </a:solidFill>
            </a:endParaRPr>
          </a:p>
          <a:p>
            <a:r>
              <a:rPr lang="en-US" sz="2400" b="1" dirty="0"/>
              <a:t>Benefits:</a:t>
            </a:r>
          </a:p>
          <a:p>
            <a:pPr marL="285750" indent="-285750">
              <a:buFont typeface="Arial" panose="020B0604020202020204" pitchFamily="34" charset="0"/>
              <a:buChar char="•"/>
            </a:pPr>
            <a:r>
              <a:rPr lang="en-US" sz="2000" dirty="0">
                <a:solidFill>
                  <a:srgbClr val="3399FF"/>
                </a:solidFill>
              </a:rPr>
              <a:t>TensorFlow has a better data visualization power than any other available library. This makes it working on neural networks easier.</a:t>
            </a:r>
          </a:p>
          <a:p>
            <a:pPr marL="285750" indent="-285750">
              <a:buFont typeface="Arial" panose="020B0604020202020204" pitchFamily="34" charset="0"/>
              <a:buChar char="•"/>
            </a:pPr>
            <a:r>
              <a:rPr lang="en-US" sz="2000" dirty="0">
                <a:solidFill>
                  <a:srgbClr val="3399FF"/>
                </a:solidFill>
              </a:rPr>
              <a:t>It is compatible with many programming languages like Python, C++, JavaScript, etc. This allows users to work in an environment they are comfortable in.</a:t>
            </a:r>
          </a:p>
          <a:p>
            <a:pPr marL="285750" indent="-285750">
              <a:buFont typeface="Arial" panose="020B0604020202020204" pitchFamily="34" charset="0"/>
              <a:buChar char="•"/>
            </a:pPr>
            <a:r>
              <a:rPr lang="en-US" sz="2000" dirty="0">
                <a:solidFill>
                  <a:srgbClr val="3399FF"/>
                </a:solidFill>
              </a:rPr>
              <a:t>It is compatible with many programming languages like Python, C++, JavaScript, etc. This allows users to work in an environment they are comfortable in.</a:t>
            </a:r>
          </a:p>
          <a:p>
            <a:pPr marL="285750" indent="-285750">
              <a:buFont typeface="Arial" panose="020B0604020202020204" pitchFamily="34" charset="0"/>
              <a:buChar char="•"/>
            </a:pPr>
            <a:r>
              <a:rPr lang="en-US" sz="2000" b="0" i="0" dirty="0">
                <a:solidFill>
                  <a:srgbClr val="3399FF"/>
                </a:solidFill>
                <a:effectLst/>
                <a:latin typeface="-apple-system"/>
              </a:rPr>
              <a:t>The main strengths of CNNs are to provide an efficient dense network which performs the prediction or identification etc. efficiently.</a:t>
            </a:r>
            <a:endParaRPr lang="en-US" sz="2000" dirty="0">
              <a:solidFill>
                <a:srgbClr val="3399FF"/>
              </a:solidFill>
            </a:endParaRPr>
          </a:p>
          <a:p>
            <a:pPr marL="285750" indent="-285750">
              <a:buFont typeface="Arial" panose="020B0604020202020204" pitchFamily="34" charset="0"/>
              <a:buChar char="•"/>
            </a:pPr>
            <a:r>
              <a:rPr lang="en-US" sz="2000" b="0" i="0" dirty="0">
                <a:solidFill>
                  <a:srgbClr val="3399FF"/>
                </a:solidFill>
                <a:effectLst/>
                <a:latin typeface="-apple-system"/>
              </a:rPr>
              <a:t>The power of CNN is to detect distinct features from images all by itself, without any actual human intervention</a:t>
            </a:r>
            <a:endParaRPr lang="en-US" sz="2000" b="0" i="0" dirty="0">
              <a:solidFill>
                <a:srgbClr val="3399FF"/>
              </a:solidFill>
              <a:effectLst/>
              <a:latin typeface="inter-regular"/>
            </a:endParaRPr>
          </a:p>
          <a:p>
            <a:pPr marL="285750" indent="-285750">
              <a:buFont typeface="Arial" panose="020B0604020202020204" pitchFamily="34" charset="0"/>
              <a:buChar char="•"/>
            </a:pPr>
            <a:endParaRPr lang="en-US" sz="1400" dirty="0">
              <a:solidFill>
                <a:schemeClr val="accent1"/>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96877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D02DF-3DFD-F6B6-C918-0CE7A312A8D3}"/>
              </a:ext>
            </a:extLst>
          </p:cNvPr>
          <p:cNvSpPr txBox="1"/>
          <p:nvPr/>
        </p:nvSpPr>
        <p:spPr>
          <a:xfrm>
            <a:off x="762000" y="685800"/>
            <a:ext cx="9829800" cy="4154984"/>
          </a:xfrm>
          <a:prstGeom prst="rect">
            <a:avLst/>
          </a:prstGeom>
          <a:noFill/>
        </p:spPr>
        <p:txBody>
          <a:bodyPr wrap="square" rtlCol="0">
            <a:spAutoFit/>
          </a:bodyPr>
          <a:lstStyle/>
          <a:p>
            <a:r>
              <a:rPr lang="en-US" sz="2400" b="1" i="0" dirty="0">
                <a:solidFill>
                  <a:srgbClr val="FF0000"/>
                </a:solidFill>
                <a:effectLst/>
                <a:latin typeface="inter-regular"/>
              </a:rPr>
              <a:t>Drawbacks:</a:t>
            </a:r>
            <a:endParaRPr lang="en-IN" sz="2400" b="1" i="0" dirty="0">
              <a:solidFill>
                <a:srgbClr val="FF0000"/>
              </a:solidFill>
              <a:effectLst/>
              <a:latin typeface="inter-regular"/>
            </a:endParaRPr>
          </a:p>
          <a:p>
            <a:pPr marL="285750" indent="-285750">
              <a:buFont typeface="Arial" panose="020B0604020202020204" pitchFamily="34" charset="0"/>
              <a:buChar char="•"/>
            </a:pPr>
            <a:r>
              <a:rPr lang="en-US" sz="2000" b="0" i="0" dirty="0">
                <a:solidFill>
                  <a:srgbClr val="3399FF"/>
                </a:solidFill>
                <a:effectLst/>
                <a:latin typeface="proxima-nova"/>
              </a:rPr>
              <a:t> </a:t>
            </a:r>
            <a:r>
              <a:rPr lang="en-US" sz="2000" dirty="0">
                <a:solidFill>
                  <a:srgbClr val="3399FF"/>
                </a:solidFill>
                <a:latin typeface="inter-regular"/>
              </a:rPr>
              <a:t> It is comparatively slower and less usable compared to its competing frameworks.</a:t>
            </a:r>
            <a:endParaRPr lang="en-IN" sz="2000" b="0" i="0" dirty="0">
              <a:solidFill>
                <a:srgbClr val="3399FF"/>
              </a:solidFill>
              <a:effectLst/>
              <a:latin typeface="inter-regular"/>
            </a:endParaRPr>
          </a:p>
          <a:p>
            <a:pPr marL="285750" indent="-285750">
              <a:buFont typeface="Arial" panose="020B0604020202020204" pitchFamily="34" charset="0"/>
              <a:buChar char="•"/>
            </a:pPr>
            <a:r>
              <a:rPr lang="en-US" sz="2000" b="0" i="0" dirty="0">
                <a:solidFill>
                  <a:srgbClr val="3399FF"/>
                </a:solidFill>
                <a:effectLst/>
                <a:latin typeface="proxima-nova"/>
              </a:rPr>
              <a:t>TensorFlow’s TPU architecture allows only execution of models and doesn’t allow its training.</a:t>
            </a:r>
          </a:p>
          <a:p>
            <a:pPr marL="285750" indent="-285750">
              <a:buFont typeface="Arial" panose="020B0604020202020204" pitchFamily="34" charset="0"/>
              <a:buChar char="•"/>
            </a:pPr>
            <a:r>
              <a:rPr lang="en-US" sz="2000" b="0" i="0" dirty="0">
                <a:solidFill>
                  <a:srgbClr val="3399FF"/>
                </a:solidFill>
                <a:effectLst/>
                <a:latin typeface="inherit"/>
              </a:rPr>
              <a:t>A Convolutional neural network is significantly slower due to an operation such as </a:t>
            </a:r>
            <a:r>
              <a:rPr lang="en-US" sz="2000" b="0" i="0" dirty="0" err="1">
                <a:solidFill>
                  <a:srgbClr val="3399FF"/>
                </a:solidFill>
                <a:effectLst/>
                <a:latin typeface="inherit"/>
              </a:rPr>
              <a:t>maxpool</a:t>
            </a:r>
            <a:r>
              <a:rPr lang="en-US" sz="2000" b="0" i="0" dirty="0">
                <a:solidFill>
                  <a:srgbClr val="3399FF"/>
                </a:solidFill>
                <a:effectLst/>
                <a:latin typeface="inherit"/>
              </a:rPr>
              <a:t>.</a:t>
            </a:r>
          </a:p>
          <a:p>
            <a:pPr marL="285750" indent="-285750">
              <a:buFont typeface="Arial" panose="020B0604020202020204" pitchFamily="34" charset="0"/>
              <a:buChar char="•"/>
            </a:pPr>
            <a:r>
              <a:rPr lang="en-US" sz="2000" b="0" i="0" dirty="0">
                <a:solidFill>
                  <a:srgbClr val="3399FF"/>
                </a:solidFill>
                <a:effectLst/>
                <a:latin typeface="inherit"/>
              </a:rPr>
              <a:t>A Convolutional neural network requires a large Dataset to process and train the neural network.</a:t>
            </a:r>
          </a:p>
          <a:p>
            <a:pPr marL="285750" indent="-285750">
              <a:buFont typeface="Arial" panose="020B0604020202020204" pitchFamily="34" charset="0"/>
              <a:buChar char="•"/>
            </a:pPr>
            <a:endParaRPr lang="en-US" dirty="0">
              <a:solidFill>
                <a:srgbClr val="292929"/>
              </a:solidFill>
              <a:latin typeface="source-serif-pro"/>
            </a:endParaRPr>
          </a:p>
          <a:p>
            <a:pPr marL="285750" indent="-285750">
              <a:buFont typeface="Arial" panose="020B0604020202020204" pitchFamily="34" charset="0"/>
              <a:buChar char="•"/>
            </a:pPr>
            <a:endParaRPr lang="en-US" b="0" i="0" dirty="0">
              <a:solidFill>
                <a:srgbClr val="292929"/>
              </a:solidFill>
              <a:effectLst/>
              <a:latin typeface="source-serif-pro"/>
            </a:endParaRPr>
          </a:p>
          <a:p>
            <a:r>
              <a:rPr lang="en-US" sz="2400" dirty="0">
                <a:solidFill>
                  <a:srgbClr val="FF0000"/>
                </a:solidFill>
                <a:latin typeface="source-serif-pro"/>
              </a:rPr>
              <a:t>Alternative Design Approach:</a:t>
            </a:r>
          </a:p>
          <a:p>
            <a:pPr marL="285750" indent="-285750">
              <a:buFont typeface="Arial" panose="020B0604020202020204" pitchFamily="34" charset="0"/>
              <a:buChar char="•"/>
            </a:pPr>
            <a:r>
              <a:rPr lang="en-US" sz="2000" dirty="0">
                <a:solidFill>
                  <a:srgbClr val="3399FF"/>
                </a:solidFill>
                <a:latin typeface="source-serif-pro"/>
              </a:rPr>
              <a:t>U</a:t>
            </a:r>
            <a:r>
              <a:rPr lang="en-US" sz="2000" b="0" i="0" dirty="0">
                <a:solidFill>
                  <a:srgbClr val="3399FF"/>
                </a:solidFill>
                <a:effectLst/>
                <a:latin typeface="source-serif-pro"/>
              </a:rPr>
              <a:t>sing transfer learning we could train a model which is much better when compared to CNN model</a:t>
            </a:r>
            <a:r>
              <a:rPr lang="en-US" b="0" i="0" dirty="0">
                <a:solidFill>
                  <a:srgbClr val="292929"/>
                </a:solidFill>
                <a:effectLst/>
                <a:latin typeface="source-serif-pro"/>
              </a:rPr>
              <a:t>.</a:t>
            </a:r>
            <a:endParaRPr lang="en-US" sz="1800" b="0" i="0" dirty="0">
              <a:solidFill>
                <a:srgbClr val="FF0000"/>
              </a:solidFill>
              <a:effectLst/>
              <a:latin typeface="inter-regular"/>
            </a:endParaRPr>
          </a:p>
        </p:txBody>
      </p:sp>
    </p:spTree>
    <p:extLst>
      <p:ext uri="{BB962C8B-B14F-4D97-AF65-F5344CB8AC3E}">
        <p14:creationId xmlns:p14="http://schemas.microsoft.com/office/powerpoint/2010/main" val="7847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2" name="TextBox 1">
            <a:extLst>
              <a:ext uri="{FF2B5EF4-FFF2-40B4-BE49-F238E27FC236}">
                <a16:creationId xmlns:a16="http://schemas.microsoft.com/office/drawing/2014/main" id="{C688D746-2897-08AF-2CCB-8F75B2E724A0}"/>
              </a:ext>
            </a:extLst>
          </p:cNvPr>
          <p:cNvSpPr txBox="1"/>
          <p:nvPr/>
        </p:nvSpPr>
        <p:spPr>
          <a:xfrm>
            <a:off x="697523" y="2133600"/>
            <a:ext cx="9982200" cy="4431983"/>
          </a:xfrm>
          <a:prstGeom prst="rect">
            <a:avLst/>
          </a:prstGeom>
          <a:noFill/>
        </p:spPr>
        <p:txBody>
          <a:bodyPr wrap="square" rtlCol="0">
            <a:spAutoFit/>
          </a:bodyPr>
          <a:lstStyle/>
          <a:p>
            <a:r>
              <a:rPr lang="en-IN" sz="2400" b="1" dirty="0">
                <a:solidFill>
                  <a:srgbClr val="FF0000"/>
                </a:solidFill>
              </a:rPr>
              <a:t>Design </a:t>
            </a:r>
            <a:r>
              <a:rPr lang="en-IN" sz="2400" b="1" dirty="0" err="1">
                <a:solidFill>
                  <a:srgbClr val="FF0000"/>
                </a:solidFill>
              </a:rPr>
              <a:t>Contraints</a:t>
            </a:r>
            <a:r>
              <a:rPr lang="en-IN" sz="2400" b="1" dirty="0">
                <a:solidFill>
                  <a:srgbClr val="FF0000"/>
                </a:solidFill>
              </a:rPr>
              <a:t>:</a:t>
            </a:r>
          </a:p>
          <a:p>
            <a:endParaRPr lang="en-IN" sz="2000" dirty="0">
              <a:solidFill>
                <a:srgbClr val="3399FF"/>
              </a:solidFill>
            </a:endParaRPr>
          </a:p>
          <a:p>
            <a:pPr marL="285750" indent="-285750">
              <a:buFont typeface="Arial" panose="020B0604020202020204" pitchFamily="34" charset="0"/>
              <a:buChar char="•"/>
            </a:pPr>
            <a:r>
              <a:rPr lang="en-IN" sz="2000" dirty="0">
                <a:solidFill>
                  <a:srgbClr val="3399FF"/>
                </a:solidFill>
              </a:rPr>
              <a:t> </a:t>
            </a:r>
            <a:r>
              <a:rPr lang="en-US" sz="2000" b="1" i="0" dirty="0">
                <a:solidFill>
                  <a:srgbClr val="3399FF"/>
                </a:solidFill>
                <a:effectLst/>
                <a:latin typeface="arial" panose="020B0604020202020204" pitchFamily="34" charset="0"/>
              </a:rPr>
              <a:t>CNN do not encode the position and orientation of object</a:t>
            </a:r>
            <a:r>
              <a:rPr lang="en-US" sz="2000" b="0" i="0" dirty="0">
                <a:solidFill>
                  <a:srgbClr val="3399FF"/>
                </a:solidFill>
                <a:effectLst/>
                <a:latin typeface="arial" panose="020B0604020202020204" pitchFamily="34" charset="0"/>
              </a:rPr>
              <a:t>. Lack of ability to be spatially invariant to the input data</a:t>
            </a:r>
            <a:endParaRPr lang="en-IN" sz="2000" dirty="0">
              <a:solidFill>
                <a:srgbClr val="3399FF"/>
              </a:solidFill>
            </a:endParaRPr>
          </a:p>
          <a:p>
            <a:pPr marL="285750" indent="-285750">
              <a:buFont typeface="Arial" panose="020B0604020202020204" pitchFamily="34" charset="0"/>
              <a:buChar char="•"/>
            </a:pPr>
            <a:r>
              <a:rPr lang="en-US" sz="2000" b="0" i="0" dirty="0">
                <a:solidFill>
                  <a:srgbClr val="3399FF"/>
                </a:solidFill>
                <a:effectLst/>
                <a:latin typeface="arial" panose="020B0604020202020204" pitchFamily="34" charset="0"/>
              </a:rPr>
              <a:t>A CNN requires a large Dataset to process and train the neural network</a:t>
            </a:r>
            <a:r>
              <a:rPr lang="en-US" sz="2000" b="0" i="1" dirty="0">
                <a:solidFill>
                  <a:srgbClr val="3399FF"/>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000" b="0" i="0" dirty="0">
                <a:solidFill>
                  <a:srgbClr val="3399FF"/>
                </a:solidFill>
                <a:effectLst/>
                <a:latin typeface="arial" panose="020B0604020202020204" pitchFamily="34" charset="0"/>
              </a:rPr>
              <a:t>A Convolutional neural network is </a:t>
            </a:r>
            <a:r>
              <a:rPr lang="en-US" sz="2000" b="1" i="0" dirty="0">
                <a:solidFill>
                  <a:srgbClr val="3399FF"/>
                </a:solidFill>
                <a:effectLst/>
                <a:latin typeface="arial" panose="020B0604020202020204" pitchFamily="34" charset="0"/>
              </a:rPr>
              <a:t>significantly slower due to an operation such as </a:t>
            </a:r>
            <a:r>
              <a:rPr lang="en-US" sz="2000" b="1" i="0" dirty="0" err="1">
                <a:solidFill>
                  <a:srgbClr val="3399FF"/>
                </a:solidFill>
                <a:effectLst/>
                <a:latin typeface="arial" panose="020B0604020202020204" pitchFamily="34" charset="0"/>
              </a:rPr>
              <a:t>maxpool</a:t>
            </a:r>
            <a:r>
              <a:rPr lang="en-US" sz="2000" b="0" i="0" dirty="0">
                <a:solidFill>
                  <a:srgbClr val="3399FF"/>
                </a:solidFill>
                <a:effectLst/>
                <a:latin typeface="arial" panose="020B0604020202020204" pitchFamily="34" charset="0"/>
              </a:rPr>
              <a:t>. If the CNN has several layers then the training process takes a lot of time if the computer doesn't consist of a good GPU</a:t>
            </a:r>
            <a:r>
              <a:rPr lang="en-US" sz="2000" i="1" dirty="0">
                <a:solidFill>
                  <a:srgbClr val="3399FF"/>
                </a:solidFill>
                <a:latin typeface="Arial" panose="020B0604020202020204" pitchFamily="34" charset="0"/>
                <a:cs typeface="Arial" panose="020B0604020202020204" pitchFamily="34" charset="0"/>
              </a:rPr>
              <a:t>.</a:t>
            </a:r>
            <a:endParaRPr lang="en-IN" sz="2000" dirty="0">
              <a:solidFill>
                <a:srgbClr val="3399FF"/>
              </a:solidFill>
              <a:latin typeface="Arial" panose="020B0604020202020204" pitchFamily="34" charset="0"/>
              <a:cs typeface="Arial" panose="020B0604020202020204" pitchFamily="34" charset="0"/>
            </a:endParaRPr>
          </a:p>
          <a:p>
            <a:endParaRPr lang="en-IN" dirty="0"/>
          </a:p>
          <a:p>
            <a:r>
              <a:rPr lang="en-IN" sz="2400" b="1" dirty="0">
                <a:solidFill>
                  <a:srgbClr val="FF0000"/>
                </a:solidFill>
              </a:rPr>
              <a:t>Assumptions:</a:t>
            </a:r>
            <a:r>
              <a:rPr lang="en-IN" sz="2400" b="1" dirty="0"/>
              <a:t> </a:t>
            </a:r>
          </a:p>
          <a:p>
            <a:r>
              <a:rPr lang="en-IN" sz="2000" dirty="0">
                <a:solidFill>
                  <a:srgbClr val="3399FF"/>
                </a:solidFill>
              </a:rPr>
              <a:t>The Image we are trying to classify is assumed to belonging to one of the classes we have trained our model to classify.</a:t>
            </a:r>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TextBox 1">
            <a:extLst>
              <a:ext uri="{FF2B5EF4-FFF2-40B4-BE49-F238E27FC236}">
                <a16:creationId xmlns:a16="http://schemas.microsoft.com/office/drawing/2014/main" id="{73F589D5-992C-015D-F770-BBC75B08BCA9}"/>
              </a:ext>
            </a:extLst>
          </p:cNvPr>
          <p:cNvSpPr txBox="1"/>
          <p:nvPr/>
        </p:nvSpPr>
        <p:spPr>
          <a:xfrm>
            <a:off x="838200" y="1828800"/>
            <a:ext cx="9829800" cy="4524315"/>
          </a:xfrm>
          <a:prstGeom prst="rect">
            <a:avLst/>
          </a:prstGeom>
          <a:noFill/>
        </p:spPr>
        <p:txBody>
          <a:bodyPr wrap="square" rtlCol="0">
            <a:spAutoFit/>
          </a:bodyPr>
          <a:lstStyle/>
          <a:p>
            <a:r>
              <a:rPr lang="en-IN" sz="2400" b="1" dirty="0">
                <a:solidFill>
                  <a:srgbClr val="FF0000"/>
                </a:solidFill>
              </a:rPr>
              <a:t>New Approach:</a:t>
            </a:r>
          </a:p>
          <a:p>
            <a:r>
              <a:rPr lang="en-US" b="0" i="0" dirty="0">
                <a:solidFill>
                  <a:srgbClr val="3399FF"/>
                </a:solidFill>
                <a:effectLst/>
                <a:latin typeface="source-serif-pro"/>
              </a:rPr>
              <a:t>Transfer learning is a method of reusing the already acquired knowledge, we assess that the pretrained model may not be directly applicable to our problem. But, we can use it to get a useful representation of our input data. We feed input data to pretrained model to get a representation of our data.</a:t>
            </a:r>
          </a:p>
          <a:p>
            <a:r>
              <a:rPr lang="en-US" b="0" i="0" dirty="0">
                <a:solidFill>
                  <a:srgbClr val="3399FF"/>
                </a:solidFill>
                <a:effectLst/>
                <a:latin typeface="source-serif-pro"/>
              </a:rPr>
              <a:t>We design our own model and feed it with representations given by pre-trained model to get results.</a:t>
            </a:r>
            <a:endParaRPr lang="en-US" b="1" dirty="0">
              <a:solidFill>
                <a:srgbClr val="3399FF"/>
              </a:solidFill>
              <a:latin typeface="arial" panose="020B0604020202020204" pitchFamily="34" charset="0"/>
            </a:endParaRPr>
          </a:p>
          <a:p>
            <a:endParaRPr lang="en-US" b="1" dirty="0">
              <a:solidFill>
                <a:srgbClr val="202124"/>
              </a:solidFill>
              <a:latin typeface="arial" panose="020B0604020202020204" pitchFamily="34" charset="0"/>
            </a:endParaRPr>
          </a:p>
          <a:p>
            <a:r>
              <a:rPr lang="en-US" sz="2400" b="1" dirty="0">
                <a:solidFill>
                  <a:srgbClr val="FF0000"/>
                </a:solidFill>
                <a:latin typeface="arial" panose="020B0604020202020204" pitchFamily="34" charset="0"/>
              </a:rPr>
              <a:t>Benefits:</a:t>
            </a:r>
          </a:p>
          <a:p>
            <a:pPr marL="285750" indent="-285750">
              <a:buFont typeface="Arial" panose="020B0604020202020204" pitchFamily="34" charset="0"/>
              <a:buChar char="•"/>
            </a:pPr>
            <a:r>
              <a:rPr lang="en-US" dirty="0">
                <a:solidFill>
                  <a:srgbClr val="3399FF"/>
                </a:solidFill>
                <a:latin typeface="arial" panose="020B0604020202020204" pitchFamily="34" charset="0"/>
              </a:rPr>
              <a:t>V</a:t>
            </a:r>
            <a:r>
              <a:rPr lang="en-US" b="0" i="0" dirty="0">
                <a:solidFill>
                  <a:srgbClr val="3399FF"/>
                </a:solidFill>
                <a:effectLst/>
                <a:latin typeface="arial" panose="020B0604020202020204" pitchFamily="34" charset="0"/>
              </a:rPr>
              <a:t>ersatile uses cases from transfer learning, prediction, and feature extraction</a:t>
            </a:r>
            <a:r>
              <a:rPr lang="en-US" b="0" i="0" dirty="0">
                <a:solidFill>
                  <a:srgbClr val="3399FF"/>
                </a:solidFill>
                <a:effectLst/>
                <a:latin typeface="source-serif-pro"/>
              </a:rPr>
              <a:t> </a:t>
            </a:r>
          </a:p>
          <a:p>
            <a:pPr marL="285750" indent="-285750">
              <a:buFont typeface="Arial" panose="020B0604020202020204" pitchFamily="34" charset="0"/>
              <a:buChar char="•"/>
            </a:pPr>
            <a:r>
              <a:rPr lang="en-US" b="0" i="0" dirty="0">
                <a:solidFill>
                  <a:srgbClr val="3399FF"/>
                </a:solidFill>
                <a:effectLst/>
                <a:latin typeface="arial" panose="020B0604020202020204" pitchFamily="34" charset="0"/>
              </a:rPr>
              <a:t>achieve solid (same or even better) model performance quickly.</a:t>
            </a:r>
            <a:endParaRPr lang="en-US" b="0" i="0" dirty="0">
              <a:solidFill>
                <a:srgbClr val="3399FF"/>
              </a:solidFill>
              <a:effectLst/>
              <a:latin typeface="source-serif-pro"/>
            </a:endParaRPr>
          </a:p>
          <a:p>
            <a:r>
              <a:rPr lang="en-US" sz="2400" b="1" dirty="0">
                <a:solidFill>
                  <a:srgbClr val="FF0000"/>
                </a:solidFill>
                <a:latin typeface="source-serif-pro"/>
              </a:rPr>
              <a:t>Drawbacks:</a:t>
            </a:r>
          </a:p>
          <a:p>
            <a:pPr marL="285750" indent="-285750">
              <a:buFont typeface="Arial" panose="020B0604020202020204" pitchFamily="34" charset="0"/>
              <a:buChar char="•"/>
            </a:pPr>
            <a:r>
              <a:rPr lang="en-US" i="0" dirty="0">
                <a:solidFill>
                  <a:srgbClr val="3399FF"/>
                </a:solidFill>
                <a:effectLst/>
                <a:latin typeface="Roboto" panose="02000000000000000000" pitchFamily="2" charset="0"/>
              </a:rPr>
              <a:t> </a:t>
            </a:r>
            <a:r>
              <a:rPr lang="en-US" i="0" dirty="0">
                <a:solidFill>
                  <a:srgbClr val="3399FF"/>
                </a:solidFill>
                <a:effectLst/>
                <a:latin typeface="arial" panose="020B0604020202020204" pitchFamily="34" charset="0"/>
              </a:rPr>
              <a:t>Many pre-trained models are trained for less or mode different purposes , so may not be suitable in some cases</a:t>
            </a:r>
            <a:endParaRPr lang="en-US" i="0" dirty="0">
              <a:solidFill>
                <a:srgbClr val="3399FF"/>
              </a:solidFill>
              <a:effectLst/>
              <a:latin typeface="Roboto" panose="02000000000000000000" pitchFamily="2" charset="0"/>
            </a:endParaRPr>
          </a:p>
          <a:p>
            <a:pPr marL="285750" indent="-285750">
              <a:buFont typeface="Arial" panose="020B0604020202020204" pitchFamily="34" charset="0"/>
              <a:buChar char="•"/>
            </a:pPr>
            <a:r>
              <a:rPr lang="en-US" i="0" dirty="0">
                <a:solidFill>
                  <a:srgbClr val="3399FF"/>
                </a:solidFill>
                <a:effectLst/>
                <a:latin typeface="arial" panose="020B0604020202020204" pitchFamily="34" charset="0"/>
              </a:rPr>
              <a:t>It will take large amount of resources(time and computation power) to train big models from scratch</a:t>
            </a:r>
            <a:endParaRPr lang="en-US" i="0" dirty="0">
              <a:solidFill>
                <a:srgbClr val="3399FF"/>
              </a:solidFill>
              <a:effectLst/>
              <a:latin typeface="source-serif-pro"/>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4" name="Google Shape;54;p7"/>
          <p:cNvSpPr txBox="1"/>
          <p:nvPr/>
        </p:nvSpPr>
        <p:spPr>
          <a:xfrm>
            <a:off x="685800" y="228600"/>
            <a:ext cx="7391400" cy="685799"/>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High-level design view of the system.</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graphicFrame>
        <p:nvGraphicFramePr>
          <p:cNvPr id="2" name="Object 1">
            <a:extLst>
              <a:ext uri="{FF2B5EF4-FFF2-40B4-BE49-F238E27FC236}">
                <a16:creationId xmlns:a16="http://schemas.microsoft.com/office/drawing/2014/main" id="{4C3B38CD-9959-4002-A1A5-C2AB3F8E571D}"/>
              </a:ext>
            </a:extLst>
          </p:cNvPr>
          <p:cNvGraphicFramePr>
            <a:graphicFrameLocks noChangeAspect="1"/>
          </p:cNvGraphicFramePr>
          <p:nvPr/>
        </p:nvGraphicFramePr>
        <p:xfrm>
          <a:off x="838200" y="685800"/>
          <a:ext cx="5914748" cy="6034646"/>
        </p:xfrm>
        <a:graphic>
          <a:graphicData uri="http://schemas.openxmlformats.org/presentationml/2006/ole">
            <mc:AlternateContent xmlns:mc="http://schemas.openxmlformats.org/markup-compatibility/2006">
              <mc:Choice xmlns:v="urn:schemas-microsoft-com:vml" Requires="v">
                <p:oleObj name="Acrobat Document" r:id="rId3" imgW="4602196" imgH="6034898" progId="Acrobat.Document.DC">
                  <p:embed/>
                </p:oleObj>
              </mc:Choice>
              <mc:Fallback>
                <p:oleObj name="Acrobat Document" r:id="rId3" imgW="4602196" imgH="6034898" progId="Acrobat.Document.DC">
                  <p:embed/>
                  <p:pic>
                    <p:nvPicPr>
                      <p:cNvPr id="2" name="Object 1">
                        <a:extLst>
                          <a:ext uri="{FF2B5EF4-FFF2-40B4-BE49-F238E27FC236}">
                            <a16:creationId xmlns:a16="http://schemas.microsoft.com/office/drawing/2014/main" id="{4C3B38CD-9959-4002-A1A5-C2AB3F8E571D}"/>
                          </a:ext>
                        </a:extLst>
                      </p:cNvPr>
                      <p:cNvPicPr/>
                      <p:nvPr/>
                    </p:nvPicPr>
                    <p:blipFill>
                      <a:blip r:embed="rId4"/>
                      <a:stretch>
                        <a:fillRect/>
                      </a:stretch>
                    </p:blipFill>
                    <p:spPr>
                      <a:xfrm>
                        <a:off x="838200" y="685800"/>
                        <a:ext cx="5914748" cy="6034646"/>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832BE23-9C1A-4FC8-88F7-88DB2EC7F2AB}"/>
              </a:ext>
            </a:extLst>
          </p:cNvPr>
          <p:cNvSpPr txBox="1"/>
          <p:nvPr/>
        </p:nvSpPr>
        <p:spPr>
          <a:xfrm>
            <a:off x="7162800" y="1128369"/>
            <a:ext cx="4495800" cy="5355312"/>
          </a:xfrm>
          <a:prstGeom prst="rect">
            <a:avLst/>
          </a:prstGeom>
          <a:noFill/>
        </p:spPr>
        <p:txBody>
          <a:bodyPr wrap="square" rtlCol="0">
            <a:spAutoFit/>
          </a:bodyPr>
          <a:lstStyle/>
          <a:p>
            <a:r>
              <a:rPr lang="en-US" b="1" u="sng" dirty="0"/>
              <a:t>High Level Design - Overview</a:t>
            </a:r>
          </a:p>
          <a:p>
            <a:r>
              <a:rPr lang="en-US" dirty="0"/>
              <a:t>We(project developers) select the dataset in which we want to train our deep neural network.</a:t>
            </a:r>
          </a:p>
          <a:p>
            <a:r>
              <a:rPr lang="en-US" dirty="0"/>
              <a:t>Once datasets has been selected we check the datasets for dodgy images and get rid of them.</a:t>
            </a:r>
          </a:p>
          <a:p>
            <a:r>
              <a:rPr lang="en-US" dirty="0"/>
              <a:t>This cleaned datasets are provided as input to the preprocessor which scales and partitions the datasets into training ,testing and validation sets.</a:t>
            </a:r>
          </a:p>
          <a:p>
            <a:r>
              <a:rPr lang="en-US" dirty="0"/>
              <a:t>After this we build the deep neural network and train it using the training set of images.</a:t>
            </a:r>
          </a:p>
          <a:p>
            <a:r>
              <a:rPr lang="en-US" dirty="0"/>
              <a:t>Once it has been trained its performance is evaluated using the test set.</a:t>
            </a:r>
          </a:p>
          <a:p>
            <a:r>
              <a:rPr lang="en-US" dirty="0"/>
              <a:t>Once the model has been tested it is combat ready and can be deployed to the user.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685800"/>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52400"/>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838200" y="1143000"/>
            <a:ext cx="5410200" cy="382587"/>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rgbClr val="FF0000"/>
              </a:buClr>
              <a:buSzPct val="80000"/>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pic>
        <p:nvPicPr>
          <p:cNvPr id="6" name="Picture 5">
            <a:extLst>
              <a:ext uri="{FF2B5EF4-FFF2-40B4-BE49-F238E27FC236}">
                <a16:creationId xmlns:a16="http://schemas.microsoft.com/office/drawing/2014/main" id="{14BBE7B2-D113-4783-99D6-8B9D018E0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828800"/>
            <a:ext cx="9220200" cy="4218876"/>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399</TotalTime>
  <Words>1205</Words>
  <Application>Microsoft Office PowerPoint</Application>
  <PresentationFormat>Widescreen</PresentationFormat>
  <Paragraphs>111</Paragraphs>
  <Slides>16</Slides>
  <Notes>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2" baseType="lpstr">
      <vt:lpstr>-apple-system</vt:lpstr>
      <vt:lpstr>Arial</vt:lpstr>
      <vt:lpstr>Arial</vt:lpstr>
      <vt:lpstr>Calibri</vt:lpstr>
      <vt:lpstr>Calibri Light</vt:lpstr>
      <vt:lpstr>Carlito</vt:lpstr>
      <vt:lpstr>inherit</vt:lpstr>
      <vt:lpstr>inter-regular</vt:lpstr>
      <vt:lpstr>proxima-nova</vt:lpstr>
      <vt:lpstr>Roboto</vt:lpstr>
      <vt:lpstr>source-serif-pro</vt:lpstr>
      <vt:lpstr>Trebuchet MS</vt:lpstr>
      <vt:lpstr>urw-din</vt:lpstr>
      <vt:lpstr>Wingdings</vt:lpstr>
      <vt:lpstr>Custom Design</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Gurukiran V</cp:lastModifiedBy>
  <cp:revision>11</cp:revision>
  <dcterms:created xsi:type="dcterms:W3CDTF">2021-03-18T09:57:49Z</dcterms:created>
  <dcterms:modified xsi:type="dcterms:W3CDTF">2022-09-25T12:19:51Z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