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3" r:id="rId3"/>
    <p:sldId id="258" r:id="rId4"/>
    <p:sldId id="259" r:id="rId5"/>
    <p:sldId id="274" r:id="rId6"/>
    <p:sldId id="27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1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DF7A5-A7FB-43FE-AB51-FBD07939D0E5}" type="datetimeFigureOut">
              <a:rPr lang="en-IN" smtClean="0"/>
              <a:t>03-10-2021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F0426-C58B-416E-AF35-C375E6ED32A9}" type="slidenum">
              <a:rPr lang="en-IN" smtClean="0"/>
              <a:t>‹#›</a:t>
            </a:fld>
            <a:endParaRPr lang="en-IN"/>
          </a:p>
        </p:txBody>
      </p:sp>
    </p:spTree>
    <p:extLst>
      <p:ext uri="{BB962C8B-B14F-4D97-AF65-F5344CB8AC3E}">
        <p14:creationId xmlns:p14="http://schemas.microsoft.com/office/powerpoint/2010/main" val="151472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C994-EE6A-4E46-8698-72D58DE59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756F5-6DED-4454-99C6-58F56AA2D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20B1B3-2CD1-4183-883E-9E1BC2A3DA4B}"/>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20893BF2-C270-4425-BB4F-389F10D1D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D3772-7C18-4B7C-9310-20207F624AE3}"/>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28871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B839-5612-438E-BFA2-49FC4A462F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FB932-DFCE-46FB-9542-26A59B4AA0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5DB19-1C2D-4406-B770-44AE11B91422}"/>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556B77E0-C409-41A4-B6FE-997771A75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853E7-240F-40E9-8669-34E7E445C94C}"/>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44482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A777A-9815-453B-9DBA-715AFBD70B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C0C8BF-1C03-44EF-AC1A-5EB6ECE6F6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4F88B-5A8D-43A4-B139-0D4C7A3EE314}"/>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63A5A6DA-E24F-4AA8-84CE-3C6C2D6BB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D2755-54E6-4883-BB60-5B1B43D45EDF}"/>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104680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9D6C-B84B-4C25-BD1D-110C3298D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4F7390-5F72-4DF3-B4CB-FB233FA6D3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9E340-7261-4173-B0DE-5D4826F491FE}"/>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FBF7B619-3A26-44AE-83A1-E378D8709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C4F85-8392-4875-95FF-65D3B7E929D7}"/>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48299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D140-3E47-4020-9CA3-64449B990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60438A-36B2-4D88-B82B-97A8456E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3962C-07DE-4890-AE27-515AC076E3F2}"/>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02073267-A673-4DD2-820A-90793934E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F3A2E-8C84-4FB1-8A07-BC1114677082}"/>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84646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1ED8-EB8D-4FD7-B366-87C22A181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247557-F69C-41C9-85FF-39BE01D9C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5440EC-1CA8-4B8E-9611-E46DB0F8A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62AAE4-F7C1-4A19-97AF-E7E59C95DE0B}"/>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6" name="Footer Placeholder 5">
            <a:extLst>
              <a:ext uri="{FF2B5EF4-FFF2-40B4-BE49-F238E27FC236}">
                <a16:creationId xmlns:a16="http://schemas.microsoft.com/office/drawing/2014/main" id="{209629FA-7EA1-46D0-ADFB-9AABA01180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5A547-C937-450A-80E3-29CDBEB772EE}"/>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81092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E4F-C306-48A7-8901-7429B19A06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ADCC4B-8D84-4FBA-A7FB-3570BF452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4EF85-E4A0-451A-8F80-1452EEFCB7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CD152-90F2-422D-8FD4-B4E0CF35A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CDD186-26B9-447D-8267-D467434D3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E96038-0F6F-4E1F-B8C6-9A5C2DCB34C9}"/>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8" name="Footer Placeholder 7">
            <a:extLst>
              <a:ext uri="{FF2B5EF4-FFF2-40B4-BE49-F238E27FC236}">
                <a16:creationId xmlns:a16="http://schemas.microsoft.com/office/drawing/2014/main" id="{2E052AC2-9660-4737-B756-E0122D5614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D4E97C-506F-4CB3-A544-1EE018484E21}"/>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97422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9353-A279-4826-8A4E-240B9D8BD7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8B5-D433-46DB-8F3E-46CB37D24A29}"/>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4" name="Footer Placeholder 3">
            <a:extLst>
              <a:ext uri="{FF2B5EF4-FFF2-40B4-BE49-F238E27FC236}">
                <a16:creationId xmlns:a16="http://schemas.microsoft.com/office/drawing/2014/main" id="{E9AC18BD-47D8-497B-8BAC-692732CAFE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8AE23-5CF1-46D4-ACDC-0E04F297428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409133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4503D-4D4E-47C5-BA2A-CFAA395F4785}"/>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3" name="Footer Placeholder 2">
            <a:extLst>
              <a:ext uri="{FF2B5EF4-FFF2-40B4-BE49-F238E27FC236}">
                <a16:creationId xmlns:a16="http://schemas.microsoft.com/office/drawing/2014/main" id="{441CFCEE-F357-4491-9042-D82C4A4FA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266809-97B1-440C-A279-BF6E578C8916}"/>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49277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E4D4-C077-43CB-BC70-7F2E78B48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D4C5F0-0921-4924-9746-5C83559AE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0823C-C679-4C2A-9C5C-FCAED0A06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D5AA3-EE89-4FF4-B57C-1C74B14FCE9B}"/>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6" name="Footer Placeholder 5">
            <a:extLst>
              <a:ext uri="{FF2B5EF4-FFF2-40B4-BE49-F238E27FC236}">
                <a16:creationId xmlns:a16="http://schemas.microsoft.com/office/drawing/2014/main" id="{2CB11DF0-5097-434A-A57A-15000242B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37212-E1AB-44CC-AF9D-E69B37FE1AD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36470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D9FB-EC24-48EF-9171-A7918F64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CEA944-8F9E-4D9D-B25D-434121247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CFAC9-9E34-4FB8-813F-1F392F1B4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FEA83-06F1-44E8-97DC-C9F55D28782A}"/>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6" name="Footer Placeholder 5">
            <a:extLst>
              <a:ext uri="{FF2B5EF4-FFF2-40B4-BE49-F238E27FC236}">
                <a16:creationId xmlns:a16="http://schemas.microsoft.com/office/drawing/2014/main" id="{A121DF21-BBCB-4A8B-977B-6E53ABF61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D60D1-3474-4698-8BC2-7171DA9A1784}"/>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51547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606E7D-621C-4CC2-858B-F7DF35A59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BFC301-8DFA-41BB-BA21-C78807143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5DFD8-4935-4F69-B692-6438C7302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D512D7E7-11BE-4C13-A8CD-072A48DCC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581319-2C98-4A23-9C56-C5DD307F3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E90C8-46C5-44B9-8E0F-5CAB5BFAF6DB}" type="slidenum">
              <a:rPr lang="en-IN" smtClean="0"/>
              <a:t>‹#›</a:t>
            </a:fld>
            <a:endParaRPr lang="en-IN"/>
          </a:p>
        </p:txBody>
      </p:sp>
    </p:spTree>
    <p:extLst>
      <p:ext uri="{BB962C8B-B14F-4D97-AF65-F5344CB8AC3E}">
        <p14:creationId xmlns:p14="http://schemas.microsoft.com/office/powerpoint/2010/main" val="406094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JayasooryaJeswin/HAB2"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3842D1D5-8159-42EE-BA1F-9FDBE7EDA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7"/>
            <a:ext cx="12192000" cy="6864097"/>
          </a:xfrm>
          <a:prstGeom prst="rect">
            <a:avLst/>
          </a:prstGeom>
        </p:spPr>
      </p:pic>
      <p:sp>
        <p:nvSpPr>
          <p:cNvPr id="2" name="TextBox 1">
            <a:extLst>
              <a:ext uri="{FF2B5EF4-FFF2-40B4-BE49-F238E27FC236}">
                <a16:creationId xmlns:a16="http://schemas.microsoft.com/office/drawing/2014/main" id="{91FFC3C1-9152-44F0-9E9C-54DF82C38635}"/>
              </a:ext>
            </a:extLst>
          </p:cNvPr>
          <p:cNvSpPr txBox="1"/>
          <p:nvPr/>
        </p:nvSpPr>
        <p:spPr>
          <a:xfrm>
            <a:off x="2987040" y="3814354"/>
            <a:ext cx="7132320" cy="1446550"/>
          </a:xfrm>
          <a:prstGeom prst="rect">
            <a:avLst/>
          </a:prstGeom>
          <a:noFill/>
        </p:spPr>
        <p:txBody>
          <a:bodyPr wrap="square" rtlCol="0">
            <a:spAutoFit/>
          </a:bodyPr>
          <a:lstStyle/>
          <a:p>
            <a:pPr algn="ctr"/>
            <a:r>
              <a:rPr lang="en-US" sz="4400" b="1" dirty="0">
                <a:solidFill>
                  <a:schemeClr val="bg1"/>
                </a:solidFill>
                <a:latin typeface="Bahnschrift SemiBold SemiConden" panose="020B0502040204020203" pitchFamily="34" charset="0"/>
              </a:rPr>
              <a:t>ESCAPING VELOCITY</a:t>
            </a:r>
          </a:p>
          <a:p>
            <a:pPr algn="ctr"/>
            <a:r>
              <a:rPr lang="en-US" sz="4400" b="1" dirty="0">
                <a:solidFill>
                  <a:schemeClr val="bg1"/>
                </a:solidFill>
                <a:latin typeface="Bahnschrift SemiBold SemiConden" panose="020B0502040204020203" pitchFamily="34" charset="0"/>
              </a:rPr>
              <a:t>NEAR SPACE NEAR YOU!</a:t>
            </a:r>
          </a:p>
        </p:txBody>
      </p:sp>
    </p:spTree>
    <p:extLst>
      <p:ext uri="{BB962C8B-B14F-4D97-AF65-F5344CB8AC3E}">
        <p14:creationId xmlns:p14="http://schemas.microsoft.com/office/powerpoint/2010/main" val="24394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E54A-59E6-4404-BE6E-E288366B20A8}"/>
              </a:ext>
            </a:extLst>
          </p:cNvPr>
          <p:cNvSpPr>
            <a:spLocks noGrp="1"/>
          </p:cNvSpPr>
          <p:nvPr>
            <p:ph type="title"/>
          </p:nvPr>
        </p:nvSpPr>
        <p:spPr>
          <a:xfrm>
            <a:off x="89263" y="674976"/>
            <a:ext cx="1408611" cy="309093"/>
          </a:xfrm>
        </p:spPr>
        <p:txBody>
          <a:bodyPr>
            <a:noAutofit/>
          </a:bodyPr>
          <a:lstStyle/>
          <a:p>
            <a:r>
              <a:rPr lang="en-IN" sz="2800"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6514C333-E2E8-48AA-B161-5BB03112464D}"/>
              </a:ext>
            </a:extLst>
          </p:cNvPr>
          <p:cNvSpPr>
            <a:spLocks noGrp="1"/>
          </p:cNvSpPr>
          <p:nvPr>
            <p:ph idx="1"/>
          </p:nvPr>
        </p:nvSpPr>
        <p:spPr>
          <a:xfrm>
            <a:off x="730200" y="1247307"/>
            <a:ext cx="10515600" cy="1069328"/>
          </a:xfrm>
        </p:spPr>
        <p:txBody>
          <a:bodyPr>
            <a:normAutofit lnSpcReduction="10000"/>
          </a:bodyPr>
          <a:lstStyle/>
          <a:p>
            <a:r>
              <a:rPr lang="en-US" sz="1800" dirty="0">
                <a:latin typeface="Segoe UI Semibold" panose="020B0702040204020203" pitchFamily="34" charset="0"/>
                <a:cs typeface="Segoe UI Semibold" panose="020B0702040204020203" pitchFamily="34" charset="0"/>
              </a:rPr>
              <a:t>INSPIRATION FOR DEVELOPING </a:t>
            </a:r>
          </a:p>
          <a:p>
            <a:r>
              <a:rPr lang="en-US" sz="1800" dirty="0">
                <a:latin typeface="Segoe UI Semibold" panose="020B0702040204020203" pitchFamily="34" charset="0"/>
                <a:cs typeface="Segoe UI Semibold" panose="020B0702040204020203" pitchFamily="34" charset="0"/>
              </a:rPr>
              <a:t>METHODOLOGY </a:t>
            </a:r>
          </a:p>
          <a:p>
            <a:r>
              <a:rPr lang="en-US" sz="1800" dirty="0">
                <a:latin typeface="Segoe UI Semibold" panose="020B0702040204020203" pitchFamily="34" charset="0"/>
                <a:cs typeface="Segoe UI Semibold" panose="020B0702040204020203" pitchFamily="34" charset="0"/>
              </a:rPr>
              <a:t>BENEFITS</a:t>
            </a:r>
          </a:p>
          <a:p>
            <a:endParaRPr lang="en-US" sz="1800" dirty="0">
              <a:latin typeface="Segoe UI Semibold" panose="020B0702040204020203" pitchFamily="34" charset="0"/>
              <a:cs typeface="Segoe UI Semibold" panose="020B0702040204020203" pitchFamily="34" charset="0"/>
            </a:endParaRPr>
          </a:p>
          <a:p>
            <a:endParaRPr lang="en-IN" sz="1800" dirty="0">
              <a:latin typeface="Segoe UI Semibold" panose="020B0702040204020203" pitchFamily="34" charset="0"/>
              <a:cs typeface="Segoe UI Semibold" panose="020B0702040204020203" pitchFamily="34" charset="0"/>
            </a:endParaRPr>
          </a:p>
        </p:txBody>
      </p:sp>
      <p:sp>
        <p:nvSpPr>
          <p:cNvPr id="5" name="Title 1">
            <a:extLst>
              <a:ext uri="{FF2B5EF4-FFF2-40B4-BE49-F238E27FC236}">
                <a16:creationId xmlns:a16="http://schemas.microsoft.com/office/drawing/2014/main" id="{79BAEB99-0002-46F4-B308-F0FF0B139EA8}"/>
              </a:ext>
            </a:extLst>
          </p:cNvPr>
          <p:cNvSpPr txBox="1">
            <a:spLocks/>
          </p:cNvSpPr>
          <p:nvPr/>
        </p:nvSpPr>
        <p:spPr>
          <a:xfrm>
            <a:off x="89263" y="2316635"/>
            <a:ext cx="9393382" cy="8037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TEAM NAME: </a:t>
            </a:r>
            <a:r>
              <a:rPr lang="en-IN" sz="2800" b="1" dirty="0">
                <a:solidFill>
                  <a:srgbClr val="FF0000"/>
                </a:solidFill>
                <a:latin typeface="Times New Roman" panose="02020603050405020304" pitchFamily="18" charset="0"/>
                <a:cs typeface="Times New Roman" panose="02020603050405020304" pitchFamily="18" charset="0"/>
              </a:rPr>
              <a:t>ESCAPING VELOCITY</a:t>
            </a:r>
          </a:p>
        </p:txBody>
      </p:sp>
      <p:sp>
        <p:nvSpPr>
          <p:cNvPr id="6" name="Subtitle 2">
            <a:extLst>
              <a:ext uri="{FF2B5EF4-FFF2-40B4-BE49-F238E27FC236}">
                <a16:creationId xmlns:a16="http://schemas.microsoft.com/office/drawing/2014/main" id="{6FEC8D7F-7957-4468-BBBC-9FBA74CAC7A6}"/>
              </a:ext>
            </a:extLst>
          </p:cNvPr>
          <p:cNvSpPr txBox="1">
            <a:spLocks/>
          </p:cNvSpPr>
          <p:nvPr/>
        </p:nvSpPr>
        <p:spPr>
          <a:xfrm>
            <a:off x="793568" y="3114308"/>
            <a:ext cx="10788832" cy="2912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sz="1800" b="1" i="1" dirty="0">
                <a:cs typeface="Times New Roman" panose="02020603050405020304" pitchFamily="18" charset="0"/>
              </a:rPr>
              <a:t>DHARANIDHARAN S.A	</a:t>
            </a:r>
            <a:r>
              <a:rPr lang="en-IN" sz="1800" dirty="0">
                <a:cs typeface="Times New Roman" panose="02020603050405020304" pitchFamily="18" charset="0"/>
              </a:rPr>
              <a:t>2020-2024 / </a:t>
            </a:r>
            <a:r>
              <a:rPr lang="en-IN" sz="1800" b="1" i="1" dirty="0">
                <a:cs typeface="Times New Roman" panose="02020603050405020304" pitchFamily="18" charset="0"/>
              </a:rPr>
              <a:t>KNOWLEDGE INSTITUTE OF TECHNOLOGY</a:t>
            </a:r>
          </a:p>
          <a:p>
            <a:pPr marL="342900" indent="-342900"/>
            <a:r>
              <a:rPr lang="en-IN" sz="1800" b="1" i="1" dirty="0">
                <a:cs typeface="Times New Roman" panose="02020603050405020304" pitchFamily="18" charset="0"/>
              </a:rPr>
              <a:t>PRANAV DP</a:t>
            </a:r>
            <a:r>
              <a:rPr lang="en-IN" sz="1800" dirty="0">
                <a:cs typeface="Times New Roman" panose="02020603050405020304" pitchFamily="18" charset="0"/>
              </a:rPr>
              <a:t>	            	2020-2023 / </a:t>
            </a:r>
            <a:r>
              <a:rPr lang="en-IN" sz="1800" b="1" i="1" dirty="0">
                <a:cs typeface="Times New Roman" panose="02020603050405020304" pitchFamily="18" charset="0"/>
              </a:rPr>
              <a:t>VTM NSS COLLEGE</a:t>
            </a:r>
          </a:p>
          <a:p>
            <a:pPr marL="342900" indent="-342900"/>
            <a:r>
              <a:rPr lang="en-IN" sz="1800" b="1" i="1" dirty="0">
                <a:cs typeface="Times New Roman" panose="02020603050405020304" pitchFamily="18" charset="0"/>
              </a:rPr>
              <a:t>PRANAVV HARAN N</a:t>
            </a:r>
            <a:r>
              <a:rPr lang="en-IN" sz="1800" dirty="0">
                <a:cs typeface="Times New Roman" panose="02020603050405020304" pitchFamily="18" charset="0"/>
              </a:rPr>
              <a:t>   	2021-2025 / </a:t>
            </a:r>
            <a:r>
              <a:rPr lang="en-IN" sz="1800" b="1" i="1" dirty="0">
                <a:cs typeface="Times New Roman" panose="02020603050405020304" pitchFamily="18" charset="0"/>
              </a:rPr>
              <a:t>SRM SCIENCE AND TECHNOLOGY,KATTANKULATHUR</a:t>
            </a:r>
          </a:p>
          <a:p>
            <a:pPr marL="342900" indent="-342900"/>
            <a:r>
              <a:rPr lang="en-IN" sz="1800" b="1" i="1" dirty="0">
                <a:cs typeface="Times New Roman" panose="02020603050405020304" pitchFamily="18" charset="0"/>
              </a:rPr>
              <a:t>ASWINN SR	           </a:t>
            </a:r>
            <a:r>
              <a:rPr lang="en-IN" sz="1800" dirty="0">
                <a:cs typeface="Times New Roman" panose="02020603050405020304" pitchFamily="18" charset="0"/>
              </a:rPr>
              <a:t> 	2020-2023 / </a:t>
            </a:r>
            <a:r>
              <a:rPr lang="en-IN" sz="1800" b="1" i="1" dirty="0">
                <a:cs typeface="Times New Roman" panose="02020603050405020304" pitchFamily="18" charset="0"/>
              </a:rPr>
              <a:t>SRM SCIENCE AND TECHNOLOGY,KATTANKULATHUR</a:t>
            </a:r>
          </a:p>
          <a:p>
            <a:pPr marL="342900" indent="-342900"/>
            <a:r>
              <a:rPr lang="en-IN" sz="1800" b="1" i="1" dirty="0">
                <a:cs typeface="Times New Roman" panose="02020603050405020304" pitchFamily="18" charset="0"/>
              </a:rPr>
              <a:t>VARSHITHA V</a:t>
            </a:r>
            <a:r>
              <a:rPr lang="en-IN" sz="1800" dirty="0">
                <a:cs typeface="Times New Roman" panose="02020603050405020304" pitchFamily="18" charset="0"/>
              </a:rPr>
              <a:t>               	2020-2024 / </a:t>
            </a:r>
            <a:r>
              <a:rPr lang="en-IN" sz="1800" b="1" i="1" dirty="0">
                <a:solidFill>
                  <a:srgbClr val="444444"/>
                </a:solidFill>
                <a:effectLst/>
                <a:latin typeface="Roboto" panose="02000000000000000000" pitchFamily="2" charset="0"/>
              </a:rPr>
              <a:t>RNS INSTITUTE OF TECHNLOGY</a:t>
            </a:r>
            <a:endParaRPr lang="en-IN" sz="1800" b="1" i="1" dirty="0">
              <a:cs typeface="Times New Roman" panose="02020603050405020304" pitchFamily="18" charset="0"/>
            </a:endParaRPr>
          </a:p>
          <a:p>
            <a:pPr marL="342900" indent="-342900"/>
            <a:r>
              <a:rPr lang="en-IN" sz="1800" b="1" i="1" dirty="0">
                <a:cs typeface="Times New Roman" panose="02020603050405020304" pitchFamily="18" charset="0"/>
              </a:rPr>
              <a:t>JAYASOORYA J</a:t>
            </a:r>
            <a:r>
              <a:rPr lang="en-IN" sz="1800" dirty="0">
                <a:cs typeface="Times New Roman" panose="02020603050405020304" pitchFamily="18" charset="0"/>
              </a:rPr>
              <a:t>              	</a:t>
            </a:r>
            <a:r>
              <a:rPr lang="en-IN" sz="1800" b="1" i="1" dirty="0">
                <a:cs typeface="Times New Roman" panose="02020603050405020304" pitchFamily="18" charset="0"/>
              </a:rPr>
              <a:t>THE HOLY CROSS MATRICULATION HIGHER SECONDARY SCHOOL</a:t>
            </a:r>
            <a:endParaRPr lang="en-IN" sz="1800" b="1" i="1" dirty="0"/>
          </a:p>
          <a:p>
            <a:endParaRPr lang="en-IN" sz="1800" dirty="0"/>
          </a:p>
          <a:p>
            <a:pPr marL="0" indent="0">
              <a:buNone/>
            </a:pPr>
            <a:endParaRPr lang="en-IN" sz="1800" dirty="0"/>
          </a:p>
        </p:txBody>
      </p:sp>
    </p:spTree>
    <p:extLst>
      <p:ext uri="{BB962C8B-B14F-4D97-AF65-F5344CB8AC3E}">
        <p14:creationId xmlns:p14="http://schemas.microsoft.com/office/powerpoint/2010/main" val="8228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0222-161C-4E5B-B375-07F6C4270549}"/>
              </a:ext>
            </a:extLst>
          </p:cNvPr>
          <p:cNvSpPr txBox="1">
            <a:spLocks/>
          </p:cNvSpPr>
          <p:nvPr/>
        </p:nvSpPr>
        <p:spPr>
          <a:xfrm>
            <a:off x="0" y="457200"/>
            <a:ext cx="11975689" cy="997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Making a low cost HAB ,and for what purpose it is used</a:t>
            </a:r>
            <a:endParaRPr lang="en-IN" sz="2400" b="1" dirty="0"/>
          </a:p>
        </p:txBody>
      </p:sp>
      <p:sp>
        <p:nvSpPr>
          <p:cNvPr id="3" name="Subtitle 2">
            <a:extLst>
              <a:ext uri="{FF2B5EF4-FFF2-40B4-BE49-F238E27FC236}">
                <a16:creationId xmlns:a16="http://schemas.microsoft.com/office/drawing/2014/main" id="{D6265E8B-8136-4EFE-B522-6F0D3CE88A66}"/>
              </a:ext>
            </a:extLst>
          </p:cNvPr>
          <p:cNvSpPr txBox="1">
            <a:spLocks/>
          </p:cNvSpPr>
          <p:nvPr/>
        </p:nvSpPr>
        <p:spPr>
          <a:xfrm>
            <a:off x="0" y="1115219"/>
            <a:ext cx="12131040" cy="214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sz="1600" dirty="0">
                <a:latin typeface="Times New Roman" panose="02020603050405020304" pitchFamily="18" charset="0"/>
                <a:cs typeface="Times New Roman" panose="02020603050405020304" pitchFamily="18" charset="0"/>
              </a:rPr>
              <a:t>Though we had Two options of using Helium and Hydrogen , by considering all Advantages and disadvantages we concluded with using Helium</a:t>
            </a:r>
          </a:p>
          <a:p>
            <a:pPr marL="342900" indent="-342900"/>
            <a:r>
              <a:rPr lang="en-IN" sz="1600" dirty="0">
                <a:latin typeface="Times New Roman" panose="02020603050405020304" pitchFamily="18" charset="0"/>
                <a:cs typeface="Times New Roman" panose="02020603050405020304" pitchFamily="18" charset="0"/>
              </a:rPr>
              <a:t>And an </a:t>
            </a:r>
            <a:r>
              <a:rPr lang="en-IN" sz="1600" b="1" i="1" dirty="0">
                <a:highlight>
                  <a:srgbClr val="FFFF00"/>
                </a:highlight>
                <a:latin typeface="Times New Roman" panose="02020603050405020304" pitchFamily="18" charset="0"/>
                <a:cs typeface="Times New Roman" panose="02020603050405020304" pitchFamily="18" charset="0"/>
              </a:rPr>
              <a:t>ingenious idea</a:t>
            </a:r>
            <a:r>
              <a:rPr lang="en-IN" sz="1600" dirty="0">
                <a:latin typeface="Times New Roman" panose="02020603050405020304" pitchFamily="18" charset="0"/>
                <a:cs typeface="Times New Roman" panose="02020603050405020304" pitchFamily="18" charset="0"/>
              </a:rPr>
              <a:t> was put forward that to add a </a:t>
            </a:r>
            <a:r>
              <a:rPr lang="en-IN" sz="1600" b="1" i="1" dirty="0">
                <a:highlight>
                  <a:srgbClr val="FFFF00"/>
                </a:highlight>
                <a:latin typeface="Times New Roman" panose="02020603050405020304" pitchFamily="18" charset="0"/>
                <a:cs typeface="Times New Roman" panose="02020603050405020304" pitchFamily="18" charset="0"/>
              </a:rPr>
              <a:t>drone </a:t>
            </a:r>
            <a:r>
              <a:rPr lang="en-IN" sz="1600" dirty="0">
                <a:latin typeface="Times New Roman" panose="02020603050405020304" pitchFamily="18" charset="0"/>
                <a:cs typeface="Times New Roman" panose="02020603050405020304" pitchFamily="18" charset="0"/>
              </a:rPr>
              <a:t>with payload .As the balloon bursts, the speed of descent can be reduced by using a drone with high rpm and large blade area. This will not affect the balloon at any cost. So as payload reaches near the surface, we can steer the drone to make it reach a destined location ,if we have prepared the next balloon for flight then it can be done quickly. This can save lot of </a:t>
            </a:r>
            <a:r>
              <a:rPr lang="en-IN" sz="1600" b="1" i="1" dirty="0">
                <a:latin typeface="Times New Roman" panose="02020603050405020304" pitchFamily="18" charset="0"/>
                <a:cs typeface="Times New Roman" panose="02020603050405020304" pitchFamily="18" charset="0"/>
              </a:rPr>
              <a:t>time and effort</a:t>
            </a:r>
            <a:r>
              <a:rPr lang="en-IN" sz="1600" dirty="0">
                <a:latin typeface="Times New Roman" panose="02020603050405020304" pitchFamily="18" charset="0"/>
                <a:cs typeface="Times New Roman" panose="02020603050405020304" pitchFamily="18" charset="0"/>
              </a:rPr>
              <a:t>.</a:t>
            </a:r>
          </a:p>
          <a:p>
            <a:pPr marL="342900" indent="-342900"/>
            <a:r>
              <a:rPr lang="en-IN" sz="1600" dirty="0">
                <a:latin typeface="Times New Roman" panose="02020603050405020304" pitchFamily="18" charset="0"/>
                <a:cs typeface="Times New Roman" panose="02020603050405020304" pitchFamily="18" charset="0"/>
              </a:rPr>
              <a:t>Other things such as the Size of balloon and parachute, paracord, amount of helium and arrangements of payloads are discussed and confirmed in proper way.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649C03A2-B099-488D-B804-E88A69C06691}"/>
              </a:ext>
            </a:extLst>
          </p:cNvPr>
          <p:cNvSpPr/>
          <p:nvPr/>
        </p:nvSpPr>
        <p:spPr>
          <a:xfrm>
            <a:off x="7042290" y="3915025"/>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GPS</a:t>
            </a:r>
            <a:endParaRPr lang="en-IN" b="1" dirty="0"/>
          </a:p>
        </p:txBody>
      </p:sp>
      <p:sp>
        <p:nvSpPr>
          <p:cNvPr id="7" name="Rectangle: Rounded Corners 6">
            <a:extLst>
              <a:ext uri="{FF2B5EF4-FFF2-40B4-BE49-F238E27FC236}">
                <a16:creationId xmlns:a16="http://schemas.microsoft.com/office/drawing/2014/main" id="{474E4CD3-AF17-48B4-8ACA-9B5CA8AEABC8}"/>
              </a:ext>
            </a:extLst>
          </p:cNvPr>
          <p:cNvSpPr/>
          <p:nvPr/>
        </p:nvSpPr>
        <p:spPr>
          <a:xfrm>
            <a:off x="2913016" y="3944983"/>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PARACORD</a:t>
            </a:r>
            <a:endParaRPr lang="en-IN" b="1" dirty="0"/>
          </a:p>
        </p:txBody>
      </p:sp>
      <p:sp>
        <p:nvSpPr>
          <p:cNvPr id="8" name="Rectangle: Rounded Corners 7">
            <a:extLst>
              <a:ext uri="{FF2B5EF4-FFF2-40B4-BE49-F238E27FC236}">
                <a16:creationId xmlns:a16="http://schemas.microsoft.com/office/drawing/2014/main" id="{1048CE4E-C9A6-49FC-97B1-776E5505A92E}"/>
              </a:ext>
            </a:extLst>
          </p:cNvPr>
          <p:cNvSpPr/>
          <p:nvPr/>
        </p:nvSpPr>
        <p:spPr>
          <a:xfrm>
            <a:off x="4977653" y="3915025"/>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CAMERA</a:t>
            </a:r>
            <a:endParaRPr lang="en-IN" b="1" dirty="0"/>
          </a:p>
        </p:txBody>
      </p:sp>
      <p:sp>
        <p:nvSpPr>
          <p:cNvPr id="9" name="Rectangle: Rounded Corners 8">
            <a:extLst>
              <a:ext uri="{FF2B5EF4-FFF2-40B4-BE49-F238E27FC236}">
                <a16:creationId xmlns:a16="http://schemas.microsoft.com/office/drawing/2014/main" id="{8E532A8C-9A73-4137-9C23-763CC52A890C}"/>
              </a:ext>
            </a:extLst>
          </p:cNvPr>
          <p:cNvSpPr/>
          <p:nvPr/>
        </p:nvSpPr>
        <p:spPr>
          <a:xfrm>
            <a:off x="848379" y="3944983"/>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PARACHUTE</a:t>
            </a:r>
            <a:endParaRPr lang="en-IN" b="1" dirty="0"/>
          </a:p>
        </p:txBody>
      </p:sp>
      <p:sp>
        <p:nvSpPr>
          <p:cNvPr id="10" name="Rectangle: Rounded Corners 9">
            <a:extLst>
              <a:ext uri="{FF2B5EF4-FFF2-40B4-BE49-F238E27FC236}">
                <a16:creationId xmlns:a16="http://schemas.microsoft.com/office/drawing/2014/main" id="{916379CB-9C0C-4F1B-B9C1-7A3FF420ED14}"/>
              </a:ext>
            </a:extLst>
          </p:cNvPr>
          <p:cNvSpPr/>
          <p:nvPr/>
        </p:nvSpPr>
        <p:spPr>
          <a:xfrm>
            <a:off x="9106927" y="3915025"/>
            <a:ext cx="1881052"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PAYLOAD BOX</a:t>
            </a:r>
            <a:endParaRPr lang="en-IN" b="1" dirty="0"/>
          </a:p>
        </p:txBody>
      </p:sp>
      <p:cxnSp>
        <p:nvCxnSpPr>
          <p:cNvPr id="12" name="Straight Arrow Connector 11">
            <a:extLst>
              <a:ext uri="{FF2B5EF4-FFF2-40B4-BE49-F238E27FC236}">
                <a16:creationId xmlns:a16="http://schemas.microsoft.com/office/drawing/2014/main" id="{D4D42AAC-96F2-49AA-83F7-7D55530360A8}"/>
              </a:ext>
            </a:extLst>
          </p:cNvPr>
          <p:cNvCxnSpPr>
            <a:stCxn id="9" idx="2"/>
          </p:cNvCxnSpPr>
          <p:nvPr/>
        </p:nvCxnSpPr>
        <p:spPr>
          <a:xfrm>
            <a:off x="1788905" y="4772297"/>
            <a:ext cx="0" cy="72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8A05346-9038-4EC8-A575-97C68BC0682C}"/>
              </a:ext>
            </a:extLst>
          </p:cNvPr>
          <p:cNvCxnSpPr>
            <a:stCxn id="7" idx="2"/>
          </p:cNvCxnSpPr>
          <p:nvPr/>
        </p:nvCxnSpPr>
        <p:spPr>
          <a:xfrm>
            <a:off x="3853542" y="4772297"/>
            <a:ext cx="0" cy="47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CF4130B-CDF5-409C-A0CF-4DE59350B455}"/>
              </a:ext>
            </a:extLst>
          </p:cNvPr>
          <p:cNvCxnSpPr>
            <a:cxnSpLocks/>
            <a:stCxn id="8" idx="2"/>
          </p:cNvCxnSpPr>
          <p:nvPr/>
        </p:nvCxnSpPr>
        <p:spPr>
          <a:xfrm>
            <a:off x="5918179" y="4742339"/>
            <a:ext cx="0" cy="752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7C4018A-3020-4E84-B089-2E8413A2F76F}"/>
              </a:ext>
            </a:extLst>
          </p:cNvPr>
          <p:cNvCxnSpPr>
            <a:stCxn id="6" idx="2"/>
          </p:cNvCxnSpPr>
          <p:nvPr/>
        </p:nvCxnSpPr>
        <p:spPr>
          <a:xfrm>
            <a:off x="7982816" y="4742339"/>
            <a:ext cx="0" cy="50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CD838E-A17C-406F-960C-F7DEFD8780D4}"/>
              </a:ext>
            </a:extLst>
          </p:cNvPr>
          <p:cNvCxnSpPr>
            <a:stCxn id="10" idx="2"/>
          </p:cNvCxnSpPr>
          <p:nvPr/>
        </p:nvCxnSpPr>
        <p:spPr>
          <a:xfrm>
            <a:off x="10047453" y="4742339"/>
            <a:ext cx="0" cy="39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6A10F10-6FF7-4706-BF1C-EF770D7BC658}"/>
              </a:ext>
            </a:extLst>
          </p:cNvPr>
          <p:cNvSpPr txBox="1"/>
          <p:nvPr/>
        </p:nvSpPr>
        <p:spPr>
          <a:xfrm>
            <a:off x="955766" y="5498941"/>
            <a:ext cx="2022555" cy="253916"/>
          </a:xfrm>
          <a:prstGeom prst="rect">
            <a:avLst/>
          </a:prstGeom>
          <a:noFill/>
        </p:spPr>
        <p:txBody>
          <a:bodyPr wrap="square">
            <a:spAutoFit/>
          </a:bodyPr>
          <a:lstStyle/>
          <a:p>
            <a:pPr rtl="0">
              <a:spcBef>
                <a:spcPts val="0"/>
              </a:spcBef>
              <a:spcAft>
                <a:spcPts val="1600"/>
              </a:spcAft>
            </a:pPr>
            <a:r>
              <a:rPr lang="en-IN" sz="1050" b="1" i="0" u="none" strike="noStrike" dirty="0">
                <a:solidFill>
                  <a:srgbClr val="111111"/>
                </a:solidFill>
                <a:effectLst/>
                <a:latin typeface="Roboto" panose="02000000000000000000" pitchFamily="2" charset="0"/>
              </a:rPr>
              <a:t> </a:t>
            </a:r>
            <a:r>
              <a:rPr lang="en-IN" sz="1050" b="0" i="0" u="none" strike="noStrike" dirty="0">
                <a:solidFill>
                  <a:srgbClr val="111111"/>
                </a:solidFill>
                <a:effectLst/>
                <a:latin typeface="Roboto" panose="02000000000000000000" pitchFamily="2" charset="0"/>
              </a:rPr>
              <a:t>BALLISTIC PARACHUTES</a:t>
            </a:r>
            <a:endParaRPr lang="en-IN" sz="1050" b="0" dirty="0">
              <a:effectLst/>
            </a:endParaRPr>
          </a:p>
        </p:txBody>
      </p:sp>
      <p:sp>
        <p:nvSpPr>
          <p:cNvPr id="25" name="TextBox 24">
            <a:extLst>
              <a:ext uri="{FF2B5EF4-FFF2-40B4-BE49-F238E27FC236}">
                <a16:creationId xmlns:a16="http://schemas.microsoft.com/office/drawing/2014/main" id="{D4FF952B-166C-4C14-ABCC-B981461CD972}"/>
              </a:ext>
            </a:extLst>
          </p:cNvPr>
          <p:cNvSpPr txBox="1"/>
          <p:nvPr/>
        </p:nvSpPr>
        <p:spPr>
          <a:xfrm>
            <a:off x="3315053" y="5296318"/>
            <a:ext cx="1360714" cy="782265"/>
          </a:xfrm>
          <a:prstGeom prst="rect">
            <a:avLst/>
          </a:prstGeom>
          <a:noFill/>
        </p:spPr>
        <p:txBody>
          <a:bodyPr wrap="square">
            <a:spAutoFit/>
          </a:bodyPr>
          <a:lstStyle/>
          <a:p>
            <a:pPr rtl="0">
              <a:spcBef>
                <a:spcPts val="0"/>
              </a:spcBef>
              <a:spcAft>
                <a:spcPts val="1600"/>
              </a:spcAft>
            </a:pPr>
            <a:r>
              <a:rPr lang="en-IN" sz="1050" b="1" i="0" u="none" strike="noStrike" dirty="0">
                <a:solidFill>
                  <a:srgbClr val="737373"/>
                </a:solidFill>
                <a:effectLst/>
                <a:latin typeface="Roboto" panose="02000000000000000000" pitchFamily="2" charset="0"/>
              </a:rPr>
              <a:t>NEARLY 50ft</a:t>
            </a:r>
            <a:endParaRPr lang="en-IN" sz="1050" b="1" dirty="0">
              <a:effectLst/>
            </a:endParaRPr>
          </a:p>
          <a:p>
            <a:br>
              <a:rPr lang="en-IN" sz="1050" b="1" dirty="0"/>
            </a:br>
            <a:endParaRPr lang="en-IN" sz="1050" b="1" dirty="0"/>
          </a:p>
        </p:txBody>
      </p:sp>
      <p:sp>
        <p:nvSpPr>
          <p:cNvPr id="26" name="TextBox 25">
            <a:extLst>
              <a:ext uri="{FF2B5EF4-FFF2-40B4-BE49-F238E27FC236}">
                <a16:creationId xmlns:a16="http://schemas.microsoft.com/office/drawing/2014/main" id="{03B36611-F829-4B7D-9677-68DA0026DB08}"/>
              </a:ext>
            </a:extLst>
          </p:cNvPr>
          <p:cNvSpPr txBox="1"/>
          <p:nvPr/>
        </p:nvSpPr>
        <p:spPr>
          <a:xfrm>
            <a:off x="5386251" y="5615823"/>
            <a:ext cx="1472452" cy="253916"/>
          </a:xfrm>
          <a:prstGeom prst="rect">
            <a:avLst/>
          </a:prstGeom>
          <a:noFill/>
        </p:spPr>
        <p:txBody>
          <a:bodyPr wrap="square" rtlCol="0">
            <a:spAutoFit/>
          </a:bodyPr>
          <a:lstStyle/>
          <a:p>
            <a:r>
              <a:rPr lang="en-US" sz="1050" b="1" dirty="0"/>
              <a:t>LIGHTDOW 4000D</a:t>
            </a:r>
            <a:endParaRPr lang="en-IN" sz="1050" b="1" dirty="0"/>
          </a:p>
        </p:txBody>
      </p:sp>
      <p:sp>
        <p:nvSpPr>
          <p:cNvPr id="27" name="TextBox 26">
            <a:extLst>
              <a:ext uri="{FF2B5EF4-FFF2-40B4-BE49-F238E27FC236}">
                <a16:creationId xmlns:a16="http://schemas.microsoft.com/office/drawing/2014/main" id="{2A2080AC-4B37-4A92-8799-E7A3DFCDE02F}"/>
              </a:ext>
            </a:extLst>
          </p:cNvPr>
          <p:cNvSpPr txBox="1"/>
          <p:nvPr/>
        </p:nvSpPr>
        <p:spPr>
          <a:xfrm>
            <a:off x="7516235" y="5315737"/>
            <a:ext cx="1637209" cy="253916"/>
          </a:xfrm>
          <a:prstGeom prst="rect">
            <a:avLst/>
          </a:prstGeom>
          <a:noFill/>
        </p:spPr>
        <p:txBody>
          <a:bodyPr wrap="square" rtlCol="0">
            <a:spAutoFit/>
          </a:bodyPr>
          <a:lstStyle/>
          <a:p>
            <a:r>
              <a:rPr lang="en-US" sz="1050" b="1" dirty="0"/>
              <a:t>SPOT GEN 3</a:t>
            </a:r>
            <a:endParaRPr lang="en-IN" sz="1050" b="1" dirty="0"/>
          </a:p>
        </p:txBody>
      </p:sp>
      <p:sp>
        <p:nvSpPr>
          <p:cNvPr id="28" name="TextBox 27">
            <a:extLst>
              <a:ext uri="{FF2B5EF4-FFF2-40B4-BE49-F238E27FC236}">
                <a16:creationId xmlns:a16="http://schemas.microsoft.com/office/drawing/2014/main" id="{97DD2E41-C235-4BAB-8A63-15CCDF5B0441}"/>
              </a:ext>
            </a:extLst>
          </p:cNvPr>
          <p:cNvSpPr txBox="1"/>
          <p:nvPr/>
        </p:nvSpPr>
        <p:spPr>
          <a:xfrm>
            <a:off x="9431383" y="5154155"/>
            <a:ext cx="2378843" cy="415498"/>
          </a:xfrm>
          <a:prstGeom prst="rect">
            <a:avLst/>
          </a:prstGeom>
          <a:noFill/>
        </p:spPr>
        <p:txBody>
          <a:bodyPr wrap="square" rtlCol="0">
            <a:spAutoFit/>
          </a:bodyPr>
          <a:lstStyle/>
          <a:p>
            <a:r>
              <a:rPr lang="en-US" sz="1050" b="1" dirty="0"/>
              <a:t>MADE OUT OF CARBON FIBRE MATERIALS</a:t>
            </a:r>
            <a:endParaRPr lang="en-IN" sz="1050" b="1" dirty="0"/>
          </a:p>
        </p:txBody>
      </p:sp>
      <p:cxnSp>
        <p:nvCxnSpPr>
          <p:cNvPr id="30" name="Straight Connector 29">
            <a:extLst>
              <a:ext uri="{FF2B5EF4-FFF2-40B4-BE49-F238E27FC236}">
                <a16:creationId xmlns:a16="http://schemas.microsoft.com/office/drawing/2014/main" id="{BAA6FA12-F555-46CA-998E-7DD604555AA0}"/>
              </a:ext>
            </a:extLst>
          </p:cNvPr>
          <p:cNvCxnSpPr>
            <a:stCxn id="9" idx="3"/>
            <a:endCxn id="7" idx="1"/>
          </p:cNvCxnSpPr>
          <p:nvPr/>
        </p:nvCxnSpPr>
        <p:spPr>
          <a:xfrm>
            <a:off x="2729431" y="4358640"/>
            <a:ext cx="183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5E056D9-C600-4C63-B654-00B7BB6898C0}"/>
              </a:ext>
            </a:extLst>
          </p:cNvPr>
          <p:cNvCxnSpPr>
            <a:stCxn id="7" idx="3"/>
            <a:endCxn id="8" idx="1"/>
          </p:cNvCxnSpPr>
          <p:nvPr/>
        </p:nvCxnSpPr>
        <p:spPr>
          <a:xfrm flipV="1">
            <a:off x="4794068" y="4328682"/>
            <a:ext cx="183585" cy="2995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0B21566-FDC0-4B82-9C36-3EFBB103383D}"/>
              </a:ext>
            </a:extLst>
          </p:cNvPr>
          <p:cNvCxnSpPr/>
          <p:nvPr/>
        </p:nvCxnSpPr>
        <p:spPr>
          <a:xfrm>
            <a:off x="6870375" y="4362987"/>
            <a:ext cx="183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8FA863-D742-40CB-8374-7C8A9D40AA83}"/>
              </a:ext>
            </a:extLst>
          </p:cNvPr>
          <p:cNvCxnSpPr>
            <a:stCxn id="6" idx="3"/>
            <a:endCxn id="10" idx="1"/>
          </p:cNvCxnSpPr>
          <p:nvPr/>
        </p:nvCxnSpPr>
        <p:spPr>
          <a:xfrm>
            <a:off x="8923342" y="4328682"/>
            <a:ext cx="1835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7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7A9E-D8E9-429A-935C-14310574E4BE}"/>
              </a:ext>
            </a:extLst>
          </p:cNvPr>
          <p:cNvSpPr txBox="1">
            <a:spLocks/>
          </p:cNvSpPr>
          <p:nvPr/>
        </p:nvSpPr>
        <p:spPr>
          <a:xfrm>
            <a:off x="0" y="533019"/>
            <a:ext cx="8285925" cy="7573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latin typeface="Times New Roman" panose="02020603050405020304" pitchFamily="18" charset="0"/>
                <a:cs typeface="Times New Roman" panose="02020603050405020304" pitchFamily="18" charset="0"/>
              </a:rPr>
              <a:t>SO, HOW IS YOUR SOLUTION DIFFERENT?</a:t>
            </a:r>
          </a:p>
        </p:txBody>
      </p:sp>
      <p:sp>
        <p:nvSpPr>
          <p:cNvPr id="3" name="Subtitle 2">
            <a:extLst>
              <a:ext uri="{FF2B5EF4-FFF2-40B4-BE49-F238E27FC236}">
                <a16:creationId xmlns:a16="http://schemas.microsoft.com/office/drawing/2014/main" id="{99781CEB-7980-417D-9956-DB685CB8EA3E}"/>
              </a:ext>
            </a:extLst>
          </p:cNvPr>
          <p:cNvSpPr txBox="1">
            <a:spLocks/>
          </p:cNvSpPr>
          <p:nvPr/>
        </p:nvSpPr>
        <p:spPr>
          <a:xfrm>
            <a:off x="387927" y="1210520"/>
            <a:ext cx="11690862"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Our unique way in this common HAB plan is introducing Drone for carrying payloads ,which could reduce the much time. But we have also included the parachute for secondary safety. And even bringing my Payloads to my desired locations.</a:t>
            </a:r>
            <a:endParaRPr lang="en-IN" sz="1600" dirty="0"/>
          </a:p>
        </p:txBody>
      </p:sp>
      <p:sp>
        <p:nvSpPr>
          <p:cNvPr id="4" name="Title 1">
            <a:extLst>
              <a:ext uri="{FF2B5EF4-FFF2-40B4-BE49-F238E27FC236}">
                <a16:creationId xmlns:a16="http://schemas.microsoft.com/office/drawing/2014/main" id="{BDCC2781-DA2F-4285-B91B-C9FD734A5FB3}"/>
              </a:ext>
            </a:extLst>
          </p:cNvPr>
          <p:cNvSpPr>
            <a:spLocks noGrp="1"/>
          </p:cNvSpPr>
          <p:nvPr>
            <p:ph type="title"/>
          </p:nvPr>
        </p:nvSpPr>
        <p:spPr>
          <a:xfrm>
            <a:off x="245390" y="3934374"/>
            <a:ext cx="10515600" cy="757381"/>
          </a:xfrm>
        </p:spPr>
        <p:txBody>
          <a:bodyPr>
            <a:normAutofit/>
          </a:bodyPr>
          <a:lstStyle/>
          <a:p>
            <a:r>
              <a:rPr lang="en-IN" sz="2400" b="1" dirty="0">
                <a:latin typeface="Times New Roman" panose="02020603050405020304" pitchFamily="18" charset="0"/>
                <a:cs typeface="Times New Roman" panose="02020603050405020304" pitchFamily="18" charset="0"/>
              </a:rPr>
              <a:t>FUTURE ENHANCEMENTS</a:t>
            </a:r>
          </a:p>
        </p:txBody>
      </p:sp>
      <p:sp>
        <p:nvSpPr>
          <p:cNvPr id="5" name="Content Placeholder 2">
            <a:extLst>
              <a:ext uri="{FF2B5EF4-FFF2-40B4-BE49-F238E27FC236}">
                <a16:creationId xmlns:a16="http://schemas.microsoft.com/office/drawing/2014/main" id="{ADF71532-66FC-499C-AEEA-115CD14CC35F}"/>
              </a:ext>
            </a:extLst>
          </p:cNvPr>
          <p:cNvSpPr>
            <a:spLocks noGrp="1"/>
          </p:cNvSpPr>
          <p:nvPr>
            <p:ph idx="1"/>
          </p:nvPr>
        </p:nvSpPr>
        <p:spPr>
          <a:xfrm>
            <a:off x="245390" y="4534488"/>
            <a:ext cx="11842108" cy="1895909"/>
          </a:xfrm>
        </p:spPr>
        <p:txBody>
          <a:bodyPr>
            <a:noAutofit/>
          </a:bodyPr>
          <a:lstStyle/>
          <a:p>
            <a:r>
              <a:rPr lang="en-IN" sz="1950" dirty="0">
                <a:latin typeface="Times New Roman" panose="02020603050405020304" pitchFamily="18" charset="0"/>
                <a:cs typeface="Times New Roman" panose="02020603050405020304" pitchFamily="18" charset="0"/>
              </a:rPr>
              <a:t>First and foremost point is to fulfil the “space dreamers” dream come true for underprivileged children.</a:t>
            </a:r>
          </a:p>
          <a:p>
            <a:r>
              <a:rPr lang="en-IN" sz="1950" dirty="0">
                <a:latin typeface="Times New Roman" panose="02020603050405020304" pitchFamily="18" charset="0"/>
                <a:cs typeface="Times New Roman" panose="02020603050405020304" pitchFamily="18" charset="0"/>
              </a:rPr>
              <a:t>And the main point is to help farmers and save farming , by using this data of weather and other things.</a:t>
            </a:r>
          </a:p>
          <a:p>
            <a:r>
              <a:rPr lang="en-IN" sz="1950" dirty="0">
                <a:latin typeface="Times New Roman" panose="02020603050405020304" pitchFamily="18" charset="0"/>
                <a:cs typeface="Times New Roman" panose="02020603050405020304" pitchFamily="18" charset="0"/>
              </a:rPr>
              <a:t>This Digital approach could lift up the farming to next level in future for sure.</a:t>
            </a:r>
          </a:p>
          <a:p>
            <a:r>
              <a:rPr lang="en-IN" sz="1950" dirty="0">
                <a:latin typeface="Times New Roman" panose="02020603050405020304" pitchFamily="18" charset="0"/>
                <a:cs typeface="Times New Roman" panose="02020603050405020304" pitchFamily="18" charset="0"/>
              </a:rPr>
              <a:t>The next insight is to make geographical mapping with accurate data for large terrain possible.(Flow in sl.no.07)</a:t>
            </a:r>
          </a:p>
          <a:p>
            <a:r>
              <a:rPr lang="en-IN" sz="1950" dirty="0">
                <a:latin typeface="Times New Roman" panose="02020603050405020304" pitchFamily="18" charset="0"/>
                <a:cs typeface="Times New Roman" panose="02020603050405020304" pitchFamily="18" charset="0"/>
              </a:rPr>
              <a:t>Temperature , Windspeed , pressure all these can be calculated and will be given as data.</a:t>
            </a:r>
          </a:p>
          <a:p>
            <a:endParaRPr lang="en-IN" sz="1950" dirty="0">
              <a:latin typeface="Times New Roman" panose="02020603050405020304" pitchFamily="18" charset="0"/>
              <a:cs typeface="Times New Roman" panose="02020603050405020304" pitchFamily="18" charset="0"/>
            </a:endParaRPr>
          </a:p>
          <a:p>
            <a:endParaRPr lang="en-IN" sz="195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D61ABC2-D2DC-47A8-8913-623D3B51B6A3}"/>
              </a:ext>
            </a:extLst>
          </p:cNvPr>
          <p:cNvSpPr/>
          <p:nvPr/>
        </p:nvSpPr>
        <p:spPr>
          <a:xfrm>
            <a:off x="6233358" y="1889760"/>
            <a:ext cx="1038299" cy="293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DRONE</a:t>
            </a:r>
            <a:endParaRPr lang="en-IN" dirty="0"/>
          </a:p>
        </p:txBody>
      </p:sp>
      <p:cxnSp>
        <p:nvCxnSpPr>
          <p:cNvPr id="8" name="Straight Connector 7">
            <a:extLst>
              <a:ext uri="{FF2B5EF4-FFF2-40B4-BE49-F238E27FC236}">
                <a16:creationId xmlns:a16="http://schemas.microsoft.com/office/drawing/2014/main" id="{E2C25D75-9274-45F9-8832-ECCA955C7E38}"/>
              </a:ext>
            </a:extLst>
          </p:cNvPr>
          <p:cNvCxnSpPr>
            <a:stCxn id="6" idx="2"/>
          </p:cNvCxnSpPr>
          <p:nvPr/>
        </p:nvCxnSpPr>
        <p:spPr>
          <a:xfrm flipH="1">
            <a:off x="6752507" y="2183249"/>
            <a:ext cx="1" cy="446740"/>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A518A251-9771-420A-A639-A84DE6C56756}"/>
              </a:ext>
            </a:extLst>
          </p:cNvPr>
          <p:cNvSpPr/>
          <p:nvPr/>
        </p:nvSpPr>
        <p:spPr>
          <a:xfrm>
            <a:off x="6270027" y="2621587"/>
            <a:ext cx="964959" cy="95188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 dirty="0"/>
          </a:p>
        </p:txBody>
      </p:sp>
      <p:cxnSp>
        <p:nvCxnSpPr>
          <p:cNvPr id="11" name="Straight Arrow Connector 10">
            <a:extLst>
              <a:ext uri="{FF2B5EF4-FFF2-40B4-BE49-F238E27FC236}">
                <a16:creationId xmlns:a16="http://schemas.microsoft.com/office/drawing/2014/main" id="{B17180F7-FD6D-4C12-9178-BEAEC3A7DE21}"/>
              </a:ext>
            </a:extLst>
          </p:cNvPr>
          <p:cNvCxnSpPr>
            <a:stCxn id="9" idx="5"/>
          </p:cNvCxnSpPr>
          <p:nvPr/>
        </p:nvCxnSpPr>
        <p:spPr>
          <a:xfrm>
            <a:off x="6993746" y="3097528"/>
            <a:ext cx="1292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0E4700A-C6C8-4C6F-84A4-EB9BF94F0A87}"/>
              </a:ext>
            </a:extLst>
          </p:cNvPr>
          <p:cNvSpPr txBox="1"/>
          <p:nvPr/>
        </p:nvSpPr>
        <p:spPr>
          <a:xfrm>
            <a:off x="8377643" y="2978329"/>
            <a:ext cx="1833435" cy="253916"/>
          </a:xfrm>
          <a:prstGeom prst="rect">
            <a:avLst/>
          </a:prstGeom>
          <a:noFill/>
        </p:spPr>
        <p:txBody>
          <a:bodyPr wrap="square" rtlCol="0">
            <a:spAutoFit/>
          </a:bodyPr>
          <a:lstStyle/>
          <a:p>
            <a:r>
              <a:rPr lang="en-US" sz="1050" b="1" dirty="0"/>
              <a:t>PAYLOAD BOX</a:t>
            </a:r>
            <a:endParaRPr lang="en-IN" sz="1050" b="1" dirty="0"/>
          </a:p>
        </p:txBody>
      </p:sp>
      <p:sp>
        <p:nvSpPr>
          <p:cNvPr id="13" name="Oval 12">
            <a:extLst>
              <a:ext uri="{FF2B5EF4-FFF2-40B4-BE49-F238E27FC236}">
                <a16:creationId xmlns:a16="http://schemas.microsoft.com/office/drawing/2014/main" id="{B0F7937B-2A9B-4D5D-896A-D0909F72E229}"/>
              </a:ext>
            </a:extLst>
          </p:cNvPr>
          <p:cNvSpPr/>
          <p:nvPr/>
        </p:nvSpPr>
        <p:spPr>
          <a:xfrm>
            <a:off x="6682835" y="2508069"/>
            <a:ext cx="135970" cy="160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0A7631A8-C691-4F92-A674-3DE3C6CD9FB7}"/>
              </a:ext>
            </a:extLst>
          </p:cNvPr>
          <p:cNvCxnSpPr>
            <a:stCxn id="13" idx="5"/>
          </p:cNvCxnSpPr>
          <p:nvPr/>
        </p:nvCxnSpPr>
        <p:spPr>
          <a:xfrm flipV="1">
            <a:off x="6798893" y="2621587"/>
            <a:ext cx="1221701" cy="2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1B01DAC-E388-45A4-977C-A5CA8BD99C90}"/>
              </a:ext>
            </a:extLst>
          </p:cNvPr>
          <p:cNvSpPr txBox="1"/>
          <p:nvPr/>
        </p:nvSpPr>
        <p:spPr>
          <a:xfrm>
            <a:off x="8066979" y="2483087"/>
            <a:ext cx="1772195" cy="276999"/>
          </a:xfrm>
          <a:prstGeom prst="rect">
            <a:avLst/>
          </a:prstGeom>
          <a:noFill/>
        </p:spPr>
        <p:txBody>
          <a:bodyPr wrap="square" rtlCol="0">
            <a:spAutoFit/>
          </a:bodyPr>
          <a:lstStyle/>
          <a:p>
            <a:r>
              <a:rPr lang="en-US" sz="1200" b="1" dirty="0"/>
              <a:t>BALL BEARINGS</a:t>
            </a:r>
            <a:endParaRPr lang="en-IN" sz="1200" b="1" dirty="0"/>
          </a:p>
        </p:txBody>
      </p:sp>
      <p:pic>
        <p:nvPicPr>
          <p:cNvPr id="1026" name="Picture 2" descr="See the source image">
            <a:extLst>
              <a:ext uri="{FF2B5EF4-FFF2-40B4-BE49-F238E27FC236}">
                <a16:creationId xmlns:a16="http://schemas.microsoft.com/office/drawing/2014/main" id="{DC329D07-42D1-4874-A651-D12362900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554" y="2175016"/>
            <a:ext cx="2229997" cy="156912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CFC6B8A2-800A-4BF9-96F4-CD8FDBA2C3C3}"/>
              </a:ext>
            </a:extLst>
          </p:cNvPr>
          <p:cNvCxnSpPr>
            <a:stCxn id="1026" idx="3"/>
            <a:endCxn id="6" idx="1"/>
          </p:cNvCxnSpPr>
          <p:nvPr/>
        </p:nvCxnSpPr>
        <p:spPr>
          <a:xfrm flipV="1">
            <a:off x="3586551" y="2036505"/>
            <a:ext cx="2646807" cy="923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0C47050-7CAC-452A-82C6-516DAB5A6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099" y="2062681"/>
            <a:ext cx="2331925" cy="1764620"/>
          </a:xfrm>
          <a:prstGeom prst="rect">
            <a:avLst/>
          </a:prstGeom>
        </p:spPr>
      </p:pic>
    </p:spTree>
    <p:extLst>
      <p:ext uri="{BB962C8B-B14F-4D97-AF65-F5344CB8AC3E}">
        <p14:creationId xmlns:p14="http://schemas.microsoft.com/office/powerpoint/2010/main" val="179871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1D50-978C-4BBA-B423-DA784F25AF09}"/>
              </a:ext>
            </a:extLst>
          </p:cNvPr>
          <p:cNvSpPr>
            <a:spLocks noGrp="1"/>
          </p:cNvSpPr>
          <p:nvPr>
            <p:ph type="title"/>
          </p:nvPr>
        </p:nvSpPr>
        <p:spPr>
          <a:xfrm>
            <a:off x="130630" y="678603"/>
            <a:ext cx="4833255" cy="383844"/>
          </a:xfrm>
        </p:spPr>
        <p:txBody>
          <a:bodyPr>
            <a:noAutofit/>
          </a:bodyPr>
          <a:lstStyle/>
          <a:p>
            <a:r>
              <a:rPr lang="en-US" sz="2400" b="1" dirty="0">
                <a:solidFill>
                  <a:srgbClr val="C00000"/>
                </a:solidFill>
                <a:latin typeface="Times New Roman" panose="02020603050405020304" pitchFamily="18" charset="0"/>
                <a:cs typeface="Times New Roman" panose="02020603050405020304" pitchFamily="18" charset="0"/>
              </a:rPr>
              <a:t>MATERIAL BILL</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5A2441F-ABEE-4F7D-B65D-4DD1D8AE3711}"/>
              </a:ext>
            </a:extLst>
          </p:cNvPr>
          <p:cNvSpPr/>
          <p:nvPr/>
        </p:nvSpPr>
        <p:spPr>
          <a:xfrm>
            <a:off x="742217" y="5628443"/>
            <a:ext cx="4536489" cy="9016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028EA940-A688-401E-BC1E-D176EAE8227D}"/>
              </a:ext>
            </a:extLst>
          </p:cNvPr>
          <p:cNvSpPr txBox="1"/>
          <p:nvPr/>
        </p:nvSpPr>
        <p:spPr>
          <a:xfrm>
            <a:off x="6717323" y="2706470"/>
            <a:ext cx="2330260" cy="830997"/>
          </a:xfrm>
          <a:prstGeom prst="rect">
            <a:avLst/>
          </a:prstGeom>
          <a:noFill/>
        </p:spPr>
        <p:txBody>
          <a:bodyPr wrap="square" rtlCol="0">
            <a:spAutoFit/>
          </a:bodyPr>
          <a:lstStyle/>
          <a:p>
            <a:r>
              <a:rPr lang="en-US" sz="2400" dirty="0">
                <a:solidFill>
                  <a:srgbClr val="FF0000"/>
                </a:solidFill>
                <a:highlight>
                  <a:srgbClr val="FFFF00"/>
                </a:highlight>
              </a:rPr>
              <a:t>USD: 1,757</a:t>
            </a:r>
            <a:r>
              <a:rPr lang="en-IN" sz="2400" b="0" i="0" dirty="0">
                <a:solidFill>
                  <a:srgbClr val="FF0000"/>
                </a:solidFill>
                <a:effectLst/>
                <a:highlight>
                  <a:srgbClr val="FFFF00"/>
                </a:highlight>
                <a:latin typeface="Roboto" panose="02000000000000000000" pitchFamily="2" charset="0"/>
              </a:rPr>
              <a:t> $</a:t>
            </a:r>
            <a:endParaRPr lang="en-US" sz="2400" dirty="0">
              <a:solidFill>
                <a:srgbClr val="FF0000"/>
              </a:solidFill>
              <a:highlight>
                <a:srgbClr val="FFFF00"/>
              </a:highlight>
            </a:endParaRPr>
          </a:p>
          <a:p>
            <a:r>
              <a:rPr lang="en-US" sz="2400" dirty="0">
                <a:solidFill>
                  <a:srgbClr val="FF0000"/>
                </a:solidFill>
                <a:highlight>
                  <a:srgbClr val="FFFF00"/>
                </a:highlight>
              </a:rPr>
              <a:t>INR:   1,29,392/-</a:t>
            </a:r>
            <a:endParaRPr lang="en-IN" sz="2400" dirty="0">
              <a:solidFill>
                <a:srgbClr val="FF0000"/>
              </a:solidFill>
              <a:highlight>
                <a:srgbClr val="FFFF00"/>
              </a:highlight>
            </a:endParaRPr>
          </a:p>
        </p:txBody>
      </p:sp>
      <p:sp>
        <p:nvSpPr>
          <p:cNvPr id="8" name="Teardrop 7">
            <a:extLst>
              <a:ext uri="{FF2B5EF4-FFF2-40B4-BE49-F238E27FC236}">
                <a16:creationId xmlns:a16="http://schemas.microsoft.com/office/drawing/2014/main" id="{3DF8D53E-9A4B-4CFC-AFC6-CF74B2A545EE}"/>
              </a:ext>
            </a:extLst>
          </p:cNvPr>
          <p:cNvSpPr/>
          <p:nvPr/>
        </p:nvSpPr>
        <p:spPr>
          <a:xfrm rot="7989463">
            <a:off x="9661408" y="920857"/>
            <a:ext cx="1369135" cy="1355963"/>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Arrow Connector 9">
            <a:extLst>
              <a:ext uri="{FF2B5EF4-FFF2-40B4-BE49-F238E27FC236}">
                <a16:creationId xmlns:a16="http://schemas.microsoft.com/office/drawing/2014/main" id="{56D81BB6-9246-4981-B4C4-C2B82F35478D}"/>
              </a:ext>
            </a:extLst>
          </p:cNvPr>
          <p:cNvCxnSpPr>
            <a:stCxn id="8" idx="7"/>
          </p:cNvCxnSpPr>
          <p:nvPr/>
        </p:nvCxnSpPr>
        <p:spPr>
          <a:xfrm>
            <a:off x="10372295" y="2561958"/>
            <a:ext cx="51865" cy="37169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Isosceles Triangle 10">
            <a:extLst>
              <a:ext uri="{FF2B5EF4-FFF2-40B4-BE49-F238E27FC236}">
                <a16:creationId xmlns:a16="http://schemas.microsoft.com/office/drawing/2014/main" id="{AA0AE6F6-1E87-4589-9600-7F46147A70C1}"/>
              </a:ext>
            </a:extLst>
          </p:cNvPr>
          <p:cNvSpPr/>
          <p:nvPr/>
        </p:nvSpPr>
        <p:spPr>
          <a:xfrm>
            <a:off x="9767049" y="2854235"/>
            <a:ext cx="1210491" cy="49856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3E7A0FB-EC7C-4210-998E-1E9D2E4960F0}"/>
              </a:ext>
            </a:extLst>
          </p:cNvPr>
          <p:cNvCxnSpPr/>
          <p:nvPr/>
        </p:nvCxnSpPr>
        <p:spPr>
          <a:xfrm>
            <a:off x="9182856" y="3744686"/>
            <a:ext cx="23821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Rounded Corners 13">
            <a:extLst>
              <a:ext uri="{FF2B5EF4-FFF2-40B4-BE49-F238E27FC236}">
                <a16:creationId xmlns:a16="http://schemas.microsoft.com/office/drawing/2014/main" id="{8C275ECC-CE8D-48AA-A0E6-C1D9410CE87D}"/>
              </a:ext>
            </a:extLst>
          </p:cNvPr>
          <p:cNvSpPr/>
          <p:nvPr/>
        </p:nvSpPr>
        <p:spPr>
          <a:xfrm>
            <a:off x="9858099" y="3962400"/>
            <a:ext cx="1062445" cy="914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DRONE</a:t>
            </a:r>
            <a:endParaRPr lang="en-IN" dirty="0"/>
          </a:p>
        </p:txBody>
      </p:sp>
      <p:sp>
        <p:nvSpPr>
          <p:cNvPr id="15" name="Rectangle: Rounded Corners 14">
            <a:extLst>
              <a:ext uri="{FF2B5EF4-FFF2-40B4-BE49-F238E27FC236}">
                <a16:creationId xmlns:a16="http://schemas.microsoft.com/office/drawing/2014/main" id="{602F8367-274A-4BF8-9EFD-3EB6A6FE5C97}"/>
              </a:ext>
            </a:extLst>
          </p:cNvPr>
          <p:cNvSpPr/>
          <p:nvPr/>
        </p:nvSpPr>
        <p:spPr>
          <a:xfrm>
            <a:off x="9474151" y="5011786"/>
            <a:ext cx="1900018" cy="667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B742536-C034-4013-8CB3-95ED1736820F}"/>
              </a:ext>
            </a:extLst>
          </p:cNvPr>
          <p:cNvSpPr txBox="1"/>
          <p:nvPr/>
        </p:nvSpPr>
        <p:spPr>
          <a:xfrm>
            <a:off x="9793176" y="5190306"/>
            <a:ext cx="1240585" cy="369332"/>
          </a:xfrm>
          <a:prstGeom prst="rect">
            <a:avLst/>
          </a:prstGeom>
          <a:noFill/>
        </p:spPr>
        <p:txBody>
          <a:bodyPr wrap="square" rtlCol="0">
            <a:spAutoFit/>
          </a:bodyPr>
          <a:lstStyle/>
          <a:p>
            <a:r>
              <a:rPr lang="en-US" b="1" dirty="0"/>
              <a:t>PAYLOADS</a:t>
            </a:r>
            <a:endParaRPr lang="en-IN" b="1" dirty="0"/>
          </a:p>
        </p:txBody>
      </p:sp>
      <p:pic>
        <p:nvPicPr>
          <p:cNvPr id="7" name="Picture 6">
            <a:extLst>
              <a:ext uri="{FF2B5EF4-FFF2-40B4-BE49-F238E27FC236}">
                <a16:creationId xmlns:a16="http://schemas.microsoft.com/office/drawing/2014/main" id="{A26BB30B-F646-4901-8E44-D0B605490185}"/>
              </a:ext>
            </a:extLst>
          </p:cNvPr>
          <p:cNvPicPr>
            <a:picLocks noChangeAspect="1"/>
          </p:cNvPicPr>
          <p:nvPr/>
        </p:nvPicPr>
        <p:blipFill rotWithShape="1">
          <a:blip r:embed="rId2">
            <a:extLst>
              <a:ext uri="{28A0092B-C50C-407E-A947-70E740481C1C}">
                <a14:useLocalDpi xmlns:a14="http://schemas.microsoft.com/office/drawing/2010/main" val="0"/>
              </a:ext>
            </a:extLst>
          </a:blip>
          <a:srcRect l="-373" t="168" r="10437" b="-168"/>
          <a:stretch/>
        </p:blipFill>
        <p:spPr>
          <a:xfrm>
            <a:off x="103077" y="1053234"/>
            <a:ext cx="6460128" cy="5476875"/>
          </a:xfrm>
          <a:prstGeom prst="rect">
            <a:avLst/>
          </a:prstGeom>
        </p:spPr>
      </p:pic>
    </p:spTree>
    <p:extLst>
      <p:ext uri="{BB962C8B-B14F-4D97-AF65-F5344CB8AC3E}">
        <p14:creationId xmlns:p14="http://schemas.microsoft.com/office/powerpoint/2010/main" val="165507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FF7-0E16-4DB9-8C99-711D8869D379}"/>
              </a:ext>
            </a:extLst>
          </p:cNvPr>
          <p:cNvSpPr>
            <a:spLocks noGrp="1"/>
          </p:cNvSpPr>
          <p:nvPr>
            <p:ph type="title"/>
          </p:nvPr>
        </p:nvSpPr>
        <p:spPr>
          <a:xfrm>
            <a:off x="838200" y="681037"/>
            <a:ext cx="10515600" cy="831706"/>
          </a:xfrm>
        </p:spPr>
        <p:txBody>
          <a:bodyPr>
            <a:normAutofit/>
          </a:bodyPr>
          <a:lstStyle/>
          <a:p>
            <a:r>
              <a:rPr lang="en-IN" sz="4000" dirty="0">
                <a:latin typeface="Times New Roman" panose="02020603050405020304" pitchFamily="18" charset="0"/>
                <a:cs typeface="Times New Roman" panose="02020603050405020304" pitchFamily="18" charset="0"/>
              </a:rPr>
              <a:t>SUBMISSION LINKS</a:t>
            </a:r>
          </a:p>
        </p:txBody>
      </p:sp>
      <p:sp>
        <p:nvSpPr>
          <p:cNvPr id="3" name="Content Placeholder 2">
            <a:extLst>
              <a:ext uri="{FF2B5EF4-FFF2-40B4-BE49-F238E27FC236}">
                <a16:creationId xmlns:a16="http://schemas.microsoft.com/office/drawing/2014/main" id="{E39533F0-460E-43D8-BBEB-4E11451DB83A}"/>
              </a:ext>
            </a:extLst>
          </p:cNvPr>
          <p:cNvSpPr>
            <a:spLocks noGrp="1"/>
          </p:cNvSpPr>
          <p:nvPr>
            <p:ph idx="1"/>
          </p:nvPr>
        </p:nvSpPr>
        <p:spPr>
          <a:xfrm>
            <a:off x="838200" y="1512743"/>
            <a:ext cx="10515600" cy="638274"/>
          </a:xfrm>
        </p:spPr>
        <p:txBody>
          <a:bodyPr/>
          <a:lstStyle/>
          <a:p>
            <a:r>
              <a:rPr lang="en-IN" dirty="0">
                <a:latin typeface="Times New Roman" panose="02020603050405020304" pitchFamily="18" charset="0"/>
                <a:cs typeface="Times New Roman" panose="02020603050405020304" pitchFamily="18" charset="0"/>
              </a:rPr>
              <a:t>GitHub Link=</a:t>
            </a:r>
            <a:r>
              <a:rPr lang="en-IN" dirty="0" err="1">
                <a:hlinkClick r:id="rId2"/>
              </a:rPr>
              <a:t>JayasooryaJeswin</a:t>
            </a:r>
            <a:r>
              <a:rPr lang="en-IN" dirty="0">
                <a:hlinkClick r:id="rId2"/>
              </a:rPr>
              <a:t>/HAB2 (github.com)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A9BDEB-9D6F-4FE9-AE5B-C6C2BE9C80D3}"/>
              </a:ext>
            </a:extLst>
          </p:cNvPr>
          <p:cNvPicPr>
            <a:picLocks noChangeAspect="1"/>
          </p:cNvPicPr>
          <p:nvPr/>
        </p:nvPicPr>
        <p:blipFill>
          <a:blip r:embed="rId3"/>
          <a:stretch>
            <a:fillRect/>
          </a:stretch>
        </p:blipFill>
        <p:spPr>
          <a:xfrm>
            <a:off x="9003828" y="931199"/>
            <a:ext cx="1882616" cy="1141441"/>
          </a:xfrm>
          <a:prstGeom prst="rect">
            <a:avLst/>
          </a:prstGeom>
        </p:spPr>
      </p:pic>
      <p:pic>
        <p:nvPicPr>
          <p:cNvPr id="6" name="Picture 5">
            <a:extLst>
              <a:ext uri="{FF2B5EF4-FFF2-40B4-BE49-F238E27FC236}">
                <a16:creationId xmlns:a16="http://schemas.microsoft.com/office/drawing/2014/main" id="{8ECF3187-4472-4F3B-8AE0-E93BFC64695D}"/>
              </a:ext>
            </a:extLst>
          </p:cNvPr>
          <p:cNvPicPr>
            <a:picLocks noChangeAspect="1"/>
          </p:cNvPicPr>
          <p:nvPr/>
        </p:nvPicPr>
        <p:blipFill rotWithShape="1">
          <a:blip r:embed="rId4">
            <a:extLst>
              <a:ext uri="{28A0092B-C50C-407E-A947-70E740481C1C}">
                <a14:useLocalDpi xmlns:a14="http://schemas.microsoft.com/office/drawing/2010/main" val="0"/>
              </a:ext>
            </a:extLst>
          </a:blip>
          <a:srcRect l="9148" t="835" r="31188" b="16956"/>
          <a:stretch/>
        </p:blipFill>
        <p:spPr>
          <a:xfrm>
            <a:off x="6096000" y="2904346"/>
            <a:ext cx="4998720" cy="3439886"/>
          </a:xfrm>
          <a:prstGeom prst="rect">
            <a:avLst/>
          </a:prstGeom>
        </p:spPr>
      </p:pic>
      <p:sp>
        <p:nvSpPr>
          <p:cNvPr id="7" name="TextBox 6">
            <a:extLst>
              <a:ext uri="{FF2B5EF4-FFF2-40B4-BE49-F238E27FC236}">
                <a16:creationId xmlns:a16="http://schemas.microsoft.com/office/drawing/2014/main" id="{3A964544-3108-4563-A52E-B65596F2FC22}"/>
              </a:ext>
            </a:extLst>
          </p:cNvPr>
          <p:cNvSpPr txBox="1"/>
          <p:nvPr/>
        </p:nvSpPr>
        <p:spPr>
          <a:xfrm>
            <a:off x="461554" y="2982723"/>
            <a:ext cx="5956663" cy="584775"/>
          </a:xfrm>
          <a:prstGeom prst="rect">
            <a:avLst/>
          </a:prstGeom>
          <a:noFill/>
        </p:spPr>
        <p:txBody>
          <a:bodyPr wrap="square" rtlCol="0">
            <a:spAutoFit/>
          </a:bodyPr>
          <a:lstStyle/>
          <a:p>
            <a:r>
              <a:rPr lang="en-US" sz="3200" b="1" u="sng" dirty="0">
                <a:highlight>
                  <a:srgbClr val="FFFF00"/>
                </a:highlight>
              </a:rPr>
              <a:t>Mechanism involved in our HAB</a:t>
            </a:r>
            <a:endParaRPr lang="en-IN" sz="3200" b="1" u="sng" dirty="0">
              <a:highlight>
                <a:srgbClr val="FFFF00"/>
              </a:highlight>
            </a:endParaRPr>
          </a:p>
        </p:txBody>
      </p:sp>
    </p:spTree>
    <p:extLst>
      <p:ext uri="{BB962C8B-B14F-4D97-AF65-F5344CB8AC3E}">
        <p14:creationId xmlns:p14="http://schemas.microsoft.com/office/powerpoint/2010/main" val="398753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A69D-0499-4712-BCF4-82BB47490714}"/>
              </a:ext>
            </a:extLst>
          </p:cNvPr>
          <p:cNvSpPr txBox="1">
            <a:spLocks/>
          </p:cNvSpPr>
          <p:nvPr/>
        </p:nvSpPr>
        <p:spPr>
          <a:xfrm>
            <a:off x="126406" y="740295"/>
            <a:ext cx="6735947" cy="50503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Times New Roman" panose="02020603050405020304" pitchFamily="18" charset="0"/>
                <a:cs typeface="Times New Roman" panose="02020603050405020304" pitchFamily="18" charset="0"/>
              </a:rPr>
              <a:t>FLOW CHART OF OUR PLAN:</a:t>
            </a: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1067BC-690C-4694-A972-A327B33C3FE3}"/>
              </a:ext>
            </a:extLst>
          </p:cNvPr>
          <p:cNvSpPr txBox="1">
            <a:spLocks/>
          </p:cNvSpPr>
          <p:nvPr/>
        </p:nvSpPr>
        <p:spPr>
          <a:xfrm>
            <a:off x="535709" y="1403928"/>
            <a:ext cx="11120581" cy="4950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8636ADB3-D599-44AD-8B03-EE3077071017}"/>
              </a:ext>
            </a:extLst>
          </p:cNvPr>
          <p:cNvPicPr>
            <a:picLocks noChangeAspect="1"/>
          </p:cNvPicPr>
          <p:nvPr/>
        </p:nvPicPr>
        <p:blipFill rotWithShape="1">
          <a:blip r:embed="rId2">
            <a:extLst>
              <a:ext uri="{28A0092B-C50C-407E-A947-70E740481C1C}">
                <a14:useLocalDpi xmlns:a14="http://schemas.microsoft.com/office/drawing/2010/main" val="0"/>
              </a:ext>
            </a:extLst>
          </a:blip>
          <a:srcRect l="21828" t="17477" r="22000" b="2539"/>
          <a:stretch/>
        </p:blipFill>
        <p:spPr>
          <a:xfrm>
            <a:off x="328656" y="1328054"/>
            <a:ext cx="6083123" cy="4872379"/>
          </a:xfrm>
          <a:prstGeom prst="rect">
            <a:avLst/>
          </a:prstGeom>
        </p:spPr>
      </p:pic>
      <p:pic>
        <p:nvPicPr>
          <p:cNvPr id="7" name="Picture 6">
            <a:extLst>
              <a:ext uri="{FF2B5EF4-FFF2-40B4-BE49-F238E27FC236}">
                <a16:creationId xmlns:a16="http://schemas.microsoft.com/office/drawing/2014/main" id="{D4FB38BF-27D2-4F41-8805-181AD506D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1028" y="851263"/>
            <a:ext cx="3654565" cy="2389767"/>
          </a:xfrm>
          <a:prstGeom prst="rect">
            <a:avLst/>
          </a:prstGeom>
        </p:spPr>
      </p:pic>
      <p:pic>
        <p:nvPicPr>
          <p:cNvPr id="9" name="Picture 8">
            <a:extLst>
              <a:ext uri="{FF2B5EF4-FFF2-40B4-BE49-F238E27FC236}">
                <a16:creationId xmlns:a16="http://schemas.microsoft.com/office/drawing/2014/main" id="{1591BB87-3F64-400C-AC30-827816E41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1783" y="3399633"/>
            <a:ext cx="3243810" cy="2889556"/>
          </a:xfrm>
          <a:prstGeom prst="rect">
            <a:avLst/>
          </a:prstGeom>
        </p:spPr>
      </p:pic>
      <p:pic>
        <p:nvPicPr>
          <p:cNvPr id="11" name="Picture 10">
            <a:extLst>
              <a:ext uri="{FF2B5EF4-FFF2-40B4-BE49-F238E27FC236}">
                <a16:creationId xmlns:a16="http://schemas.microsoft.com/office/drawing/2014/main" id="{F1D24B1E-0BB7-499C-9207-AB27CC55C58C}"/>
              </a:ext>
            </a:extLst>
          </p:cNvPr>
          <p:cNvPicPr>
            <a:picLocks noChangeAspect="1"/>
          </p:cNvPicPr>
          <p:nvPr/>
        </p:nvPicPr>
        <p:blipFill rotWithShape="1">
          <a:blip r:embed="rId5">
            <a:extLst>
              <a:ext uri="{28A0092B-C50C-407E-A947-70E740481C1C}">
                <a14:useLocalDpi xmlns:a14="http://schemas.microsoft.com/office/drawing/2010/main" val="0"/>
              </a:ext>
            </a:extLst>
          </a:blip>
          <a:srcRect l="10365" t="10305" r="9803" b="6107"/>
          <a:stretch/>
        </p:blipFill>
        <p:spPr>
          <a:xfrm>
            <a:off x="5480425" y="4293258"/>
            <a:ext cx="3234611" cy="1907179"/>
          </a:xfrm>
          <a:prstGeom prst="rect">
            <a:avLst/>
          </a:prstGeom>
        </p:spPr>
      </p:pic>
      <p:sp>
        <p:nvSpPr>
          <p:cNvPr id="12" name="Rectangle 11">
            <a:extLst>
              <a:ext uri="{FF2B5EF4-FFF2-40B4-BE49-F238E27FC236}">
                <a16:creationId xmlns:a16="http://schemas.microsoft.com/office/drawing/2014/main" id="{05D7D004-BD47-4951-9C58-4014469B763C}"/>
              </a:ext>
            </a:extLst>
          </p:cNvPr>
          <p:cNvSpPr/>
          <p:nvPr/>
        </p:nvSpPr>
        <p:spPr>
          <a:xfrm>
            <a:off x="618309" y="1567539"/>
            <a:ext cx="609601" cy="287384"/>
          </a:xfrm>
          <a:prstGeom prst="rect">
            <a:avLst/>
          </a:prstGeom>
          <a:solidFill>
            <a:srgbClr val="1071E5"/>
          </a:solidFill>
          <a:ln>
            <a:solidFill>
              <a:srgbClr val="107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t>weather</a:t>
            </a:r>
            <a:endParaRPr lang="en-IN" sz="800" i="1" dirty="0"/>
          </a:p>
        </p:txBody>
      </p:sp>
      <p:sp>
        <p:nvSpPr>
          <p:cNvPr id="13" name="TextBox 12">
            <a:extLst>
              <a:ext uri="{FF2B5EF4-FFF2-40B4-BE49-F238E27FC236}">
                <a16:creationId xmlns:a16="http://schemas.microsoft.com/office/drawing/2014/main" id="{D4E1FA25-818E-4A3F-AC23-39F10E3F3AC1}"/>
              </a:ext>
            </a:extLst>
          </p:cNvPr>
          <p:cNvSpPr txBox="1"/>
          <p:nvPr/>
        </p:nvSpPr>
        <p:spPr>
          <a:xfrm>
            <a:off x="3405051" y="949234"/>
            <a:ext cx="5005977" cy="923330"/>
          </a:xfrm>
          <a:prstGeom prst="rect">
            <a:avLst/>
          </a:prstGeom>
          <a:noFill/>
        </p:spPr>
        <p:txBody>
          <a:bodyPr wrap="square" rtlCol="0">
            <a:spAutoFit/>
          </a:bodyPr>
          <a:lstStyle/>
          <a:p>
            <a:r>
              <a:rPr lang="en-US" b="1" dirty="0">
                <a:highlight>
                  <a:srgbClr val="FFFF00"/>
                </a:highlight>
              </a:rPr>
              <a:t>Radiosondes measure atmospheric pressure,temperature,wind speed and also has a radio transmitter to send the data back to ground.</a:t>
            </a:r>
            <a:endParaRPr lang="en-IN" b="1" dirty="0">
              <a:highlight>
                <a:srgbClr val="FFFF00"/>
              </a:highlight>
            </a:endParaRPr>
          </a:p>
        </p:txBody>
      </p:sp>
    </p:spTree>
    <p:extLst>
      <p:ext uri="{BB962C8B-B14F-4D97-AF65-F5344CB8AC3E}">
        <p14:creationId xmlns:p14="http://schemas.microsoft.com/office/powerpoint/2010/main" val="3982675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585</TotalTime>
  <Words>480</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Bahnschrift SemiBold SemiConden</vt:lpstr>
      <vt:lpstr>Calibri</vt:lpstr>
      <vt:lpstr>Calibri Light</vt:lpstr>
      <vt:lpstr>Roboto</vt:lpstr>
      <vt:lpstr>Segoe UI Semibold</vt:lpstr>
      <vt:lpstr>Times New Roman</vt:lpstr>
      <vt:lpstr>Office Theme</vt:lpstr>
      <vt:lpstr>PowerPoint Presentation</vt:lpstr>
      <vt:lpstr>INDEX</vt:lpstr>
      <vt:lpstr>PowerPoint Presentation</vt:lpstr>
      <vt:lpstr>FUTURE ENHANCEMENTS</vt:lpstr>
      <vt:lpstr>MATERIAL BILL</vt:lpstr>
      <vt:lpstr>SUBMISSION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 Bhagwat</dc:creator>
  <cp:lastModifiedBy>Jayasoorya jagan</cp:lastModifiedBy>
  <cp:revision>13</cp:revision>
  <dcterms:created xsi:type="dcterms:W3CDTF">2021-08-02T11:01:38Z</dcterms:created>
  <dcterms:modified xsi:type="dcterms:W3CDTF">2021-10-03T07:15:42Z</dcterms:modified>
</cp:coreProperties>
</file>