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1" r:id="rId1"/>
  </p:sldMasterIdLst>
  <p:notesMasterIdLst>
    <p:notesMasterId r:id="rId85"/>
  </p:notesMasterIdLst>
  <p:sldIdLst>
    <p:sldId id="256" r:id="rId2"/>
    <p:sldId id="267" r:id="rId3"/>
    <p:sldId id="268" r:id="rId4"/>
    <p:sldId id="269" r:id="rId5"/>
    <p:sldId id="272" r:id="rId6"/>
    <p:sldId id="273" r:id="rId7"/>
    <p:sldId id="263" r:id="rId8"/>
    <p:sldId id="274" r:id="rId9"/>
    <p:sldId id="275" r:id="rId10"/>
    <p:sldId id="265" r:id="rId11"/>
    <p:sldId id="276" r:id="rId12"/>
    <p:sldId id="277" r:id="rId13"/>
    <p:sldId id="280" r:id="rId14"/>
    <p:sldId id="278" r:id="rId15"/>
    <p:sldId id="279" r:id="rId16"/>
    <p:sldId id="281" r:id="rId17"/>
    <p:sldId id="282" r:id="rId18"/>
    <p:sldId id="283" r:id="rId19"/>
    <p:sldId id="284" r:id="rId20"/>
    <p:sldId id="285" r:id="rId21"/>
    <p:sldId id="286" r:id="rId22"/>
    <p:sldId id="287" r:id="rId23"/>
    <p:sldId id="288" r:id="rId24"/>
    <p:sldId id="296" r:id="rId25"/>
    <p:sldId id="289" r:id="rId26"/>
    <p:sldId id="290" r:id="rId27"/>
    <p:sldId id="291" r:id="rId28"/>
    <p:sldId id="292" r:id="rId29"/>
    <p:sldId id="293" r:id="rId30"/>
    <p:sldId id="294" r:id="rId31"/>
    <p:sldId id="295" r:id="rId32"/>
    <p:sldId id="297" r:id="rId33"/>
    <p:sldId id="298" r:id="rId34"/>
    <p:sldId id="299" r:id="rId35"/>
    <p:sldId id="300" r:id="rId36"/>
    <p:sldId id="301" r:id="rId37"/>
    <p:sldId id="313" r:id="rId38"/>
    <p:sldId id="304" r:id="rId39"/>
    <p:sldId id="305" r:id="rId40"/>
    <p:sldId id="314" r:id="rId41"/>
    <p:sldId id="306" r:id="rId42"/>
    <p:sldId id="307" r:id="rId43"/>
    <p:sldId id="309" r:id="rId44"/>
    <p:sldId id="310" r:id="rId45"/>
    <p:sldId id="311" r:id="rId46"/>
    <p:sldId id="319" r:id="rId47"/>
    <p:sldId id="315" r:id="rId48"/>
    <p:sldId id="316" r:id="rId49"/>
    <p:sldId id="317" r:id="rId50"/>
    <p:sldId id="318" r:id="rId51"/>
    <p:sldId id="340" r:id="rId52"/>
    <p:sldId id="320" r:id="rId53"/>
    <p:sldId id="321" r:id="rId54"/>
    <p:sldId id="343" r:id="rId55"/>
    <p:sldId id="344" r:id="rId56"/>
    <p:sldId id="345" r:id="rId57"/>
    <p:sldId id="355" r:id="rId58"/>
    <p:sldId id="348" r:id="rId59"/>
    <p:sldId id="346" r:id="rId60"/>
    <p:sldId id="349" r:id="rId61"/>
    <p:sldId id="350" r:id="rId62"/>
    <p:sldId id="351" r:id="rId63"/>
    <p:sldId id="352" r:id="rId64"/>
    <p:sldId id="357" r:id="rId65"/>
    <p:sldId id="353" r:id="rId66"/>
    <p:sldId id="347" r:id="rId67"/>
    <p:sldId id="354" r:id="rId68"/>
    <p:sldId id="356" r:id="rId69"/>
    <p:sldId id="342" r:id="rId70"/>
    <p:sldId id="360" r:id="rId71"/>
    <p:sldId id="324" r:id="rId72"/>
    <p:sldId id="325" r:id="rId73"/>
    <p:sldId id="326" r:id="rId74"/>
    <p:sldId id="327" r:id="rId75"/>
    <p:sldId id="341" r:id="rId76"/>
    <p:sldId id="359" r:id="rId77"/>
    <p:sldId id="329" r:id="rId78"/>
    <p:sldId id="330" r:id="rId79"/>
    <p:sldId id="331" r:id="rId80"/>
    <p:sldId id="332" r:id="rId81"/>
    <p:sldId id="333" r:id="rId82"/>
    <p:sldId id="334" r:id="rId83"/>
    <p:sldId id="361"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ree G" initials="JG" lastIdx="3" clrIdx="0">
    <p:extLst>
      <p:ext uri="{19B8F6BF-5375-455C-9EA6-DF929625EA0E}">
        <p15:presenceInfo xmlns:p15="http://schemas.microsoft.com/office/powerpoint/2012/main" userId="abf5fcc0085fb5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41"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5T19:58:56.630" idx="2">
    <p:pos x="3634" y="42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4C6C7-E214-42EC-A358-0D3BBF335F19}"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E48F6-091D-40C1-B186-881A331FE699}" type="slidenum">
              <a:rPr lang="en-IN" smtClean="0"/>
              <a:t>‹#›</a:t>
            </a:fld>
            <a:endParaRPr lang="en-IN"/>
          </a:p>
        </p:txBody>
      </p:sp>
    </p:spTree>
    <p:extLst>
      <p:ext uri="{BB962C8B-B14F-4D97-AF65-F5344CB8AC3E}">
        <p14:creationId xmlns:p14="http://schemas.microsoft.com/office/powerpoint/2010/main" val="287322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DE48F6-091D-40C1-B186-881A331FE699}" type="slidenum">
              <a:rPr lang="en-IN" smtClean="0"/>
              <a:t>8</a:t>
            </a:fld>
            <a:endParaRPr lang="en-IN"/>
          </a:p>
        </p:txBody>
      </p:sp>
    </p:spTree>
    <p:extLst>
      <p:ext uri="{BB962C8B-B14F-4D97-AF65-F5344CB8AC3E}">
        <p14:creationId xmlns:p14="http://schemas.microsoft.com/office/powerpoint/2010/main" val="1529743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76523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5EEC-6524-4F66-8BF5-5D2D2EE2D214}"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33545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4167682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427988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3744434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B05EEC-6524-4F66-8BF5-5D2D2EE2D214}"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49969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B05EEC-6524-4F66-8BF5-5D2D2EE2D214}" type="datetimeFigureOut">
              <a:rPr lang="en-IN" smtClean="0"/>
              <a:t>25-11-2023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933812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590799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21470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35060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05EEC-6524-4F66-8BF5-5D2D2EE2D214}"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352590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05EEC-6524-4F66-8BF5-5D2D2EE2D214}"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80070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05EEC-6524-4F66-8BF5-5D2D2EE2D214}"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17621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05EEC-6524-4F66-8BF5-5D2D2EE2D214}"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29266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05EEC-6524-4F66-8BF5-5D2D2EE2D214}"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315554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5EEC-6524-4F66-8BF5-5D2D2EE2D214}"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4420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5EEC-6524-4F66-8BF5-5D2D2EE2D214}"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16E738-4FCC-4E5F-BE12-56385D42B0FE}" type="slidenum">
              <a:rPr lang="en-IN" smtClean="0"/>
              <a:t>‹#›</a:t>
            </a:fld>
            <a:endParaRPr lang="en-IN"/>
          </a:p>
        </p:txBody>
      </p:sp>
    </p:spTree>
    <p:extLst>
      <p:ext uri="{BB962C8B-B14F-4D97-AF65-F5344CB8AC3E}">
        <p14:creationId xmlns:p14="http://schemas.microsoft.com/office/powerpoint/2010/main" val="155282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1B05EEC-6524-4F66-8BF5-5D2D2EE2D214}" type="datetimeFigureOut">
              <a:rPr lang="en-IN" smtClean="0"/>
              <a:t>25-11-2023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716E738-4FCC-4E5F-BE12-56385D42B0FE}" type="slidenum">
              <a:rPr lang="en-IN" smtClean="0"/>
              <a:t>‹#›</a:t>
            </a:fld>
            <a:endParaRPr lang="en-IN"/>
          </a:p>
        </p:txBody>
      </p:sp>
    </p:spTree>
    <p:extLst>
      <p:ext uri="{BB962C8B-B14F-4D97-AF65-F5344CB8AC3E}">
        <p14:creationId xmlns:p14="http://schemas.microsoft.com/office/powerpoint/2010/main" val="1162067039"/>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 id="2147484326" r:id="rId15"/>
    <p:sldLayoutId id="2147484327" r:id="rId16"/>
    <p:sldLayoutId id="214748432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factory.com/sql/numeric" TargetMode="External"/><Relationship Id="rId3" Type="http://schemas.openxmlformats.org/officeDocument/2006/relationships/hyperlink" Target="https://dofactory.com/sql/tinyint" TargetMode="External"/><Relationship Id="rId7" Type="http://schemas.openxmlformats.org/officeDocument/2006/relationships/hyperlink" Target="https://dofactory.com/sql/decimal" TargetMode="External"/><Relationship Id="rId12" Type="http://schemas.openxmlformats.org/officeDocument/2006/relationships/hyperlink" Target="https://dofactory.com/sql/money" TargetMode="External"/><Relationship Id="rId2" Type="http://schemas.openxmlformats.org/officeDocument/2006/relationships/hyperlink" Target="https://dofactory.com/sql/bit" TargetMode="External"/><Relationship Id="rId1" Type="http://schemas.openxmlformats.org/officeDocument/2006/relationships/slideLayout" Target="../slideLayouts/slideLayout6.xml"/><Relationship Id="rId6" Type="http://schemas.openxmlformats.org/officeDocument/2006/relationships/hyperlink" Target="https://dofactory.com/sql/bigint" TargetMode="External"/><Relationship Id="rId11" Type="http://schemas.openxmlformats.org/officeDocument/2006/relationships/hyperlink" Target="https://dofactory.com/sql/smallmoney" TargetMode="External"/><Relationship Id="rId5" Type="http://schemas.openxmlformats.org/officeDocument/2006/relationships/hyperlink" Target="https://dofactory.com/sql/int" TargetMode="External"/><Relationship Id="rId10" Type="http://schemas.openxmlformats.org/officeDocument/2006/relationships/hyperlink" Target="https://dofactory.com/sql/real" TargetMode="External"/><Relationship Id="rId4" Type="http://schemas.openxmlformats.org/officeDocument/2006/relationships/hyperlink" Target="https://dofactory.com/sql/smallint" TargetMode="External"/><Relationship Id="rId9" Type="http://schemas.openxmlformats.org/officeDocument/2006/relationships/hyperlink" Target="https://dofactory.com/sql/float"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dofactory.com/sql/datetime" TargetMode="External"/><Relationship Id="rId3" Type="http://schemas.openxmlformats.org/officeDocument/2006/relationships/hyperlink" Target="https://dofactory.com/sql/date" TargetMode="External"/><Relationship Id="rId7" Type="http://schemas.openxmlformats.org/officeDocument/2006/relationships/hyperlink" Target="https://dofactory.com/sql/smalldatetime"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dofactory.com/sql/datetimeoffset" TargetMode="External"/><Relationship Id="rId5" Type="http://schemas.openxmlformats.org/officeDocument/2006/relationships/hyperlink" Target="https://dofactory.com/sql/datetime2" TargetMode="External"/><Relationship Id="rId4" Type="http://schemas.openxmlformats.org/officeDocument/2006/relationships/hyperlink" Target="https://dofactory.com/sql/time" TargetMode="External"/><Relationship Id="rId9" Type="http://schemas.openxmlformats.org/officeDocument/2006/relationships/comments" Target="../comments/comment1.xml"/></Relationships>
</file>

<file path=ppt/slides/_rels/slide8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dofactory.com/sql/text" TargetMode="External"/><Relationship Id="rId3" Type="http://schemas.openxmlformats.org/officeDocument/2006/relationships/hyperlink" Target="https://dofactory.com/sql/nchar" TargetMode="External"/><Relationship Id="rId7" Type="http://schemas.openxmlformats.org/officeDocument/2006/relationships/hyperlink" Target="https://dofactory.com/sql/nvarcharmax" TargetMode="External"/><Relationship Id="rId2" Type="http://schemas.openxmlformats.org/officeDocument/2006/relationships/hyperlink" Target="https://dofactory.com/sql/char" TargetMode="External"/><Relationship Id="rId1" Type="http://schemas.openxmlformats.org/officeDocument/2006/relationships/slideLayout" Target="../slideLayouts/slideLayout6.xml"/><Relationship Id="rId6" Type="http://schemas.openxmlformats.org/officeDocument/2006/relationships/hyperlink" Target="https://dofactory.com/sql/varcharmax" TargetMode="External"/><Relationship Id="rId5" Type="http://schemas.openxmlformats.org/officeDocument/2006/relationships/hyperlink" Target="https://dofactory.com/sql/nvarchar" TargetMode="External"/><Relationship Id="rId4" Type="http://schemas.openxmlformats.org/officeDocument/2006/relationships/hyperlink" Target="https://dofactory.com/sql/varchar" TargetMode="External"/><Relationship Id="rId9" Type="http://schemas.openxmlformats.org/officeDocument/2006/relationships/hyperlink" Target="https://dofactory.com/sql/nt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EA38-0124-8B47-7394-525E01E12C30}"/>
              </a:ext>
            </a:extLst>
          </p:cNvPr>
          <p:cNvSpPr>
            <a:spLocks noGrp="1"/>
          </p:cNvSpPr>
          <p:nvPr>
            <p:ph type="ctrTitle"/>
          </p:nvPr>
        </p:nvSpPr>
        <p:spPr>
          <a:xfrm>
            <a:off x="1154955" y="2818613"/>
            <a:ext cx="8825658" cy="1121791"/>
          </a:xfrm>
        </p:spPr>
        <p:txBody>
          <a:bodyPr/>
          <a:lstStyle/>
          <a:p>
            <a:pPr algn="ctr"/>
            <a:r>
              <a:rPr lang="en-IN" b="1" i="1" dirty="0">
                <a:latin typeface="Times New Roman" panose="02020603050405020304" pitchFamily="18" charset="0"/>
                <a:cs typeface="Times New Roman" panose="02020603050405020304" pitchFamily="18" charset="0"/>
              </a:rPr>
              <a:t>MYSQL PROJECT</a:t>
            </a:r>
          </a:p>
        </p:txBody>
      </p:sp>
    </p:spTree>
    <p:extLst>
      <p:ext uri="{BB962C8B-B14F-4D97-AF65-F5344CB8AC3E}">
        <p14:creationId xmlns:p14="http://schemas.microsoft.com/office/powerpoint/2010/main" val="165693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76C49-4B36-57B6-07EF-4154626613F1}"/>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INTRODUCTION TO MYSQL</a:t>
            </a:r>
          </a:p>
        </p:txBody>
      </p:sp>
      <p:sp>
        <p:nvSpPr>
          <p:cNvPr id="5" name="Content Placeholder 4">
            <a:extLst>
              <a:ext uri="{FF2B5EF4-FFF2-40B4-BE49-F238E27FC236}">
                <a16:creationId xmlns:a16="http://schemas.microsoft.com/office/drawing/2014/main" id="{89906806-33BA-5BEC-0A6F-77BD3B7D72D6}"/>
              </a:ext>
            </a:extLst>
          </p:cNvPr>
          <p:cNvSpPr>
            <a:spLocks noGrp="1"/>
          </p:cNvSpPr>
          <p:nvPr>
            <p:ph idx="1"/>
          </p:nvPr>
        </p:nvSpPr>
        <p:spPr/>
        <p:txBody>
          <a:bodyPr>
            <a:normAutofit/>
          </a:bodyPr>
          <a:lstStyle/>
          <a:p>
            <a:pPr marL="0" indent="0">
              <a:buNone/>
            </a:pPr>
            <a:r>
              <a:rPr lang="en-US" sz="2000" b="0" i="0" dirty="0">
                <a:solidFill>
                  <a:srgbClr val="2C2C2C"/>
                </a:solidFill>
                <a:effectLst/>
                <a:latin typeface="Times New Roman" panose="02020603050405020304" pitchFamily="18" charset="0"/>
                <a:cs typeface="Times New Roman" panose="02020603050405020304" pitchFamily="18" charset="0"/>
              </a:rPr>
              <a:t>MySQL is a robust and versatile open-source relational database management system (RDBMS). </a:t>
            </a:r>
          </a:p>
          <a:p>
            <a:pPr marL="0" indent="0">
              <a:buNone/>
            </a:pPr>
            <a:endParaRPr lang="en-US" sz="2000" b="0" i="0" dirty="0">
              <a:solidFill>
                <a:srgbClr val="2C2C2C"/>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2C2C2C"/>
                </a:solidFill>
                <a:effectLst/>
                <a:latin typeface="Times New Roman" panose="02020603050405020304" pitchFamily="18" charset="0"/>
                <a:cs typeface="Times New Roman" panose="02020603050405020304" pitchFamily="18" charset="0"/>
              </a:rPr>
              <a:t>It stores data in tables and Every table is made up of rows and columns. </a:t>
            </a:r>
          </a:p>
          <a:p>
            <a:pPr marL="0" indent="0">
              <a:buNone/>
            </a:pPr>
            <a:endParaRPr lang="en-US" sz="2000" b="0" i="0" dirty="0">
              <a:solidFill>
                <a:srgbClr val="2C2C2C"/>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2C2C2C"/>
                </a:solidFill>
                <a:effectLst/>
                <a:latin typeface="Times New Roman" panose="02020603050405020304" pitchFamily="18" charset="0"/>
                <a:cs typeface="Times New Roman" panose="02020603050405020304" pitchFamily="18" charset="0"/>
              </a:rPr>
              <a:t>Rows represent individual records, and columns represent different pieces of data about each record.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93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CCCC-D285-A04C-CB05-C9CCD2989C8A}"/>
              </a:ext>
            </a:extLst>
          </p:cNvPr>
          <p:cNvSpPr>
            <a:spLocks noGrp="1"/>
          </p:cNvSpPr>
          <p:nvPr>
            <p:ph type="title"/>
          </p:nvPr>
        </p:nvSpPr>
        <p:spPr/>
        <p:txBody>
          <a:bodyPr/>
          <a:lstStyle/>
          <a:p>
            <a:r>
              <a:rPr lang="en-IN" sz="2800" b="1" i="1" dirty="0">
                <a:latin typeface="Times New Roman" panose="02020603050405020304" pitchFamily="18" charset="0"/>
                <a:cs typeface="Times New Roman" panose="02020603050405020304" pitchFamily="18" charset="0"/>
              </a:rPr>
              <a:t>MY SQL MAIN COMMANDS</a:t>
            </a:r>
          </a:p>
        </p:txBody>
      </p:sp>
      <p:sp>
        <p:nvSpPr>
          <p:cNvPr id="3" name="Content Placeholder 2">
            <a:extLst>
              <a:ext uri="{FF2B5EF4-FFF2-40B4-BE49-F238E27FC236}">
                <a16:creationId xmlns:a16="http://schemas.microsoft.com/office/drawing/2014/main" id="{3201F9C6-FBDD-98CB-7B05-77B48D2C0F9E}"/>
              </a:ext>
            </a:extLst>
          </p:cNvPr>
          <p:cNvSpPr>
            <a:spLocks noGrp="1"/>
          </p:cNvSpPr>
          <p:nvPr>
            <p:ph idx="1"/>
          </p:nvPr>
        </p:nvSpPr>
        <p:spPr>
          <a:xfrm>
            <a:off x="1013552" y="2328422"/>
            <a:ext cx="8825659" cy="4091232"/>
          </a:xfrm>
        </p:spPr>
        <p:txBody>
          <a:bodyPr>
            <a:normAutofit fontScale="25000" lnSpcReduction="20000"/>
          </a:bodyPr>
          <a:lstStyle/>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Create database (Create a New Database)</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Show Database (View Database)</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Drop Database</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Alter Database (Modify Database)</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Create Tables</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Show tables</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Insert Values</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Drop Table</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Alter table ( For New Column Creation)</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Alter Table Modify</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Alter table Drop ( Drop the Column)</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Alter table Rename (Rename the Table)</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Update Table ( To change the Values)</a:t>
            </a:r>
          </a:p>
          <a:p>
            <a:pPr>
              <a:buFont typeface="Wingdings" panose="05000000000000000000" pitchFamily="2" charset="2"/>
              <a:buChar char="q"/>
            </a:pPr>
            <a:r>
              <a:rPr lang="en-IN" sz="5600" b="1" i="1" dirty="0">
                <a:latin typeface="Times New Roman" panose="02020603050405020304" pitchFamily="18" charset="0"/>
                <a:cs typeface="Times New Roman" panose="02020603050405020304" pitchFamily="18" charset="0"/>
              </a:rPr>
              <a:t>Delete Statement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26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3CC4BF-A0E0-9652-E18B-9B4807E553C2}"/>
              </a:ext>
            </a:extLst>
          </p:cNvPr>
          <p:cNvSpPr txBox="1"/>
          <p:nvPr/>
        </p:nvSpPr>
        <p:spPr>
          <a:xfrm>
            <a:off x="688158" y="169682"/>
            <a:ext cx="9728462" cy="6047809"/>
          </a:xfrm>
          <a:prstGeom prst="rect">
            <a:avLst/>
          </a:prstGeom>
          <a:noFill/>
        </p:spPr>
        <p:txBody>
          <a:bodyPr wrap="square" rtlCol="0">
            <a:spAutoFit/>
          </a:bodyPr>
          <a:lstStyle/>
          <a:p>
            <a:endParaRPr lang="en-IN" sz="900" dirty="0">
              <a:latin typeface="Times New Roman" panose="02020603050405020304" pitchFamily="18" charset="0"/>
              <a:cs typeface="Times New Roman" panose="02020603050405020304" pitchFamily="18" charset="0"/>
            </a:endParaRPr>
          </a:p>
          <a:p>
            <a:endParaRPr lang="en-IN" sz="900" dirty="0">
              <a:latin typeface="Times New Roman" panose="02020603050405020304" pitchFamily="18" charset="0"/>
              <a:cs typeface="Times New Roman" panose="02020603050405020304" pitchFamily="18" charset="0"/>
            </a:endParaRPr>
          </a:p>
          <a:p>
            <a:endParaRPr lang="en-IN" sz="9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IN" sz="900" b="1" i="1" dirty="0">
                <a:latin typeface="Times New Roman" panose="02020603050405020304" pitchFamily="18" charset="0"/>
                <a:cs typeface="Times New Roman" panose="02020603050405020304" pitchFamily="18" charset="0"/>
              </a:rPr>
              <a:t>Create database (Create a New Database)</a:t>
            </a:r>
          </a:p>
          <a:p>
            <a:endParaRPr lang="en-IN" sz="900" dirty="0">
              <a:latin typeface="Times New Roman" panose="02020603050405020304" pitchFamily="18" charset="0"/>
              <a:cs typeface="Times New Roman" panose="02020603050405020304" pitchFamily="18" charset="0"/>
            </a:endParaRPr>
          </a:p>
          <a:p>
            <a:r>
              <a:rPr lang="en-IN" sz="900" dirty="0">
                <a:latin typeface="Times New Roman" panose="02020603050405020304" pitchFamily="18" charset="0"/>
                <a:cs typeface="Times New Roman" panose="02020603050405020304" pitchFamily="18" charset="0"/>
              </a:rPr>
              <a:t>create database </a:t>
            </a:r>
            <a:r>
              <a:rPr lang="en-IN" sz="900" dirty="0" err="1">
                <a:latin typeface="Times New Roman" panose="02020603050405020304" pitchFamily="18" charset="0"/>
                <a:cs typeface="Times New Roman" panose="02020603050405020304" pitchFamily="18" charset="0"/>
              </a:rPr>
              <a:t>empprocess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use </a:t>
            </a:r>
            <a:r>
              <a:rPr lang="en-IN" sz="900" dirty="0" err="1">
                <a:latin typeface="Times New Roman" panose="02020603050405020304" pitchFamily="18" charset="0"/>
                <a:cs typeface="Times New Roman" panose="02020603050405020304" pitchFamily="18" charset="0"/>
              </a:rPr>
              <a:t>empprocess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create table </a:t>
            </a:r>
            <a:r>
              <a:rPr lang="en-IN" sz="900" dirty="0" err="1">
                <a:latin typeface="Times New Roman" panose="02020603050405020304" pitchFamily="18" charset="0"/>
                <a:cs typeface="Times New Roman" panose="02020603050405020304" pitchFamily="18" charset="0"/>
              </a:rPr>
              <a:t>emp_process</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emp_no</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int,emp_name</a:t>
            </a:r>
            <a:r>
              <a:rPr lang="en-IN" sz="900" dirty="0">
                <a:latin typeface="Times New Roman" panose="02020603050405020304" pitchFamily="18" charset="0"/>
                <a:cs typeface="Times New Roman" panose="02020603050405020304" pitchFamily="18" charset="0"/>
              </a:rPr>
              <a:t> varchar(100),designation varchar(100),</a:t>
            </a:r>
            <a:r>
              <a:rPr lang="en-IN" sz="900" dirty="0" err="1">
                <a:latin typeface="Times New Roman" panose="02020603050405020304" pitchFamily="18" charset="0"/>
                <a:cs typeface="Times New Roman" panose="02020603050405020304" pitchFamily="18" charset="0"/>
              </a:rPr>
              <a:t>dep_no</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int,date_of_join</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date,primary</a:t>
            </a:r>
            <a:r>
              <a:rPr lang="en-IN" sz="900" dirty="0">
                <a:latin typeface="Times New Roman" panose="02020603050405020304" pitchFamily="18" charset="0"/>
                <a:cs typeface="Times New Roman" panose="02020603050405020304" pitchFamily="18" charset="0"/>
              </a:rPr>
              <a:t> key(</a:t>
            </a:r>
            <a:r>
              <a:rPr lang="en-IN" sz="900" dirty="0" err="1">
                <a:latin typeface="Times New Roman" panose="02020603050405020304" pitchFamily="18" charset="0"/>
                <a:cs typeface="Times New Roman" panose="02020603050405020304" pitchFamily="18" charset="0"/>
              </a:rPr>
              <a:t>emp_no</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insert into </a:t>
            </a:r>
            <a:r>
              <a:rPr lang="en-IN" sz="900" dirty="0" err="1">
                <a:latin typeface="Times New Roman" panose="02020603050405020304" pitchFamily="18" charset="0"/>
                <a:cs typeface="Times New Roman" panose="02020603050405020304" pitchFamily="18" charset="0"/>
              </a:rPr>
              <a:t>emp_process</a:t>
            </a:r>
            <a:r>
              <a:rPr lang="en-IN" sz="900" dirty="0">
                <a:latin typeface="Times New Roman" panose="02020603050405020304" pitchFamily="18" charset="0"/>
                <a:cs typeface="Times New Roman" panose="02020603050405020304" pitchFamily="18" charset="0"/>
              </a:rPr>
              <a:t> values</a:t>
            </a:r>
          </a:p>
          <a:p>
            <a:r>
              <a:rPr lang="en-IN" sz="900" dirty="0">
                <a:latin typeface="Times New Roman" panose="02020603050405020304" pitchFamily="18" charset="0"/>
                <a:cs typeface="Times New Roman" panose="02020603050405020304" pitchFamily="18" charset="0"/>
              </a:rPr>
              <a:t>(17001,'Geetha','Manager',50,'2022-05-10’),</a:t>
            </a:r>
          </a:p>
          <a:p>
            <a:r>
              <a:rPr lang="en-IN" sz="900" dirty="0">
                <a:latin typeface="Times New Roman" panose="02020603050405020304" pitchFamily="18" charset="0"/>
                <a:cs typeface="Times New Roman" panose="02020603050405020304" pitchFamily="18" charset="0"/>
              </a:rPr>
              <a:t>(17002,'Guru','Junior Associates',50,'2022-05-12’),</a:t>
            </a:r>
          </a:p>
          <a:p>
            <a:r>
              <a:rPr lang="en-IN" sz="900" dirty="0">
                <a:latin typeface="Times New Roman" panose="02020603050405020304" pitchFamily="18" charset="0"/>
                <a:cs typeface="Times New Roman" panose="02020603050405020304" pitchFamily="18" charset="0"/>
              </a:rPr>
              <a:t>(17003,'Gokul','Senior Manager',50,'2022-05-15’),</a:t>
            </a:r>
          </a:p>
          <a:p>
            <a:r>
              <a:rPr lang="en-IN" sz="900" dirty="0">
                <a:latin typeface="Times New Roman" panose="02020603050405020304" pitchFamily="18" charset="0"/>
                <a:cs typeface="Times New Roman" panose="02020603050405020304" pitchFamily="18" charset="0"/>
              </a:rPr>
              <a:t>(17004,'Mani','HR',60,'2022-05-20’),</a:t>
            </a:r>
          </a:p>
          <a:p>
            <a:r>
              <a:rPr lang="en-IN" sz="900" dirty="0">
                <a:latin typeface="Times New Roman" panose="02020603050405020304" pitchFamily="18" charset="0"/>
                <a:cs typeface="Times New Roman" panose="02020603050405020304" pitchFamily="18" charset="0"/>
              </a:rPr>
              <a:t>(17005,'Moorthy','General Manager',50,'2022-05-23’),</a:t>
            </a:r>
          </a:p>
          <a:p>
            <a:r>
              <a:rPr lang="en-IN" sz="900" dirty="0">
                <a:latin typeface="Times New Roman" panose="02020603050405020304" pitchFamily="18" charset="0"/>
                <a:cs typeface="Times New Roman" panose="02020603050405020304" pitchFamily="18" charset="0"/>
              </a:rPr>
              <a:t>(17006,'Amutha','Team Lead',50,'2022-06-05’),</a:t>
            </a:r>
          </a:p>
          <a:p>
            <a:r>
              <a:rPr lang="en-IN" sz="900" dirty="0">
                <a:latin typeface="Times New Roman" panose="02020603050405020304" pitchFamily="18" charset="0"/>
                <a:cs typeface="Times New Roman" panose="02020603050405020304" pitchFamily="18" charset="0"/>
              </a:rPr>
              <a:t>(17007,'Jaga','Senior Manager',70,'2022-06-06’),</a:t>
            </a:r>
          </a:p>
          <a:p>
            <a:r>
              <a:rPr lang="en-IN" sz="900" dirty="0">
                <a:latin typeface="Times New Roman" panose="02020603050405020304" pitchFamily="18" charset="0"/>
                <a:cs typeface="Times New Roman" panose="02020603050405020304" pitchFamily="18" charset="0"/>
              </a:rPr>
              <a:t>(17008,'Pavithra','Senior HR',60,'2022-06-07’),</a:t>
            </a:r>
          </a:p>
          <a:p>
            <a:r>
              <a:rPr lang="en-IN" sz="900" dirty="0">
                <a:latin typeface="Times New Roman" panose="02020603050405020304" pitchFamily="18" charset="0"/>
                <a:cs typeface="Times New Roman" panose="02020603050405020304" pitchFamily="18" charset="0"/>
              </a:rPr>
              <a:t>(17009,'Arthi','General Manager',50,'2022-06-08’),</a:t>
            </a:r>
          </a:p>
          <a:p>
            <a:r>
              <a:rPr lang="en-IN" sz="900" dirty="0">
                <a:latin typeface="Times New Roman" panose="02020603050405020304" pitchFamily="18" charset="0"/>
                <a:cs typeface="Times New Roman" panose="02020603050405020304" pitchFamily="18" charset="0"/>
              </a:rPr>
              <a:t>(17010,'Kabilan','Team Lead',70,'2022-06-09’),</a:t>
            </a:r>
          </a:p>
          <a:p>
            <a:r>
              <a:rPr lang="en-IN" sz="900" dirty="0">
                <a:latin typeface="Times New Roman" panose="02020603050405020304" pitchFamily="18" charset="0"/>
                <a:cs typeface="Times New Roman" panose="02020603050405020304" pitchFamily="18" charset="0"/>
              </a:rPr>
              <a:t>(17011,'Manasi','Manager',70,'2022-06-10’),</a:t>
            </a:r>
          </a:p>
          <a:p>
            <a:r>
              <a:rPr lang="en-IN" sz="900" dirty="0">
                <a:latin typeface="Times New Roman" panose="02020603050405020304" pitchFamily="18" charset="0"/>
                <a:cs typeface="Times New Roman" panose="02020603050405020304" pitchFamily="18" charset="0"/>
              </a:rPr>
              <a:t>(17012,'Suja','Junior Associates',50,'2022-06-11’),</a:t>
            </a:r>
          </a:p>
          <a:p>
            <a:r>
              <a:rPr lang="en-IN" sz="900" dirty="0">
                <a:latin typeface="Times New Roman" panose="02020603050405020304" pitchFamily="18" charset="0"/>
                <a:cs typeface="Times New Roman" panose="02020603050405020304" pitchFamily="18" charset="0"/>
              </a:rPr>
              <a:t>(17013,'Arun','Senior Manager',60,'2022-06-12’),</a:t>
            </a:r>
          </a:p>
          <a:p>
            <a:r>
              <a:rPr lang="en-IN" sz="900" dirty="0">
                <a:latin typeface="Times New Roman" panose="02020603050405020304" pitchFamily="18" charset="0"/>
                <a:cs typeface="Times New Roman" panose="02020603050405020304" pitchFamily="18" charset="0"/>
              </a:rPr>
              <a:t>(17014,'Sindhu','General Manager',80,'2022-06-14’),</a:t>
            </a:r>
          </a:p>
          <a:p>
            <a:r>
              <a:rPr lang="nl-NL" sz="900" dirty="0">
                <a:latin typeface="Times New Roman" panose="02020603050405020304" pitchFamily="18" charset="0"/>
                <a:cs typeface="Times New Roman" panose="02020603050405020304" pitchFamily="18" charset="0"/>
              </a:rPr>
              <a:t>(17015,'Deepa','HR',60,'2022-06-13'),</a:t>
            </a:r>
            <a:endParaRPr lang="en-IN" sz="900" dirty="0">
              <a:latin typeface="Times New Roman" panose="02020603050405020304" pitchFamily="18" charset="0"/>
              <a:cs typeface="Times New Roman" panose="02020603050405020304" pitchFamily="18" charset="0"/>
            </a:endParaRPr>
          </a:p>
          <a:p>
            <a:r>
              <a:rPr lang="en-IN" sz="900" dirty="0">
                <a:latin typeface="Times New Roman" panose="02020603050405020304" pitchFamily="18" charset="0"/>
                <a:cs typeface="Times New Roman" panose="02020603050405020304" pitchFamily="18" charset="0"/>
              </a:rPr>
              <a:t>(17016,'Madhavi','Junior Associates',50,'2022-06-15’),</a:t>
            </a:r>
          </a:p>
          <a:p>
            <a:r>
              <a:rPr lang="en-IN" sz="900" dirty="0">
                <a:latin typeface="Times New Roman" panose="02020603050405020304" pitchFamily="18" charset="0"/>
                <a:cs typeface="Times New Roman" panose="02020603050405020304" pitchFamily="18" charset="0"/>
              </a:rPr>
              <a:t>(17017,'Swetha','Junior Associates',70,'2022-06-16’),</a:t>
            </a:r>
          </a:p>
          <a:p>
            <a:r>
              <a:rPr lang="en-IN" sz="900" dirty="0">
                <a:latin typeface="Times New Roman" panose="02020603050405020304" pitchFamily="18" charset="0"/>
                <a:cs typeface="Times New Roman" panose="02020603050405020304" pitchFamily="18" charset="0"/>
              </a:rPr>
              <a:t>(17018,'Selvi','Junior Associates',70,'2022-06-17’),</a:t>
            </a:r>
          </a:p>
          <a:p>
            <a:r>
              <a:rPr lang="en-IN" sz="900" dirty="0">
                <a:latin typeface="Times New Roman" panose="02020603050405020304" pitchFamily="18" charset="0"/>
                <a:cs typeface="Times New Roman" panose="02020603050405020304" pitchFamily="18" charset="0"/>
              </a:rPr>
              <a:t>(17019,'Pooja','Junior Associates',70,'2022-06-18’),</a:t>
            </a:r>
          </a:p>
          <a:p>
            <a:r>
              <a:rPr lang="en-IN" sz="900" dirty="0">
                <a:latin typeface="Times New Roman" panose="02020603050405020304" pitchFamily="18" charset="0"/>
                <a:cs typeface="Times New Roman" panose="02020603050405020304" pitchFamily="18" charset="0"/>
              </a:rPr>
              <a:t>(17020,'Lakshmi','Junior Associates',70,'2022-06-19’),</a:t>
            </a:r>
          </a:p>
          <a:p>
            <a:r>
              <a:rPr lang="en-IN" sz="900" dirty="0">
                <a:latin typeface="Times New Roman" panose="02020603050405020304" pitchFamily="18" charset="0"/>
                <a:cs typeface="Times New Roman" panose="02020603050405020304" pitchFamily="18" charset="0"/>
              </a:rPr>
              <a:t>(17021,'Veeramani','Junior Associates',80,'2022-06-20’),</a:t>
            </a:r>
          </a:p>
          <a:p>
            <a:r>
              <a:rPr lang="en-IN" sz="900" dirty="0">
                <a:latin typeface="Times New Roman" panose="02020603050405020304" pitchFamily="18" charset="0"/>
                <a:cs typeface="Times New Roman" panose="02020603050405020304" pitchFamily="18" charset="0"/>
              </a:rPr>
              <a:t>(17022,'Pandian','Junior Associates',80,'2022-06-21’),</a:t>
            </a:r>
          </a:p>
          <a:p>
            <a:r>
              <a:rPr lang="en-IN" sz="900" dirty="0">
                <a:latin typeface="Times New Roman" panose="02020603050405020304" pitchFamily="18" charset="0"/>
                <a:cs typeface="Times New Roman" panose="02020603050405020304" pitchFamily="18" charset="0"/>
              </a:rPr>
              <a:t>(17023,'Veera','Junior Associates',80,'2022-06-22’),</a:t>
            </a:r>
          </a:p>
          <a:p>
            <a:r>
              <a:rPr lang="en-IN" sz="900" dirty="0">
                <a:latin typeface="Times New Roman" panose="02020603050405020304" pitchFamily="18" charset="0"/>
                <a:cs typeface="Times New Roman" panose="02020603050405020304" pitchFamily="18" charset="0"/>
              </a:rPr>
              <a:t>(17024,'Devi','General Manager',70,'2022-06-23’),</a:t>
            </a:r>
          </a:p>
          <a:p>
            <a:r>
              <a:rPr lang="en-IN" sz="900" dirty="0">
                <a:latin typeface="Times New Roman" panose="02020603050405020304" pitchFamily="18" charset="0"/>
                <a:cs typeface="Times New Roman" panose="02020603050405020304" pitchFamily="18" charset="0"/>
              </a:rPr>
              <a:t>(17025,'Devan','Team Lead',60,'2022-06-24’),</a:t>
            </a:r>
          </a:p>
          <a:p>
            <a:r>
              <a:rPr lang="en-IN" sz="900" dirty="0">
                <a:latin typeface="Times New Roman" panose="02020603050405020304" pitchFamily="18" charset="0"/>
                <a:cs typeface="Times New Roman" panose="02020603050405020304" pitchFamily="18" charset="0"/>
              </a:rPr>
              <a:t>(17026,'Keerthi','Manager',60,'2022-06-25’),</a:t>
            </a:r>
          </a:p>
          <a:p>
            <a:r>
              <a:rPr lang="en-IN" sz="900" dirty="0">
                <a:latin typeface="Times New Roman" panose="02020603050405020304" pitchFamily="18" charset="0"/>
                <a:cs typeface="Times New Roman" panose="02020603050405020304" pitchFamily="18" charset="0"/>
              </a:rPr>
              <a:t>(17027,'Venkatesh','Senior Manager',80,'2022-06-26’),</a:t>
            </a:r>
          </a:p>
          <a:p>
            <a:r>
              <a:rPr lang="en-IN" sz="900" dirty="0">
                <a:latin typeface="Times New Roman" panose="02020603050405020304" pitchFamily="18" charset="0"/>
                <a:cs typeface="Times New Roman" panose="02020603050405020304" pitchFamily="18" charset="0"/>
              </a:rPr>
              <a:t>(17028,'Raja','HR',60,'2022-06-27’),</a:t>
            </a:r>
          </a:p>
          <a:p>
            <a:r>
              <a:rPr lang="en-IN" sz="900" dirty="0">
                <a:latin typeface="Times New Roman" panose="02020603050405020304" pitchFamily="18" charset="0"/>
                <a:cs typeface="Times New Roman" panose="02020603050405020304" pitchFamily="18" charset="0"/>
              </a:rPr>
              <a:t>(17029,'Priya','General Manager',70,'2022-06-28’),</a:t>
            </a:r>
          </a:p>
          <a:p>
            <a:r>
              <a:rPr lang="en-IN" sz="900" dirty="0">
                <a:latin typeface="Times New Roman" panose="02020603050405020304" pitchFamily="18" charset="0"/>
                <a:cs typeface="Times New Roman" panose="02020603050405020304" pitchFamily="18" charset="0"/>
              </a:rPr>
              <a:t>(17030,'mariya','Team Lead',80,'2022-06-29’),</a:t>
            </a:r>
          </a:p>
          <a:p>
            <a:r>
              <a:rPr lang="en-IN" sz="900" dirty="0">
                <a:latin typeface="Times New Roman" panose="02020603050405020304" pitchFamily="18" charset="0"/>
                <a:cs typeface="Times New Roman" panose="02020603050405020304" pitchFamily="18" charset="0"/>
              </a:rPr>
              <a:t>(17031,'srinivasan','General Manager',70,'2022-06-30’),</a:t>
            </a:r>
          </a:p>
          <a:p>
            <a:r>
              <a:rPr lang="en-IN" sz="900" dirty="0">
                <a:latin typeface="Times New Roman" panose="02020603050405020304" pitchFamily="18" charset="0"/>
                <a:cs typeface="Times New Roman" panose="02020603050405020304" pitchFamily="18" charset="0"/>
              </a:rPr>
              <a:t>(17032,'ganesan','Team Lead',80,'2022-07-01’),</a:t>
            </a:r>
          </a:p>
          <a:p>
            <a:r>
              <a:rPr lang="en-IN" sz="900" dirty="0">
                <a:latin typeface="Times New Roman" panose="02020603050405020304" pitchFamily="18" charset="0"/>
                <a:cs typeface="Times New Roman" panose="02020603050405020304" pitchFamily="18" charset="0"/>
              </a:rPr>
              <a:t>(17033,'Praveen','Manager',80,'2022-07-02’);</a:t>
            </a:r>
          </a:p>
          <a:p>
            <a:r>
              <a:rPr lang="en-IN" sz="900" dirty="0">
                <a:latin typeface="Times New Roman" panose="02020603050405020304" pitchFamily="18" charset="0"/>
                <a:cs typeface="Times New Roman" panose="02020603050405020304" pitchFamily="18" charset="0"/>
              </a:rPr>
              <a:t>select*from </a:t>
            </a:r>
            <a:r>
              <a:rPr lang="en-IN" sz="900" dirty="0" err="1">
                <a:latin typeface="Times New Roman" panose="02020603050405020304" pitchFamily="18" charset="0"/>
                <a:cs typeface="Times New Roman" panose="02020603050405020304" pitchFamily="18" charset="0"/>
              </a:rPr>
              <a:t>emp_process</a:t>
            </a:r>
            <a:r>
              <a:rPr lang="en-IN" sz="9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408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C34E3B-7EB5-1088-0A29-92A8796C6040}"/>
              </a:ext>
            </a:extLst>
          </p:cNvPr>
          <p:cNvPicPr>
            <a:picLocks noChangeAspect="1"/>
          </p:cNvPicPr>
          <p:nvPr/>
        </p:nvPicPr>
        <p:blipFill>
          <a:blip r:embed="rId2"/>
          <a:stretch>
            <a:fillRect/>
          </a:stretch>
        </p:blipFill>
        <p:spPr>
          <a:xfrm>
            <a:off x="214002" y="2228932"/>
            <a:ext cx="4924112" cy="1495238"/>
          </a:xfrm>
          <a:prstGeom prst="rect">
            <a:avLst/>
          </a:prstGeom>
        </p:spPr>
      </p:pic>
      <p:pic>
        <p:nvPicPr>
          <p:cNvPr id="11" name="Picture 10">
            <a:extLst>
              <a:ext uri="{FF2B5EF4-FFF2-40B4-BE49-F238E27FC236}">
                <a16:creationId xmlns:a16="http://schemas.microsoft.com/office/drawing/2014/main" id="{B08667FA-803D-A446-1EAD-B63FDA564D11}"/>
              </a:ext>
            </a:extLst>
          </p:cNvPr>
          <p:cNvPicPr>
            <a:picLocks noChangeAspect="1"/>
          </p:cNvPicPr>
          <p:nvPr/>
        </p:nvPicPr>
        <p:blipFill>
          <a:blip r:embed="rId3"/>
          <a:stretch>
            <a:fillRect/>
          </a:stretch>
        </p:blipFill>
        <p:spPr>
          <a:xfrm>
            <a:off x="194533" y="3705122"/>
            <a:ext cx="5123809" cy="1514286"/>
          </a:xfrm>
          <a:prstGeom prst="rect">
            <a:avLst/>
          </a:prstGeom>
        </p:spPr>
      </p:pic>
      <p:pic>
        <p:nvPicPr>
          <p:cNvPr id="13" name="Picture 12">
            <a:extLst>
              <a:ext uri="{FF2B5EF4-FFF2-40B4-BE49-F238E27FC236}">
                <a16:creationId xmlns:a16="http://schemas.microsoft.com/office/drawing/2014/main" id="{73BB4BAE-D99C-C790-D580-9F000846F589}"/>
              </a:ext>
            </a:extLst>
          </p:cNvPr>
          <p:cNvPicPr>
            <a:picLocks noChangeAspect="1"/>
          </p:cNvPicPr>
          <p:nvPr/>
        </p:nvPicPr>
        <p:blipFill>
          <a:blip r:embed="rId4"/>
          <a:stretch>
            <a:fillRect/>
          </a:stretch>
        </p:blipFill>
        <p:spPr>
          <a:xfrm>
            <a:off x="251676" y="5219408"/>
            <a:ext cx="5085714" cy="1495238"/>
          </a:xfrm>
          <a:prstGeom prst="rect">
            <a:avLst/>
          </a:prstGeom>
        </p:spPr>
      </p:pic>
      <p:pic>
        <p:nvPicPr>
          <p:cNvPr id="15" name="Picture 14">
            <a:extLst>
              <a:ext uri="{FF2B5EF4-FFF2-40B4-BE49-F238E27FC236}">
                <a16:creationId xmlns:a16="http://schemas.microsoft.com/office/drawing/2014/main" id="{806138AD-7189-BDBD-EF5E-ADE0DF2F4C5A}"/>
              </a:ext>
            </a:extLst>
          </p:cNvPr>
          <p:cNvPicPr>
            <a:picLocks noChangeAspect="1"/>
          </p:cNvPicPr>
          <p:nvPr/>
        </p:nvPicPr>
        <p:blipFill>
          <a:blip r:embed="rId5"/>
          <a:stretch>
            <a:fillRect/>
          </a:stretch>
        </p:blipFill>
        <p:spPr>
          <a:xfrm>
            <a:off x="5873339" y="1481449"/>
            <a:ext cx="5180952" cy="1457143"/>
          </a:xfrm>
          <a:prstGeom prst="rect">
            <a:avLst/>
          </a:prstGeom>
        </p:spPr>
      </p:pic>
      <p:pic>
        <p:nvPicPr>
          <p:cNvPr id="19" name="Picture 18">
            <a:extLst>
              <a:ext uri="{FF2B5EF4-FFF2-40B4-BE49-F238E27FC236}">
                <a16:creationId xmlns:a16="http://schemas.microsoft.com/office/drawing/2014/main" id="{021EDBF7-21C7-8968-1784-C73BE59FB274}"/>
              </a:ext>
            </a:extLst>
          </p:cNvPr>
          <p:cNvPicPr>
            <a:picLocks noChangeAspect="1"/>
          </p:cNvPicPr>
          <p:nvPr/>
        </p:nvPicPr>
        <p:blipFill>
          <a:blip r:embed="rId6"/>
          <a:stretch>
            <a:fillRect/>
          </a:stretch>
        </p:blipFill>
        <p:spPr>
          <a:xfrm>
            <a:off x="5835243" y="2938592"/>
            <a:ext cx="5257143" cy="866667"/>
          </a:xfrm>
          <a:prstGeom prst="rect">
            <a:avLst/>
          </a:prstGeom>
        </p:spPr>
      </p:pic>
      <p:pic>
        <p:nvPicPr>
          <p:cNvPr id="23" name="Picture 22">
            <a:extLst>
              <a:ext uri="{FF2B5EF4-FFF2-40B4-BE49-F238E27FC236}">
                <a16:creationId xmlns:a16="http://schemas.microsoft.com/office/drawing/2014/main" id="{CC44986A-292C-2235-4599-9B554937F6AB}"/>
              </a:ext>
            </a:extLst>
          </p:cNvPr>
          <p:cNvPicPr>
            <a:picLocks noChangeAspect="1"/>
          </p:cNvPicPr>
          <p:nvPr/>
        </p:nvPicPr>
        <p:blipFill>
          <a:blip r:embed="rId7"/>
          <a:stretch>
            <a:fillRect/>
          </a:stretch>
        </p:blipFill>
        <p:spPr>
          <a:xfrm>
            <a:off x="251676" y="438455"/>
            <a:ext cx="5114286" cy="1771429"/>
          </a:xfrm>
          <a:prstGeom prst="rect">
            <a:avLst/>
          </a:prstGeom>
        </p:spPr>
      </p:pic>
    </p:spTree>
    <p:extLst>
      <p:ext uri="{BB962C8B-B14F-4D97-AF65-F5344CB8AC3E}">
        <p14:creationId xmlns:p14="http://schemas.microsoft.com/office/powerpoint/2010/main" val="492153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658D2C-ABAA-D6D2-A8D3-5775D0983CC9}"/>
              </a:ext>
            </a:extLst>
          </p:cNvPr>
          <p:cNvSpPr txBox="1"/>
          <p:nvPr/>
        </p:nvSpPr>
        <p:spPr>
          <a:xfrm>
            <a:off x="1027523" y="528393"/>
            <a:ext cx="3669606" cy="1754326"/>
          </a:xfrm>
          <a:prstGeom prst="rect">
            <a:avLst/>
          </a:prstGeom>
          <a:noFill/>
        </p:spPr>
        <p:txBody>
          <a:bodyPr wrap="square" rtlCol="0">
            <a:spAutoFit/>
          </a:bodyPr>
          <a:lstStyle/>
          <a:p>
            <a:pPr marL="285750" indent="-285750">
              <a:buFont typeface="Wingdings" panose="05000000000000000000" pitchFamily="2" charset="2"/>
              <a:buChar char="§"/>
            </a:pPr>
            <a:endParaRPr lang="en-IN" sz="1800" b="1"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b="1" i="1" dirty="0">
                <a:latin typeface="Times New Roman" panose="02020603050405020304" pitchFamily="18" charset="0"/>
                <a:cs typeface="Times New Roman" panose="02020603050405020304" pitchFamily="18" charset="0"/>
              </a:rPr>
              <a:t>Show Database (View Database)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show database;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CAB982-EA5D-E9C6-D849-8BCDF533322A}"/>
              </a:ext>
            </a:extLst>
          </p:cNvPr>
          <p:cNvPicPr>
            <a:picLocks noChangeAspect="1"/>
          </p:cNvPicPr>
          <p:nvPr/>
        </p:nvPicPr>
        <p:blipFill>
          <a:blip r:embed="rId2"/>
          <a:stretch>
            <a:fillRect/>
          </a:stretch>
        </p:blipFill>
        <p:spPr>
          <a:xfrm>
            <a:off x="1097238" y="2029930"/>
            <a:ext cx="2371429" cy="828571"/>
          </a:xfrm>
          <a:prstGeom prst="rect">
            <a:avLst/>
          </a:prstGeom>
        </p:spPr>
      </p:pic>
      <p:sp>
        <p:nvSpPr>
          <p:cNvPr id="7" name="TextBox 6">
            <a:extLst>
              <a:ext uri="{FF2B5EF4-FFF2-40B4-BE49-F238E27FC236}">
                <a16:creationId xmlns:a16="http://schemas.microsoft.com/office/drawing/2014/main" id="{9481DEB1-5DAB-E8C6-581C-95B292C27E29}"/>
              </a:ext>
            </a:extLst>
          </p:cNvPr>
          <p:cNvSpPr txBox="1"/>
          <p:nvPr/>
        </p:nvSpPr>
        <p:spPr>
          <a:xfrm>
            <a:off x="1027522" y="3850106"/>
            <a:ext cx="3361598" cy="2031325"/>
          </a:xfrm>
          <a:prstGeom prst="rect">
            <a:avLst/>
          </a:prstGeom>
          <a:noFill/>
        </p:spPr>
        <p:txBody>
          <a:bodyPr wrap="square" rtlCol="0">
            <a:spAutoFit/>
          </a:bodyPr>
          <a:lstStyle/>
          <a:p>
            <a:pPr marL="285750" indent="-285750">
              <a:buFont typeface="Wingdings" panose="05000000000000000000" pitchFamily="2" charset="2"/>
              <a:buChar char="§"/>
            </a:pPr>
            <a:r>
              <a:rPr lang="en-IN" sz="1800" b="1" i="1" dirty="0">
                <a:latin typeface="Times New Roman" panose="02020603050405020304" pitchFamily="18" charset="0"/>
                <a:cs typeface="Times New Roman" panose="02020603050405020304" pitchFamily="18" charset="0"/>
              </a:rPr>
              <a:t>Drop Database</a:t>
            </a:r>
          </a:p>
          <a:p>
            <a:endParaRPr lang="en-IN" b="1"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
            </a:r>
            <a:r>
              <a:rPr lang="en-IN" sz="1800" dirty="0">
                <a:latin typeface="Times New Roman" panose="02020603050405020304" pitchFamily="18" charset="0"/>
                <a:cs typeface="Times New Roman" panose="02020603050405020304" pitchFamily="18" charset="0"/>
              </a:rPr>
              <a:t>rop database </a:t>
            </a:r>
            <a:r>
              <a:rPr lang="en-IN" sz="1800" dirty="0" err="1">
                <a:latin typeface="Times New Roman" panose="02020603050405020304" pitchFamily="18" charset="0"/>
                <a:cs typeface="Times New Roman" panose="02020603050405020304" pitchFamily="18" charset="0"/>
              </a:rPr>
              <a:t>empprocess</a:t>
            </a:r>
            <a:r>
              <a:rPr lang="en-IN" sz="1800" dirty="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dirty="0"/>
              <a:t>  </a:t>
            </a:r>
          </a:p>
        </p:txBody>
      </p:sp>
      <p:pic>
        <p:nvPicPr>
          <p:cNvPr id="9" name="Picture 8">
            <a:extLst>
              <a:ext uri="{FF2B5EF4-FFF2-40B4-BE49-F238E27FC236}">
                <a16:creationId xmlns:a16="http://schemas.microsoft.com/office/drawing/2014/main" id="{B6370228-96EA-BD99-5FCD-37298ECFDB9F}"/>
              </a:ext>
            </a:extLst>
          </p:cNvPr>
          <p:cNvPicPr>
            <a:picLocks noChangeAspect="1"/>
          </p:cNvPicPr>
          <p:nvPr/>
        </p:nvPicPr>
        <p:blipFill>
          <a:blip r:embed="rId3"/>
          <a:stretch>
            <a:fillRect/>
          </a:stretch>
        </p:blipFill>
        <p:spPr>
          <a:xfrm>
            <a:off x="1027522" y="5099265"/>
            <a:ext cx="10036736" cy="247821"/>
          </a:xfrm>
          <a:prstGeom prst="rect">
            <a:avLst/>
          </a:prstGeom>
        </p:spPr>
      </p:pic>
    </p:spTree>
    <p:extLst>
      <p:ext uri="{BB962C8B-B14F-4D97-AF65-F5344CB8AC3E}">
        <p14:creationId xmlns:p14="http://schemas.microsoft.com/office/powerpoint/2010/main" val="16521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77BF9-751B-4D5A-5D3F-903CC53B7A46}"/>
              </a:ext>
            </a:extLst>
          </p:cNvPr>
          <p:cNvSpPr txBox="1"/>
          <p:nvPr/>
        </p:nvSpPr>
        <p:spPr>
          <a:xfrm>
            <a:off x="1039528" y="1414913"/>
            <a:ext cx="4360246" cy="923330"/>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Alter Database (Modify Database)</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F327F89-B0E3-6751-600A-91743CBE47E3}"/>
              </a:ext>
            </a:extLst>
          </p:cNvPr>
          <p:cNvSpPr>
            <a:spLocks noChangeArrowheads="1"/>
          </p:cNvSpPr>
          <p:nvPr/>
        </p:nvSpPr>
        <p:spPr bwMode="auto">
          <a:xfrm>
            <a:off x="1039527" y="2295329"/>
            <a:ext cx="626604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ALTER DATABASE</a:t>
            </a:r>
            <a:r>
              <a:rPr kumimoji="0" lang="en-US" altLang="en-US" sz="2400" b="0" i="1" u="none" strike="noStrike" cap="none" normalizeH="0" baseline="0" dirty="0">
                <a:ln>
                  <a:noFill/>
                </a:ln>
                <a:solidFill>
                  <a:srgbClr val="2C2C2C"/>
                </a:solidFill>
                <a:effectLst/>
                <a:latin typeface="Times New Roman" panose="02020603050405020304" pitchFamily="18" charset="0"/>
                <a:cs typeface="Times New Roman" panose="02020603050405020304" pitchFamily="18" charset="0"/>
              </a:rPr>
              <a:t> is an essential statement to modify the properties of an existing database in a Relational Database Management System (RDBMS). This statement is helpful if you want to rename a database, change its composition, or modify file properties.</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16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A0BEF-6E53-3F5D-9A03-4B9564A58F24}"/>
              </a:ext>
            </a:extLst>
          </p:cNvPr>
          <p:cNvSpPr txBox="1"/>
          <p:nvPr/>
        </p:nvSpPr>
        <p:spPr>
          <a:xfrm>
            <a:off x="1174281" y="789272"/>
            <a:ext cx="8903369" cy="535531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Create Tables</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emp_no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int,emp_name</a:t>
            </a:r>
            <a:r>
              <a:rPr lang="en-US" dirty="0">
                <a:latin typeface="Times New Roman" panose="02020603050405020304" pitchFamily="18" charset="0"/>
                <a:cs typeface="Times New Roman" panose="02020603050405020304" pitchFamily="18" charset="0"/>
              </a:rPr>
              <a:t> varchar(100),designation varchar(100),</a:t>
            </a:r>
            <a:r>
              <a:rPr lang="en-US" dirty="0" err="1">
                <a:latin typeface="Times New Roman" panose="02020603050405020304" pitchFamily="18" charset="0"/>
                <a:cs typeface="Times New Roman" panose="02020603050405020304" pitchFamily="18" charset="0"/>
              </a:rPr>
              <a:t>dep_no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int,date_of_join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date,primary</a:t>
            </a:r>
            <a:r>
              <a:rPr lang="en-US" dirty="0">
                <a:latin typeface="Times New Roman" panose="02020603050405020304" pitchFamily="18" charset="0"/>
                <a:cs typeface="Times New Roman" panose="02020603050405020304" pitchFamily="18" charset="0"/>
              </a:rPr>
              <a:t> key(</a:t>
            </a:r>
            <a:r>
              <a:rPr lang="en-US" dirty="0" err="1">
                <a:latin typeface="Times New Roman" panose="02020603050405020304" pitchFamily="18" charset="0"/>
                <a:cs typeface="Times New Roman" panose="02020603050405020304" pitchFamily="18" charset="0"/>
              </a:rPr>
              <a:t>emp_no</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Show tables</a:t>
            </a:r>
          </a:p>
          <a:p>
            <a:endParaRPr lang="en-IN" b="1"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show tables;</a:t>
            </a: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37469F-54E4-8A31-551B-FB863220B9BB}"/>
              </a:ext>
            </a:extLst>
          </p:cNvPr>
          <p:cNvPicPr>
            <a:picLocks noChangeAspect="1"/>
          </p:cNvPicPr>
          <p:nvPr/>
        </p:nvPicPr>
        <p:blipFill>
          <a:blip r:embed="rId2"/>
          <a:stretch>
            <a:fillRect/>
          </a:stretch>
        </p:blipFill>
        <p:spPr>
          <a:xfrm>
            <a:off x="1251283" y="3698530"/>
            <a:ext cx="3774512" cy="1864872"/>
          </a:xfrm>
          <a:prstGeom prst="rect">
            <a:avLst/>
          </a:prstGeom>
        </p:spPr>
      </p:pic>
    </p:spTree>
    <p:extLst>
      <p:ext uri="{BB962C8B-B14F-4D97-AF65-F5344CB8AC3E}">
        <p14:creationId xmlns:p14="http://schemas.microsoft.com/office/powerpoint/2010/main" val="306965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5CF8F-ADDF-FF82-D86C-AE3011CFBD4D}"/>
              </a:ext>
            </a:extLst>
          </p:cNvPr>
          <p:cNvSpPr txBox="1"/>
          <p:nvPr/>
        </p:nvSpPr>
        <p:spPr>
          <a:xfrm>
            <a:off x="827774" y="548640"/>
            <a:ext cx="9403882" cy="58785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Insert Values</a:t>
            </a:r>
          </a:p>
          <a:p>
            <a:pPr marL="285750" indent="-285750">
              <a:buFont typeface="Wingdings" panose="05000000000000000000" pitchFamily="2" charset="2"/>
              <a:buChar char="§"/>
            </a:pPr>
            <a:endParaRPr lang="en-IN" b="1" i="1"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insert into </a:t>
            </a:r>
            <a:r>
              <a:rPr lang="en-IN" sz="1000" dirty="0" err="1">
                <a:latin typeface="Times New Roman" panose="02020603050405020304" pitchFamily="18" charset="0"/>
                <a:cs typeface="Times New Roman" panose="02020603050405020304" pitchFamily="18" charset="0"/>
              </a:rPr>
              <a:t>emp_process</a:t>
            </a:r>
            <a:r>
              <a:rPr lang="en-IN" sz="1000" dirty="0">
                <a:latin typeface="Times New Roman" panose="02020603050405020304" pitchFamily="18" charset="0"/>
                <a:cs typeface="Times New Roman" panose="02020603050405020304" pitchFamily="18" charset="0"/>
              </a:rPr>
              <a:t> values</a:t>
            </a:r>
          </a:p>
          <a:p>
            <a:r>
              <a:rPr lang="en-IN" sz="1000" dirty="0">
                <a:latin typeface="Times New Roman" panose="02020603050405020304" pitchFamily="18" charset="0"/>
                <a:cs typeface="Times New Roman" panose="02020603050405020304" pitchFamily="18" charset="0"/>
              </a:rPr>
              <a:t>(17001,'Geetha','Manager',50,'2022-05-10'),</a:t>
            </a:r>
          </a:p>
          <a:p>
            <a:r>
              <a:rPr lang="en-IN" sz="1000" dirty="0">
                <a:latin typeface="Times New Roman" panose="02020603050405020304" pitchFamily="18" charset="0"/>
                <a:cs typeface="Times New Roman" panose="02020603050405020304" pitchFamily="18" charset="0"/>
              </a:rPr>
              <a:t>(17002,'Guru','Junior Associates',50,'2022-05-12'),</a:t>
            </a:r>
          </a:p>
          <a:p>
            <a:r>
              <a:rPr lang="en-IN" sz="1000" dirty="0">
                <a:latin typeface="Times New Roman" panose="02020603050405020304" pitchFamily="18" charset="0"/>
                <a:cs typeface="Times New Roman" panose="02020603050405020304" pitchFamily="18" charset="0"/>
              </a:rPr>
              <a:t>(17003,'Gokul','Senior Manager',50,'2022-05-15'),</a:t>
            </a:r>
          </a:p>
          <a:p>
            <a:r>
              <a:rPr lang="en-IN" sz="1000" dirty="0">
                <a:latin typeface="Times New Roman" panose="02020603050405020304" pitchFamily="18" charset="0"/>
                <a:cs typeface="Times New Roman" panose="02020603050405020304" pitchFamily="18" charset="0"/>
              </a:rPr>
              <a:t>(17004,'Mani','HR',60,'2022-05-20'),</a:t>
            </a:r>
          </a:p>
          <a:p>
            <a:r>
              <a:rPr lang="en-IN" sz="1000" dirty="0">
                <a:latin typeface="Times New Roman" panose="02020603050405020304" pitchFamily="18" charset="0"/>
                <a:cs typeface="Times New Roman" panose="02020603050405020304" pitchFamily="18" charset="0"/>
              </a:rPr>
              <a:t>(17005,'Moorthy','General Manager',	50,'2022-05-23'),</a:t>
            </a:r>
          </a:p>
          <a:p>
            <a:r>
              <a:rPr lang="en-IN" sz="1000" dirty="0">
                <a:latin typeface="Times New Roman" panose="02020603050405020304" pitchFamily="18" charset="0"/>
                <a:cs typeface="Times New Roman" panose="02020603050405020304" pitchFamily="18" charset="0"/>
              </a:rPr>
              <a:t>(17006,'Amutha','Team Lead',50,'2022-06-05'),</a:t>
            </a:r>
          </a:p>
          <a:p>
            <a:r>
              <a:rPr lang="en-IN" sz="1000" dirty="0">
                <a:latin typeface="Times New Roman" panose="02020603050405020304" pitchFamily="18" charset="0"/>
                <a:cs typeface="Times New Roman" panose="02020603050405020304" pitchFamily="18" charset="0"/>
              </a:rPr>
              <a:t>(17007,'Jaga','Senior Manager',70,'2022-06-06'),</a:t>
            </a:r>
          </a:p>
          <a:p>
            <a:r>
              <a:rPr lang="en-IN" sz="1000" dirty="0">
                <a:latin typeface="Times New Roman" panose="02020603050405020304" pitchFamily="18" charset="0"/>
                <a:cs typeface="Times New Roman" panose="02020603050405020304" pitchFamily="18" charset="0"/>
              </a:rPr>
              <a:t>(17008,	'</a:t>
            </a:r>
            <a:r>
              <a:rPr lang="en-IN" sz="1000" dirty="0" err="1">
                <a:latin typeface="Times New Roman" panose="02020603050405020304" pitchFamily="18" charset="0"/>
                <a:cs typeface="Times New Roman" panose="02020603050405020304" pitchFamily="18" charset="0"/>
              </a:rPr>
              <a:t>Pavithra',’Senior</a:t>
            </a:r>
            <a:r>
              <a:rPr lang="en-IN" sz="1000" dirty="0">
                <a:latin typeface="Times New Roman" panose="02020603050405020304" pitchFamily="18" charset="0"/>
                <a:cs typeface="Times New Roman" panose="02020603050405020304" pitchFamily="18" charset="0"/>
              </a:rPr>
              <a:t> HR',60,'2022-06-07'),</a:t>
            </a:r>
          </a:p>
          <a:p>
            <a:r>
              <a:rPr lang="en-IN" sz="1000" dirty="0">
                <a:latin typeface="Times New Roman" panose="02020603050405020304" pitchFamily="18" charset="0"/>
                <a:cs typeface="Times New Roman" panose="02020603050405020304" pitchFamily="18" charset="0"/>
              </a:rPr>
              <a:t>(17009,'Arthi','General Manager',50,'2022-06-08'),</a:t>
            </a:r>
          </a:p>
          <a:p>
            <a:r>
              <a:rPr lang="en-IN" sz="1000" dirty="0">
                <a:latin typeface="Times New Roman" panose="02020603050405020304" pitchFamily="18" charset="0"/>
                <a:cs typeface="Times New Roman" panose="02020603050405020304" pitchFamily="18" charset="0"/>
              </a:rPr>
              <a:t>(17010,'Kabilan','Team Lead',70,'2022-06-09'),</a:t>
            </a:r>
          </a:p>
          <a:p>
            <a:r>
              <a:rPr lang="en-IN" sz="1000" dirty="0">
                <a:latin typeface="Times New Roman" panose="02020603050405020304" pitchFamily="18" charset="0"/>
                <a:cs typeface="Times New Roman" panose="02020603050405020304" pitchFamily="18" charset="0"/>
              </a:rPr>
              <a:t>(17011,'Manasi','Manager',70,'2022-06-10'),</a:t>
            </a:r>
          </a:p>
          <a:p>
            <a:r>
              <a:rPr lang="en-IN" sz="1000" dirty="0">
                <a:latin typeface="Times New Roman" panose="02020603050405020304" pitchFamily="18" charset="0"/>
                <a:cs typeface="Times New Roman" panose="02020603050405020304" pitchFamily="18" charset="0"/>
              </a:rPr>
              <a:t>(17012,'Suja','Junior Associates',50,'2022-06-11'),</a:t>
            </a:r>
          </a:p>
          <a:p>
            <a:r>
              <a:rPr lang="en-IN" sz="1000" dirty="0">
                <a:latin typeface="Times New Roman" panose="02020603050405020304" pitchFamily="18" charset="0"/>
                <a:cs typeface="Times New Roman" panose="02020603050405020304" pitchFamily="18" charset="0"/>
              </a:rPr>
              <a:t>(17013,'Arun','Senior Manager',60,'2022-06-12'),</a:t>
            </a:r>
          </a:p>
          <a:p>
            <a:r>
              <a:rPr lang="en-IN" sz="1000" dirty="0">
                <a:latin typeface="Times New Roman" panose="02020603050405020304" pitchFamily="18" charset="0"/>
                <a:cs typeface="Times New Roman" panose="02020603050405020304" pitchFamily="18" charset="0"/>
              </a:rPr>
              <a:t>(17014,'Sindhu','General Manager',80,'2022-06-14'),</a:t>
            </a:r>
          </a:p>
          <a:p>
            <a:r>
              <a:rPr lang="en-IN" sz="1000" dirty="0">
                <a:latin typeface="Times New Roman" panose="02020603050405020304" pitchFamily="18" charset="0"/>
                <a:cs typeface="Times New Roman" panose="02020603050405020304" pitchFamily="18" charset="0"/>
              </a:rPr>
              <a:t>(17015,'Deepa','HR',60,'2022-06-13'),</a:t>
            </a:r>
          </a:p>
          <a:p>
            <a:r>
              <a:rPr lang="en-IN" sz="1000" dirty="0">
                <a:latin typeface="Times New Roman" panose="02020603050405020304" pitchFamily="18" charset="0"/>
                <a:cs typeface="Times New Roman" panose="02020603050405020304" pitchFamily="18" charset="0"/>
              </a:rPr>
              <a:t>(17016,'Madhavi','Junior Associates',50,'2022-06-15'),</a:t>
            </a:r>
          </a:p>
          <a:p>
            <a:r>
              <a:rPr lang="en-IN" sz="1000" dirty="0">
                <a:latin typeface="Times New Roman" panose="02020603050405020304" pitchFamily="18" charset="0"/>
                <a:cs typeface="Times New Roman" panose="02020603050405020304" pitchFamily="18" charset="0"/>
              </a:rPr>
              <a:t>(17017,'Swetha','Junior Associates',70,'2022-06-16'),</a:t>
            </a:r>
          </a:p>
          <a:p>
            <a:r>
              <a:rPr lang="en-IN" sz="1000" dirty="0">
                <a:latin typeface="Times New Roman" panose="02020603050405020304" pitchFamily="18" charset="0"/>
                <a:cs typeface="Times New Roman" panose="02020603050405020304" pitchFamily="18" charset="0"/>
              </a:rPr>
              <a:t>(17018,'Selvi',	'Junior Associates',70,'2022-06-17'),</a:t>
            </a:r>
          </a:p>
          <a:p>
            <a:r>
              <a:rPr lang="en-IN" sz="1000" dirty="0">
                <a:latin typeface="Times New Roman" panose="02020603050405020304" pitchFamily="18" charset="0"/>
                <a:cs typeface="Times New Roman" panose="02020603050405020304" pitchFamily="18" charset="0"/>
              </a:rPr>
              <a:t>(17019,'Pooja','Junior Associates',70,'2022-06-18'),</a:t>
            </a:r>
          </a:p>
          <a:p>
            <a:r>
              <a:rPr lang="en-IN" sz="1000" dirty="0">
                <a:latin typeface="Times New Roman" panose="02020603050405020304" pitchFamily="18" charset="0"/>
                <a:cs typeface="Times New Roman" panose="02020603050405020304" pitchFamily="18" charset="0"/>
              </a:rPr>
              <a:t>(17020,'Lakshmi','Junior Associates',70,'2022-06-19'),</a:t>
            </a:r>
          </a:p>
          <a:p>
            <a:r>
              <a:rPr lang="en-IN" sz="1000" dirty="0">
                <a:latin typeface="Times New Roman" panose="02020603050405020304" pitchFamily="18" charset="0"/>
                <a:cs typeface="Times New Roman" panose="02020603050405020304" pitchFamily="18" charset="0"/>
              </a:rPr>
              <a:t>(17021,'Veeramani','Junior Associates',80,'2022-06-20'),</a:t>
            </a:r>
          </a:p>
          <a:p>
            <a:r>
              <a:rPr lang="en-IN" sz="1000" dirty="0">
                <a:latin typeface="Times New Roman" panose="02020603050405020304" pitchFamily="18" charset="0"/>
                <a:cs typeface="Times New Roman" panose="02020603050405020304" pitchFamily="18" charset="0"/>
              </a:rPr>
              <a:t>(17022,'Pandian','Junior Associates',80,'2022-06-21'),</a:t>
            </a:r>
          </a:p>
          <a:p>
            <a:r>
              <a:rPr lang="en-IN" sz="1000" dirty="0">
                <a:latin typeface="Times New Roman" panose="02020603050405020304" pitchFamily="18" charset="0"/>
                <a:cs typeface="Times New Roman" panose="02020603050405020304" pitchFamily="18" charset="0"/>
              </a:rPr>
              <a:t>(17023,'Veera','Junior Associates',80,'2022-06-22'),</a:t>
            </a:r>
          </a:p>
          <a:p>
            <a:r>
              <a:rPr lang="en-IN" sz="1000" dirty="0">
                <a:latin typeface="Times New Roman" panose="02020603050405020304" pitchFamily="18" charset="0"/>
                <a:cs typeface="Times New Roman" panose="02020603050405020304" pitchFamily="18" charset="0"/>
              </a:rPr>
              <a:t>(17024,'Devi','General Manager',70,'2022-06-23'),</a:t>
            </a:r>
          </a:p>
          <a:p>
            <a:r>
              <a:rPr lang="en-IN" sz="1000" dirty="0">
                <a:latin typeface="Times New Roman" panose="02020603050405020304" pitchFamily="18" charset="0"/>
                <a:cs typeface="Times New Roman" panose="02020603050405020304" pitchFamily="18" charset="0"/>
              </a:rPr>
              <a:t>(17025,'Devan','Team Lead',60,'2022-06-24'),</a:t>
            </a:r>
          </a:p>
          <a:p>
            <a:r>
              <a:rPr lang="en-IN" sz="1000" dirty="0">
                <a:latin typeface="Times New Roman" panose="02020603050405020304" pitchFamily="18" charset="0"/>
                <a:cs typeface="Times New Roman" panose="02020603050405020304" pitchFamily="18" charset="0"/>
              </a:rPr>
              <a:t>(17026,'Keerthi','Manager',	60,'2022-06-25'),</a:t>
            </a:r>
          </a:p>
          <a:p>
            <a:r>
              <a:rPr lang="en-IN" sz="1000" dirty="0">
                <a:latin typeface="Times New Roman" panose="02020603050405020304" pitchFamily="18" charset="0"/>
                <a:cs typeface="Times New Roman" panose="02020603050405020304" pitchFamily="18" charset="0"/>
              </a:rPr>
              <a:t>(17027,'Venkatesh','Senior Manager',80,'2022-06-26'),</a:t>
            </a:r>
          </a:p>
          <a:p>
            <a:r>
              <a:rPr lang="en-IN" sz="1000" dirty="0">
                <a:latin typeface="Times New Roman" panose="02020603050405020304" pitchFamily="18" charset="0"/>
                <a:cs typeface="Times New Roman" panose="02020603050405020304" pitchFamily="18" charset="0"/>
              </a:rPr>
              <a:t>(17028,'Raja','HR',60,'2022-06-27'),</a:t>
            </a:r>
          </a:p>
          <a:p>
            <a:r>
              <a:rPr lang="en-IN" sz="1000" dirty="0">
                <a:latin typeface="Times New Roman" panose="02020603050405020304" pitchFamily="18" charset="0"/>
                <a:cs typeface="Times New Roman" panose="02020603050405020304" pitchFamily="18" charset="0"/>
              </a:rPr>
              <a:t>(17029,'Priya','General Manager',70,'2022-06-28'),</a:t>
            </a:r>
          </a:p>
          <a:p>
            <a:r>
              <a:rPr lang="en-IN" sz="1000" dirty="0">
                <a:latin typeface="Times New Roman" panose="02020603050405020304" pitchFamily="18" charset="0"/>
                <a:cs typeface="Times New Roman" panose="02020603050405020304" pitchFamily="18" charset="0"/>
              </a:rPr>
              <a:t>(17030,'mariya','Team Lead',80,'2022-06-29'),</a:t>
            </a:r>
          </a:p>
          <a:p>
            <a:r>
              <a:rPr lang="en-IN" sz="1000" dirty="0">
                <a:latin typeface="Times New Roman" panose="02020603050405020304" pitchFamily="18" charset="0"/>
                <a:cs typeface="Times New Roman" panose="02020603050405020304" pitchFamily="18" charset="0"/>
              </a:rPr>
              <a:t>(17031,'srinivasan','General Manager',70,'2022-06-30'),</a:t>
            </a:r>
          </a:p>
          <a:p>
            <a:r>
              <a:rPr lang="en-IN" sz="1000" dirty="0">
                <a:latin typeface="Times New Roman" panose="02020603050405020304" pitchFamily="18" charset="0"/>
                <a:cs typeface="Times New Roman" panose="02020603050405020304" pitchFamily="18" charset="0"/>
              </a:rPr>
              <a:t>(17032,'ganesan','Team Lead',80,'2022-07-01'),</a:t>
            </a:r>
          </a:p>
          <a:p>
            <a:r>
              <a:rPr lang="en-IN" sz="1000" dirty="0">
                <a:latin typeface="Times New Roman" panose="02020603050405020304" pitchFamily="18" charset="0"/>
                <a:cs typeface="Times New Roman" panose="02020603050405020304" pitchFamily="18" charset="0"/>
              </a:rPr>
              <a:t>(17033,'Praveen','Manager',80,'2022-07-02');</a:t>
            </a:r>
          </a:p>
        </p:txBody>
      </p:sp>
    </p:spTree>
    <p:extLst>
      <p:ext uri="{BB962C8B-B14F-4D97-AF65-F5344CB8AC3E}">
        <p14:creationId xmlns:p14="http://schemas.microsoft.com/office/powerpoint/2010/main" val="179756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22074F-663D-3354-B6F8-B6E7CAD70C81}"/>
              </a:ext>
            </a:extLst>
          </p:cNvPr>
          <p:cNvSpPr txBox="1"/>
          <p:nvPr/>
        </p:nvSpPr>
        <p:spPr>
          <a:xfrm>
            <a:off x="654518" y="721895"/>
            <a:ext cx="9654139" cy="1477328"/>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Drop Table</a:t>
            </a:r>
          </a:p>
          <a:p>
            <a:endParaRPr lang="en-IN" b="1"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drop table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FAEE29-7938-C8A4-C281-7ACFF24684E1}"/>
              </a:ext>
            </a:extLst>
          </p:cNvPr>
          <p:cNvPicPr>
            <a:picLocks noChangeAspect="1"/>
          </p:cNvPicPr>
          <p:nvPr/>
        </p:nvPicPr>
        <p:blipFill>
          <a:blip r:embed="rId2"/>
          <a:stretch>
            <a:fillRect/>
          </a:stretch>
        </p:blipFill>
        <p:spPr>
          <a:xfrm>
            <a:off x="433137" y="1957962"/>
            <a:ext cx="11579191" cy="215284"/>
          </a:xfrm>
          <a:prstGeom prst="rect">
            <a:avLst/>
          </a:prstGeom>
        </p:spPr>
      </p:pic>
      <p:sp>
        <p:nvSpPr>
          <p:cNvPr id="6" name="TextBox 5">
            <a:extLst>
              <a:ext uri="{FF2B5EF4-FFF2-40B4-BE49-F238E27FC236}">
                <a16:creationId xmlns:a16="http://schemas.microsoft.com/office/drawing/2014/main" id="{9AC5190A-551E-20E4-2B49-3089E3AF16D5}"/>
              </a:ext>
            </a:extLst>
          </p:cNvPr>
          <p:cNvSpPr txBox="1"/>
          <p:nvPr/>
        </p:nvSpPr>
        <p:spPr>
          <a:xfrm>
            <a:off x="654518" y="2531444"/>
            <a:ext cx="8491888" cy="2308324"/>
          </a:xfrm>
          <a:prstGeom prst="rect">
            <a:avLst/>
          </a:prstGeom>
          <a:noFill/>
        </p:spPr>
        <p:txBody>
          <a:bodyPr wrap="square">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Alter table ( For New Column Creation)</a:t>
            </a:r>
          </a:p>
          <a:p>
            <a:pPr marL="285750" indent="-285750">
              <a:buFont typeface="Wingdings" panose="05000000000000000000" pitchFamily="2" charset="2"/>
              <a:buChar char="§"/>
            </a:pPr>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alter table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add gender varchar(20) after </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alter table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add age int after gender;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728E33-5C27-E58D-CF7D-99FCF157EE75}"/>
              </a:ext>
            </a:extLst>
          </p:cNvPr>
          <p:cNvPicPr>
            <a:picLocks noChangeAspect="1"/>
          </p:cNvPicPr>
          <p:nvPr/>
        </p:nvPicPr>
        <p:blipFill>
          <a:blip r:embed="rId3"/>
          <a:stretch>
            <a:fillRect/>
          </a:stretch>
        </p:blipFill>
        <p:spPr>
          <a:xfrm>
            <a:off x="568816" y="3816153"/>
            <a:ext cx="6800000" cy="2209524"/>
          </a:xfrm>
          <a:prstGeom prst="rect">
            <a:avLst/>
          </a:prstGeom>
        </p:spPr>
      </p:pic>
    </p:spTree>
    <p:extLst>
      <p:ext uri="{BB962C8B-B14F-4D97-AF65-F5344CB8AC3E}">
        <p14:creationId xmlns:p14="http://schemas.microsoft.com/office/powerpoint/2010/main" val="307649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CB50E-4362-BDE3-6472-DD4046C28D6B}"/>
              </a:ext>
            </a:extLst>
          </p:cNvPr>
          <p:cNvSpPr txBox="1"/>
          <p:nvPr/>
        </p:nvSpPr>
        <p:spPr>
          <a:xfrm>
            <a:off x="830811" y="637552"/>
            <a:ext cx="9615638" cy="646331"/>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Alter Table Modify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E0F0DF-0E2F-9B0A-1167-79EED30161B2}"/>
              </a:ext>
            </a:extLst>
          </p:cNvPr>
          <p:cNvPicPr>
            <a:picLocks noChangeAspect="1"/>
          </p:cNvPicPr>
          <p:nvPr/>
        </p:nvPicPr>
        <p:blipFill>
          <a:blip r:embed="rId2"/>
          <a:stretch>
            <a:fillRect/>
          </a:stretch>
        </p:blipFill>
        <p:spPr>
          <a:xfrm>
            <a:off x="830811" y="1191549"/>
            <a:ext cx="4485714" cy="1780952"/>
          </a:xfrm>
          <a:prstGeom prst="rect">
            <a:avLst/>
          </a:prstGeom>
        </p:spPr>
      </p:pic>
      <p:sp>
        <p:nvSpPr>
          <p:cNvPr id="7" name="TextBox 6">
            <a:extLst>
              <a:ext uri="{FF2B5EF4-FFF2-40B4-BE49-F238E27FC236}">
                <a16:creationId xmlns:a16="http://schemas.microsoft.com/office/drawing/2014/main" id="{ECF016DE-A383-C9DA-CE0A-7056058E7B6A}"/>
              </a:ext>
            </a:extLst>
          </p:cNvPr>
          <p:cNvSpPr txBox="1"/>
          <p:nvPr/>
        </p:nvSpPr>
        <p:spPr>
          <a:xfrm>
            <a:off x="830811" y="3975234"/>
            <a:ext cx="440533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Query </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rPr>
              <a:t>alter table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modify gender varchar(50)null;</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1C362D5A-8D92-23D8-046F-497FF24C6A66}"/>
              </a:ext>
            </a:extLst>
          </p:cNvPr>
          <p:cNvSpPr txBox="1"/>
          <p:nvPr/>
        </p:nvSpPr>
        <p:spPr>
          <a:xfrm>
            <a:off x="750771" y="3147462"/>
            <a:ext cx="9615638" cy="64633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From the above description gender having characters of 20,by using alter modify we used to change gender varchar(20) to gender varchar(50)</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The below description represents the alter modify of gender column changes the character values from 20 to 50</a:t>
            </a:r>
          </a:p>
        </p:txBody>
      </p:sp>
      <p:pic>
        <p:nvPicPr>
          <p:cNvPr id="10" name="Picture 9">
            <a:extLst>
              <a:ext uri="{FF2B5EF4-FFF2-40B4-BE49-F238E27FC236}">
                <a16:creationId xmlns:a16="http://schemas.microsoft.com/office/drawing/2014/main" id="{1DD4FB6E-48BB-DD66-CD02-EE8DFC399907}"/>
              </a:ext>
            </a:extLst>
          </p:cNvPr>
          <p:cNvPicPr>
            <a:picLocks noChangeAspect="1"/>
          </p:cNvPicPr>
          <p:nvPr/>
        </p:nvPicPr>
        <p:blipFill>
          <a:blip r:embed="rId3"/>
          <a:stretch>
            <a:fillRect/>
          </a:stretch>
        </p:blipFill>
        <p:spPr>
          <a:xfrm>
            <a:off x="1045096" y="4646521"/>
            <a:ext cx="4057143" cy="1752381"/>
          </a:xfrm>
          <a:prstGeom prst="rect">
            <a:avLst/>
          </a:prstGeom>
        </p:spPr>
      </p:pic>
    </p:spTree>
    <p:extLst>
      <p:ext uri="{BB962C8B-B14F-4D97-AF65-F5344CB8AC3E}">
        <p14:creationId xmlns:p14="http://schemas.microsoft.com/office/powerpoint/2010/main" val="76392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775F-62E3-1F86-CA63-7F05389BBFF6}"/>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INTRODUCTION TO SQL</a:t>
            </a:r>
          </a:p>
        </p:txBody>
      </p:sp>
      <p:sp>
        <p:nvSpPr>
          <p:cNvPr id="3" name="Content Placeholder 2">
            <a:extLst>
              <a:ext uri="{FF2B5EF4-FFF2-40B4-BE49-F238E27FC236}">
                <a16:creationId xmlns:a16="http://schemas.microsoft.com/office/drawing/2014/main" id="{45770F66-092B-006D-284D-4264E57F163C}"/>
              </a:ext>
            </a:extLst>
          </p:cNvPr>
          <p:cNvSpPr>
            <a:spLocks noGrp="1"/>
          </p:cNvSpPr>
          <p:nvPr>
            <p:ph idx="1"/>
          </p:nvPr>
        </p:nvSpPr>
        <p:spPr/>
        <p:txBody>
          <a:bodyPr/>
          <a:lstStyle/>
          <a:p>
            <a:pPr algn="l"/>
            <a:r>
              <a:rPr lang="en-US" b="0" i="0" dirty="0">
                <a:solidFill>
                  <a:srgbClr val="212529"/>
                </a:solidFill>
                <a:effectLst/>
                <a:latin typeface="Times New Roman" panose="02020603050405020304" pitchFamily="18" charset="0"/>
                <a:cs typeface="Times New Roman" panose="02020603050405020304" pitchFamily="18" charset="0"/>
              </a:rPr>
              <a:t>SQL stands for the structured query language.</a:t>
            </a:r>
          </a:p>
          <a:p>
            <a:pPr algn="l"/>
            <a:r>
              <a:rPr lang="en-US" b="0" i="0" dirty="0">
                <a:solidFill>
                  <a:srgbClr val="212529"/>
                </a:solidFill>
                <a:effectLst/>
                <a:latin typeface="Times New Roman" panose="02020603050405020304" pitchFamily="18" charset="0"/>
                <a:cs typeface="Times New Roman" panose="02020603050405020304" pitchFamily="18" charset="0"/>
              </a:rPr>
              <a:t>SQL is the standardized language used to access the database.</a:t>
            </a:r>
          </a:p>
          <a:p>
            <a:pPr algn="l"/>
            <a:r>
              <a:rPr lang="en-US" b="0" i="0" dirty="0">
                <a:solidFill>
                  <a:srgbClr val="212529"/>
                </a:solidFill>
                <a:effectLst/>
                <a:latin typeface="Times New Roman" panose="02020603050405020304" pitchFamily="18" charset="0"/>
                <a:cs typeface="Times New Roman" panose="02020603050405020304" pitchFamily="18" charset="0"/>
              </a:rPr>
              <a:t>SQL is composed of three parts:</a:t>
            </a:r>
          </a:p>
          <a:p>
            <a:pPr marL="0" indent="0" algn="l">
              <a:buNone/>
            </a:pPr>
            <a:r>
              <a:rPr lang="en-US" dirty="0">
                <a:solidFill>
                  <a:srgbClr val="212529"/>
                </a:solidFill>
                <a:latin typeface="Times New Roman" panose="02020603050405020304" pitchFamily="18" charset="0"/>
                <a:cs typeface="Times New Roman" panose="02020603050405020304" pitchFamily="18" charset="0"/>
              </a:rPr>
              <a:t>1.</a:t>
            </a:r>
            <a:r>
              <a:rPr lang="en-US" b="0" i="0" dirty="0">
                <a:solidFill>
                  <a:srgbClr val="212529"/>
                </a:solidFill>
                <a:effectLst/>
                <a:latin typeface="Times New Roman" panose="02020603050405020304" pitchFamily="18" charset="0"/>
                <a:cs typeface="Times New Roman" panose="02020603050405020304" pitchFamily="18" charset="0"/>
              </a:rPr>
              <a:t>Data definition language (DDL) includes statements for defining the database and its objects such as tables, </a:t>
            </a:r>
            <a:r>
              <a:rPr lang="en-US" dirty="0">
                <a:solidFill>
                  <a:srgbClr val="212529"/>
                </a:solidFill>
                <a:latin typeface="Times New Roman" panose="02020603050405020304" pitchFamily="18" charset="0"/>
                <a:cs typeface="Times New Roman" panose="02020603050405020304" pitchFamily="18" charset="0"/>
              </a:rPr>
              <a:t>views</a:t>
            </a:r>
            <a:r>
              <a:rPr lang="en-US" b="0" i="0" dirty="0">
                <a:solidFill>
                  <a:srgbClr val="212529"/>
                </a:solidFill>
                <a:effectLst/>
                <a:latin typeface="Times New Roman" panose="02020603050405020304" pitchFamily="18" charset="0"/>
                <a:cs typeface="Times New Roman" panose="02020603050405020304" pitchFamily="18" charset="0"/>
              </a:rPr>
              <a:t>,</a:t>
            </a:r>
            <a:r>
              <a:rPr lang="en-US" dirty="0">
                <a:solidFill>
                  <a:srgbClr val="212529"/>
                </a:solidFill>
                <a:latin typeface="Times New Roman" panose="02020603050405020304" pitchFamily="18" charset="0"/>
                <a:cs typeface="Times New Roman" panose="02020603050405020304" pitchFamily="18" charset="0"/>
              </a:rPr>
              <a:t> triggers,</a:t>
            </a:r>
            <a:r>
              <a:rPr lang="en-US" b="0" i="0" dirty="0">
                <a:solidFill>
                  <a:srgbClr val="212529"/>
                </a:solidFill>
                <a:effectLst/>
                <a:latin typeface="Times New Roman" panose="02020603050405020304" pitchFamily="18" charset="0"/>
                <a:cs typeface="Times New Roman" panose="02020603050405020304" pitchFamily="18" charset="0"/>
              </a:rPr>
              <a:t> </a:t>
            </a:r>
            <a:r>
              <a:rPr lang="en-US" dirty="0">
                <a:solidFill>
                  <a:srgbClr val="212529"/>
                </a:solidFill>
                <a:latin typeface="Times New Roman" panose="02020603050405020304" pitchFamily="18" charset="0"/>
                <a:cs typeface="Times New Roman" panose="02020603050405020304" pitchFamily="18" charset="0"/>
              </a:rPr>
              <a:t>stored procedures </a:t>
            </a:r>
            <a:r>
              <a:rPr lang="en-US" b="0" i="0" dirty="0">
                <a:solidFill>
                  <a:srgbClr val="212529"/>
                </a:solidFill>
                <a:effectLst/>
                <a:latin typeface="Times New Roman" panose="02020603050405020304" pitchFamily="18" charset="0"/>
                <a:cs typeface="Times New Roman" panose="02020603050405020304" pitchFamily="18" charset="0"/>
              </a:rPr>
              <a:t>etc.</a:t>
            </a:r>
          </a:p>
          <a:p>
            <a:pPr marL="0" indent="0" algn="l">
              <a:buNone/>
            </a:pPr>
            <a:r>
              <a:rPr lang="en-US" dirty="0">
                <a:solidFill>
                  <a:srgbClr val="212529"/>
                </a:solidFill>
                <a:latin typeface="Times New Roman" panose="02020603050405020304" pitchFamily="18" charset="0"/>
                <a:cs typeface="Times New Roman" panose="02020603050405020304" pitchFamily="18" charset="0"/>
              </a:rPr>
              <a:t>2.</a:t>
            </a:r>
            <a:r>
              <a:rPr lang="en-US" b="0" i="0" dirty="0">
                <a:solidFill>
                  <a:srgbClr val="212529"/>
                </a:solidFill>
                <a:effectLst/>
                <a:latin typeface="Times New Roman" panose="02020603050405020304" pitchFamily="18" charset="0"/>
                <a:cs typeface="Times New Roman" panose="02020603050405020304" pitchFamily="18" charset="0"/>
              </a:rPr>
              <a:t>Data manipulation language (DML) contains statements for </a:t>
            </a:r>
            <a:r>
              <a:rPr lang="en-US" dirty="0">
                <a:solidFill>
                  <a:srgbClr val="212529"/>
                </a:solidFill>
                <a:latin typeface="Times New Roman" panose="02020603050405020304" pitchFamily="18" charset="0"/>
                <a:cs typeface="Times New Roman" panose="02020603050405020304" pitchFamily="18" charset="0"/>
              </a:rPr>
              <a:t>updating</a:t>
            </a:r>
            <a:r>
              <a:rPr lang="en-US" b="0" i="0" dirty="0">
                <a:solidFill>
                  <a:srgbClr val="212529"/>
                </a:solidFill>
                <a:effectLst/>
                <a:latin typeface="Times New Roman" panose="02020603050405020304" pitchFamily="18" charset="0"/>
                <a:cs typeface="Times New Roman" panose="02020603050405020304" pitchFamily="18" charset="0"/>
              </a:rPr>
              <a:t> and </a:t>
            </a:r>
            <a:r>
              <a:rPr lang="en-US" dirty="0">
                <a:solidFill>
                  <a:srgbClr val="212529"/>
                </a:solidFill>
                <a:latin typeface="Times New Roman" panose="02020603050405020304" pitchFamily="18" charset="0"/>
                <a:cs typeface="Times New Roman" panose="02020603050405020304" pitchFamily="18" charset="0"/>
              </a:rPr>
              <a:t>querying data.</a:t>
            </a:r>
            <a:endParaRPr lang="en-US" b="0" i="0" dirty="0">
              <a:solidFill>
                <a:srgbClr val="212529"/>
              </a:solidFill>
              <a:effectLst/>
              <a:latin typeface="Times New Roman" panose="02020603050405020304" pitchFamily="18" charset="0"/>
              <a:cs typeface="Times New Roman" panose="02020603050405020304" pitchFamily="18" charset="0"/>
            </a:endParaRPr>
          </a:p>
          <a:p>
            <a:pPr marL="0" indent="0" algn="l">
              <a:buNone/>
            </a:pPr>
            <a:r>
              <a:rPr lang="en-US" b="0" i="0" dirty="0">
                <a:solidFill>
                  <a:srgbClr val="212529"/>
                </a:solidFill>
                <a:effectLst/>
                <a:latin typeface="Times New Roman" panose="02020603050405020304" pitchFamily="18" charset="0"/>
                <a:cs typeface="Times New Roman" panose="02020603050405020304" pitchFamily="18" charset="0"/>
              </a:rPr>
              <a:t>3.Data control language (DCL) allows you to </a:t>
            </a:r>
            <a:r>
              <a:rPr lang="en-US" dirty="0">
                <a:solidFill>
                  <a:srgbClr val="212529"/>
                </a:solidFill>
                <a:latin typeface="Times New Roman" panose="02020603050405020304" pitchFamily="18" charset="0"/>
                <a:cs typeface="Times New Roman" panose="02020603050405020304" pitchFamily="18" charset="0"/>
              </a:rPr>
              <a:t>grant permissions</a:t>
            </a:r>
            <a:r>
              <a:rPr lang="en-US" b="0" i="0" dirty="0">
                <a:solidFill>
                  <a:srgbClr val="212529"/>
                </a:solidFill>
                <a:effectLst/>
                <a:latin typeface="Times New Roman" panose="02020603050405020304" pitchFamily="18" charset="0"/>
                <a:cs typeface="Times New Roman" panose="02020603050405020304" pitchFamily="18" charset="0"/>
              </a:rPr>
              <a:t> to users to access specific data in the database.</a:t>
            </a:r>
          </a:p>
          <a:p>
            <a:pPr marL="0" indent="0">
              <a:buNone/>
            </a:pPr>
            <a:endParaRPr lang="en-IN" dirty="0"/>
          </a:p>
        </p:txBody>
      </p:sp>
    </p:spTree>
    <p:extLst>
      <p:ext uri="{BB962C8B-B14F-4D97-AF65-F5344CB8AC3E}">
        <p14:creationId xmlns:p14="http://schemas.microsoft.com/office/powerpoint/2010/main" val="276722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22FC3-ADA0-B1CF-9DFB-D9D64A7F0B2E}"/>
              </a:ext>
            </a:extLst>
          </p:cNvPr>
          <p:cNvSpPr txBox="1"/>
          <p:nvPr/>
        </p:nvSpPr>
        <p:spPr>
          <a:xfrm>
            <a:off x="711725" y="789272"/>
            <a:ext cx="9558432" cy="2585323"/>
          </a:xfrm>
          <a:prstGeom prst="rect">
            <a:avLst/>
          </a:prstGeom>
          <a:noFill/>
        </p:spPr>
        <p:txBody>
          <a:bodyPr wrap="square" rtlCol="0">
            <a:spAutoFit/>
          </a:bodyPr>
          <a:lstStyle/>
          <a:p>
            <a:pPr marL="285750" indent="-285750">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Alter table Drop ( Drop the Column)</a:t>
            </a:r>
          </a:p>
          <a:p>
            <a:endParaRPr lang="en-US"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alter table </a:t>
            </a:r>
            <a:r>
              <a:rPr lang="en-US" dirty="0" err="1">
                <a:latin typeface="Times New Roman" panose="02020603050405020304" pitchFamily="18" charset="0"/>
                <a:cs typeface="Times New Roman" panose="02020603050405020304" pitchFamily="18" charset="0"/>
              </a:rPr>
              <a:t>emp_process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drop column gender;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using the alter drop method we removed a column from table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A3267-EE41-7C2F-15E0-B354E823A476}"/>
              </a:ext>
            </a:extLst>
          </p:cNvPr>
          <p:cNvPicPr>
            <a:picLocks noChangeAspect="1"/>
          </p:cNvPicPr>
          <p:nvPr/>
        </p:nvPicPr>
        <p:blipFill>
          <a:blip r:embed="rId2"/>
          <a:stretch>
            <a:fillRect/>
          </a:stretch>
        </p:blipFill>
        <p:spPr>
          <a:xfrm>
            <a:off x="711724" y="2683406"/>
            <a:ext cx="4114286" cy="1600000"/>
          </a:xfrm>
          <a:prstGeom prst="rect">
            <a:avLst/>
          </a:prstGeom>
        </p:spPr>
      </p:pic>
      <p:sp>
        <p:nvSpPr>
          <p:cNvPr id="5" name="TextBox 4">
            <a:extLst>
              <a:ext uri="{FF2B5EF4-FFF2-40B4-BE49-F238E27FC236}">
                <a16:creationId xmlns:a16="http://schemas.microsoft.com/office/drawing/2014/main" id="{B5843F6A-EC8D-FDE8-8353-1430E54EB13A}"/>
              </a:ext>
            </a:extLst>
          </p:cNvPr>
          <p:cNvSpPr txBox="1"/>
          <p:nvPr/>
        </p:nvSpPr>
        <p:spPr>
          <a:xfrm>
            <a:off x="4957012" y="3099335"/>
            <a:ext cx="446612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rPr>
              <a:t>description of table which removes gender field</a:t>
            </a:r>
          </a:p>
        </p:txBody>
      </p:sp>
      <p:pic>
        <p:nvPicPr>
          <p:cNvPr id="7" name="Picture 6">
            <a:extLst>
              <a:ext uri="{FF2B5EF4-FFF2-40B4-BE49-F238E27FC236}">
                <a16:creationId xmlns:a16="http://schemas.microsoft.com/office/drawing/2014/main" id="{0F533187-6543-8283-021C-76D48E4A963A}"/>
              </a:ext>
            </a:extLst>
          </p:cNvPr>
          <p:cNvPicPr>
            <a:picLocks noChangeAspect="1"/>
          </p:cNvPicPr>
          <p:nvPr/>
        </p:nvPicPr>
        <p:blipFill>
          <a:blip r:embed="rId3"/>
          <a:stretch>
            <a:fillRect/>
          </a:stretch>
        </p:blipFill>
        <p:spPr>
          <a:xfrm>
            <a:off x="392918" y="4611586"/>
            <a:ext cx="5400000" cy="1314286"/>
          </a:xfrm>
          <a:prstGeom prst="rect">
            <a:avLst/>
          </a:prstGeom>
        </p:spPr>
      </p:pic>
      <p:sp>
        <p:nvSpPr>
          <p:cNvPr id="8" name="TextBox 7">
            <a:extLst>
              <a:ext uri="{FF2B5EF4-FFF2-40B4-BE49-F238E27FC236}">
                <a16:creationId xmlns:a16="http://schemas.microsoft.com/office/drawing/2014/main" id="{2C2503E4-75B1-B232-F447-911EEF24A666}"/>
              </a:ext>
            </a:extLst>
          </p:cNvPr>
          <p:cNvSpPr txBox="1"/>
          <p:nvPr/>
        </p:nvSpPr>
        <p:spPr>
          <a:xfrm>
            <a:off x="6096000" y="4841507"/>
            <a:ext cx="5261811"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By using alter drop it removes the gender column from the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680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B84AF-5DC6-16D2-25D0-E4924021EA48}"/>
              </a:ext>
            </a:extLst>
          </p:cNvPr>
          <p:cNvSpPr txBox="1"/>
          <p:nvPr/>
        </p:nvSpPr>
        <p:spPr>
          <a:xfrm>
            <a:off x="789272" y="1058779"/>
            <a:ext cx="9403882" cy="1200329"/>
          </a:xfrm>
          <a:prstGeom prst="rect">
            <a:avLst/>
          </a:prstGeom>
          <a:noFill/>
        </p:spPr>
        <p:txBody>
          <a:bodyPr wrap="square" rtlCol="0">
            <a:spAutoFit/>
          </a:bodyPr>
          <a:lstStyle/>
          <a:p>
            <a:pPr marL="285750" indent="-285750">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 Alter table Rename (Rename the Table)</a:t>
            </a:r>
          </a:p>
          <a:p>
            <a:pPr marL="285750" indent="-285750">
              <a:buFont typeface="Wingdings" panose="05000000000000000000" pitchFamily="2" charset="2"/>
              <a:buChar char="§"/>
            </a:pPr>
            <a:endParaRPr lang="en-US"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alter table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rename </a:t>
            </a:r>
            <a:r>
              <a:rPr lang="en-US" dirty="0" err="1">
                <a:latin typeface="Times New Roman" panose="02020603050405020304" pitchFamily="18" charset="0"/>
                <a:cs typeface="Times New Roman" panose="02020603050405020304" pitchFamily="18" charset="0"/>
              </a:rPr>
              <a:t>employ_process</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FA563B-5DF2-9608-7301-785B67CFD9AE}"/>
              </a:ext>
            </a:extLst>
          </p:cNvPr>
          <p:cNvPicPr>
            <a:picLocks noChangeAspect="1"/>
          </p:cNvPicPr>
          <p:nvPr/>
        </p:nvPicPr>
        <p:blipFill>
          <a:blip r:embed="rId2"/>
          <a:stretch>
            <a:fillRect/>
          </a:stretch>
        </p:blipFill>
        <p:spPr>
          <a:xfrm>
            <a:off x="221381" y="2290390"/>
            <a:ext cx="11903242" cy="263827"/>
          </a:xfrm>
          <a:prstGeom prst="rect">
            <a:avLst/>
          </a:prstGeom>
        </p:spPr>
      </p:pic>
      <p:pic>
        <p:nvPicPr>
          <p:cNvPr id="6" name="Picture 5">
            <a:extLst>
              <a:ext uri="{FF2B5EF4-FFF2-40B4-BE49-F238E27FC236}">
                <a16:creationId xmlns:a16="http://schemas.microsoft.com/office/drawing/2014/main" id="{93D63E0C-DFBE-9702-6595-F77A485069EB}"/>
              </a:ext>
            </a:extLst>
          </p:cNvPr>
          <p:cNvPicPr>
            <a:picLocks noChangeAspect="1"/>
          </p:cNvPicPr>
          <p:nvPr/>
        </p:nvPicPr>
        <p:blipFill>
          <a:blip r:embed="rId3"/>
          <a:stretch>
            <a:fillRect/>
          </a:stretch>
        </p:blipFill>
        <p:spPr>
          <a:xfrm>
            <a:off x="1079958" y="2874196"/>
            <a:ext cx="5180952" cy="2457143"/>
          </a:xfrm>
          <a:prstGeom prst="rect">
            <a:avLst/>
          </a:prstGeom>
        </p:spPr>
      </p:pic>
      <p:sp>
        <p:nvSpPr>
          <p:cNvPr id="7" name="TextBox 6">
            <a:extLst>
              <a:ext uri="{FF2B5EF4-FFF2-40B4-BE49-F238E27FC236}">
                <a16:creationId xmlns:a16="http://schemas.microsoft.com/office/drawing/2014/main" id="{F77AD755-824C-FC34-4B0D-5506A1DA7EB0}"/>
              </a:ext>
            </a:extLst>
          </p:cNvPr>
          <p:cNvSpPr txBox="1"/>
          <p:nvPr/>
        </p:nvSpPr>
        <p:spPr>
          <a:xfrm>
            <a:off x="1010653" y="5707781"/>
            <a:ext cx="1041453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above picture which represents the rename of the table name using alter table rename method</a:t>
            </a:r>
          </a:p>
        </p:txBody>
      </p:sp>
    </p:spTree>
    <p:extLst>
      <p:ext uri="{BB962C8B-B14F-4D97-AF65-F5344CB8AC3E}">
        <p14:creationId xmlns:p14="http://schemas.microsoft.com/office/powerpoint/2010/main" val="4231590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EB467-2511-7C6E-11C5-BDFB9B42FEA6}"/>
              </a:ext>
            </a:extLst>
          </p:cNvPr>
          <p:cNvSpPr txBox="1"/>
          <p:nvPr/>
        </p:nvSpPr>
        <p:spPr>
          <a:xfrm>
            <a:off x="587141" y="808522"/>
            <a:ext cx="9259504" cy="1754326"/>
          </a:xfrm>
          <a:prstGeom prst="rect">
            <a:avLst/>
          </a:prstGeom>
          <a:noFill/>
        </p:spPr>
        <p:txBody>
          <a:bodyPr wrap="square" rtlCol="0">
            <a:spAutoFit/>
          </a:bodyPr>
          <a:lstStyle/>
          <a:p>
            <a:pPr marL="285750" indent="-285750">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Update Table ( To change the Values)</a:t>
            </a:r>
          </a:p>
          <a:p>
            <a:endParaRPr lang="en-US" b="1" i="1" dirty="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AF781E5-C221-0EBF-3802-3C0790FA0845}"/>
              </a:ext>
            </a:extLst>
          </p:cNvPr>
          <p:cNvPicPr>
            <a:picLocks noChangeAspect="1"/>
          </p:cNvPicPr>
          <p:nvPr/>
        </p:nvPicPr>
        <p:blipFill>
          <a:blip r:embed="rId2"/>
          <a:stretch>
            <a:fillRect/>
          </a:stretch>
        </p:blipFill>
        <p:spPr>
          <a:xfrm>
            <a:off x="673362" y="1619991"/>
            <a:ext cx="4742857" cy="942857"/>
          </a:xfrm>
          <a:prstGeom prst="rect">
            <a:avLst/>
          </a:prstGeom>
        </p:spPr>
      </p:pic>
      <p:sp>
        <p:nvSpPr>
          <p:cNvPr id="11" name="TextBox 10">
            <a:extLst>
              <a:ext uri="{FF2B5EF4-FFF2-40B4-BE49-F238E27FC236}">
                <a16:creationId xmlns:a16="http://schemas.microsoft.com/office/drawing/2014/main" id="{6E78BEF4-8770-27C9-3AC8-E7BB9440F3EC}"/>
              </a:ext>
            </a:extLst>
          </p:cNvPr>
          <p:cNvSpPr txBox="1"/>
          <p:nvPr/>
        </p:nvSpPr>
        <p:spPr>
          <a:xfrm>
            <a:off x="5502440" y="1876926"/>
            <a:ext cx="465663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before changing value at rows in table</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979410-4071-6E80-998E-2E52144A0765}"/>
              </a:ext>
            </a:extLst>
          </p:cNvPr>
          <p:cNvSpPr txBox="1"/>
          <p:nvPr/>
        </p:nvSpPr>
        <p:spPr>
          <a:xfrm>
            <a:off x="587141" y="3118585"/>
            <a:ext cx="778683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set amount=40000 where </a:t>
            </a:r>
            <a:r>
              <a:rPr lang="en-US" dirty="0" err="1">
                <a:latin typeface="Times New Roman" panose="02020603050405020304" pitchFamily="18" charset="0"/>
                <a:cs typeface="Times New Roman" panose="02020603050405020304" pitchFamily="18" charset="0"/>
              </a:rPr>
              <a:t>sal_id</a:t>
            </a:r>
            <a:r>
              <a:rPr lang="en-US" dirty="0">
                <a:latin typeface="Times New Roman" panose="02020603050405020304" pitchFamily="18" charset="0"/>
                <a:cs typeface="Times New Roman" panose="02020603050405020304" pitchFamily="18" charset="0"/>
              </a:rPr>
              <a:t>=18001;</a:t>
            </a:r>
          </a:p>
          <a:p>
            <a:r>
              <a:rPr lang="en-US" dirty="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set amount=35000 where </a:t>
            </a:r>
            <a:r>
              <a:rPr lang="en-US" dirty="0" err="1">
                <a:latin typeface="Times New Roman" panose="02020603050405020304" pitchFamily="18" charset="0"/>
                <a:cs typeface="Times New Roman" panose="02020603050405020304" pitchFamily="18" charset="0"/>
              </a:rPr>
              <a:t>sal_id</a:t>
            </a:r>
            <a:r>
              <a:rPr lang="en-US" dirty="0">
                <a:latin typeface="Times New Roman" panose="02020603050405020304" pitchFamily="18" charset="0"/>
                <a:cs typeface="Times New Roman" panose="02020603050405020304" pitchFamily="18" charset="0"/>
              </a:rPr>
              <a:t>=18002;</a:t>
            </a:r>
          </a:p>
          <a:p>
            <a:endParaRPr lang="en-US"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15" name="Picture 14">
            <a:extLst>
              <a:ext uri="{FF2B5EF4-FFF2-40B4-BE49-F238E27FC236}">
                <a16:creationId xmlns:a16="http://schemas.microsoft.com/office/drawing/2014/main" id="{47B8711D-3748-AFD1-5AAC-36C1F906682F}"/>
              </a:ext>
            </a:extLst>
          </p:cNvPr>
          <p:cNvPicPr>
            <a:picLocks noChangeAspect="1"/>
          </p:cNvPicPr>
          <p:nvPr/>
        </p:nvPicPr>
        <p:blipFill>
          <a:blip r:embed="rId3"/>
          <a:stretch>
            <a:fillRect/>
          </a:stretch>
        </p:blipFill>
        <p:spPr>
          <a:xfrm>
            <a:off x="587141" y="4115984"/>
            <a:ext cx="4800000" cy="666667"/>
          </a:xfrm>
          <a:prstGeom prst="rect">
            <a:avLst/>
          </a:prstGeom>
        </p:spPr>
      </p:pic>
      <p:sp>
        <p:nvSpPr>
          <p:cNvPr id="16" name="TextBox 15">
            <a:extLst>
              <a:ext uri="{FF2B5EF4-FFF2-40B4-BE49-F238E27FC236}">
                <a16:creationId xmlns:a16="http://schemas.microsoft.com/office/drawing/2014/main" id="{19F77097-11FD-0F9B-BED6-7F2336D8B64D}"/>
              </a:ext>
            </a:extLst>
          </p:cNvPr>
          <p:cNvSpPr txBox="1"/>
          <p:nvPr/>
        </p:nvSpPr>
        <p:spPr>
          <a:xfrm>
            <a:off x="587141" y="5111015"/>
            <a:ext cx="1053966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above table represents the salary amount value changed for 2 employees </a:t>
            </a:r>
          </a:p>
        </p:txBody>
      </p:sp>
    </p:spTree>
    <p:extLst>
      <p:ext uri="{BB962C8B-B14F-4D97-AF65-F5344CB8AC3E}">
        <p14:creationId xmlns:p14="http://schemas.microsoft.com/office/powerpoint/2010/main" val="252285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557237-C0F7-2C80-2033-951904E50F57}"/>
              </a:ext>
            </a:extLst>
          </p:cNvPr>
          <p:cNvSpPr txBox="1"/>
          <p:nvPr/>
        </p:nvSpPr>
        <p:spPr>
          <a:xfrm>
            <a:off x="577516" y="808522"/>
            <a:ext cx="9586762" cy="1200329"/>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Delete Statement</a:t>
            </a: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FE3B27-DFC3-7AEC-595F-6354A5C6DFC6}"/>
              </a:ext>
            </a:extLst>
          </p:cNvPr>
          <p:cNvPicPr>
            <a:picLocks noChangeAspect="1"/>
          </p:cNvPicPr>
          <p:nvPr/>
        </p:nvPicPr>
        <p:blipFill>
          <a:blip r:embed="rId2"/>
          <a:stretch>
            <a:fillRect/>
          </a:stretch>
        </p:blipFill>
        <p:spPr>
          <a:xfrm>
            <a:off x="577516" y="1432660"/>
            <a:ext cx="5923809" cy="1152381"/>
          </a:xfrm>
          <a:prstGeom prst="rect">
            <a:avLst/>
          </a:prstGeom>
        </p:spPr>
      </p:pic>
      <p:sp>
        <p:nvSpPr>
          <p:cNvPr id="5" name="TextBox 4">
            <a:extLst>
              <a:ext uri="{FF2B5EF4-FFF2-40B4-BE49-F238E27FC236}">
                <a16:creationId xmlns:a16="http://schemas.microsoft.com/office/drawing/2014/main" id="{764B0AE3-B147-F048-206A-E867A0B7D5BC}"/>
              </a:ext>
            </a:extLst>
          </p:cNvPr>
          <p:cNvSpPr txBox="1"/>
          <p:nvPr/>
        </p:nvSpPr>
        <p:spPr>
          <a:xfrm>
            <a:off x="6372455" y="1819175"/>
            <a:ext cx="470622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Before deleting rows in table</a:t>
            </a:r>
            <a:endParaRPr lang="en-IN" dirty="0"/>
          </a:p>
        </p:txBody>
      </p:sp>
      <p:pic>
        <p:nvPicPr>
          <p:cNvPr id="7" name="Picture 6">
            <a:extLst>
              <a:ext uri="{FF2B5EF4-FFF2-40B4-BE49-F238E27FC236}">
                <a16:creationId xmlns:a16="http://schemas.microsoft.com/office/drawing/2014/main" id="{E799C64D-043E-5D30-2956-6E66C909293F}"/>
              </a:ext>
            </a:extLst>
          </p:cNvPr>
          <p:cNvPicPr>
            <a:picLocks noChangeAspect="1"/>
          </p:cNvPicPr>
          <p:nvPr/>
        </p:nvPicPr>
        <p:blipFill>
          <a:blip r:embed="rId3"/>
          <a:stretch>
            <a:fillRect/>
          </a:stretch>
        </p:blipFill>
        <p:spPr>
          <a:xfrm>
            <a:off x="720372" y="3694717"/>
            <a:ext cx="5638095" cy="1000000"/>
          </a:xfrm>
          <a:prstGeom prst="rect">
            <a:avLst/>
          </a:prstGeom>
        </p:spPr>
      </p:pic>
      <p:sp>
        <p:nvSpPr>
          <p:cNvPr id="9" name="TextBox 8">
            <a:extLst>
              <a:ext uri="{FF2B5EF4-FFF2-40B4-BE49-F238E27FC236}">
                <a16:creationId xmlns:a16="http://schemas.microsoft.com/office/drawing/2014/main" id="{9A821B6E-B6D5-2997-7D23-FCC063F725C3}"/>
              </a:ext>
            </a:extLst>
          </p:cNvPr>
          <p:cNvSpPr txBox="1"/>
          <p:nvPr/>
        </p:nvSpPr>
        <p:spPr>
          <a:xfrm>
            <a:off x="720372" y="3118527"/>
            <a:ext cx="644082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delete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emp_no</a:t>
            </a:r>
            <a:r>
              <a:rPr lang="en-US" dirty="0">
                <a:latin typeface="Times New Roman" panose="02020603050405020304" pitchFamily="18" charset="0"/>
                <a:cs typeface="Times New Roman" panose="02020603050405020304" pitchFamily="18" charset="0"/>
              </a:rPr>
              <a:t>=17003;</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36139AC-40D3-4606-F5A9-ADD4759EFFD0}"/>
              </a:ext>
            </a:extLst>
          </p:cNvPr>
          <p:cNvSpPr txBox="1"/>
          <p:nvPr/>
        </p:nvSpPr>
        <p:spPr>
          <a:xfrm>
            <a:off x="720372" y="5245768"/>
            <a:ext cx="867388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above picture which deletes the row of </a:t>
            </a:r>
            <a:r>
              <a:rPr lang="en-IN" dirty="0" err="1">
                <a:latin typeface="Times New Roman" panose="02020603050405020304" pitchFamily="18" charset="0"/>
                <a:cs typeface="Times New Roman" panose="02020603050405020304" pitchFamily="18" charset="0"/>
              </a:rPr>
              <a:t>emp_no</a:t>
            </a:r>
            <a:r>
              <a:rPr lang="en-IN" dirty="0">
                <a:latin typeface="Times New Roman" panose="02020603050405020304" pitchFamily="18" charset="0"/>
                <a:cs typeface="Times New Roman" panose="02020603050405020304" pitchFamily="18" charset="0"/>
              </a:rPr>
              <a:t> =‘17003’in the table</a:t>
            </a:r>
          </a:p>
        </p:txBody>
      </p:sp>
    </p:spTree>
    <p:extLst>
      <p:ext uri="{BB962C8B-B14F-4D97-AF65-F5344CB8AC3E}">
        <p14:creationId xmlns:p14="http://schemas.microsoft.com/office/powerpoint/2010/main" val="87662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7EF-990C-5C8C-37EF-34F67725C795}"/>
              </a:ext>
            </a:extLst>
          </p:cNvPr>
          <p:cNvSpPr>
            <a:spLocks noGrp="1"/>
          </p:cNvSpPr>
          <p:nvPr>
            <p:ph type="title"/>
          </p:nvPr>
        </p:nvSpPr>
        <p:spPr>
          <a:xfrm>
            <a:off x="1193533" y="1116530"/>
            <a:ext cx="8722834" cy="564101"/>
          </a:xfrm>
        </p:spPr>
        <p:txBody>
          <a:bodyPr/>
          <a:lstStyle/>
          <a:p>
            <a:r>
              <a:rPr lang="en-US" b="1" i="1" dirty="0">
                <a:latin typeface="Times New Roman" panose="02020603050405020304" pitchFamily="18" charset="0"/>
                <a:cs typeface="Times New Roman" panose="02020603050405020304" pitchFamily="18" charset="0"/>
              </a:rPr>
              <a:t>My SQL General Functions</a:t>
            </a:r>
            <a:br>
              <a:rPr lang="en-US" dirty="0"/>
            </a:br>
            <a:endParaRPr lang="en-IN" dirty="0"/>
          </a:p>
        </p:txBody>
      </p:sp>
      <p:sp>
        <p:nvSpPr>
          <p:cNvPr id="5" name="TextBox 4">
            <a:extLst>
              <a:ext uri="{FF2B5EF4-FFF2-40B4-BE49-F238E27FC236}">
                <a16:creationId xmlns:a16="http://schemas.microsoft.com/office/drawing/2014/main" id="{029B8928-834D-9412-56F8-382A543CB4E2}"/>
              </a:ext>
            </a:extLst>
          </p:cNvPr>
          <p:cNvSpPr txBox="1"/>
          <p:nvPr/>
        </p:nvSpPr>
        <p:spPr>
          <a:xfrm>
            <a:off x="1520792" y="2425566"/>
            <a:ext cx="3099334"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Where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Not in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&lt;&gt; (Not in)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D112BE-5AAB-0587-A35B-C419E1D31BC8}"/>
              </a:ext>
            </a:extLst>
          </p:cNvPr>
          <p:cNvSpPr txBox="1"/>
          <p:nvPr/>
        </p:nvSpPr>
        <p:spPr>
          <a:xfrm>
            <a:off x="5755908" y="2425567"/>
            <a:ext cx="434099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Count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Distinct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Count With Distinct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Order by </a:t>
            </a:r>
            <a:r>
              <a:rPr lang="en-US" dirty="0" err="1">
                <a:latin typeface="Times New Roman" panose="02020603050405020304" pitchFamily="18" charset="0"/>
                <a:cs typeface="Times New Roman" panose="02020603050405020304" pitchFamily="18" charset="0"/>
              </a:rPr>
              <a:t>Asc</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Order By Desc</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Group By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Desc Limit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Like (_%)</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Not like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Between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58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E9EBFA-01D4-2353-CB94-1D9A26B7C819}"/>
              </a:ext>
            </a:extLst>
          </p:cNvPr>
          <p:cNvSpPr txBox="1"/>
          <p:nvPr/>
        </p:nvSpPr>
        <p:spPr>
          <a:xfrm>
            <a:off x="707847" y="644893"/>
            <a:ext cx="9543058" cy="1477328"/>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Where</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designation='Junior Associates’;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43FCEE-74E6-D22B-B09A-042CD581A04A}"/>
              </a:ext>
            </a:extLst>
          </p:cNvPr>
          <p:cNvPicPr>
            <a:picLocks noChangeAspect="1"/>
          </p:cNvPicPr>
          <p:nvPr/>
        </p:nvPicPr>
        <p:blipFill>
          <a:blip r:embed="rId2"/>
          <a:stretch>
            <a:fillRect/>
          </a:stretch>
        </p:blipFill>
        <p:spPr>
          <a:xfrm>
            <a:off x="707847" y="1742174"/>
            <a:ext cx="4518671" cy="1873632"/>
          </a:xfrm>
          <a:prstGeom prst="rect">
            <a:avLst/>
          </a:prstGeom>
        </p:spPr>
      </p:pic>
      <p:sp>
        <p:nvSpPr>
          <p:cNvPr id="5" name="TextBox 4">
            <a:extLst>
              <a:ext uri="{FF2B5EF4-FFF2-40B4-BE49-F238E27FC236}">
                <a16:creationId xmlns:a16="http://schemas.microsoft.com/office/drawing/2014/main" id="{F0FA493E-2224-9CE2-C2B9-3200019E7A05}"/>
              </a:ext>
            </a:extLst>
          </p:cNvPr>
          <p:cNvSpPr txBox="1"/>
          <p:nvPr/>
        </p:nvSpPr>
        <p:spPr>
          <a:xfrm>
            <a:off x="707847" y="3930696"/>
            <a:ext cx="8724911" cy="923330"/>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Or</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designation='Junior </a:t>
            </a:r>
            <a:r>
              <a:rPr lang="en-US" dirty="0" err="1">
                <a:latin typeface="Times New Roman" panose="02020603050405020304" pitchFamily="18" charset="0"/>
                <a:cs typeface="Times New Roman" panose="02020603050405020304" pitchFamily="18" charset="0"/>
              </a:rPr>
              <a:t>Associates'or</a:t>
            </a:r>
            <a:r>
              <a:rPr lang="en-US" dirty="0">
                <a:latin typeface="Times New Roman" panose="02020603050405020304" pitchFamily="18" charset="0"/>
                <a:cs typeface="Times New Roman" panose="02020603050405020304" pitchFamily="18" charset="0"/>
              </a:rPr>
              <a:t> designation='Manager';</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9C2C29-6DF7-20FC-111D-475140CA716B}"/>
              </a:ext>
            </a:extLst>
          </p:cNvPr>
          <p:cNvPicPr>
            <a:picLocks noChangeAspect="1"/>
          </p:cNvPicPr>
          <p:nvPr/>
        </p:nvPicPr>
        <p:blipFill>
          <a:blip r:embed="rId3"/>
          <a:stretch>
            <a:fillRect/>
          </a:stretch>
        </p:blipFill>
        <p:spPr>
          <a:xfrm>
            <a:off x="636706" y="4980544"/>
            <a:ext cx="5099951" cy="1232563"/>
          </a:xfrm>
          <a:prstGeom prst="rect">
            <a:avLst/>
          </a:prstGeom>
        </p:spPr>
      </p:pic>
    </p:spTree>
    <p:extLst>
      <p:ext uri="{BB962C8B-B14F-4D97-AF65-F5344CB8AC3E}">
        <p14:creationId xmlns:p14="http://schemas.microsoft.com/office/powerpoint/2010/main" val="197294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743B0-0629-5978-ACFA-4A13BB67F48A}"/>
              </a:ext>
            </a:extLst>
          </p:cNvPr>
          <p:cNvSpPr txBox="1"/>
          <p:nvPr/>
        </p:nvSpPr>
        <p:spPr>
          <a:xfrm>
            <a:off x="866274" y="837398"/>
            <a:ext cx="9317254" cy="1477328"/>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And</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designation in ('</a:t>
            </a:r>
            <a:r>
              <a:rPr lang="en-US" dirty="0" err="1">
                <a:latin typeface="Times New Roman" panose="02020603050405020304" pitchFamily="18" charset="0"/>
                <a:cs typeface="Times New Roman" panose="02020603050405020304" pitchFamily="18" charset="0"/>
              </a:rPr>
              <a:t>HR','Team</a:t>
            </a:r>
            <a:r>
              <a:rPr lang="en-US" dirty="0">
                <a:latin typeface="Times New Roman" panose="02020603050405020304" pitchFamily="18" charset="0"/>
                <a:cs typeface="Times New Roman" panose="02020603050405020304" pitchFamily="18" charset="0"/>
              </a:rPr>
              <a:t> Lead')and </a:t>
            </a:r>
            <a:r>
              <a:rPr lang="en-US" dirty="0" err="1">
                <a:latin typeface="Times New Roman" panose="02020603050405020304" pitchFamily="18" charset="0"/>
                <a:cs typeface="Times New Roman" panose="02020603050405020304" pitchFamily="18" charset="0"/>
              </a:rPr>
              <a:t>dep_no</a:t>
            </a:r>
            <a:r>
              <a:rPr lang="en-US" dirty="0">
                <a:latin typeface="Times New Roman" panose="02020603050405020304" pitchFamily="18" charset="0"/>
                <a:cs typeface="Times New Roman" panose="02020603050405020304" pitchFamily="18" charset="0"/>
              </a:rPr>
              <a:t>=60;</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467683-DA48-3F2D-3028-33D1C3C22B31}"/>
              </a:ext>
            </a:extLst>
          </p:cNvPr>
          <p:cNvPicPr>
            <a:picLocks noChangeAspect="1"/>
          </p:cNvPicPr>
          <p:nvPr/>
        </p:nvPicPr>
        <p:blipFill>
          <a:blip r:embed="rId2"/>
          <a:stretch>
            <a:fillRect/>
          </a:stretch>
        </p:blipFill>
        <p:spPr>
          <a:xfrm>
            <a:off x="1073799" y="1978094"/>
            <a:ext cx="5567633" cy="1450906"/>
          </a:xfrm>
          <a:prstGeom prst="rect">
            <a:avLst/>
          </a:prstGeom>
        </p:spPr>
      </p:pic>
      <p:sp>
        <p:nvSpPr>
          <p:cNvPr id="5" name="TextBox 4">
            <a:extLst>
              <a:ext uri="{FF2B5EF4-FFF2-40B4-BE49-F238E27FC236}">
                <a16:creationId xmlns:a16="http://schemas.microsoft.com/office/drawing/2014/main" id="{EFB89846-405C-8FFD-A3A7-7584255B7BC4}"/>
              </a:ext>
            </a:extLst>
          </p:cNvPr>
          <p:cNvSpPr txBox="1"/>
          <p:nvPr/>
        </p:nvSpPr>
        <p:spPr>
          <a:xfrm>
            <a:off x="866274" y="3697738"/>
            <a:ext cx="6805061" cy="1200329"/>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In</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designation in ('General Manager’);</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F4263EC-7C40-38C7-9A6D-DFB543AE01E6}"/>
              </a:ext>
            </a:extLst>
          </p:cNvPr>
          <p:cNvPicPr>
            <a:picLocks noChangeAspect="1"/>
          </p:cNvPicPr>
          <p:nvPr/>
        </p:nvPicPr>
        <p:blipFill>
          <a:blip r:embed="rId3"/>
          <a:stretch>
            <a:fillRect/>
          </a:stretch>
        </p:blipFill>
        <p:spPr>
          <a:xfrm>
            <a:off x="1073799" y="4724325"/>
            <a:ext cx="5721637" cy="1600662"/>
          </a:xfrm>
          <a:prstGeom prst="rect">
            <a:avLst/>
          </a:prstGeom>
        </p:spPr>
      </p:pic>
    </p:spTree>
    <p:extLst>
      <p:ext uri="{BB962C8B-B14F-4D97-AF65-F5344CB8AC3E}">
        <p14:creationId xmlns:p14="http://schemas.microsoft.com/office/powerpoint/2010/main" val="807715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CEFDE-B7D4-F68D-7E78-0747F2868E8B}"/>
              </a:ext>
            </a:extLst>
          </p:cNvPr>
          <p:cNvSpPr txBox="1"/>
          <p:nvPr/>
        </p:nvSpPr>
        <p:spPr>
          <a:xfrm>
            <a:off x="510139" y="548640"/>
            <a:ext cx="7459579" cy="1754326"/>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Not In</a:t>
            </a:r>
          </a:p>
          <a:p>
            <a:pPr marL="285750" indent="-285750">
              <a:buFont typeface="Wingdings" panose="05000000000000000000" pitchFamily="2" charset="2"/>
              <a:buChar char="Ø"/>
            </a:pPr>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designation not in ('Junior Associates’);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E4CCB9-D780-9C02-7EE9-768A517D51ED}"/>
              </a:ext>
            </a:extLst>
          </p:cNvPr>
          <p:cNvPicPr>
            <a:picLocks noChangeAspect="1"/>
          </p:cNvPicPr>
          <p:nvPr/>
        </p:nvPicPr>
        <p:blipFill>
          <a:blip r:embed="rId2"/>
          <a:stretch>
            <a:fillRect/>
          </a:stretch>
        </p:blipFill>
        <p:spPr>
          <a:xfrm>
            <a:off x="668506" y="1803257"/>
            <a:ext cx="5638095" cy="1980952"/>
          </a:xfrm>
          <a:prstGeom prst="rect">
            <a:avLst/>
          </a:prstGeom>
        </p:spPr>
      </p:pic>
      <p:sp>
        <p:nvSpPr>
          <p:cNvPr id="5" name="TextBox 4">
            <a:extLst>
              <a:ext uri="{FF2B5EF4-FFF2-40B4-BE49-F238E27FC236}">
                <a16:creationId xmlns:a16="http://schemas.microsoft.com/office/drawing/2014/main" id="{EB0B1FF9-FC1F-603F-CAAA-BDC6F377A516}"/>
              </a:ext>
            </a:extLst>
          </p:cNvPr>
          <p:cNvSpPr txBox="1"/>
          <p:nvPr/>
        </p:nvSpPr>
        <p:spPr>
          <a:xfrm>
            <a:off x="6574055" y="2302966"/>
            <a:ext cx="5107806" cy="646331"/>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sym typeface="Wingdings" panose="05000000000000000000" pitchFamily="2" charset="2"/>
              </a:rPr>
              <a:t></a:t>
            </a:r>
            <a:r>
              <a:rPr lang="en-IN" i="1" dirty="0">
                <a:latin typeface="Times New Roman" panose="02020603050405020304" pitchFamily="18" charset="0"/>
                <a:cs typeface="Times New Roman" panose="02020603050405020304" pitchFamily="18" charset="0"/>
                <a:sym typeface="Wingdings" panose="05000000000000000000" pitchFamily="2" charset="2"/>
              </a:rPr>
              <a:t> Table represents the data who are not in </a:t>
            </a:r>
            <a:r>
              <a:rPr lang="en-IN" b="1" i="1" dirty="0">
                <a:latin typeface="Times New Roman" panose="02020603050405020304" pitchFamily="18" charset="0"/>
                <a:cs typeface="Times New Roman" panose="02020603050405020304" pitchFamily="18" charset="0"/>
                <a:sym typeface="Wingdings" panose="05000000000000000000" pitchFamily="2" charset="2"/>
              </a:rPr>
              <a:t>‘Junior Associates’</a:t>
            </a:r>
            <a:endParaRPr lang="en-IN" b="1"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58E3E09-FFBE-8B59-0552-811A8AC3EAB6}"/>
              </a:ext>
            </a:extLst>
          </p:cNvPr>
          <p:cNvSpPr txBox="1"/>
          <p:nvPr/>
        </p:nvSpPr>
        <p:spPr>
          <a:xfrm>
            <a:off x="668506" y="4244741"/>
            <a:ext cx="8976008"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 &gt;</a:t>
            </a: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amount&gt;30000;</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058C7B8-D9CF-E884-3690-1B783C93D2C8}"/>
              </a:ext>
            </a:extLst>
          </p:cNvPr>
          <p:cNvPicPr>
            <a:picLocks noChangeAspect="1"/>
          </p:cNvPicPr>
          <p:nvPr/>
        </p:nvPicPr>
        <p:blipFill>
          <a:blip r:embed="rId3"/>
          <a:stretch>
            <a:fillRect/>
          </a:stretch>
        </p:blipFill>
        <p:spPr>
          <a:xfrm>
            <a:off x="1236397" y="4995633"/>
            <a:ext cx="4144126" cy="1460702"/>
          </a:xfrm>
          <a:prstGeom prst="rect">
            <a:avLst/>
          </a:prstGeom>
        </p:spPr>
      </p:pic>
      <p:sp>
        <p:nvSpPr>
          <p:cNvPr id="11" name="TextBox 10">
            <a:extLst>
              <a:ext uri="{FF2B5EF4-FFF2-40B4-BE49-F238E27FC236}">
                <a16:creationId xmlns:a16="http://schemas.microsoft.com/office/drawing/2014/main" id="{E2622472-0E1E-B537-29EE-A7832A0CE8AF}"/>
              </a:ext>
            </a:extLst>
          </p:cNvPr>
          <p:cNvSpPr txBox="1"/>
          <p:nvPr/>
        </p:nvSpPr>
        <p:spPr>
          <a:xfrm>
            <a:off x="6477802" y="5072514"/>
            <a:ext cx="510780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i="1" dirty="0">
                <a:latin typeface="Times New Roman" panose="02020603050405020304" pitchFamily="18" charset="0"/>
                <a:cs typeface="Times New Roman" panose="02020603050405020304" pitchFamily="18" charset="0"/>
                <a:sym typeface="Wingdings" panose="05000000000000000000" pitchFamily="2" charset="2"/>
              </a:rPr>
              <a:t>Table which represents amount greater than</a:t>
            </a:r>
            <a:r>
              <a:rPr lang="en-IN" b="1" i="1" dirty="0">
                <a:latin typeface="Times New Roman" panose="02020603050405020304" pitchFamily="18" charset="0"/>
                <a:cs typeface="Times New Roman" panose="02020603050405020304" pitchFamily="18" charset="0"/>
                <a:sym typeface="Wingdings" panose="05000000000000000000" pitchFamily="2" charset="2"/>
              </a:rPr>
              <a:t> </a:t>
            </a:r>
            <a:r>
              <a:rPr lang="en-IN" b="1" dirty="0">
                <a:latin typeface="Times New Roman" panose="02020603050405020304" pitchFamily="18" charset="0"/>
                <a:cs typeface="Times New Roman" panose="02020603050405020304" pitchFamily="18" charset="0"/>
                <a:sym typeface="Wingdings" panose="05000000000000000000" pitchFamily="2" charset="2"/>
              </a:rPr>
              <a:t>‘30000’</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44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C9798-FAB2-9BE5-D51C-473FB9AFE43D}"/>
              </a:ext>
            </a:extLst>
          </p:cNvPr>
          <p:cNvSpPr txBox="1"/>
          <p:nvPr/>
        </p:nvSpPr>
        <p:spPr>
          <a:xfrm>
            <a:off x="731520" y="712269"/>
            <a:ext cx="9307629"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IN" b="1" dirty="0"/>
              <a:t>&lt;</a:t>
            </a:r>
          </a:p>
          <a:p>
            <a:endParaRPr lang="en-IN" b="1" dirty="0"/>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amount&lt;15000;</a:t>
            </a:r>
            <a:endParaRPr lang="en-IN" dirty="0">
              <a:latin typeface="Times New Roman" panose="02020603050405020304" pitchFamily="18" charset="0"/>
              <a:cs typeface="Times New Roman" panose="02020603050405020304" pitchFamily="18" charset="0"/>
            </a:endParaRPr>
          </a:p>
          <a:p>
            <a:endParaRPr lang="en-IN" b="1" dirty="0"/>
          </a:p>
        </p:txBody>
      </p:sp>
      <p:pic>
        <p:nvPicPr>
          <p:cNvPr id="5" name="Picture 4">
            <a:extLst>
              <a:ext uri="{FF2B5EF4-FFF2-40B4-BE49-F238E27FC236}">
                <a16:creationId xmlns:a16="http://schemas.microsoft.com/office/drawing/2014/main" id="{107B431B-0235-D975-13C5-B3911D6563E7}"/>
              </a:ext>
            </a:extLst>
          </p:cNvPr>
          <p:cNvPicPr>
            <a:picLocks noChangeAspect="1"/>
          </p:cNvPicPr>
          <p:nvPr/>
        </p:nvPicPr>
        <p:blipFill>
          <a:blip r:embed="rId2"/>
          <a:stretch>
            <a:fillRect/>
          </a:stretch>
        </p:blipFill>
        <p:spPr>
          <a:xfrm>
            <a:off x="731520" y="1721289"/>
            <a:ext cx="4514286" cy="1952381"/>
          </a:xfrm>
          <a:prstGeom prst="rect">
            <a:avLst/>
          </a:prstGeom>
        </p:spPr>
      </p:pic>
      <p:sp>
        <p:nvSpPr>
          <p:cNvPr id="7" name="TextBox 6">
            <a:extLst>
              <a:ext uri="{FF2B5EF4-FFF2-40B4-BE49-F238E27FC236}">
                <a16:creationId xmlns:a16="http://schemas.microsoft.com/office/drawing/2014/main" id="{12DFA6E8-E36C-6010-6B0E-427130CA84A4}"/>
              </a:ext>
            </a:extLst>
          </p:cNvPr>
          <p:cNvSpPr txBox="1"/>
          <p:nvPr/>
        </p:nvSpPr>
        <p:spPr>
          <a:xfrm>
            <a:off x="5592278" y="2136808"/>
            <a:ext cx="574628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i="1" dirty="0">
                <a:latin typeface="Times New Roman" panose="02020603050405020304" pitchFamily="18" charset="0"/>
                <a:cs typeface="Times New Roman" panose="02020603050405020304" pitchFamily="18" charset="0"/>
                <a:sym typeface="Wingdings" panose="05000000000000000000" pitchFamily="2" charset="2"/>
              </a:rPr>
              <a:t>Table which represents amount less than</a:t>
            </a:r>
            <a:r>
              <a:rPr lang="en-IN" b="1" i="1" dirty="0">
                <a:latin typeface="Times New Roman" panose="02020603050405020304" pitchFamily="18" charset="0"/>
                <a:cs typeface="Times New Roman" panose="02020603050405020304" pitchFamily="18" charset="0"/>
                <a:sym typeface="Wingdings" panose="05000000000000000000" pitchFamily="2" charset="2"/>
              </a:rPr>
              <a:t> </a:t>
            </a:r>
            <a:r>
              <a:rPr lang="en-IN" b="1" dirty="0">
                <a:latin typeface="Times New Roman" panose="02020603050405020304" pitchFamily="18" charset="0"/>
                <a:cs typeface="Times New Roman" panose="02020603050405020304" pitchFamily="18" charset="0"/>
                <a:sym typeface="Wingdings" panose="05000000000000000000" pitchFamily="2" charset="2"/>
              </a:rPr>
              <a:t>‘15000’</a:t>
            </a:r>
            <a:endParaRPr lang="en-IN" b="1" i="1" dirty="0">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62F87B7B-829B-698B-8D5A-96EE5442EFF2}"/>
              </a:ext>
            </a:extLst>
          </p:cNvPr>
          <p:cNvSpPr txBox="1"/>
          <p:nvPr/>
        </p:nvSpPr>
        <p:spPr>
          <a:xfrm>
            <a:off x="731520" y="3897880"/>
            <a:ext cx="6381549" cy="738664"/>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IN" sz="2400" b="1" i="1" dirty="0">
                <a:latin typeface="Times New Roman" panose="02020603050405020304" pitchFamily="18" charset="0"/>
                <a:cs typeface="Times New Roman" panose="02020603050405020304" pitchFamily="18" charset="0"/>
              </a:rPr>
              <a:t>&gt; =</a:t>
            </a: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amount&gt;=35000;</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AE8BCD8-2BBC-B7DB-8B24-9534AC0C7B88}"/>
              </a:ext>
            </a:extLst>
          </p:cNvPr>
          <p:cNvPicPr>
            <a:picLocks noChangeAspect="1"/>
          </p:cNvPicPr>
          <p:nvPr/>
        </p:nvPicPr>
        <p:blipFill>
          <a:blip r:embed="rId3"/>
          <a:stretch>
            <a:fillRect/>
          </a:stretch>
        </p:blipFill>
        <p:spPr>
          <a:xfrm>
            <a:off x="728191" y="4682690"/>
            <a:ext cx="4657143" cy="1600000"/>
          </a:xfrm>
          <a:prstGeom prst="rect">
            <a:avLst/>
          </a:prstGeom>
        </p:spPr>
      </p:pic>
      <p:sp>
        <p:nvSpPr>
          <p:cNvPr id="12" name="TextBox 11">
            <a:extLst>
              <a:ext uri="{FF2B5EF4-FFF2-40B4-BE49-F238E27FC236}">
                <a16:creationId xmlns:a16="http://schemas.microsoft.com/office/drawing/2014/main" id="{71E948C1-80EA-EDDB-B074-3D43094EDF29}"/>
              </a:ext>
            </a:extLst>
          </p:cNvPr>
          <p:cNvSpPr txBox="1"/>
          <p:nvPr/>
        </p:nvSpPr>
        <p:spPr>
          <a:xfrm>
            <a:off x="5592278" y="5005137"/>
            <a:ext cx="5659655"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i="1" dirty="0">
                <a:latin typeface="Times New Roman" panose="02020603050405020304" pitchFamily="18" charset="0"/>
                <a:cs typeface="Times New Roman" panose="02020603050405020304" pitchFamily="18" charset="0"/>
                <a:sym typeface="Wingdings" panose="05000000000000000000" pitchFamily="2" charset="2"/>
              </a:rPr>
              <a:t>Table which represents amount greater than</a:t>
            </a:r>
            <a:r>
              <a:rPr lang="en-IN" b="1" i="1" dirty="0">
                <a:latin typeface="Times New Roman" panose="02020603050405020304" pitchFamily="18" charset="0"/>
                <a:cs typeface="Times New Roman" panose="02020603050405020304" pitchFamily="18" charset="0"/>
                <a:sym typeface="Wingdings" panose="05000000000000000000" pitchFamily="2" charset="2"/>
              </a:rPr>
              <a:t> </a:t>
            </a:r>
            <a:r>
              <a:rPr lang="en-IN" i="1" dirty="0">
                <a:latin typeface="Times New Roman" panose="02020603050405020304" pitchFamily="18" charset="0"/>
                <a:cs typeface="Times New Roman" panose="02020603050405020304" pitchFamily="18" charset="0"/>
                <a:sym typeface="Wingdings" panose="05000000000000000000" pitchFamily="2" charset="2"/>
              </a:rPr>
              <a:t>equal to </a:t>
            </a:r>
            <a:r>
              <a:rPr lang="en-IN" b="1" dirty="0">
                <a:latin typeface="Times New Roman" panose="02020603050405020304" pitchFamily="18" charset="0"/>
                <a:cs typeface="Times New Roman" panose="02020603050405020304" pitchFamily="18" charset="0"/>
                <a:sym typeface="Wingdings" panose="05000000000000000000" pitchFamily="2" charset="2"/>
              </a:rPr>
              <a:t>‘35000’</a:t>
            </a:r>
            <a:endParaRPr lang="en-IN" b="1"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2361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08C4B-DFFF-9DD1-1D1F-A011A6EDACAB}"/>
              </a:ext>
            </a:extLst>
          </p:cNvPr>
          <p:cNvSpPr txBox="1"/>
          <p:nvPr/>
        </p:nvSpPr>
        <p:spPr>
          <a:xfrm>
            <a:off x="644893" y="577516"/>
            <a:ext cx="9471259"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&lt; =</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amount&lt;=25000;</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0AEBF7-E5C7-84A1-BB77-CC518E47364D}"/>
              </a:ext>
            </a:extLst>
          </p:cNvPr>
          <p:cNvPicPr>
            <a:picLocks noChangeAspect="1"/>
          </p:cNvPicPr>
          <p:nvPr/>
        </p:nvPicPr>
        <p:blipFill>
          <a:blip r:embed="rId2"/>
          <a:stretch>
            <a:fillRect/>
          </a:stretch>
        </p:blipFill>
        <p:spPr>
          <a:xfrm>
            <a:off x="644893" y="1790987"/>
            <a:ext cx="5419022" cy="2442049"/>
          </a:xfrm>
          <a:prstGeom prst="rect">
            <a:avLst/>
          </a:prstGeom>
        </p:spPr>
      </p:pic>
      <p:sp>
        <p:nvSpPr>
          <p:cNvPr id="7" name="TextBox 6">
            <a:extLst>
              <a:ext uri="{FF2B5EF4-FFF2-40B4-BE49-F238E27FC236}">
                <a16:creationId xmlns:a16="http://schemas.microsoft.com/office/drawing/2014/main" id="{8D0E646A-CE47-0E45-1A64-CF40A0E512CC}"/>
              </a:ext>
            </a:extLst>
          </p:cNvPr>
          <p:cNvSpPr txBox="1"/>
          <p:nvPr/>
        </p:nvSpPr>
        <p:spPr>
          <a:xfrm>
            <a:off x="644893" y="4899259"/>
            <a:ext cx="9625263" cy="369332"/>
          </a:xfrm>
          <a:prstGeom prst="rect">
            <a:avLst/>
          </a:prstGeom>
          <a:noFill/>
        </p:spPr>
        <p:txBody>
          <a:bodyPr wrap="square" rtlCol="0">
            <a:spAutoFit/>
          </a:bodyPr>
          <a:lstStyle/>
          <a:p>
            <a:r>
              <a:rPr lang="en-IN" i="1" dirty="0">
                <a:latin typeface="Times New Roman" panose="02020603050405020304" pitchFamily="18" charset="0"/>
                <a:cs typeface="Times New Roman" panose="02020603050405020304" pitchFamily="18" charset="0"/>
              </a:rPr>
              <a:t>The above table which represents amount less than or equal to </a:t>
            </a:r>
            <a:r>
              <a:rPr lang="en-IN" b="1" dirty="0">
                <a:latin typeface="Times New Roman" panose="02020603050405020304" pitchFamily="18" charset="0"/>
                <a:cs typeface="Times New Roman" panose="02020603050405020304" pitchFamily="18" charset="0"/>
              </a:rPr>
              <a:t>‘25000’</a:t>
            </a:r>
          </a:p>
        </p:txBody>
      </p:sp>
      <p:sp>
        <p:nvSpPr>
          <p:cNvPr id="8" name="TextBox 7">
            <a:extLst>
              <a:ext uri="{FF2B5EF4-FFF2-40B4-BE49-F238E27FC236}">
                <a16:creationId xmlns:a16="http://schemas.microsoft.com/office/drawing/2014/main" id="{56A8DB82-9892-31BD-65BD-FDF96C3F5C21}"/>
              </a:ext>
            </a:extLst>
          </p:cNvPr>
          <p:cNvSpPr txBox="1"/>
          <p:nvPr/>
        </p:nvSpPr>
        <p:spPr>
          <a:xfrm>
            <a:off x="5476775" y="2088682"/>
            <a:ext cx="565002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89049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1A2E-7818-6484-FFA7-48CF504CBE1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SQL SERVERS</a:t>
            </a:r>
          </a:p>
        </p:txBody>
      </p:sp>
      <p:sp>
        <p:nvSpPr>
          <p:cNvPr id="3" name="Content Placeholder 2">
            <a:extLst>
              <a:ext uri="{FF2B5EF4-FFF2-40B4-BE49-F238E27FC236}">
                <a16:creationId xmlns:a16="http://schemas.microsoft.com/office/drawing/2014/main" id="{9587F338-897C-6855-9ACE-FD5FE3BD38EF}"/>
              </a:ext>
            </a:extLst>
          </p:cNvPr>
          <p:cNvSpPr>
            <a:spLocks noGrp="1"/>
          </p:cNvSpPr>
          <p:nvPr>
            <p:ph idx="1"/>
          </p:nvPr>
        </p:nvSpPr>
        <p:spPr/>
        <p:txBody>
          <a:bodyPr>
            <a:normAutofit/>
          </a:bodyPr>
          <a:lstStyle/>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SQL Server is an application software for Relational Database Management System (RDBMS), from Microsoft, that can be used for creating, maintaining, managing, and implementing the RDBMS systems.</a:t>
            </a:r>
          </a:p>
          <a:p>
            <a:pPr marL="0" indent="0">
              <a:buNone/>
            </a:pPr>
            <a:r>
              <a:rPr lang="en-IN" b="1" i="1" dirty="0">
                <a:solidFill>
                  <a:srgbClr val="273239"/>
                </a:solidFill>
                <a:latin typeface="Aptos Narrow" panose="020B0004020202020204" pitchFamily="34" charset="0"/>
                <a:cs typeface="Times New Roman" panose="02020603050405020304" pitchFamily="18" charset="0"/>
              </a:rPr>
              <a:t>ADVANTAGES:</a:t>
            </a:r>
          </a:p>
          <a:p>
            <a:pPr>
              <a:buFont typeface="Wingdings" panose="05000000000000000000" pitchFamily="2" charset="2"/>
              <a:buChar char="q"/>
            </a:pPr>
            <a:r>
              <a:rPr lang="en-IN" dirty="0">
                <a:solidFill>
                  <a:srgbClr val="273239"/>
                </a:solidFill>
                <a:latin typeface="Times New Roman" panose="02020603050405020304" pitchFamily="18" charset="0"/>
                <a:cs typeface="Times New Roman" panose="02020603050405020304" pitchFamily="18" charset="0"/>
              </a:rPr>
              <a:t>Data Processing</a:t>
            </a:r>
          </a:p>
          <a:p>
            <a:pPr>
              <a:buFont typeface="Wingdings" panose="05000000000000000000" pitchFamily="2" charset="2"/>
              <a:buChar char="q"/>
            </a:pPr>
            <a:r>
              <a:rPr lang="en-IN" dirty="0">
                <a:solidFill>
                  <a:srgbClr val="273239"/>
                </a:solidFill>
                <a:latin typeface="Times New Roman" panose="02020603050405020304" pitchFamily="18" charset="0"/>
                <a:cs typeface="Times New Roman" panose="02020603050405020304" pitchFamily="18" charset="0"/>
              </a:rPr>
              <a:t>High Storage</a:t>
            </a:r>
          </a:p>
          <a:p>
            <a:pPr>
              <a:buFont typeface="Wingdings" panose="05000000000000000000" pitchFamily="2" charset="2"/>
              <a:buChar char="q"/>
            </a:pPr>
            <a:r>
              <a:rPr lang="en-IN" dirty="0">
                <a:solidFill>
                  <a:srgbClr val="273239"/>
                </a:solidFill>
                <a:latin typeface="Times New Roman" panose="02020603050405020304" pitchFamily="18" charset="0"/>
                <a:cs typeface="Times New Roman" panose="02020603050405020304" pitchFamily="18" charset="0"/>
              </a:rPr>
              <a:t>Integration With Front-end</a:t>
            </a:r>
          </a:p>
          <a:p>
            <a:pPr>
              <a:buFont typeface="Wingdings" panose="05000000000000000000" pitchFamily="2" charset="2"/>
              <a:buChar char="q"/>
            </a:pPr>
            <a:r>
              <a:rPr lang="en-IN" dirty="0">
                <a:solidFill>
                  <a:srgbClr val="273239"/>
                </a:solidFill>
                <a:latin typeface="Times New Roman" panose="02020603050405020304" pitchFamily="18" charset="0"/>
                <a:cs typeface="Times New Roman" panose="02020603050405020304" pitchFamily="18" charset="0"/>
              </a:rPr>
              <a:t>Easy to Connect With </a:t>
            </a:r>
            <a:r>
              <a:rPr lang="en-IN" dirty="0" err="1">
                <a:solidFill>
                  <a:srgbClr val="273239"/>
                </a:solidFill>
                <a:latin typeface="Times New Roman" panose="02020603050405020304" pitchFamily="18" charset="0"/>
                <a:cs typeface="Times New Roman" panose="02020603050405020304" pitchFamily="18" charset="0"/>
              </a:rPr>
              <a:t>.Net</a:t>
            </a:r>
            <a:endParaRPr lang="en-IN"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908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170162-5FBB-7867-6A25-4CBED76B39B1}"/>
              </a:ext>
            </a:extLst>
          </p:cNvPr>
          <p:cNvSpPr txBox="1"/>
          <p:nvPr/>
        </p:nvSpPr>
        <p:spPr>
          <a:xfrm>
            <a:off x="712269" y="818147"/>
            <a:ext cx="9346131"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&lt; &gt; </a:t>
            </a:r>
            <a:r>
              <a:rPr lang="en-IN" b="1" i="1" dirty="0">
                <a:latin typeface="Times New Roman" panose="02020603050405020304" pitchFamily="18" charset="0"/>
                <a:cs typeface="Times New Roman" panose="02020603050405020304" pitchFamily="18" charset="0"/>
              </a:rPr>
              <a:t>( Not In)</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amount&lt;&gt;14000;</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2C82C79-7E4D-259F-1A09-FC7A5D485175}"/>
              </a:ext>
            </a:extLst>
          </p:cNvPr>
          <p:cNvPicPr>
            <a:picLocks noChangeAspect="1"/>
          </p:cNvPicPr>
          <p:nvPr/>
        </p:nvPicPr>
        <p:blipFill>
          <a:blip r:embed="rId2"/>
          <a:stretch>
            <a:fillRect/>
          </a:stretch>
        </p:blipFill>
        <p:spPr>
          <a:xfrm>
            <a:off x="756763" y="1912882"/>
            <a:ext cx="4628571" cy="1780952"/>
          </a:xfrm>
          <a:prstGeom prst="rect">
            <a:avLst/>
          </a:prstGeom>
        </p:spPr>
      </p:pic>
      <p:sp>
        <p:nvSpPr>
          <p:cNvPr id="7" name="TextBox 6">
            <a:extLst>
              <a:ext uri="{FF2B5EF4-FFF2-40B4-BE49-F238E27FC236}">
                <a16:creationId xmlns:a16="http://schemas.microsoft.com/office/drawing/2014/main" id="{CCE7A5CA-ED2B-676D-8780-086171B2A3AB}"/>
              </a:ext>
            </a:extLst>
          </p:cNvPr>
          <p:cNvSpPr txBox="1"/>
          <p:nvPr/>
        </p:nvSpPr>
        <p:spPr>
          <a:xfrm>
            <a:off x="5707781" y="2156058"/>
            <a:ext cx="5630779" cy="369332"/>
          </a:xfrm>
          <a:prstGeom prst="rect">
            <a:avLst/>
          </a:prstGeom>
          <a:noFill/>
        </p:spPr>
        <p:txBody>
          <a:bodyPr wrap="square" rtlCol="0">
            <a:spAutoFit/>
          </a:bodyPr>
          <a:lstStyle/>
          <a:p>
            <a:r>
              <a:rPr lang="en-IN" i="1" dirty="0">
                <a:sym typeface="Wingdings" panose="05000000000000000000" pitchFamily="2" charset="2"/>
              </a:rPr>
              <a:t> </a:t>
            </a:r>
            <a:r>
              <a:rPr lang="en-IN" i="1" dirty="0">
                <a:latin typeface="Times New Roman" panose="02020603050405020304" pitchFamily="18" charset="0"/>
                <a:cs typeface="Times New Roman" panose="02020603050405020304" pitchFamily="18" charset="0"/>
                <a:sym typeface="Wingdings" panose="05000000000000000000" pitchFamily="2" charset="2"/>
              </a:rPr>
              <a:t>Table which represents amount not in </a:t>
            </a:r>
            <a:r>
              <a:rPr lang="en-IN" b="1" dirty="0">
                <a:latin typeface="Times New Roman" panose="02020603050405020304" pitchFamily="18" charset="0"/>
                <a:cs typeface="Times New Roman" panose="02020603050405020304" pitchFamily="18" charset="0"/>
                <a:sym typeface="Wingdings" panose="05000000000000000000" pitchFamily="2" charset="2"/>
              </a:rPr>
              <a:t>‘14000’</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A7403F-E0EE-28D9-777B-A12537741BA6}"/>
              </a:ext>
            </a:extLst>
          </p:cNvPr>
          <p:cNvSpPr txBox="1"/>
          <p:nvPr/>
        </p:nvSpPr>
        <p:spPr>
          <a:xfrm>
            <a:off x="756763" y="4090737"/>
            <a:ext cx="8011852"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amount!=21000;</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5215C05-63A7-4779-DCFE-A9D1D8E97CBA}"/>
              </a:ext>
            </a:extLst>
          </p:cNvPr>
          <p:cNvPicPr>
            <a:picLocks noChangeAspect="1"/>
          </p:cNvPicPr>
          <p:nvPr/>
        </p:nvPicPr>
        <p:blipFill>
          <a:blip r:embed="rId3"/>
          <a:stretch>
            <a:fillRect/>
          </a:stretch>
        </p:blipFill>
        <p:spPr>
          <a:xfrm>
            <a:off x="712269" y="4864320"/>
            <a:ext cx="4323809" cy="1438095"/>
          </a:xfrm>
          <a:prstGeom prst="rect">
            <a:avLst/>
          </a:prstGeom>
        </p:spPr>
      </p:pic>
      <p:sp>
        <p:nvSpPr>
          <p:cNvPr id="11" name="TextBox 10">
            <a:extLst>
              <a:ext uri="{FF2B5EF4-FFF2-40B4-BE49-F238E27FC236}">
                <a16:creationId xmlns:a16="http://schemas.microsoft.com/office/drawing/2014/main" id="{150569A8-8687-45F9-6711-91E88A5F2A4F}"/>
              </a:ext>
            </a:extLst>
          </p:cNvPr>
          <p:cNvSpPr txBox="1"/>
          <p:nvPr/>
        </p:nvSpPr>
        <p:spPr>
          <a:xfrm>
            <a:off x="5775158" y="5255394"/>
            <a:ext cx="5855471" cy="646331"/>
          </a:xfrm>
          <a:prstGeom prst="rect">
            <a:avLst/>
          </a:prstGeom>
          <a:noFill/>
        </p:spPr>
        <p:txBody>
          <a:bodyPr wrap="square" rtlCol="0">
            <a:spAutoFit/>
          </a:bodyPr>
          <a:lstStyle/>
          <a:p>
            <a:r>
              <a:rPr lang="en-IN" i="1" dirty="0">
                <a:sym typeface="Wingdings" panose="05000000000000000000" pitchFamily="2" charset="2"/>
              </a:rPr>
              <a:t> </a:t>
            </a:r>
            <a:r>
              <a:rPr lang="en-IN" i="1" dirty="0">
                <a:latin typeface="Times New Roman" panose="02020603050405020304" pitchFamily="18" charset="0"/>
                <a:cs typeface="Times New Roman" panose="02020603050405020304" pitchFamily="18" charset="0"/>
                <a:sym typeface="Wingdings" panose="05000000000000000000" pitchFamily="2" charset="2"/>
              </a:rPr>
              <a:t>Table which represents amount not equal to </a:t>
            </a:r>
            <a:r>
              <a:rPr lang="en-IN" b="1" dirty="0">
                <a:latin typeface="Times New Roman" panose="02020603050405020304" pitchFamily="18" charset="0"/>
                <a:cs typeface="Times New Roman" panose="02020603050405020304" pitchFamily="18" charset="0"/>
                <a:sym typeface="Wingdings" panose="05000000000000000000" pitchFamily="2" charset="2"/>
              </a:rPr>
              <a:t>‘21000’</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8967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DA7622-179E-C12D-75CB-4ADFCCAF2A8F}"/>
              </a:ext>
            </a:extLst>
          </p:cNvPr>
          <p:cNvSpPr txBox="1"/>
          <p:nvPr/>
        </p:nvSpPr>
        <p:spPr>
          <a:xfrm>
            <a:off x="587141" y="731520"/>
            <a:ext cx="9615638" cy="923330"/>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Count</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count(</a:t>
            </a:r>
            <a:r>
              <a:rPr lang="en-US" dirty="0" err="1">
                <a:latin typeface="Times New Roman" panose="02020603050405020304" pitchFamily="18" charset="0"/>
                <a:cs typeface="Times New Roman" panose="02020603050405020304" pitchFamily="18" charset="0"/>
              </a:rPr>
              <a:t>emp_no</a:t>
            </a: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designation='HR';</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D5F1DB-C313-0938-1D7C-0617C86D6750}"/>
              </a:ext>
            </a:extLst>
          </p:cNvPr>
          <p:cNvPicPr>
            <a:picLocks noChangeAspect="1"/>
          </p:cNvPicPr>
          <p:nvPr/>
        </p:nvPicPr>
        <p:blipFill>
          <a:blip r:embed="rId2"/>
          <a:stretch>
            <a:fillRect/>
          </a:stretch>
        </p:blipFill>
        <p:spPr>
          <a:xfrm>
            <a:off x="821369" y="1897840"/>
            <a:ext cx="1809524" cy="571429"/>
          </a:xfrm>
          <a:prstGeom prst="rect">
            <a:avLst/>
          </a:prstGeom>
        </p:spPr>
      </p:pic>
      <p:sp>
        <p:nvSpPr>
          <p:cNvPr id="6" name="TextBox 5">
            <a:extLst>
              <a:ext uri="{FF2B5EF4-FFF2-40B4-BE49-F238E27FC236}">
                <a16:creationId xmlns:a16="http://schemas.microsoft.com/office/drawing/2014/main" id="{713F4B59-92A5-1674-19F5-5A0B9CA9C654}"/>
              </a:ext>
            </a:extLst>
          </p:cNvPr>
          <p:cNvSpPr txBox="1"/>
          <p:nvPr/>
        </p:nvSpPr>
        <p:spPr>
          <a:xfrm>
            <a:off x="587142" y="3003082"/>
            <a:ext cx="10607040" cy="923330"/>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Distinct</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distinct </a:t>
            </a:r>
            <a:r>
              <a:rPr lang="en-US" dirty="0" err="1">
                <a:latin typeface="Times New Roman" panose="02020603050405020304" pitchFamily="18" charset="0"/>
                <a:cs typeface="Times New Roman" panose="02020603050405020304" pitchFamily="18" charset="0"/>
              </a:rPr>
              <a:t>designation,date_of_join</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96EFCA-14E8-F879-09ED-BB1C49EDA3EA}"/>
              </a:ext>
            </a:extLst>
          </p:cNvPr>
          <p:cNvPicPr>
            <a:picLocks noChangeAspect="1"/>
          </p:cNvPicPr>
          <p:nvPr/>
        </p:nvPicPr>
        <p:blipFill>
          <a:blip r:embed="rId3"/>
          <a:stretch>
            <a:fillRect/>
          </a:stretch>
        </p:blipFill>
        <p:spPr>
          <a:xfrm>
            <a:off x="670009" y="4169402"/>
            <a:ext cx="3209524" cy="2028571"/>
          </a:xfrm>
          <a:prstGeom prst="rect">
            <a:avLst/>
          </a:prstGeom>
        </p:spPr>
      </p:pic>
      <p:sp>
        <p:nvSpPr>
          <p:cNvPr id="9" name="TextBox 8">
            <a:extLst>
              <a:ext uri="{FF2B5EF4-FFF2-40B4-BE49-F238E27FC236}">
                <a16:creationId xmlns:a16="http://schemas.microsoft.com/office/drawing/2014/main" id="{09353507-923F-9230-05F7-5E39AA5131B8}"/>
              </a:ext>
            </a:extLst>
          </p:cNvPr>
          <p:cNvSpPr txBox="1"/>
          <p:nvPr/>
        </p:nvSpPr>
        <p:spPr>
          <a:xfrm>
            <a:off x="4235116" y="1914261"/>
            <a:ext cx="45720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i="1" dirty="0">
                <a:latin typeface="Times New Roman" panose="02020603050405020304" pitchFamily="18" charset="0"/>
                <a:cs typeface="Times New Roman" panose="02020603050405020304" pitchFamily="18" charset="0"/>
                <a:sym typeface="Wingdings" panose="05000000000000000000" pitchFamily="2" charset="2"/>
              </a:rPr>
              <a:t>Displays the total count of designation</a:t>
            </a:r>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b="1" dirty="0">
                <a:latin typeface="Times New Roman" panose="02020603050405020304" pitchFamily="18" charset="0"/>
                <a:cs typeface="Times New Roman" panose="02020603050405020304" pitchFamily="18" charset="0"/>
                <a:sym typeface="Wingdings" panose="05000000000000000000" pitchFamily="2" charset="2"/>
              </a:rPr>
              <a:t>‘HR</a:t>
            </a:r>
            <a:r>
              <a:rPr lang="en-IN" dirty="0">
                <a:latin typeface="Times New Roman" panose="02020603050405020304" pitchFamily="18" charset="0"/>
                <a:cs typeface="Times New Roman" panose="02020603050405020304" pitchFamily="18" charset="0"/>
                <a:sym typeface="Wingdings" panose="05000000000000000000" pitchFamily="2" charset="2"/>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F24271A-7AE2-3FDF-77BA-DF73B668572E}"/>
              </a:ext>
            </a:extLst>
          </p:cNvPr>
          <p:cNvSpPr txBox="1"/>
          <p:nvPr/>
        </p:nvSpPr>
        <p:spPr>
          <a:xfrm>
            <a:off x="4235116" y="4687503"/>
            <a:ext cx="6612556" cy="369332"/>
          </a:xfrm>
          <a:prstGeom prst="rect">
            <a:avLst/>
          </a:prstGeom>
          <a:noFill/>
        </p:spPr>
        <p:txBody>
          <a:bodyPr wrap="square" rtlCol="0">
            <a:spAutoFit/>
          </a:bodyPr>
          <a:lstStyle/>
          <a:p>
            <a:r>
              <a:rPr lang="en-IN" i="1" dirty="0">
                <a:latin typeface="Times New Roman" panose="02020603050405020304" pitchFamily="18" charset="0"/>
                <a:cs typeface="Times New Roman" panose="02020603050405020304" pitchFamily="18" charset="0"/>
                <a:sym typeface="Wingdings" panose="05000000000000000000" pitchFamily="2" charset="2"/>
              </a:rPr>
              <a:t>Displays the Designation and date of join using </a:t>
            </a:r>
            <a:r>
              <a:rPr lang="en-IN" b="1" dirty="0">
                <a:latin typeface="Times New Roman" panose="02020603050405020304" pitchFamily="18" charset="0"/>
                <a:cs typeface="Times New Roman" panose="02020603050405020304" pitchFamily="18" charset="0"/>
                <a:sym typeface="Wingdings" panose="05000000000000000000" pitchFamily="2" charset="2"/>
              </a:rPr>
              <a:t>distinct</a:t>
            </a:r>
            <a:r>
              <a:rPr lang="en-IN" i="1" dirty="0">
                <a:latin typeface="Times New Roman" panose="02020603050405020304" pitchFamily="18" charset="0"/>
                <a:cs typeface="Times New Roman" panose="02020603050405020304" pitchFamily="18" charset="0"/>
                <a:sym typeface="Wingdings" panose="05000000000000000000" pitchFamily="2" charset="2"/>
              </a:rPr>
              <a:t> command</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848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122566-D7B0-0920-E8AF-D1E24846A121}"/>
              </a:ext>
            </a:extLst>
          </p:cNvPr>
          <p:cNvSpPr txBox="1"/>
          <p:nvPr/>
        </p:nvSpPr>
        <p:spPr>
          <a:xfrm>
            <a:off x="596766" y="577516"/>
            <a:ext cx="9596388"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 Count With Distinct</a:t>
            </a:r>
          </a:p>
        </p:txBody>
      </p:sp>
      <p:sp>
        <p:nvSpPr>
          <p:cNvPr id="5" name="TextBox 4">
            <a:extLst>
              <a:ext uri="{FF2B5EF4-FFF2-40B4-BE49-F238E27FC236}">
                <a16:creationId xmlns:a16="http://schemas.microsoft.com/office/drawing/2014/main" id="{0AF983BA-F303-AF11-4FE1-F8D8FA965421}"/>
              </a:ext>
            </a:extLst>
          </p:cNvPr>
          <p:cNvSpPr txBox="1"/>
          <p:nvPr/>
        </p:nvSpPr>
        <p:spPr>
          <a:xfrm>
            <a:off x="519763" y="1193534"/>
            <a:ext cx="963488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count(distinct </a:t>
            </a:r>
            <a:r>
              <a:rPr lang="en-IN" dirty="0" err="1">
                <a:latin typeface="Times New Roman" panose="02020603050405020304" pitchFamily="18" charset="0"/>
                <a:cs typeface="Times New Roman" panose="02020603050405020304" pitchFamily="18" charset="0"/>
              </a:rPr>
              <a:t>emp_no</a:t>
            </a: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where designation='Junior Associates';</a:t>
            </a:r>
          </a:p>
        </p:txBody>
      </p:sp>
      <p:pic>
        <p:nvPicPr>
          <p:cNvPr id="7" name="Picture 6">
            <a:extLst>
              <a:ext uri="{FF2B5EF4-FFF2-40B4-BE49-F238E27FC236}">
                <a16:creationId xmlns:a16="http://schemas.microsoft.com/office/drawing/2014/main" id="{1C33D7FF-FB9E-3279-C127-D773285F469A}"/>
              </a:ext>
            </a:extLst>
          </p:cNvPr>
          <p:cNvPicPr>
            <a:picLocks noChangeAspect="1"/>
          </p:cNvPicPr>
          <p:nvPr/>
        </p:nvPicPr>
        <p:blipFill>
          <a:blip r:embed="rId2"/>
          <a:stretch>
            <a:fillRect/>
          </a:stretch>
        </p:blipFill>
        <p:spPr>
          <a:xfrm>
            <a:off x="828261" y="1989674"/>
            <a:ext cx="2200000" cy="838095"/>
          </a:xfrm>
          <a:prstGeom prst="rect">
            <a:avLst/>
          </a:prstGeom>
        </p:spPr>
      </p:pic>
      <p:sp>
        <p:nvSpPr>
          <p:cNvPr id="8" name="TextBox 7">
            <a:extLst>
              <a:ext uri="{FF2B5EF4-FFF2-40B4-BE49-F238E27FC236}">
                <a16:creationId xmlns:a16="http://schemas.microsoft.com/office/drawing/2014/main" id="{92298503-18EE-D4F1-9D99-11974AD71DDF}"/>
              </a:ext>
            </a:extLst>
          </p:cNvPr>
          <p:cNvSpPr txBox="1"/>
          <p:nvPr/>
        </p:nvSpPr>
        <p:spPr>
          <a:xfrm>
            <a:off x="519764" y="3253337"/>
            <a:ext cx="10048776"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Order by </a:t>
            </a:r>
            <a:r>
              <a:rPr lang="en-IN" b="1" i="1" dirty="0" err="1">
                <a:latin typeface="Times New Roman" panose="02020603050405020304" pitchFamily="18" charset="0"/>
                <a:cs typeface="Times New Roman" panose="02020603050405020304" pitchFamily="18" charset="0"/>
              </a:rPr>
              <a:t>Asc</a:t>
            </a:r>
            <a:endParaRPr lang="en-IN" b="1" i="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2DD8139-CE7D-BB81-6B9B-2CA0DEBCEBD3}"/>
              </a:ext>
            </a:extLst>
          </p:cNvPr>
          <p:cNvPicPr>
            <a:picLocks noChangeAspect="1"/>
          </p:cNvPicPr>
          <p:nvPr/>
        </p:nvPicPr>
        <p:blipFill>
          <a:blip r:embed="rId3"/>
          <a:stretch>
            <a:fillRect/>
          </a:stretch>
        </p:blipFill>
        <p:spPr>
          <a:xfrm>
            <a:off x="596766" y="4472399"/>
            <a:ext cx="6256421" cy="1908116"/>
          </a:xfrm>
          <a:prstGeom prst="rect">
            <a:avLst/>
          </a:prstGeom>
        </p:spPr>
      </p:pic>
      <p:sp>
        <p:nvSpPr>
          <p:cNvPr id="12" name="TextBox 11">
            <a:extLst>
              <a:ext uri="{FF2B5EF4-FFF2-40B4-BE49-F238E27FC236}">
                <a16:creationId xmlns:a16="http://schemas.microsoft.com/office/drawing/2014/main" id="{8E37C490-A1B6-9E8E-9996-B64A980A5937}"/>
              </a:ext>
            </a:extLst>
          </p:cNvPr>
          <p:cNvSpPr txBox="1"/>
          <p:nvPr/>
        </p:nvSpPr>
        <p:spPr>
          <a:xfrm>
            <a:off x="596766" y="3869355"/>
            <a:ext cx="854964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order by </a:t>
            </a:r>
            <a:r>
              <a:rPr lang="en-IN" dirty="0" err="1">
                <a:latin typeface="Times New Roman" panose="02020603050405020304" pitchFamily="18" charset="0"/>
                <a:cs typeface="Times New Roman" panose="02020603050405020304" pitchFamily="18" charset="0"/>
              </a:rPr>
              <a:t>emp_name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asc</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1242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E5611-0B10-3F05-E7DF-61425F1B5838}"/>
              </a:ext>
            </a:extLst>
          </p:cNvPr>
          <p:cNvSpPr txBox="1"/>
          <p:nvPr/>
        </p:nvSpPr>
        <p:spPr>
          <a:xfrm>
            <a:off x="721895" y="664143"/>
            <a:ext cx="9471259"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Order by </a:t>
            </a:r>
            <a:r>
              <a:rPr lang="en-IN" b="1" i="1" dirty="0" err="1">
                <a:latin typeface="Times New Roman" panose="02020603050405020304" pitchFamily="18" charset="0"/>
                <a:cs typeface="Times New Roman" panose="02020603050405020304" pitchFamily="18" charset="0"/>
              </a:rPr>
              <a:t>Desc</a:t>
            </a:r>
            <a:endParaRPr lang="en-IN"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A421E2-2392-337E-7B3D-02FA46ED02D2}"/>
              </a:ext>
            </a:extLst>
          </p:cNvPr>
          <p:cNvPicPr>
            <a:picLocks noChangeAspect="1"/>
          </p:cNvPicPr>
          <p:nvPr/>
        </p:nvPicPr>
        <p:blipFill>
          <a:blip r:embed="rId2"/>
          <a:stretch>
            <a:fillRect/>
          </a:stretch>
        </p:blipFill>
        <p:spPr>
          <a:xfrm>
            <a:off x="721895" y="1663943"/>
            <a:ext cx="5374105" cy="1688325"/>
          </a:xfrm>
          <a:prstGeom prst="rect">
            <a:avLst/>
          </a:prstGeom>
        </p:spPr>
      </p:pic>
      <p:sp>
        <p:nvSpPr>
          <p:cNvPr id="6" name="TextBox 5">
            <a:extLst>
              <a:ext uri="{FF2B5EF4-FFF2-40B4-BE49-F238E27FC236}">
                <a16:creationId xmlns:a16="http://schemas.microsoft.com/office/drawing/2014/main" id="{26069CD7-798B-347A-B1BD-5F4D90B54349}"/>
              </a:ext>
            </a:extLst>
          </p:cNvPr>
          <p:cNvSpPr txBox="1"/>
          <p:nvPr/>
        </p:nvSpPr>
        <p:spPr>
          <a:xfrm>
            <a:off x="721895" y="1116531"/>
            <a:ext cx="842451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order by </a:t>
            </a:r>
            <a:r>
              <a:rPr lang="en-IN" dirty="0" err="1">
                <a:latin typeface="Times New Roman" panose="02020603050405020304" pitchFamily="18" charset="0"/>
                <a:cs typeface="Times New Roman" panose="02020603050405020304" pitchFamily="18" charset="0"/>
              </a:rPr>
              <a:t>emp_name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desc</a:t>
            </a:r>
            <a:r>
              <a:rPr lang="en-IN"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708FC855-E85E-5FAE-7E44-16FB783CFB20}"/>
              </a:ext>
            </a:extLst>
          </p:cNvPr>
          <p:cNvSpPr txBox="1"/>
          <p:nvPr/>
        </p:nvSpPr>
        <p:spPr>
          <a:xfrm>
            <a:off x="654519" y="3619099"/>
            <a:ext cx="8162222"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Group by</a:t>
            </a:r>
          </a:p>
        </p:txBody>
      </p:sp>
      <p:sp>
        <p:nvSpPr>
          <p:cNvPr id="10" name="TextBox 9">
            <a:extLst>
              <a:ext uri="{FF2B5EF4-FFF2-40B4-BE49-F238E27FC236}">
                <a16:creationId xmlns:a16="http://schemas.microsoft.com/office/drawing/2014/main" id="{C60FA056-F4FF-0F66-8D6A-E9946EBC20C2}"/>
              </a:ext>
            </a:extLst>
          </p:cNvPr>
          <p:cNvSpPr txBox="1"/>
          <p:nvPr/>
        </p:nvSpPr>
        <p:spPr>
          <a:xfrm>
            <a:off x="654519" y="4071487"/>
            <a:ext cx="71034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count(</a:t>
            </a:r>
            <a:r>
              <a:rPr lang="en-US" dirty="0" err="1">
                <a:latin typeface="Times New Roman" panose="02020603050405020304" pitchFamily="18" charset="0"/>
                <a:cs typeface="Times New Roman" panose="02020603050405020304" pitchFamily="18" charset="0"/>
              </a:rPr>
              <a:t>emp_no</a:t>
            </a:r>
            <a:r>
              <a:rPr lang="en-US" dirty="0">
                <a:latin typeface="Times New Roman" panose="02020603050405020304" pitchFamily="18" charset="0"/>
                <a:cs typeface="Times New Roman" panose="02020603050405020304" pitchFamily="18" charset="0"/>
              </a:rPr>
              <a:t>),designation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group by designation;</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99BAAEE-0FA3-60AC-5562-140379751655}"/>
              </a:ext>
            </a:extLst>
          </p:cNvPr>
          <p:cNvPicPr>
            <a:picLocks noChangeAspect="1"/>
          </p:cNvPicPr>
          <p:nvPr/>
        </p:nvPicPr>
        <p:blipFill>
          <a:blip r:embed="rId3"/>
          <a:stretch>
            <a:fillRect/>
          </a:stretch>
        </p:blipFill>
        <p:spPr>
          <a:xfrm>
            <a:off x="777670" y="4492545"/>
            <a:ext cx="3043560" cy="1800773"/>
          </a:xfrm>
          <a:prstGeom prst="rect">
            <a:avLst/>
          </a:prstGeom>
        </p:spPr>
      </p:pic>
    </p:spTree>
    <p:extLst>
      <p:ext uri="{BB962C8B-B14F-4D97-AF65-F5344CB8AC3E}">
        <p14:creationId xmlns:p14="http://schemas.microsoft.com/office/powerpoint/2010/main" val="486625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24733-BD33-6718-A4AB-C1EC09C88616}"/>
              </a:ext>
            </a:extLst>
          </p:cNvPr>
          <p:cNvSpPr txBox="1"/>
          <p:nvPr/>
        </p:nvSpPr>
        <p:spPr>
          <a:xfrm>
            <a:off x="827773" y="712269"/>
            <a:ext cx="9221002" cy="923330"/>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 Limit</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limit 5;</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1B9922-658C-36F4-57EF-E1F886FBFF08}"/>
              </a:ext>
            </a:extLst>
          </p:cNvPr>
          <p:cNvPicPr>
            <a:picLocks noChangeAspect="1"/>
          </p:cNvPicPr>
          <p:nvPr/>
        </p:nvPicPr>
        <p:blipFill>
          <a:blip r:embed="rId2"/>
          <a:stretch>
            <a:fillRect/>
          </a:stretch>
        </p:blipFill>
        <p:spPr>
          <a:xfrm>
            <a:off x="827773" y="1816933"/>
            <a:ext cx="5467149" cy="1540379"/>
          </a:xfrm>
          <a:prstGeom prst="rect">
            <a:avLst/>
          </a:prstGeom>
        </p:spPr>
      </p:pic>
      <p:sp>
        <p:nvSpPr>
          <p:cNvPr id="5" name="TextBox 4">
            <a:extLst>
              <a:ext uri="{FF2B5EF4-FFF2-40B4-BE49-F238E27FC236}">
                <a16:creationId xmlns:a16="http://schemas.microsoft.com/office/drawing/2014/main" id="{0EC7DC54-E452-3F90-A456-340303F77092}"/>
              </a:ext>
            </a:extLst>
          </p:cNvPr>
          <p:cNvSpPr txBox="1"/>
          <p:nvPr/>
        </p:nvSpPr>
        <p:spPr>
          <a:xfrm>
            <a:off x="750771" y="3707863"/>
            <a:ext cx="1694046" cy="646331"/>
          </a:xfrm>
          <a:prstGeom prst="rect">
            <a:avLst/>
          </a:prstGeom>
          <a:noFill/>
        </p:spPr>
        <p:txBody>
          <a:bodyPr wrap="square" rtlCol="0">
            <a:spAutoFit/>
          </a:bodyPr>
          <a:lstStyle/>
          <a:p>
            <a:pPr marL="342900" indent="-342900">
              <a:buFont typeface="Wingdings" panose="05000000000000000000" pitchFamily="2" charset="2"/>
              <a:buChar char="Ø"/>
            </a:pPr>
            <a:r>
              <a:rPr lang="en-IN" b="1" i="1" dirty="0" err="1">
                <a:latin typeface="Times New Roman" panose="02020603050405020304" pitchFamily="18" charset="0"/>
                <a:cs typeface="Times New Roman" panose="02020603050405020304" pitchFamily="18" charset="0"/>
              </a:rPr>
              <a:t>Desc</a:t>
            </a:r>
            <a:r>
              <a:rPr lang="en-IN" b="1" i="1" dirty="0">
                <a:latin typeface="Times New Roman" panose="02020603050405020304" pitchFamily="18" charset="0"/>
                <a:cs typeface="Times New Roman" panose="02020603050405020304" pitchFamily="18" charset="0"/>
              </a:rPr>
              <a:t> Limit</a:t>
            </a:r>
          </a:p>
          <a:p>
            <a:endParaRPr lang="en-IN" b="1"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80976F4-24A2-52FF-C2FE-D5628AF73EB5}"/>
              </a:ext>
            </a:extLst>
          </p:cNvPr>
          <p:cNvPicPr>
            <a:picLocks noChangeAspect="1"/>
          </p:cNvPicPr>
          <p:nvPr/>
        </p:nvPicPr>
        <p:blipFill>
          <a:blip r:embed="rId3"/>
          <a:stretch>
            <a:fillRect/>
          </a:stretch>
        </p:blipFill>
        <p:spPr>
          <a:xfrm>
            <a:off x="750771" y="4587712"/>
            <a:ext cx="5659654" cy="1683727"/>
          </a:xfrm>
          <a:prstGeom prst="rect">
            <a:avLst/>
          </a:prstGeom>
        </p:spPr>
      </p:pic>
      <p:sp>
        <p:nvSpPr>
          <p:cNvPr id="8" name="TextBox 7">
            <a:extLst>
              <a:ext uri="{FF2B5EF4-FFF2-40B4-BE49-F238E27FC236}">
                <a16:creationId xmlns:a16="http://schemas.microsoft.com/office/drawing/2014/main" id="{38C64A98-9549-A008-96D9-5652D2645D7F}"/>
              </a:ext>
            </a:extLst>
          </p:cNvPr>
          <p:cNvSpPr txBox="1"/>
          <p:nvPr/>
        </p:nvSpPr>
        <p:spPr>
          <a:xfrm>
            <a:off x="827773" y="4177364"/>
            <a:ext cx="7680960"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select*from </a:t>
            </a:r>
            <a:r>
              <a:rPr lang="en-US" sz="1800" dirty="0" err="1">
                <a:latin typeface="Times New Roman" panose="02020603050405020304" pitchFamily="18" charset="0"/>
                <a:cs typeface="Times New Roman" panose="02020603050405020304" pitchFamily="18" charset="0"/>
              </a:rPr>
              <a:t>emp_process</a:t>
            </a:r>
            <a:r>
              <a:rPr lang="en-US" sz="1800" dirty="0">
                <a:latin typeface="Times New Roman" panose="02020603050405020304" pitchFamily="18" charset="0"/>
                <a:cs typeface="Times New Roman" panose="02020603050405020304" pitchFamily="18" charset="0"/>
              </a:rPr>
              <a:t> order by </a:t>
            </a:r>
            <a:r>
              <a:rPr lang="en-US" sz="1800" dirty="0" err="1">
                <a:latin typeface="Times New Roman" panose="02020603050405020304" pitchFamily="18" charset="0"/>
                <a:cs typeface="Times New Roman" panose="02020603050405020304" pitchFamily="18" charset="0"/>
              </a:rPr>
              <a:t>emp_name</a:t>
            </a:r>
            <a:r>
              <a:rPr lang="en-US" sz="1800" dirty="0">
                <a:latin typeface="Times New Roman" panose="02020603050405020304" pitchFamily="18" charset="0"/>
                <a:cs typeface="Times New Roman" panose="02020603050405020304" pitchFamily="18" charset="0"/>
              </a:rPr>
              <a:t> desc limit 6;</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3619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932BE-4AC3-1C16-289A-0D79C7567135}"/>
              </a:ext>
            </a:extLst>
          </p:cNvPr>
          <p:cNvSpPr txBox="1"/>
          <p:nvPr/>
        </p:nvSpPr>
        <p:spPr>
          <a:xfrm>
            <a:off x="750771" y="750771"/>
            <a:ext cx="9461633"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 Like(_%)</a:t>
            </a:r>
          </a:p>
        </p:txBody>
      </p:sp>
      <p:pic>
        <p:nvPicPr>
          <p:cNvPr id="4" name="Picture 3">
            <a:extLst>
              <a:ext uri="{FF2B5EF4-FFF2-40B4-BE49-F238E27FC236}">
                <a16:creationId xmlns:a16="http://schemas.microsoft.com/office/drawing/2014/main" id="{F6BB226E-F776-5BCD-1673-B4CBFE146B7F}"/>
              </a:ext>
            </a:extLst>
          </p:cNvPr>
          <p:cNvPicPr>
            <a:picLocks noChangeAspect="1"/>
          </p:cNvPicPr>
          <p:nvPr/>
        </p:nvPicPr>
        <p:blipFill>
          <a:blip r:embed="rId2"/>
          <a:stretch>
            <a:fillRect/>
          </a:stretch>
        </p:blipFill>
        <p:spPr>
          <a:xfrm>
            <a:off x="750771" y="1845015"/>
            <a:ext cx="6409524" cy="1466667"/>
          </a:xfrm>
          <a:prstGeom prst="rect">
            <a:avLst/>
          </a:prstGeom>
        </p:spPr>
      </p:pic>
      <p:sp>
        <p:nvSpPr>
          <p:cNvPr id="5" name="TextBox 4">
            <a:extLst>
              <a:ext uri="{FF2B5EF4-FFF2-40B4-BE49-F238E27FC236}">
                <a16:creationId xmlns:a16="http://schemas.microsoft.com/office/drawing/2014/main" id="{8A5B4B07-CF69-236E-F97D-4DA0C06865D1}"/>
              </a:ext>
            </a:extLst>
          </p:cNvPr>
          <p:cNvSpPr txBox="1"/>
          <p:nvPr/>
        </p:nvSpPr>
        <p:spPr>
          <a:xfrm>
            <a:off x="904775" y="1366787"/>
            <a:ext cx="60831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 like '%a';</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97C9B9C-8EB0-8B6F-0E51-954385F31E6F}"/>
              </a:ext>
            </a:extLst>
          </p:cNvPr>
          <p:cNvSpPr txBox="1"/>
          <p:nvPr/>
        </p:nvSpPr>
        <p:spPr>
          <a:xfrm>
            <a:off x="904775" y="3811603"/>
            <a:ext cx="642967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where </a:t>
            </a:r>
            <a:r>
              <a:rPr lang="en-IN" dirty="0" err="1">
                <a:latin typeface="Times New Roman" panose="02020603050405020304" pitchFamily="18" charset="0"/>
                <a:cs typeface="Times New Roman" panose="02020603050405020304" pitchFamily="18" charset="0"/>
              </a:rPr>
              <a:t>emp_name</a:t>
            </a:r>
            <a:r>
              <a:rPr lang="en-IN" dirty="0">
                <a:latin typeface="Times New Roman" panose="02020603050405020304" pitchFamily="18" charset="0"/>
                <a:cs typeface="Times New Roman" panose="02020603050405020304" pitchFamily="18" charset="0"/>
              </a:rPr>
              <a:t> like '%or%';</a:t>
            </a:r>
          </a:p>
        </p:txBody>
      </p:sp>
      <p:pic>
        <p:nvPicPr>
          <p:cNvPr id="17" name="Picture 16">
            <a:extLst>
              <a:ext uri="{FF2B5EF4-FFF2-40B4-BE49-F238E27FC236}">
                <a16:creationId xmlns:a16="http://schemas.microsoft.com/office/drawing/2014/main" id="{4AF5F89A-F371-A9BF-4EAF-3F76867B3028}"/>
              </a:ext>
            </a:extLst>
          </p:cNvPr>
          <p:cNvPicPr>
            <a:picLocks noChangeAspect="1"/>
          </p:cNvPicPr>
          <p:nvPr/>
        </p:nvPicPr>
        <p:blipFill>
          <a:blip r:embed="rId3"/>
          <a:stretch>
            <a:fillRect/>
          </a:stretch>
        </p:blipFill>
        <p:spPr>
          <a:xfrm>
            <a:off x="698390" y="4323952"/>
            <a:ext cx="6514286" cy="866667"/>
          </a:xfrm>
          <a:prstGeom prst="rect">
            <a:avLst/>
          </a:prstGeom>
        </p:spPr>
      </p:pic>
    </p:spTree>
    <p:extLst>
      <p:ext uri="{BB962C8B-B14F-4D97-AF65-F5344CB8AC3E}">
        <p14:creationId xmlns:p14="http://schemas.microsoft.com/office/powerpoint/2010/main" val="791075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C0891-C11C-81DB-EF9F-E80E513DB80B}"/>
              </a:ext>
            </a:extLst>
          </p:cNvPr>
          <p:cNvSpPr txBox="1"/>
          <p:nvPr/>
        </p:nvSpPr>
        <p:spPr>
          <a:xfrm>
            <a:off x="702644" y="847023"/>
            <a:ext cx="9471259"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a:latin typeface="Times New Roman" panose="02020603050405020304" pitchFamily="18" charset="0"/>
                <a:cs typeface="Times New Roman" panose="02020603050405020304" pitchFamily="18" charset="0"/>
              </a:rPr>
              <a:t>Not like</a:t>
            </a:r>
            <a:endParaRPr lang="en-IN" b="1"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92BB8F-6096-402A-634D-18F162529443}"/>
              </a:ext>
            </a:extLst>
          </p:cNvPr>
          <p:cNvSpPr txBox="1"/>
          <p:nvPr/>
        </p:nvSpPr>
        <p:spPr>
          <a:xfrm>
            <a:off x="866274" y="1370416"/>
            <a:ext cx="8280132" cy="375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 not like '%a';</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0B719D-0FE4-58C0-4F39-0FC9F8AF4CF9}"/>
              </a:ext>
            </a:extLst>
          </p:cNvPr>
          <p:cNvPicPr>
            <a:picLocks noChangeAspect="1"/>
          </p:cNvPicPr>
          <p:nvPr/>
        </p:nvPicPr>
        <p:blipFill>
          <a:blip r:embed="rId2"/>
          <a:stretch>
            <a:fillRect/>
          </a:stretch>
        </p:blipFill>
        <p:spPr>
          <a:xfrm>
            <a:off x="702644" y="1905803"/>
            <a:ext cx="6428571" cy="1466667"/>
          </a:xfrm>
          <a:prstGeom prst="rect">
            <a:avLst/>
          </a:prstGeom>
        </p:spPr>
      </p:pic>
      <p:sp>
        <p:nvSpPr>
          <p:cNvPr id="6" name="TextBox 5">
            <a:extLst>
              <a:ext uri="{FF2B5EF4-FFF2-40B4-BE49-F238E27FC236}">
                <a16:creationId xmlns:a16="http://schemas.microsoft.com/office/drawing/2014/main" id="{FF7AD182-4935-CA04-A043-92A33CF39DDF}"/>
              </a:ext>
            </a:extLst>
          </p:cNvPr>
          <p:cNvSpPr txBox="1"/>
          <p:nvPr/>
        </p:nvSpPr>
        <p:spPr>
          <a:xfrm>
            <a:off x="702645" y="3907857"/>
            <a:ext cx="9201752"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Between</a:t>
            </a:r>
          </a:p>
        </p:txBody>
      </p:sp>
      <p:sp>
        <p:nvSpPr>
          <p:cNvPr id="7" name="TextBox 6">
            <a:extLst>
              <a:ext uri="{FF2B5EF4-FFF2-40B4-BE49-F238E27FC236}">
                <a16:creationId xmlns:a16="http://schemas.microsoft.com/office/drawing/2014/main" id="{641FE3DA-8EE6-6FDB-AFD8-08A33762413F}"/>
              </a:ext>
            </a:extLst>
          </p:cNvPr>
          <p:cNvSpPr txBox="1"/>
          <p:nvPr/>
        </p:nvSpPr>
        <p:spPr>
          <a:xfrm>
            <a:off x="702644" y="4277189"/>
            <a:ext cx="75269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 between 20000 and 25000;</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71A78E4-F8E7-8B79-5DDB-098F6D8775D5}"/>
              </a:ext>
            </a:extLst>
          </p:cNvPr>
          <p:cNvPicPr>
            <a:picLocks noChangeAspect="1"/>
          </p:cNvPicPr>
          <p:nvPr/>
        </p:nvPicPr>
        <p:blipFill>
          <a:blip r:embed="rId3"/>
          <a:stretch>
            <a:fillRect/>
          </a:stretch>
        </p:blipFill>
        <p:spPr>
          <a:xfrm>
            <a:off x="751140" y="4629777"/>
            <a:ext cx="4552381" cy="1809524"/>
          </a:xfrm>
          <a:prstGeom prst="rect">
            <a:avLst/>
          </a:prstGeom>
        </p:spPr>
      </p:pic>
    </p:spTree>
    <p:extLst>
      <p:ext uri="{BB962C8B-B14F-4D97-AF65-F5344CB8AC3E}">
        <p14:creationId xmlns:p14="http://schemas.microsoft.com/office/powerpoint/2010/main" val="2412522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720D-8926-A748-209B-C0EB27AEE83E}"/>
              </a:ext>
            </a:extLst>
          </p:cNvPr>
          <p:cNvSpPr>
            <a:spLocks noGrp="1"/>
          </p:cNvSpPr>
          <p:nvPr>
            <p:ph type="title"/>
          </p:nvPr>
        </p:nvSpPr>
        <p:spPr/>
        <p:txBody>
          <a:bodyPr/>
          <a:lstStyle/>
          <a:p>
            <a:r>
              <a:rPr lang="en-US" sz="3200" b="1" i="1" dirty="0">
                <a:latin typeface="Times New Roman" panose="02020603050405020304" pitchFamily="18" charset="0"/>
                <a:cs typeface="Times New Roman" panose="02020603050405020304" pitchFamily="18" charset="0"/>
              </a:rPr>
              <a:t>MY SQL Calculate Functions</a:t>
            </a:r>
            <a:br>
              <a:rPr lang="en-US" sz="3200" b="1" i="1" dirty="0">
                <a:latin typeface="Times New Roman" panose="02020603050405020304" pitchFamily="18" charset="0"/>
                <a:cs typeface="Times New Roman" panose="02020603050405020304" pitchFamily="18" charset="0"/>
              </a:rPr>
            </a:br>
            <a:endParaRPr lang="en-IN" sz="3200" b="1" i="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275D37-2CCF-A2CD-FD8F-C6954CDA2314}"/>
              </a:ext>
            </a:extLst>
          </p:cNvPr>
          <p:cNvSpPr>
            <a:spLocks noGrp="1"/>
          </p:cNvSpPr>
          <p:nvPr>
            <p:ph type="body" sz="half" idx="2"/>
          </p:nvPr>
        </p:nvSpPr>
        <p:spPr>
          <a:xfrm>
            <a:off x="846945" y="3562551"/>
            <a:ext cx="8825659" cy="2476500"/>
          </a:xfrm>
        </p:spPr>
        <p:txBody>
          <a:bodyPr>
            <a:normAutofit fontScale="92500" lnSpcReduction="10000"/>
          </a:bodyPr>
          <a:lstStyle/>
          <a:p>
            <a:pPr marL="342900" indent="-34290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Sum</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Average</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Min</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Max</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Count</a:t>
            </a:r>
          </a:p>
          <a:p>
            <a:endParaRPr lang="en-IN" dirty="0"/>
          </a:p>
        </p:txBody>
      </p:sp>
    </p:spTree>
    <p:extLst>
      <p:ext uri="{BB962C8B-B14F-4D97-AF65-F5344CB8AC3E}">
        <p14:creationId xmlns:p14="http://schemas.microsoft.com/office/powerpoint/2010/main" val="209767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1D309B-806B-3DA2-DA35-20BB9F554E52}"/>
              </a:ext>
            </a:extLst>
          </p:cNvPr>
          <p:cNvSpPr txBox="1"/>
          <p:nvPr/>
        </p:nvSpPr>
        <p:spPr>
          <a:xfrm>
            <a:off x="847023" y="721895"/>
            <a:ext cx="9442383" cy="1477328"/>
          </a:xfrm>
          <a:prstGeom prst="rect">
            <a:avLst/>
          </a:prstGeom>
          <a:noFill/>
        </p:spPr>
        <p:txBody>
          <a:bodyPr wrap="square" rtlCol="0">
            <a:spAutoFit/>
          </a:bodyPr>
          <a:lstStyle/>
          <a:p>
            <a:pPr marL="285750" indent="-285750">
              <a:buFont typeface="Wingdings" panose="05000000000000000000" pitchFamily="2" charset="2"/>
              <a:buChar char="ü"/>
            </a:pPr>
            <a:r>
              <a:rPr lang="en-IN" dirty="0"/>
              <a:t> </a:t>
            </a:r>
            <a:r>
              <a:rPr lang="en-IN" b="1" i="1" dirty="0">
                <a:latin typeface="Times New Roman" panose="02020603050405020304" pitchFamily="18" charset="0"/>
                <a:cs typeface="Times New Roman" panose="02020603050405020304" pitchFamily="18" charset="0"/>
              </a:rPr>
              <a:t>SUM</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sum(amount)from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CCC0EF8-8804-394F-CA1D-7B895C076F5C}"/>
              </a:ext>
            </a:extLst>
          </p:cNvPr>
          <p:cNvPicPr>
            <a:picLocks noChangeAspect="1"/>
          </p:cNvPicPr>
          <p:nvPr/>
        </p:nvPicPr>
        <p:blipFill>
          <a:blip r:embed="rId2"/>
          <a:stretch>
            <a:fillRect/>
          </a:stretch>
        </p:blipFill>
        <p:spPr>
          <a:xfrm>
            <a:off x="945583" y="1864856"/>
            <a:ext cx="1638095" cy="752381"/>
          </a:xfrm>
          <a:prstGeom prst="rect">
            <a:avLst/>
          </a:prstGeom>
        </p:spPr>
      </p:pic>
      <p:sp>
        <p:nvSpPr>
          <p:cNvPr id="7" name="TextBox 6">
            <a:extLst>
              <a:ext uri="{FF2B5EF4-FFF2-40B4-BE49-F238E27FC236}">
                <a16:creationId xmlns:a16="http://schemas.microsoft.com/office/drawing/2014/main" id="{44023025-1AB9-4BA5-20F8-EE94864C3985}"/>
              </a:ext>
            </a:extLst>
          </p:cNvPr>
          <p:cNvSpPr txBox="1"/>
          <p:nvPr/>
        </p:nvSpPr>
        <p:spPr>
          <a:xfrm>
            <a:off x="721895" y="3108960"/>
            <a:ext cx="5303520" cy="1200329"/>
          </a:xfrm>
          <a:prstGeom prst="rect">
            <a:avLst/>
          </a:prstGeom>
          <a:noFill/>
        </p:spPr>
        <p:txBody>
          <a:bodyPr wrap="square" rtlCol="0">
            <a:spAutoFit/>
          </a:bodyPr>
          <a:lstStyle/>
          <a:p>
            <a:pPr marL="285750" indent="-285750">
              <a:buFont typeface="Wingdings" panose="05000000000000000000" pitchFamily="2" charset="2"/>
              <a:buChar char="ü"/>
            </a:pPr>
            <a:r>
              <a:rPr lang="en-IN" dirty="0"/>
              <a:t> </a:t>
            </a:r>
            <a:r>
              <a:rPr lang="en-IN" b="1" i="1" dirty="0">
                <a:latin typeface="Times New Roman" panose="02020603050405020304" pitchFamily="18" charset="0"/>
                <a:cs typeface="Times New Roman" panose="02020603050405020304" pitchFamily="18" charset="0"/>
              </a:rPr>
              <a:t>AVERAGE</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avg(amount)from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03368E2-F494-44E5-7A9A-DD638344DB5B}"/>
              </a:ext>
            </a:extLst>
          </p:cNvPr>
          <p:cNvPicPr>
            <a:picLocks noChangeAspect="1"/>
          </p:cNvPicPr>
          <p:nvPr/>
        </p:nvPicPr>
        <p:blipFill>
          <a:blip r:embed="rId3"/>
          <a:stretch>
            <a:fillRect/>
          </a:stretch>
        </p:blipFill>
        <p:spPr>
          <a:xfrm>
            <a:off x="945583" y="4540354"/>
            <a:ext cx="1723810" cy="1095238"/>
          </a:xfrm>
          <a:prstGeom prst="rect">
            <a:avLst/>
          </a:prstGeom>
        </p:spPr>
      </p:pic>
    </p:spTree>
    <p:extLst>
      <p:ext uri="{BB962C8B-B14F-4D97-AF65-F5344CB8AC3E}">
        <p14:creationId xmlns:p14="http://schemas.microsoft.com/office/powerpoint/2010/main" val="674500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5DA2A-0089-0D7F-918B-EBCBF4FE55E2}"/>
              </a:ext>
            </a:extLst>
          </p:cNvPr>
          <p:cNvSpPr txBox="1"/>
          <p:nvPr/>
        </p:nvSpPr>
        <p:spPr>
          <a:xfrm>
            <a:off x="712269" y="962526"/>
            <a:ext cx="3320716" cy="923330"/>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 MAX</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max(amount)from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53E3FE-0501-F66A-44C0-D15F20D75FB8}"/>
              </a:ext>
            </a:extLst>
          </p:cNvPr>
          <p:cNvPicPr>
            <a:picLocks noChangeAspect="1"/>
          </p:cNvPicPr>
          <p:nvPr/>
        </p:nvPicPr>
        <p:blipFill>
          <a:blip r:embed="rId2"/>
          <a:stretch>
            <a:fillRect/>
          </a:stretch>
        </p:blipFill>
        <p:spPr>
          <a:xfrm>
            <a:off x="941836" y="2114570"/>
            <a:ext cx="1838095" cy="723810"/>
          </a:xfrm>
          <a:prstGeom prst="rect">
            <a:avLst/>
          </a:prstGeom>
        </p:spPr>
      </p:pic>
      <p:sp>
        <p:nvSpPr>
          <p:cNvPr id="5" name="TextBox 4">
            <a:extLst>
              <a:ext uri="{FF2B5EF4-FFF2-40B4-BE49-F238E27FC236}">
                <a16:creationId xmlns:a16="http://schemas.microsoft.com/office/drawing/2014/main" id="{5FE0D39E-38EB-55FF-C194-4F0FB0B35365}"/>
              </a:ext>
            </a:extLst>
          </p:cNvPr>
          <p:cNvSpPr txBox="1"/>
          <p:nvPr/>
        </p:nvSpPr>
        <p:spPr>
          <a:xfrm>
            <a:off x="712270" y="3147462"/>
            <a:ext cx="3484346"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IN" b="1" i="1" dirty="0">
                <a:latin typeface="Times New Roman" panose="02020603050405020304" pitchFamily="18" charset="0"/>
                <a:cs typeface="Times New Roman" panose="02020603050405020304" pitchFamily="18" charset="0"/>
              </a:rPr>
              <a:t>MIN</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min(amount)from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421175-C901-92B4-1BE8-B8D1A3573D48}"/>
              </a:ext>
            </a:extLst>
          </p:cNvPr>
          <p:cNvPicPr>
            <a:picLocks noChangeAspect="1"/>
          </p:cNvPicPr>
          <p:nvPr/>
        </p:nvPicPr>
        <p:blipFill>
          <a:blip r:embed="rId3"/>
          <a:stretch>
            <a:fillRect/>
          </a:stretch>
        </p:blipFill>
        <p:spPr>
          <a:xfrm>
            <a:off x="941836" y="4379874"/>
            <a:ext cx="1685714" cy="828571"/>
          </a:xfrm>
          <a:prstGeom prst="rect">
            <a:avLst/>
          </a:prstGeom>
        </p:spPr>
      </p:pic>
      <p:sp>
        <p:nvSpPr>
          <p:cNvPr id="9" name="TextBox 8">
            <a:extLst>
              <a:ext uri="{FF2B5EF4-FFF2-40B4-BE49-F238E27FC236}">
                <a16:creationId xmlns:a16="http://schemas.microsoft.com/office/drawing/2014/main" id="{5CAAB8EB-8884-F47A-9038-B3ACE8219954}"/>
              </a:ext>
            </a:extLst>
          </p:cNvPr>
          <p:cNvSpPr txBox="1"/>
          <p:nvPr/>
        </p:nvSpPr>
        <p:spPr>
          <a:xfrm>
            <a:off x="5611529" y="1439045"/>
            <a:ext cx="6314172"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IN" b="1" i="1" dirty="0">
                <a:latin typeface="Times New Roman" panose="02020603050405020304" pitchFamily="18" charset="0"/>
                <a:cs typeface="Times New Roman" panose="02020603050405020304" pitchFamily="18" charset="0"/>
              </a:rPr>
              <a:t>COUNT</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count(amount)from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where amount &gt;= 30000;</a:t>
            </a:r>
            <a:endParaRPr lang="en-IN"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DF4AAF7-0957-21B8-1A77-AEEB1D58A6FA}"/>
              </a:ext>
            </a:extLst>
          </p:cNvPr>
          <p:cNvPicPr>
            <a:picLocks noChangeAspect="1"/>
          </p:cNvPicPr>
          <p:nvPr/>
        </p:nvPicPr>
        <p:blipFill>
          <a:blip r:embed="rId4"/>
          <a:stretch>
            <a:fillRect/>
          </a:stretch>
        </p:blipFill>
        <p:spPr>
          <a:xfrm>
            <a:off x="5775160" y="2639374"/>
            <a:ext cx="2000000" cy="695238"/>
          </a:xfrm>
          <a:prstGeom prst="rect">
            <a:avLst/>
          </a:prstGeom>
        </p:spPr>
      </p:pic>
    </p:spTree>
    <p:extLst>
      <p:ext uri="{BB962C8B-B14F-4D97-AF65-F5344CB8AC3E}">
        <p14:creationId xmlns:p14="http://schemas.microsoft.com/office/powerpoint/2010/main" val="76292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32A2-0DEE-3FE0-322B-EAC01830D9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DBMS AND RDBMS</a:t>
            </a:r>
            <a:endParaRPr lang="en-IN" dirty="0"/>
          </a:p>
        </p:txBody>
      </p:sp>
      <p:sp>
        <p:nvSpPr>
          <p:cNvPr id="3" name="Text Placeholder 2">
            <a:extLst>
              <a:ext uri="{FF2B5EF4-FFF2-40B4-BE49-F238E27FC236}">
                <a16:creationId xmlns:a16="http://schemas.microsoft.com/office/drawing/2014/main" id="{0DF5ACEF-948B-88E0-182F-D386FDF34B57}"/>
              </a:ext>
            </a:extLst>
          </p:cNvPr>
          <p:cNvSpPr>
            <a:spLocks noGrp="1"/>
          </p:cNvSpPr>
          <p:nvPr>
            <p:ph type="body" sz="half" idx="2"/>
          </p:nvPr>
        </p:nvSpPr>
        <p:spPr>
          <a:xfrm>
            <a:off x="1154954" y="3346515"/>
            <a:ext cx="8825659" cy="2673285"/>
          </a:xfrm>
        </p:spPr>
        <p:txBody>
          <a:bodyPr>
            <a:normAutofit lnSpcReduction="10000"/>
          </a:bodyPr>
          <a:lstStyle/>
          <a:p>
            <a:endParaRPr lang="en-US" b="1" dirty="0">
              <a:solidFill>
                <a:srgbClr val="273239"/>
              </a:solidFill>
              <a:latin typeface="Nunito" panose="020F0502020204030204" pitchFamily="2" charset="0"/>
            </a:endParaRPr>
          </a:p>
          <a:p>
            <a:endParaRPr lang="en-US" sz="2400" b="1" i="0" dirty="0">
              <a:solidFill>
                <a:srgbClr val="273239"/>
              </a:solidFill>
              <a:effectLst/>
              <a:latin typeface="Times New Roman" panose="02020603050405020304" pitchFamily="18" charset="0"/>
              <a:cs typeface="Times New Roman" panose="02020603050405020304" pitchFamily="18" charset="0"/>
            </a:endParaRPr>
          </a:p>
          <a:p>
            <a:r>
              <a:rPr lang="en-US" sz="2400" b="1" i="0" dirty="0">
                <a:solidFill>
                  <a:srgbClr val="273239"/>
                </a:solidFill>
                <a:effectLst/>
                <a:latin typeface="Times New Roman" panose="02020603050405020304" pitchFamily="18" charset="0"/>
                <a:cs typeface="Times New Roman" panose="02020603050405020304" pitchFamily="18" charset="0"/>
              </a:rPr>
              <a:t>Database Management System (DBMS)</a:t>
            </a:r>
            <a:r>
              <a:rPr lang="en-US" sz="2000" b="0" i="0" dirty="0">
                <a:solidFill>
                  <a:srgbClr val="273239"/>
                </a:solidFill>
                <a:effectLst/>
                <a:latin typeface="Times New Roman" panose="02020603050405020304" pitchFamily="18" charset="0"/>
                <a:cs typeface="Times New Roman" panose="02020603050405020304" pitchFamily="18" charset="0"/>
              </a:rPr>
              <a:t> is a software that is used to define, create and maintain a database and provides controlled access to the data.</a:t>
            </a:r>
          </a:p>
          <a:p>
            <a:r>
              <a:rPr lang="en-IN" sz="2400" b="1" i="0" dirty="0">
                <a:solidFill>
                  <a:srgbClr val="333333"/>
                </a:solidFill>
                <a:effectLst/>
                <a:latin typeface="Times New Roman" panose="02020603050405020304" pitchFamily="18" charset="0"/>
                <a:cs typeface="Times New Roman" panose="02020603050405020304" pitchFamily="18" charset="0"/>
              </a:rPr>
              <a:t>RDBMS</a:t>
            </a:r>
            <a:r>
              <a:rPr lang="en-IN" b="0" i="0" dirty="0">
                <a:solidFill>
                  <a:srgbClr val="333333"/>
                </a:solidFill>
                <a:effectLst/>
                <a:latin typeface="Times New Roman" panose="02020603050405020304" pitchFamily="18" charset="0"/>
                <a:cs typeface="Times New Roman" panose="02020603050405020304" pitchFamily="18" charset="0"/>
              </a:rPr>
              <a:t> stands for </a:t>
            </a:r>
            <a:r>
              <a:rPr lang="en-IN" sz="2400" b="1" dirty="0">
                <a:solidFill>
                  <a:srgbClr val="333333"/>
                </a:solidFill>
                <a:effectLst/>
                <a:latin typeface="Times New Roman" panose="02020603050405020304" pitchFamily="18" charset="0"/>
                <a:cs typeface="Times New Roman" panose="02020603050405020304" pitchFamily="18" charset="0"/>
              </a:rPr>
              <a:t>Relational Database Management System.</a:t>
            </a:r>
          </a:p>
          <a:p>
            <a:r>
              <a:rPr lang="en-US" sz="2000" b="0" i="0" dirty="0">
                <a:solidFill>
                  <a:srgbClr val="333333"/>
                </a:solidFill>
                <a:effectLst/>
                <a:latin typeface="Times New Roman" panose="02020603050405020304" pitchFamily="18" charset="0"/>
                <a:cs typeface="Times New Roman" panose="02020603050405020304" pitchFamily="18" charset="0"/>
              </a:rPr>
              <a:t>A relational database is the most commonly used database. It contains several tables, and each table has its primary key.</a:t>
            </a:r>
            <a:endParaRPr lang="en-US" sz="2000" dirty="0">
              <a:solidFill>
                <a:srgbClr val="273239"/>
              </a:solidFill>
              <a:latin typeface="Times New Roman" panose="02020603050405020304" pitchFamily="18" charset="0"/>
              <a:cs typeface="Times New Roman" panose="02020603050405020304" pitchFamily="18" charset="0"/>
            </a:endParaRPr>
          </a:p>
          <a:p>
            <a:endParaRPr lang="en-US" sz="2000" dirty="0">
              <a:solidFill>
                <a:srgbClr val="273239"/>
              </a:solidFill>
              <a:latin typeface="Nunito" panose="020F0502020204030204" pitchFamily="2" charset="0"/>
            </a:endParaRPr>
          </a:p>
          <a:p>
            <a:endParaRPr lang="en-US" dirty="0">
              <a:solidFill>
                <a:srgbClr val="273239"/>
              </a:solidFill>
              <a:latin typeface="Nunito" panose="020F0502020204030204" pitchFamily="2" charset="0"/>
            </a:endParaRPr>
          </a:p>
          <a:p>
            <a:endParaRPr lang="en-IN" dirty="0"/>
          </a:p>
        </p:txBody>
      </p:sp>
    </p:spTree>
    <p:extLst>
      <p:ext uri="{BB962C8B-B14F-4D97-AF65-F5344CB8AC3E}">
        <p14:creationId xmlns:p14="http://schemas.microsoft.com/office/powerpoint/2010/main" val="3641419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E591-52F1-A795-5346-F64165F42FE6}"/>
              </a:ext>
            </a:extLst>
          </p:cNvPr>
          <p:cNvSpPr>
            <a:spLocks noGrp="1"/>
          </p:cNvSpPr>
          <p:nvPr>
            <p:ph type="title"/>
          </p:nvPr>
        </p:nvSpPr>
        <p:spPr/>
        <p:txBody>
          <a:bodyPr/>
          <a:lstStyle/>
          <a:p>
            <a:r>
              <a:rPr lang="en-IN" sz="2800" i="1" dirty="0">
                <a:latin typeface="Times New Roman" panose="02020603050405020304" pitchFamily="18" charset="0"/>
                <a:cs typeface="Times New Roman" panose="02020603050405020304" pitchFamily="18" charset="0"/>
              </a:rPr>
              <a:t>My SQL String Functions</a:t>
            </a:r>
            <a:br>
              <a:rPr lang="en-IN" sz="2800" i="1" dirty="0">
                <a:latin typeface="Times New Roman" panose="02020603050405020304" pitchFamily="18" charset="0"/>
                <a:cs typeface="Times New Roman" panose="02020603050405020304" pitchFamily="18" charset="0"/>
              </a:rPr>
            </a:br>
            <a:endParaRPr lang="en-IN" sz="28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97444D6-F02A-E2BA-E75C-98B0080E04D3}"/>
              </a:ext>
            </a:extLst>
          </p:cNvPr>
          <p:cNvSpPr txBox="1"/>
          <p:nvPr/>
        </p:nvSpPr>
        <p:spPr>
          <a:xfrm>
            <a:off x="1154954" y="2473693"/>
            <a:ext cx="10087353" cy="3416320"/>
          </a:xfrm>
          <a:prstGeom prst="rect">
            <a:avLst/>
          </a:prstGeom>
          <a:noFill/>
        </p:spPr>
        <p:txBody>
          <a:bodyPr wrap="square" rtlCol="0">
            <a:spAutoFit/>
          </a:bodyPr>
          <a:lstStyle/>
          <a:p>
            <a:pPr marL="285750" indent="-285750">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Lcase</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Ucase</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Left</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Right</a:t>
            </a:r>
          </a:p>
          <a:p>
            <a:pPr marL="285750" indent="-285750">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Concat</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Trim</a:t>
            </a:r>
          </a:p>
          <a:p>
            <a:pPr marL="285750" indent="-285750">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Char_length</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Mid</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Length</a:t>
            </a:r>
          </a:p>
        </p:txBody>
      </p:sp>
    </p:spTree>
    <p:extLst>
      <p:ext uri="{BB962C8B-B14F-4D97-AF65-F5344CB8AC3E}">
        <p14:creationId xmlns:p14="http://schemas.microsoft.com/office/powerpoint/2010/main" val="3039894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C3D0F-5A20-414E-9B12-4236F4E1CC18}"/>
              </a:ext>
            </a:extLst>
          </p:cNvPr>
          <p:cNvSpPr txBox="1"/>
          <p:nvPr/>
        </p:nvSpPr>
        <p:spPr>
          <a:xfrm>
            <a:off x="664143" y="596766"/>
            <a:ext cx="9490510"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 </a:t>
            </a:r>
            <a:r>
              <a:rPr lang="en-IN" b="1" i="1" dirty="0" err="1">
                <a:latin typeface="Times New Roman" panose="02020603050405020304" pitchFamily="18" charset="0"/>
                <a:cs typeface="Times New Roman" panose="02020603050405020304" pitchFamily="18" charset="0"/>
              </a:rPr>
              <a:t>Lcase</a:t>
            </a:r>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lcase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8525EC-ED3F-5B0F-1F2F-EAD048CC6F5A}"/>
              </a:ext>
            </a:extLst>
          </p:cNvPr>
          <p:cNvPicPr>
            <a:picLocks noChangeAspect="1"/>
          </p:cNvPicPr>
          <p:nvPr/>
        </p:nvPicPr>
        <p:blipFill>
          <a:blip r:embed="rId2"/>
          <a:stretch>
            <a:fillRect/>
          </a:stretch>
        </p:blipFill>
        <p:spPr>
          <a:xfrm>
            <a:off x="835958" y="1678866"/>
            <a:ext cx="1628110" cy="1796826"/>
          </a:xfrm>
          <a:prstGeom prst="rect">
            <a:avLst/>
          </a:prstGeom>
        </p:spPr>
      </p:pic>
      <p:sp>
        <p:nvSpPr>
          <p:cNvPr id="5" name="TextBox 4">
            <a:extLst>
              <a:ext uri="{FF2B5EF4-FFF2-40B4-BE49-F238E27FC236}">
                <a16:creationId xmlns:a16="http://schemas.microsoft.com/office/drawing/2014/main" id="{5612C119-1B56-2CB8-90E3-8205C3C8FB43}"/>
              </a:ext>
            </a:extLst>
          </p:cNvPr>
          <p:cNvSpPr txBox="1"/>
          <p:nvPr/>
        </p:nvSpPr>
        <p:spPr>
          <a:xfrm>
            <a:off x="664143" y="3634461"/>
            <a:ext cx="4716378" cy="923330"/>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Ucase</a:t>
            </a:r>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ucase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09CE175-E381-F452-AC55-A4C33D9C42BC}"/>
              </a:ext>
            </a:extLst>
          </p:cNvPr>
          <p:cNvPicPr>
            <a:picLocks noChangeAspect="1"/>
          </p:cNvPicPr>
          <p:nvPr/>
        </p:nvPicPr>
        <p:blipFill>
          <a:blip r:embed="rId3"/>
          <a:stretch>
            <a:fillRect/>
          </a:stretch>
        </p:blipFill>
        <p:spPr>
          <a:xfrm>
            <a:off x="835958" y="4601160"/>
            <a:ext cx="1553065" cy="1753460"/>
          </a:xfrm>
          <a:prstGeom prst="rect">
            <a:avLst/>
          </a:prstGeom>
        </p:spPr>
      </p:pic>
    </p:spTree>
    <p:extLst>
      <p:ext uri="{BB962C8B-B14F-4D97-AF65-F5344CB8AC3E}">
        <p14:creationId xmlns:p14="http://schemas.microsoft.com/office/powerpoint/2010/main" val="3482020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9F769-5F73-FDAE-30A9-524FAD27E85F}"/>
              </a:ext>
            </a:extLst>
          </p:cNvPr>
          <p:cNvSpPr txBox="1"/>
          <p:nvPr/>
        </p:nvSpPr>
        <p:spPr>
          <a:xfrm>
            <a:off x="596766" y="635267"/>
            <a:ext cx="9452009" cy="1200329"/>
          </a:xfrm>
          <a:prstGeom prst="rect">
            <a:avLst/>
          </a:prstGeom>
          <a:noFill/>
        </p:spPr>
        <p:txBody>
          <a:bodyPr wrap="square" rtlCol="0">
            <a:spAutoFit/>
          </a:bodyPr>
          <a:lstStyle/>
          <a:p>
            <a:pPr marL="285750" indent="-285750">
              <a:buFont typeface="Wingdings" panose="05000000000000000000" pitchFamily="2" charset="2"/>
              <a:buChar char="§"/>
            </a:pPr>
            <a:r>
              <a:rPr lang="en-IN" dirty="0"/>
              <a:t> </a:t>
            </a:r>
            <a:r>
              <a:rPr lang="en-IN" b="1" i="1" dirty="0">
                <a:latin typeface="Times New Roman" panose="02020603050405020304" pitchFamily="18" charset="0"/>
                <a:cs typeface="Times New Roman" panose="02020603050405020304" pitchFamily="18" charset="0"/>
              </a:rPr>
              <a:t>Left</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left('General Manager',3) as </a:t>
            </a:r>
            <a:r>
              <a:rPr lang="en-US" dirty="0" err="1">
                <a:latin typeface="Times New Roman" panose="02020603050405020304" pitchFamily="18" charset="0"/>
                <a:cs typeface="Times New Roman" panose="02020603050405020304" pitchFamily="18" charset="0"/>
              </a:rPr>
              <a:t>leftname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848BE9-B60D-A779-6FE2-5ED97DFCCEAF}"/>
              </a:ext>
            </a:extLst>
          </p:cNvPr>
          <p:cNvPicPr>
            <a:picLocks noChangeAspect="1"/>
          </p:cNvPicPr>
          <p:nvPr/>
        </p:nvPicPr>
        <p:blipFill>
          <a:blip r:embed="rId2"/>
          <a:stretch>
            <a:fillRect/>
          </a:stretch>
        </p:blipFill>
        <p:spPr>
          <a:xfrm>
            <a:off x="628850" y="1835595"/>
            <a:ext cx="1690838" cy="1313827"/>
          </a:xfrm>
          <a:prstGeom prst="rect">
            <a:avLst/>
          </a:prstGeom>
        </p:spPr>
      </p:pic>
      <p:sp>
        <p:nvSpPr>
          <p:cNvPr id="6" name="TextBox 5">
            <a:extLst>
              <a:ext uri="{FF2B5EF4-FFF2-40B4-BE49-F238E27FC236}">
                <a16:creationId xmlns:a16="http://schemas.microsoft.com/office/drawing/2014/main" id="{937DE9E4-CF63-837B-0323-C8DA0EBA3383}"/>
              </a:ext>
            </a:extLst>
          </p:cNvPr>
          <p:cNvSpPr txBox="1"/>
          <p:nvPr/>
        </p:nvSpPr>
        <p:spPr>
          <a:xfrm>
            <a:off x="596766" y="3301465"/>
            <a:ext cx="8549640" cy="369332"/>
          </a:xfrm>
          <a:prstGeom prst="rect">
            <a:avLst/>
          </a:prstGeom>
          <a:noFill/>
        </p:spPr>
        <p:txBody>
          <a:bodyPr wrap="square">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Right</a:t>
            </a:r>
          </a:p>
        </p:txBody>
      </p:sp>
      <p:sp>
        <p:nvSpPr>
          <p:cNvPr id="7" name="TextBox 6">
            <a:extLst>
              <a:ext uri="{FF2B5EF4-FFF2-40B4-BE49-F238E27FC236}">
                <a16:creationId xmlns:a16="http://schemas.microsoft.com/office/drawing/2014/main" id="{98C32441-65C4-0F02-7645-7A4126BEA5FD}"/>
              </a:ext>
            </a:extLst>
          </p:cNvPr>
          <p:cNvSpPr txBox="1"/>
          <p:nvPr/>
        </p:nvSpPr>
        <p:spPr>
          <a:xfrm>
            <a:off x="628850" y="3898232"/>
            <a:ext cx="66767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right('Team Lead',7) as </a:t>
            </a:r>
            <a:r>
              <a:rPr lang="en-US" dirty="0" err="1">
                <a:latin typeface="Times New Roman" panose="02020603050405020304" pitchFamily="18" charset="0"/>
                <a:cs typeface="Times New Roman" panose="02020603050405020304" pitchFamily="18" charset="0"/>
              </a:rPr>
              <a:t>rightname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A24A4A1-ECC8-70F6-2E16-B65F0DA1B855}"/>
              </a:ext>
            </a:extLst>
          </p:cNvPr>
          <p:cNvPicPr>
            <a:picLocks noChangeAspect="1"/>
          </p:cNvPicPr>
          <p:nvPr/>
        </p:nvPicPr>
        <p:blipFill>
          <a:blip r:embed="rId3"/>
          <a:stretch>
            <a:fillRect/>
          </a:stretch>
        </p:blipFill>
        <p:spPr>
          <a:xfrm>
            <a:off x="628850" y="4494999"/>
            <a:ext cx="1806342" cy="1000811"/>
          </a:xfrm>
          <a:prstGeom prst="rect">
            <a:avLst/>
          </a:prstGeom>
        </p:spPr>
      </p:pic>
    </p:spTree>
    <p:extLst>
      <p:ext uri="{BB962C8B-B14F-4D97-AF65-F5344CB8AC3E}">
        <p14:creationId xmlns:p14="http://schemas.microsoft.com/office/powerpoint/2010/main" val="1050801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2F2B-0EA8-3FCE-5CA7-747D43BEB446}"/>
              </a:ext>
            </a:extLst>
          </p:cNvPr>
          <p:cNvSpPr txBox="1"/>
          <p:nvPr/>
        </p:nvSpPr>
        <p:spPr>
          <a:xfrm>
            <a:off x="683394" y="3428999"/>
            <a:ext cx="4466122" cy="923330"/>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Trim</a:t>
            </a:r>
          </a:p>
          <a:p>
            <a:pPr marL="285750" indent="-285750">
              <a:buFont typeface="Wingdings" panose="05000000000000000000" pitchFamily="2" charset="2"/>
              <a:buChar char="§"/>
            </a:pPr>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trim(</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FAB9C7-3267-D1F3-00AB-96E6019E1FD0}"/>
              </a:ext>
            </a:extLst>
          </p:cNvPr>
          <p:cNvPicPr>
            <a:picLocks noChangeAspect="1"/>
          </p:cNvPicPr>
          <p:nvPr/>
        </p:nvPicPr>
        <p:blipFill>
          <a:blip r:embed="rId2"/>
          <a:stretch>
            <a:fillRect/>
          </a:stretch>
        </p:blipFill>
        <p:spPr>
          <a:xfrm>
            <a:off x="720507" y="4319084"/>
            <a:ext cx="1729611" cy="1903647"/>
          </a:xfrm>
          <a:prstGeom prst="rect">
            <a:avLst/>
          </a:prstGeom>
        </p:spPr>
      </p:pic>
      <p:sp>
        <p:nvSpPr>
          <p:cNvPr id="5" name="TextBox 4">
            <a:extLst>
              <a:ext uri="{FF2B5EF4-FFF2-40B4-BE49-F238E27FC236}">
                <a16:creationId xmlns:a16="http://schemas.microsoft.com/office/drawing/2014/main" id="{43B48E42-F385-49DF-51DF-887F2E2BD62B}"/>
              </a:ext>
            </a:extLst>
          </p:cNvPr>
          <p:cNvSpPr txBox="1"/>
          <p:nvPr/>
        </p:nvSpPr>
        <p:spPr>
          <a:xfrm>
            <a:off x="587141" y="635267"/>
            <a:ext cx="9480884" cy="923330"/>
          </a:xfrm>
          <a:prstGeom prst="rect">
            <a:avLst/>
          </a:prstGeom>
          <a:noFill/>
        </p:spPr>
        <p:txBody>
          <a:bodyPr wrap="square" rtlCol="0">
            <a:spAutoFit/>
          </a:bodyPr>
          <a:lstStyle/>
          <a:p>
            <a:pPr marL="285750" indent="-285750">
              <a:buFont typeface="Wingdings" panose="05000000000000000000" pitchFamily="2" charset="2"/>
              <a:buChar char="§"/>
            </a:pPr>
            <a:r>
              <a:rPr lang="en-IN" b="1" i="1" dirty="0" err="1">
                <a:latin typeface="Times New Roman" panose="02020603050405020304" pitchFamily="18" charset="0"/>
                <a:cs typeface="Times New Roman" panose="02020603050405020304" pitchFamily="18" charset="0"/>
              </a:rPr>
              <a:t>Concat</a:t>
            </a:r>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concat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emp_initial</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emp_full_name</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08A7C9-8573-7D64-214B-F6EE649982FA}"/>
              </a:ext>
            </a:extLst>
          </p:cNvPr>
          <p:cNvPicPr>
            <a:picLocks noChangeAspect="1"/>
          </p:cNvPicPr>
          <p:nvPr/>
        </p:nvPicPr>
        <p:blipFill>
          <a:blip r:embed="rId3"/>
          <a:stretch>
            <a:fillRect/>
          </a:stretch>
        </p:blipFill>
        <p:spPr>
          <a:xfrm>
            <a:off x="789272" y="1558597"/>
            <a:ext cx="1660846" cy="1800620"/>
          </a:xfrm>
          <a:prstGeom prst="rect">
            <a:avLst/>
          </a:prstGeom>
        </p:spPr>
      </p:pic>
    </p:spTree>
    <p:extLst>
      <p:ext uri="{BB962C8B-B14F-4D97-AF65-F5344CB8AC3E}">
        <p14:creationId xmlns:p14="http://schemas.microsoft.com/office/powerpoint/2010/main" val="2742420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AC0D12-0B93-487A-6922-08B0D8C23238}"/>
              </a:ext>
            </a:extLst>
          </p:cNvPr>
          <p:cNvSpPr txBox="1"/>
          <p:nvPr/>
        </p:nvSpPr>
        <p:spPr>
          <a:xfrm>
            <a:off x="760396" y="837398"/>
            <a:ext cx="3262964"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err="1">
                <a:latin typeface="Times New Roman" panose="02020603050405020304" pitchFamily="18" charset="0"/>
                <a:cs typeface="Times New Roman" panose="02020603050405020304" pitchFamily="18" charset="0"/>
              </a:rPr>
              <a:t>Char_length</a:t>
            </a:r>
            <a:endParaRPr lang="en-IN"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66E383D-164F-9C2F-6924-4B0ADB774818}"/>
              </a:ext>
            </a:extLst>
          </p:cNvPr>
          <p:cNvSpPr txBox="1"/>
          <p:nvPr/>
        </p:nvSpPr>
        <p:spPr>
          <a:xfrm>
            <a:off x="760396" y="1742173"/>
            <a:ext cx="7401827"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a:t>
            </a:r>
            <a:r>
              <a:rPr lang="en-IN" dirty="0" err="1">
                <a:latin typeface="Times New Roman" panose="02020603050405020304" pitchFamily="18" charset="0"/>
                <a:cs typeface="Times New Roman" panose="02020603050405020304" pitchFamily="18" charset="0"/>
              </a:rPr>
              <a:t>char_length</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emp_name</a:t>
            </a:r>
            <a:r>
              <a:rPr lang="en-IN" dirty="0">
                <a:latin typeface="Times New Roman" panose="02020603050405020304" pitchFamily="18" charset="0"/>
                <a:cs typeface="Times New Roman" panose="02020603050405020304" pitchFamily="18" charset="0"/>
              </a:rPr>
              <a:t>) 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B2350191-1AB9-87C6-A00B-721915635164}"/>
              </a:ext>
            </a:extLst>
          </p:cNvPr>
          <p:cNvPicPr>
            <a:picLocks noChangeAspect="1"/>
          </p:cNvPicPr>
          <p:nvPr/>
        </p:nvPicPr>
        <p:blipFill>
          <a:blip r:embed="rId2"/>
          <a:stretch>
            <a:fillRect/>
          </a:stretch>
        </p:blipFill>
        <p:spPr>
          <a:xfrm>
            <a:off x="849818" y="2646949"/>
            <a:ext cx="3418947" cy="2974206"/>
          </a:xfrm>
          <a:prstGeom prst="rect">
            <a:avLst/>
          </a:prstGeom>
        </p:spPr>
      </p:pic>
    </p:spTree>
    <p:extLst>
      <p:ext uri="{BB962C8B-B14F-4D97-AF65-F5344CB8AC3E}">
        <p14:creationId xmlns:p14="http://schemas.microsoft.com/office/powerpoint/2010/main" val="642489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7E50C3-A226-3878-549B-598E6F161DCF}"/>
              </a:ext>
            </a:extLst>
          </p:cNvPr>
          <p:cNvSpPr txBox="1"/>
          <p:nvPr/>
        </p:nvSpPr>
        <p:spPr>
          <a:xfrm>
            <a:off x="664142" y="3080084"/>
            <a:ext cx="5053263" cy="923330"/>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Length</a:t>
            </a:r>
          </a:p>
          <a:p>
            <a:endParaRPr lang="en-IN"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length(</a:t>
            </a:r>
            <a:r>
              <a:rPr lang="en-US" dirty="0" err="1">
                <a:latin typeface="Times New Roman" panose="02020603050405020304" pitchFamily="18" charset="0"/>
                <a:cs typeface="Times New Roman" panose="02020603050405020304" pitchFamily="18" charset="0"/>
              </a:rPr>
              <a:t>emp_name</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80C6DB-C943-03FD-60E8-8614B5E3CCCD}"/>
              </a:ext>
            </a:extLst>
          </p:cNvPr>
          <p:cNvPicPr>
            <a:picLocks noChangeAspect="1"/>
          </p:cNvPicPr>
          <p:nvPr/>
        </p:nvPicPr>
        <p:blipFill>
          <a:blip r:embed="rId2"/>
          <a:stretch>
            <a:fillRect/>
          </a:stretch>
        </p:blipFill>
        <p:spPr>
          <a:xfrm>
            <a:off x="846192" y="4103694"/>
            <a:ext cx="1952381" cy="1980952"/>
          </a:xfrm>
          <a:prstGeom prst="rect">
            <a:avLst/>
          </a:prstGeom>
        </p:spPr>
      </p:pic>
      <p:sp>
        <p:nvSpPr>
          <p:cNvPr id="6" name="TextBox 5">
            <a:extLst>
              <a:ext uri="{FF2B5EF4-FFF2-40B4-BE49-F238E27FC236}">
                <a16:creationId xmlns:a16="http://schemas.microsoft.com/office/drawing/2014/main" id="{67BFEFFD-D3CA-E81D-6FF0-9085CC87B315}"/>
              </a:ext>
            </a:extLst>
          </p:cNvPr>
          <p:cNvSpPr txBox="1"/>
          <p:nvPr/>
        </p:nvSpPr>
        <p:spPr>
          <a:xfrm>
            <a:off x="664142" y="773354"/>
            <a:ext cx="8499109"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 Mid</a:t>
            </a:r>
          </a:p>
        </p:txBody>
      </p:sp>
      <p:sp>
        <p:nvSpPr>
          <p:cNvPr id="7" name="TextBox 6">
            <a:extLst>
              <a:ext uri="{FF2B5EF4-FFF2-40B4-BE49-F238E27FC236}">
                <a16:creationId xmlns:a16="http://schemas.microsoft.com/office/drawing/2014/main" id="{C05EBEB0-37B4-4E18-172A-ABE90F2DD8CD}"/>
              </a:ext>
            </a:extLst>
          </p:cNvPr>
          <p:cNvSpPr txBox="1"/>
          <p:nvPr/>
        </p:nvSpPr>
        <p:spPr>
          <a:xfrm>
            <a:off x="664142" y="1242966"/>
            <a:ext cx="75847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mid('Junior Associates',3,5) as </a:t>
            </a:r>
            <a:r>
              <a:rPr lang="en-US" dirty="0" err="1">
                <a:latin typeface="Times New Roman" panose="02020603050405020304" pitchFamily="18" charset="0"/>
                <a:cs typeface="Times New Roman" panose="02020603050405020304" pitchFamily="18" charset="0"/>
              </a:rPr>
              <a:t>middlename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AB18DC9-EA1A-6006-18F5-B0966DD3C2AC}"/>
              </a:ext>
            </a:extLst>
          </p:cNvPr>
          <p:cNvPicPr>
            <a:picLocks noChangeAspect="1"/>
          </p:cNvPicPr>
          <p:nvPr/>
        </p:nvPicPr>
        <p:blipFill>
          <a:blip r:embed="rId3"/>
          <a:stretch>
            <a:fillRect/>
          </a:stretch>
        </p:blipFill>
        <p:spPr>
          <a:xfrm>
            <a:off x="770908" y="1873257"/>
            <a:ext cx="1371429" cy="666667"/>
          </a:xfrm>
          <a:prstGeom prst="rect">
            <a:avLst/>
          </a:prstGeom>
        </p:spPr>
      </p:pic>
    </p:spTree>
    <p:extLst>
      <p:ext uri="{BB962C8B-B14F-4D97-AF65-F5344CB8AC3E}">
        <p14:creationId xmlns:p14="http://schemas.microsoft.com/office/powerpoint/2010/main" val="2935720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64E8-1648-A2F1-F4AF-1C6D69881526}"/>
              </a:ext>
            </a:extLst>
          </p:cNvPr>
          <p:cNvSpPr>
            <a:spLocks noGrp="1"/>
          </p:cNvSpPr>
          <p:nvPr>
            <p:ph type="title"/>
          </p:nvPr>
        </p:nvSpPr>
        <p:spPr>
          <a:xfrm>
            <a:off x="1289784" y="1039528"/>
            <a:ext cx="8626583" cy="641104"/>
          </a:xfrm>
        </p:spPr>
        <p:txBody>
          <a:bodyPr/>
          <a:lstStyle/>
          <a:p>
            <a:r>
              <a:rPr lang="en-IN" sz="2800" b="1" i="1" dirty="0">
                <a:latin typeface="Times New Roman" panose="02020603050405020304" pitchFamily="18" charset="0"/>
                <a:cs typeface="Times New Roman" panose="02020603050405020304" pitchFamily="18" charset="0"/>
              </a:rPr>
              <a:t>My SQL Date Functions</a:t>
            </a:r>
            <a:br>
              <a:rPr lang="en-IN" sz="2800" b="1" i="1" dirty="0">
                <a:latin typeface="Times New Roman" panose="02020603050405020304" pitchFamily="18" charset="0"/>
                <a:cs typeface="Times New Roman" panose="02020603050405020304" pitchFamily="18" charset="0"/>
              </a:rPr>
            </a:br>
            <a:endParaRPr lang="en-IN" sz="2800" b="1"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0DE66F7-D53C-0FB8-171A-F7038D37350B}"/>
              </a:ext>
            </a:extLst>
          </p:cNvPr>
          <p:cNvSpPr txBox="1"/>
          <p:nvPr/>
        </p:nvSpPr>
        <p:spPr>
          <a:xfrm>
            <a:off x="962526" y="2666198"/>
            <a:ext cx="9221002" cy="3323987"/>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Date ADD</a:t>
            </a:r>
          </a:p>
          <a:p>
            <a:pPr marL="285750" indent="-28575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Datediff</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Timestamp Diff</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Date Format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Year</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Day</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Month</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Now</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610925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CFE66-C075-149A-8275-8BBBDC4D187B}"/>
              </a:ext>
            </a:extLst>
          </p:cNvPr>
          <p:cNvSpPr txBox="1"/>
          <p:nvPr/>
        </p:nvSpPr>
        <p:spPr>
          <a:xfrm>
            <a:off x="935260" y="866274"/>
            <a:ext cx="9152016"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Date ADD</a:t>
            </a:r>
          </a:p>
        </p:txBody>
      </p:sp>
      <p:sp>
        <p:nvSpPr>
          <p:cNvPr id="3" name="TextBox 2">
            <a:extLst>
              <a:ext uri="{FF2B5EF4-FFF2-40B4-BE49-F238E27FC236}">
                <a16:creationId xmlns:a16="http://schemas.microsoft.com/office/drawing/2014/main" id="{812C64E2-980F-4A66-511D-A805E1E0AE14}"/>
              </a:ext>
            </a:extLst>
          </p:cNvPr>
          <p:cNvSpPr txBox="1"/>
          <p:nvPr/>
        </p:nvSpPr>
        <p:spPr>
          <a:xfrm>
            <a:off x="935260" y="1396523"/>
            <a:ext cx="77467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date_add</a:t>
            </a:r>
            <a:r>
              <a:rPr lang="en-US" dirty="0">
                <a:latin typeface="Times New Roman" panose="02020603050405020304" pitchFamily="18" charset="0"/>
                <a:cs typeface="Times New Roman" panose="02020603050405020304" pitchFamily="18" charset="0"/>
              </a:rPr>
              <a:t>("2022-06-21", interval 4 month)as </a:t>
            </a:r>
            <a:r>
              <a:rPr lang="en-US" dirty="0" err="1">
                <a:latin typeface="Times New Roman" panose="02020603050405020304" pitchFamily="18" charset="0"/>
                <a:cs typeface="Times New Roman" panose="02020603050405020304" pitchFamily="18" charset="0"/>
              </a:rPr>
              <a:t>exp_month</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52B03A-3EF2-490C-BAEB-0677B4EC8CBA}"/>
              </a:ext>
            </a:extLst>
          </p:cNvPr>
          <p:cNvSpPr txBox="1"/>
          <p:nvPr/>
        </p:nvSpPr>
        <p:spPr>
          <a:xfrm>
            <a:off x="935260" y="3391860"/>
            <a:ext cx="4166128"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Date Diff</a:t>
            </a:r>
          </a:p>
        </p:txBody>
      </p:sp>
      <p:sp>
        <p:nvSpPr>
          <p:cNvPr id="8" name="TextBox 7">
            <a:extLst>
              <a:ext uri="{FF2B5EF4-FFF2-40B4-BE49-F238E27FC236}">
                <a16:creationId xmlns:a16="http://schemas.microsoft.com/office/drawing/2014/main" id="{44E7150B-DD2B-E9CB-FF0D-1D49C2527728}"/>
              </a:ext>
            </a:extLst>
          </p:cNvPr>
          <p:cNvSpPr txBox="1"/>
          <p:nvPr/>
        </p:nvSpPr>
        <p:spPr>
          <a:xfrm>
            <a:off x="818147" y="4032984"/>
            <a:ext cx="563078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datediff</a:t>
            </a:r>
            <a:r>
              <a:rPr lang="en-US" dirty="0">
                <a:latin typeface="Times New Roman" panose="02020603050405020304" pitchFamily="18" charset="0"/>
                <a:cs typeface="Times New Roman" panose="02020603050405020304" pitchFamily="18" charset="0"/>
              </a:rPr>
              <a:t>("2022-06-23", "2022-06-18")as </a:t>
            </a:r>
            <a:r>
              <a:rPr lang="en-US" dirty="0" err="1">
                <a:latin typeface="Times New Roman" panose="02020603050405020304" pitchFamily="18" charset="0"/>
                <a:cs typeface="Times New Roman" panose="02020603050405020304" pitchFamily="18" charset="0"/>
              </a:rPr>
              <a:t>exp_days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26D41FE-427D-0294-615A-18CC48473A00}"/>
              </a:ext>
            </a:extLst>
          </p:cNvPr>
          <p:cNvPicPr>
            <a:picLocks noChangeAspect="1"/>
          </p:cNvPicPr>
          <p:nvPr/>
        </p:nvPicPr>
        <p:blipFill>
          <a:blip r:embed="rId2"/>
          <a:stretch>
            <a:fillRect/>
          </a:stretch>
        </p:blipFill>
        <p:spPr>
          <a:xfrm>
            <a:off x="1041139" y="2157801"/>
            <a:ext cx="1567308" cy="938388"/>
          </a:xfrm>
          <a:prstGeom prst="rect">
            <a:avLst/>
          </a:prstGeom>
        </p:spPr>
      </p:pic>
      <p:pic>
        <p:nvPicPr>
          <p:cNvPr id="16" name="Picture 15">
            <a:extLst>
              <a:ext uri="{FF2B5EF4-FFF2-40B4-BE49-F238E27FC236}">
                <a16:creationId xmlns:a16="http://schemas.microsoft.com/office/drawing/2014/main" id="{D01240C1-10A5-A064-E51D-08ABE7D8E70C}"/>
              </a:ext>
            </a:extLst>
          </p:cNvPr>
          <p:cNvPicPr>
            <a:picLocks noChangeAspect="1"/>
          </p:cNvPicPr>
          <p:nvPr/>
        </p:nvPicPr>
        <p:blipFill>
          <a:blip r:embed="rId3"/>
          <a:stretch>
            <a:fillRect/>
          </a:stretch>
        </p:blipFill>
        <p:spPr>
          <a:xfrm>
            <a:off x="935260" y="4830087"/>
            <a:ext cx="1596387" cy="667770"/>
          </a:xfrm>
          <a:prstGeom prst="rect">
            <a:avLst/>
          </a:prstGeom>
        </p:spPr>
      </p:pic>
    </p:spTree>
    <p:extLst>
      <p:ext uri="{BB962C8B-B14F-4D97-AF65-F5344CB8AC3E}">
        <p14:creationId xmlns:p14="http://schemas.microsoft.com/office/powerpoint/2010/main" val="1669059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DB72E3-1364-8DC7-14BF-E9CFA7014F73}"/>
              </a:ext>
            </a:extLst>
          </p:cNvPr>
          <p:cNvSpPr txBox="1"/>
          <p:nvPr/>
        </p:nvSpPr>
        <p:spPr>
          <a:xfrm>
            <a:off x="702644" y="702644"/>
            <a:ext cx="6795435"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Timestamp Diff</a:t>
            </a:r>
          </a:p>
        </p:txBody>
      </p:sp>
      <p:sp>
        <p:nvSpPr>
          <p:cNvPr id="4" name="TextBox 3">
            <a:extLst>
              <a:ext uri="{FF2B5EF4-FFF2-40B4-BE49-F238E27FC236}">
                <a16:creationId xmlns:a16="http://schemas.microsoft.com/office/drawing/2014/main" id="{7BC19D20-7A86-34CA-B378-5E86B7C468A6}"/>
              </a:ext>
            </a:extLst>
          </p:cNvPr>
          <p:cNvSpPr txBox="1"/>
          <p:nvPr/>
        </p:nvSpPr>
        <p:spPr>
          <a:xfrm>
            <a:off x="702644" y="1405288"/>
            <a:ext cx="844376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a:t>
            </a:r>
            <a:r>
              <a:rPr lang="en-IN" dirty="0" err="1">
                <a:latin typeface="Times New Roman" panose="02020603050405020304" pitchFamily="18" charset="0"/>
                <a:cs typeface="Times New Roman" panose="02020603050405020304" pitchFamily="18" charset="0"/>
              </a:rPr>
              <a:t>timestampdiff</a:t>
            </a:r>
            <a:r>
              <a:rPr lang="en-IN" dirty="0">
                <a:latin typeface="Times New Roman" panose="02020603050405020304" pitchFamily="18" charset="0"/>
                <a:cs typeface="Times New Roman" panose="02020603050405020304" pitchFamily="18" charset="0"/>
              </a:rPr>
              <a:t>(month,'2022-05-10','2022-07-02')as </a:t>
            </a:r>
            <a:r>
              <a:rPr lang="en-IN" dirty="0" err="1">
                <a:latin typeface="Times New Roman" panose="02020603050405020304" pitchFamily="18" charset="0"/>
                <a:cs typeface="Times New Roman" panose="02020603050405020304" pitchFamily="18" charset="0"/>
              </a:rPr>
              <a:t>exp_in_months</a:t>
            </a:r>
            <a:r>
              <a:rPr lang="en-IN"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98F4B479-2EB7-9D3A-0802-1C54FBECD4A0}"/>
              </a:ext>
            </a:extLst>
          </p:cNvPr>
          <p:cNvPicPr>
            <a:picLocks noChangeAspect="1"/>
          </p:cNvPicPr>
          <p:nvPr/>
        </p:nvPicPr>
        <p:blipFill>
          <a:blip r:embed="rId2"/>
          <a:stretch>
            <a:fillRect/>
          </a:stretch>
        </p:blipFill>
        <p:spPr>
          <a:xfrm>
            <a:off x="879120" y="2107932"/>
            <a:ext cx="1809524" cy="657143"/>
          </a:xfrm>
          <a:prstGeom prst="rect">
            <a:avLst/>
          </a:prstGeom>
        </p:spPr>
      </p:pic>
      <p:sp>
        <p:nvSpPr>
          <p:cNvPr id="7" name="TextBox 6">
            <a:extLst>
              <a:ext uri="{FF2B5EF4-FFF2-40B4-BE49-F238E27FC236}">
                <a16:creationId xmlns:a16="http://schemas.microsoft.com/office/drawing/2014/main" id="{191D209C-BE6C-3954-4D53-356B4EA2BD5E}"/>
              </a:ext>
            </a:extLst>
          </p:cNvPr>
          <p:cNvSpPr txBox="1"/>
          <p:nvPr/>
        </p:nvSpPr>
        <p:spPr>
          <a:xfrm>
            <a:off x="702644" y="3429000"/>
            <a:ext cx="3128211"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Date Format</a:t>
            </a:r>
          </a:p>
        </p:txBody>
      </p:sp>
      <p:sp>
        <p:nvSpPr>
          <p:cNvPr id="12" name="TextBox 11">
            <a:extLst>
              <a:ext uri="{FF2B5EF4-FFF2-40B4-BE49-F238E27FC236}">
                <a16:creationId xmlns:a16="http://schemas.microsoft.com/office/drawing/2014/main" id="{07BB47E8-BDDE-EC08-6068-742831968D03}"/>
              </a:ext>
            </a:extLst>
          </p:cNvPr>
          <p:cNvSpPr txBox="1"/>
          <p:nvPr/>
        </p:nvSpPr>
        <p:spPr>
          <a:xfrm>
            <a:off x="789272" y="4100362"/>
            <a:ext cx="83571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date_format</a:t>
            </a:r>
            <a:r>
              <a:rPr lang="en-US" dirty="0">
                <a:latin typeface="Times New Roman" panose="02020603050405020304" pitchFamily="18" charset="0"/>
                <a:cs typeface="Times New Roman" panose="02020603050405020304" pitchFamily="18" charset="0"/>
              </a:rPr>
              <a:t>('2022-06-14','%d/%m/%Y')as </a:t>
            </a:r>
            <a:r>
              <a:rPr lang="en-US" dirty="0" err="1">
                <a:latin typeface="Times New Roman" panose="02020603050405020304" pitchFamily="18" charset="0"/>
                <a:cs typeface="Times New Roman" panose="02020603050405020304" pitchFamily="18" charset="0"/>
              </a:rPr>
              <a:t>date_in_month</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73C6CEB-0C6B-C777-CA29-5CDDE03D4E0B}"/>
              </a:ext>
            </a:extLst>
          </p:cNvPr>
          <p:cNvPicPr>
            <a:picLocks noChangeAspect="1"/>
          </p:cNvPicPr>
          <p:nvPr/>
        </p:nvPicPr>
        <p:blipFill>
          <a:blip r:embed="rId3"/>
          <a:stretch>
            <a:fillRect/>
          </a:stretch>
        </p:blipFill>
        <p:spPr>
          <a:xfrm>
            <a:off x="879120" y="4771724"/>
            <a:ext cx="1991325" cy="1099687"/>
          </a:xfrm>
          <a:prstGeom prst="rect">
            <a:avLst/>
          </a:prstGeom>
        </p:spPr>
      </p:pic>
    </p:spTree>
    <p:extLst>
      <p:ext uri="{BB962C8B-B14F-4D97-AF65-F5344CB8AC3E}">
        <p14:creationId xmlns:p14="http://schemas.microsoft.com/office/powerpoint/2010/main" val="2434920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D0076-8E1D-9FC8-B04B-A9B30D825B5A}"/>
              </a:ext>
            </a:extLst>
          </p:cNvPr>
          <p:cNvSpPr txBox="1"/>
          <p:nvPr/>
        </p:nvSpPr>
        <p:spPr>
          <a:xfrm>
            <a:off x="673768" y="731520"/>
            <a:ext cx="9634889"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Year</a:t>
            </a:r>
          </a:p>
        </p:txBody>
      </p:sp>
      <p:sp>
        <p:nvSpPr>
          <p:cNvPr id="3" name="TextBox 2">
            <a:extLst>
              <a:ext uri="{FF2B5EF4-FFF2-40B4-BE49-F238E27FC236}">
                <a16:creationId xmlns:a16="http://schemas.microsoft.com/office/drawing/2014/main" id="{8E6A7273-B141-D8FC-1D68-7470355B811A}"/>
              </a:ext>
            </a:extLst>
          </p:cNvPr>
          <p:cNvSpPr txBox="1"/>
          <p:nvPr/>
        </p:nvSpPr>
        <p:spPr>
          <a:xfrm>
            <a:off x="779646" y="1251284"/>
            <a:ext cx="721894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year(</a:t>
            </a:r>
            <a:r>
              <a:rPr lang="en-US" dirty="0" err="1">
                <a:latin typeface="Times New Roman" panose="02020603050405020304" pitchFamily="18" charset="0"/>
                <a:cs typeface="Times New Roman" panose="02020603050405020304" pitchFamily="18" charset="0"/>
              </a:rPr>
              <a:t>date_of_join</a:t>
            </a:r>
            <a:r>
              <a:rPr lang="en-US" dirty="0">
                <a:latin typeface="Times New Roman" panose="02020603050405020304" pitchFamily="18" charset="0"/>
                <a:cs typeface="Times New Roman" panose="02020603050405020304" pitchFamily="18" charset="0"/>
              </a:rPr>
              <a:t>)= '1980';</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C959E8-FD99-3541-433C-4C972FC1C806}"/>
              </a:ext>
            </a:extLst>
          </p:cNvPr>
          <p:cNvPicPr>
            <a:picLocks noChangeAspect="1"/>
          </p:cNvPicPr>
          <p:nvPr/>
        </p:nvPicPr>
        <p:blipFill>
          <a:blip r:embed="rId2"/>
          <a:stretch>
            <a:fillRect/>
          </a:stretch>
        </p:blipFill>
        <p:spPr>
          <a:xfrm>
            <a:off x="779646" y="1771048"/>
            <a:ext cx="6495238" cy="942857"/>
          </a:xfrm>
          <a:prstGeom prst="rect">
            <a:avLst/>
          </a:prstGeom>
        </p:spPr>
      </p:pic>
      <p:sp>
        <p:nvSpPr>
          <p:cNvPr id="6" name="TextBox 5">
            <a:extLst>
              <a:ext uri="{FF2B5EF4-FFF2-40B4-BE49-F238E27FC236}">
                <a16:creationId xmlns:a16="http://schemas.microsoft.com/office/drawing/2014/main" id="{6C34EA40-6B48-8E9C-5C0E-D9501E18AE78}"/>
              </a:ext>
            </a:extLst>
          </p:cNvPr>
          <p:cNvSpPr txBox="1"/>
          <p:nvPr/>
        </p:nvSpPr>
        <p:spPr>
          <a:xfrm>
            <a:off x="673768" y="3118585"/>
            <a:ext cx="7401828"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Day</a:t>
            </a:r>
          </a:p>
        </p:txBody>
      </p:sp>
      <p:pic>
        <p:nvPicPr>
          <p:cNvPr id="8" name="Picture 7">
            <a:extLst>
              <a:ext uri="{FF2B5EF4-FFF2-40B4-BE49-F238E27FC236}">
                <a16:creationId xmlns:a16="http://schemas.microsoft.com/office/drawing/2014/main" id="{83584410-E299-2430-55A7-064EDFC64E7A}"/>
              </a:ext>
            </a:extLst>
          </p:cNvPr>
          <p:cNvPicPr>
            <a:picLocks noChangeAspect="1"/>
          </p:cNvPicPr>
          <p:nvPr/>
        </p:nvPicPr>
        <p:blipFill>
          <a:blip r:embed="rId3"/>
          <a:stretch>
            <a:fillRect/>
          </a:stretch>
        </p:blipFill>
        <p:spPr>
          <a:xfrm>
            <a:off x="779646" y="4453842"/>
            <a:ext cx="6085714" cy="857143"/>
          </a:xfrm>
          <a:prstGeom prst="rect">
            <a:avLst/>
          </a:prstGeom>
        </p:spPr>
      </p:pic>
      <p:sp>
        <p:nvSpPr>
          <p:cNvPr id="13" name="TextBox 12">
            <a:extLst>
              <a:ext uri="{FF2B5EF4-FFF2-40B4-BE49-F238E27FC236}">
                <a16:creationId xmlns:a16="http://schemas.microsoft.com/office/drawing/2014/main" id="{14AFB254-4582-40CC-522B-FF121D0E5EFA}"/>
              </a:ext>
            </a:extLst>
          </p:cNvPr>
          <p:cNvSpPr txBox="1"/>
          <p:nvPr/>
        </p:nvSpPr>
        <p:spPr>
          <a:xfrm>
            <a:off x="779646" y="3696101"/>
            <a:ext cx="69013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day(</a:t>
            </a:r>
            <a:r>
              <a:rPr lang="en-US" dirty="0" err="1">
                <a:latin typeface="Times New Roman" panose="02020603050405020304" pitchFamily="18" charset="0"/>
                <a:cs typeface="Times New Roman" panose="02020603050405020304" pitchFamily="18" charset="0"/>
              </a:rPr>
              <a:t>date_of_join</a:t>
            </a:r>
            <a:r>
              <a:rPr lang="en-US" dirty="0">
                <a:latin typeface="Times New Roman" panose="02020603050405020304" pitchFamily="18" charset="0"/>
                <a:cs typeface="Times New Roman" panose="02020603050405020304" pitchFamily="18" charset="0"/>
              </a:rPr>
              <a:t>)='02';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52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C6F9-833F-7C09-3F4F-2A3E64F327F6}"/>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DIFFERENCE BETWEEN DBMS AND RDBMS</a:t>
            </a:r>
          </a:p>
        </p:txBody>
      </p:sp>
      <p:sp>
        <p:nvSpPr>
          <p:cNvPr id="3" name="Text Placeholder 2">
            <a:extLst>
              <a:ext uri="{FF2B5EF4-FFF2-40B4-BE49-F238E27FC236}">
                <a16:creationId xmlns:a16="http://schemas.microsoft.com/office/drawing/2014/main" id="{4DB30D92-87C6-4177-1C84-376998E38254}"/>
              </a:ext>
            </a:extLst>
          </p:cNvPr>
          <p:cNvSpPr>
            <a:spLocks noGrp="1"/>
          </p:cNvSpPr>
          <p:nvPr>
            <p:ph type="body" idx="1"/>
          </p:nvPr>
        </p:nvSpPr>
        <p:spPr/>
        <p:txBody>
          <a:bodyPr/>
          <a:lstStyle/>
          <a:p>
            <a:r>
              <a:rPr lang="en-IN" u="sng" dirty="0">
                <a:latin typeface="Times New Roman" panose="02020603050405020304" pitchFamily="18" charset="0"/>
                <a:cs typeface="Times New Roman" panose="02020603050405020304" pitchFamily="18" charset="0"/>
              </a:rPr>
              <a:t>DBMS</a:t>
            </a:r>
          </a:p>
        </p:txBody>
      </p:sp>
      <p:sp>
        <p:nvSpPr>
          <p:cNvPr id="4" name="Content Placeholder 3">
            <a:extLst>
              <a:ext uri="{FF2B5EF4-FFF2-40B4-BE49-F238E27FC236}">
                <a16:creationId xmlns:a16="http://schemas.microsoft.com/office/drawing/2014/main" id="{A50B691C-12E5-9FD5-3DE4-B36BDE96C4FC}"/>
              </a:ext>
            </a:extLst>
          </p:cNvPr>
          <p:cNvSpPr>
            <a:spLocks noGrp="1"/>
          </p:cNvSpPr>
          <p:nvPr>
            <p:ph sz="half" idx="2"/>
          </p:nvPr>
        </p:nvSpPr>
        <p:spPr>
          <a:xfrm>
            <a:off x="565608" y="3252247"/>
            <a:ext cx="5335571" cy="2828041"/>
          </a:xfrm>
        </p:spPr>
        <p:txBody>
          <a:bodyPr>
            <a:normAutofit lnSpcReduction="10000"/>
          </a:bodyPr>
          <a:lstStyle/>
          <a:p>
            <a:r>
              <a:rPr lang="en-US" b="0" i="0" dirty="0">
                <a:solidFill>
                  <a:srgbClr val="333333"/>
                </a:solidFill>
                <a:effectLst/>
                <a:latin typeface="Times New Roman" panose="02020603050405020304" pitchFamily="18" charset="0"/>
                <a:cs typeface="Times New Roman" panose="02020603050405020304" pitchFamily="18" charset="0"/>
              </a:rPr>
              <a:t>DBMS applications store </a:t>
            </a:r>
            <a:r>
              <a:rPr lang="en-US" b="1" i="0" dirty="0">
                <a:solidFill>
                  <a:srgbClr val="333333"/>
                </a:solidFill>
                <a:effectLst/>
                <a:latin typeface="Times New Roman" panose="02020603050405020304" pitchFamily="18" charset="0"/>
                <a:cs typeface="Times New Roman" panose="02020603050405020304" pitchFamily="18" charset="0"/>
              </a:rPr>
              <a:t>data as file</a:t>
            </a:r>
            <a:r>
              <a:rPr lang="en-US" b="0" i="0" dirty="0">
                <a:solidFill>
                  <a:srgbClr val="333333"/>
                </a:solidFill>
                <a:effectLst/>
                <a:latin typeface="Times New Roman" panose="02020603050405020304" pitchFamily="18" charset="0"/>
                <a:cs typeface="Times New Roman" panose="02020603050405020304" pitchFamily="18" charset="0"/>
              </a:rPr>
              <a:t>.</a:t>
            </a:r>
          </a:p>
          <a:p>
            <a:r>
              <a:rPr lang="en-US" b="0" i="0" dirty="0">
                <a:solidFill>
                  <a:srgbClr val="333333"/>
                </a:solidFill>
                <a:effectLst/>
                <a:latin typeface="Times New Roman" panose="02020603050405020304" pitchFamily="18" charset="0"/>
                <a:cs typeface="Times New Roman" panose="02020603050405020304" pitchFamily="18" charset="0"/>
              </a:rPr>
              <a:t>DBMS uses file system to store data, so there will be </a:t>
            </a:r>
            <a:r>
              <a:rPr lang="en-US" b="1" i="0" dirty="0">
                <a:solidFill>
                  <a:srgbClr val="333333"/>
                </a:solidFill>
                <a:effectLst/>
                <a:latin typeface="Times New Roman" panose="02020603050405020304" pitchFamily="18" charset="0"/>
                <a:cs typeface="Times New Roman" panose="02020603050405020304" pitchFamily="18" charset="0"/>
              </a:rPr>
              <a:t>no relation between the tables</a:t>
            </a:r>
            <a:r>
              <a:rPr lang="en-US" b="0" i="0" dirty="0">
                <a:solidFill>
                  <a:srgbClr val="333333"/>
                </a:solidFill>
                <a:effectLst/>
                <a:latin typeface="Times New Roman" panose="02020603050405020304" pitchFamily="18" charset="0"/>
                <a:cs typeface="Times New Roman" panose="02020603050405020304" pitchFamily="18" charset="0"/>
              </a:rPr>
              <a:t>.</a:t>
            </a:r>
            <a:endParaRPr lang="en-US" b="0" i="0" dirty="0">
              <a:solidFill>
                <a:srgbClr val="273239"/>
              </a:solidFill>
              <a:effectLst/>
              <a:latin typeface="Times New Roman" panose="02020603050405020304" pitchFamily="18" charset="0"/>
              <a:cs typeface="Times New Roman" panose="02020603050405020304" pitchFamily="18" charset="0"/>
            </a:endParaRPr>
          </a:p>
          <a:p>
            <a:r>
              <a:rPr lang="en-IN" b="0" i="0" dirty="0">
                <a:solidFill>
                  <a:srgbClr val="273239"/>
                </a:solidFill>
                <a:effectLst/>
                <a:latin typeface="Times New Roman" panose="02020603050405020304" pitchFamily="18" charset="0"/>
                <a:cs typeface="Times New Roman" panose="02020603050405020304" pitchFamily="18" charset="0"/>
              </a:rPr>
              <a:t>Security is less.</a:t>
            </a:r>
          </a:p>
          <a:p>
            <a:r>
              <a:rPr lang="en-IN" b="0" i="0" dirty="0">
                <a:solidFill>
                  <a:srgbClr val="273239"/>
                </a:solidFill>
                <a:effectLst/>
                <a:latin typeface="Times New Roman" panose="02020603050405020304" pitchFamily="18" charset="0"/>
                <a:cs typeface="Times New Roman" panose="02020603050405020304" pitchFamily="18" charset="0"/>
              </a:rPr>
              <a:t>It supports single user and handle small amount of data.</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5DBD740-BF7A-6C20-19E2-FF44EE6275CC}"/>
              </a:ext>
            </a:extLst>
          </p:cNvPr>
          <p:cNvSpPr>
            <a:spLocks noGrp="1"/>
          </p:cNvSpPr>
          <p:nvPr>
            <p:ph type="body" sz="quarter" idx="3"/>
          </p:nvPr>
        </p:nvSpPr>
        <p:spPr>
          <a:xfrm>
            <a:off x="6208712" y="2472798"/>
            <a:ext cx="4825159" cy="706964"/>
          </a:xfrm>
        </p:spPr>
        <p:txBody>
          <a:bodyPr/>
          <a:lstStyle/>
          <a:p>
            <a:pPr algn="ctr"/>
            <a:r>
              <a:rPr lang="en-IN" u="sng" dirty="0">
                <a:latin typeface="Times New Roman" panose="02020603050405020304" pitchFamily="18" charset="0"/>
                <a:cs typeface="Times New Roman" panose="02020603050405020304" pitchFamily="18" charset="0"/>
              </a:rPr>
              <a:t>RDBMS</a:t>
            </a:r>
          </a:p>
        </p:txBody>
      </p:sp>
      <p:sp>
        <p:nvSpPr>
          <p:cNvPr id="6" name="Content Placeholder 5">
            <a:extLst>
              <a:ext uri="{FF2B5EF4-FFF2-40B4-BE49-F238E27FC236}">
                <a16:creationId xmlns:a16="http://schemas.microsoft.com/office/drawing/2014/main" id="{1379DA66-87FB-40FA-27B6-5B4F3230C0B9}"/>
              </a:ext>
            </a:extLst>
          </p:cNvPr>
          <p:cNvSpPr>
            <a:spLocks noGrp="1"/>
          </p:cNvSpPr>
          <p:nvPr>
            <p:ph sz="quarter" idx="4"/>
          </p:nvPr>
        </p:nvSpPr>
        <p:spPr>
          <a:xfrm>
            <a:off x="6208712" y="3179762"/>
            <a:ext cx="4825159" cy="2306639"/>
          </a:xfrm>
        </p:spPr>
        <p:txBody>
          <a:bodyPr>
            <a:normAutofit lnSpcReduction="10000"/>
          </a:bodyPr>
          <a:lstStyle/>
          <a:p>
            <a:r>
              <a:rPr lang="en-US" b="0" i="0" dirty="0">
                <a:solidFill>
                  <a:srgbClr val="333333"/>
                </a:solidFill>
                <a:effectLst/>
                <a:latin typeface="Times New Roman" panose="02020603050405020304" pitchFamily="18" charset="0"/>
                <a:cs typeface="Times New Roman" panose="02020603050405020304" pitchFamily="18" charset="0"/>
              </a:rPr>
              <a:t>RDBMS applications store </a:t>
            </a:r>
            <a:r>
              <a:rPr lang="en-US" b="1" i="0" dirty="0">
                <a:solidFill>
                  <a:srgbClr val="333333"/>
                </a:solidFill>
                <a:effectLst/>
                <a:latin typeface="Times New Roman" panose="02020603050405020304" pitchFamily="18" charset="0"/>
                <a:cs typeface="Times New Roman" panose="02020603050405020304" pitchFamily="18" charset="0"/>
              </a:rPr>
              <a:t>data in a tabular form</a:t>
            </a:r>
            <a:r>
              <a:rPr lang="en-US" b="0" i="0" dirty="0">
                <a:solidFill>
                  <a:srgbClr val="333333"/>
                </a:solidFill>
                <a:effectLst/>
                <a:latin typeface="Times New Roman" panose="02020603050405020304" pitchFamily="18" charset="0"/>
                <a:cs typeface="Times New Roman" panose="02020603050405020304" pitchFamily="18" charset="0"/>
              </a:rPr>
              <a:t>.</a:t>
            </a:r>
          </a:p>
          <a:p>
            <a:r>
              <a:rPr lang="en-US" dirty="0">
                <a:solidFill>
                  <a:srgbClr val="333333"/>
                </a:solidFill>
                <a:latin typeface="Times New Roman" panose="02020603050405020304" pitchFamily="18" charset="0"/>
                <a:cs typeface="Times New Roman" panose="02020603050405020304" pitchFamily="18" charset="0"/>
              </a:rPr>
              <a:t>In </a:t>
            </a:r>
            <a:r>
              <a:rPr lang="en-US" b="0" i="0" dirty="0">
                <a:solidFill>
                  <a:srgbClr val="333333"/>
                </a:solidFill>
                <a:effectLst/>
                <a:latin typeface="Times New Roman" panose="02020603050405020304" pitchFamily="18" charset="0"/>
                <a:cs typeface="Times New Roman" panose="02020603050405020304" pitchFamily="18" charset="0"/>
              </a:rPr>
              <a:t>RDBMS, data values are stored in the form of tables.</a:t>
            </a:r>
            <a:endParaRPr lang="en-US" b="0" i="0" dirty="0">
              <a:solidFill>
                <a:srgbClr val="273239"/>
              </a:solidFill>
              <a:effectLst/>
              <a:latin typeface="Times New Roman" panose="02020603050405020304" pitchFamily="18" charset="0"/>
              <a:cs typeface="Times New Roman" panose="02020603050405020304" pitchFamily="18" charset="0"/>
            </a:endParaRPr>
          </a:p>
          <a:p>
            <a:r>
              <a:rPr lang="en-IN" b="0" i="0" dirty="0">
                <a:solidFill>
                  <a:srgbClr val="273239"/>
                </a:solidFill>
                <a:effectLst/>
                <a:latin typeface="Times New Roman" panose="02020603050405020304" pitchFamily="18" charset="0"/>
                <a:cs typeface="Times New Roman" panose="02020603050405020304" pitchFamily="18" charset="0"/>
              </a:rPr>
              <a:t>More security measures provided.</a:t>
            </a:r>
          </a:p>
          <a:p>
            <a:r>
              <a:rPr lang="en-IN" b="0" i="0" dirty="0">
                <a:solidFill>
                  <a:srgbClr val="273239"/>
                </a:solidFill>
                <a:effectLst/>
                <a:latin typeface="Times New Roman" panose="02020603050405020304" pitchFamily="18" charset="0"/>
                <a:cs typeface="Times New Roman" panose="02020603050405020304" pitchFamily="18" charset="0"/>
              </a:rPr>
              <a:t>It supports multiple users and handle large amount of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276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8E8B0-0A3A-DAE0-78F7-BCE1BEF160A1}"/>
              </a:ext>
            </a:extLst>
          </p:cNvPr>
          <p:cNvSpPr txBox="1"/>
          <p:nvPr/>
        </p:nvSpPr>
        <p:spPr>
          <a:xfrm>
            <a:off x="673680" y="808522"/>
            <a:ext cx="9442472"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Month</a:t>
            </a:r>
          </a:p>
        </p:txBody>
      </p:sp>
      <p:pic>
        <p:nvPicPr>
          <p:cNvPr id="4" name="Picture 3">
            <a:extLst>
              <a:ext uri="{FF2B5EF4-FFF2-40B4-BE49-F238E27FC236}">
                <a16:creationId xmlns:a16="http://schemas.microsoft.com/office/drawing/2014/main" id="{33EDA73E-52C5-4E3B-8673-0221A8F1AEE0}"/>
              </a:ext>
            </a:extLst>
          </p:cNvPr>
          <p:cNvPicPr>
            <a:picLocks noChangeAspect="1"/>
          </p:cNvPicPr>
          <p:nvPr/>
        </p:nvPicPr>
        <p:blipFill>
          <a:blip r:embed="rId2"/>
          <a:stretch>
            <a:fillRect/>
          </a:stretch>
        </p:blipFill>
        <p:spPr>
          <a:xfrm>
            <a:off x="673680" y="1773772"/>
            <a:ext cx="6102505" cy="1723474"/>
          </a:xfrm>
          <a:prstGeom prst="rect">
            <a:avLst/>
          </a:prstGeom>
        </p:spPr>
      </p:pic>
      <p:sp>
        <p:nvSpPr>
          <p:cNvPr id="5" name="TextBox 4">
            <a:extLst>
              <a:ext uri="{FF2B5EF4-FFF2-40B4-BE49-F238E27FC236}">
                <a16:creationId xmlns:a16="http://schemas.microsoft.com/office/drawing/2014/main" id="{868201D5-35DB-CF1C-0B9D-E127ECEFB4D7}"/>
              </a:ext>
            </a:extLst>
          </p:cNvPr>
          <p:cNvSpPr txBox="1"/>
          <p:nvPr/>
        </p:nvSpPr>
        <p:spPr>
          <a:xfrm>
            <a:off x="673680" y="1280160"/>
            <a:ext cx="70842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 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where month(</a:t>
            </a:r>
            <a:r>
              <a:rPr lang="en-US" dirty="0" err="1">
                <a:latin typeface="Times New Roman" panose="02020603050405020304" pitchFamily="18" charset="0"/>
                <a:cs typeface="Times New Roman" panose="02020603050405020304" pitchFamily="18" charset="0"/>
              </a:rPr>
              <a:t>date_of_join</a:t>
            </a:r>
            <a:r>
              <a:rPr lang="en-US" dirty="0">
                <a:latin typeface="Times New Roman" panose="02020603050405020304" pitchFamily="18" charset="0"/>
                <a:cs typeface="Times New Roman" panose="02020603050405020304" pitchFamily="18" charset="0"/>
              </a:rPr>
              <a:t>)='05';</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7EEC29-C761-B3ED-858B-F09813FD32B5}"/>
              </a:ext>
            </a:extLst>
          </p:cNvPr>
          <p:cNvSpPr txBox="1"/>
          <p:nvPr/>
        </p:nvSpPr>
        <p:spPr>
          <a:xfrm>
            <a:off x="673680" y="4081112"/>
            <a:ext cx="2223524" cy="369332"/>
          </a:xfrm>
          <a:prstGeom prst="rect">
            <a:avLst/>
          </a:prstGeom>
          <a:noFill/>
        </p:spPr>
        <p:txBody>
          <a:bodyPr wrap="square" rtlCol="0">
            <a:spAutoFit/>
          </a:bodyPr>
          <a:lstStyle/>
          <a:p>
            <a:pPr marL="285750" indent="-285750">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Now</a:t>
            </a:r>
          </a:p>
        </p:txBody>
      </p:sp>
      <p:pic>
        <p:nvPicPr>
          <p:cNvPr id="7" name="Picture 6">
            <a:extLst>
              <a:ext uri="{FF2B5EF4-FFF2-40B4-BE49-F238E27FC236}">
                <a16:creationId xmlns:a16="http://schemas.microsoft.com/office/drawing/2014/main" id="{1D200206-B1F6-1110-2462-2AE68782792A}"/>
              </a:ext>
            </a:extLst>
          </p:cNvPr>
          <p:cNvPicPr>
            <a:picLocks noChangeAspect="1"/>
          </p:cNvPicPr>
          <p:nvPr/>
        </p:nvPicPr>
        <p:blipFill>
          <a:blip r:embed="rId3"/>
          <a:stretch>
            <a:fillRect/>
          </a:stretch>
        </p:blipFill>
        <p:spPr>
          <a:xfrm>
            <a:off x="795537" y="5200156"/>
            <a:ext cx="2380952" cy="923810"/>
          </a:xfrm>
          <a:prstGeom prst="rect">
            <a:avLst/>
          </a:prstGeom>
        </p:spPr>
      </p:pic>
      <p:sp>
        <p:nvSpPr>
          <p:cNvPr id="8" name="TextBox 7">
            <a:extLst>
              <a:ext uri="{FF2B5EF4-FFF2-40B4-BE49-F238E27FC236}">
                <a16:creationId xmlns:a16="http://schemas.microsoft.com/office/drawing/2014/main" id="{E24ED25E-6371-D270-BBEB-3FFA191840E0}"/>
              </a:ext>
            </a:extLst>
          </p:cNvPr>
          <p:cNvSpPr txBox="1"/>
          <p:nvPr/>
        </p:nvSpPr>
        <p:spPr>
          <a:xfrm>
            <a:off x="673680" y="4552749"/>
            <a:ext cx="687252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now()as </a:t>
            </a:r>
            <a:r>
              <a:rPr lang="en-US" dirty="0" err="1">
                <a:latin typeface="Times New Roman" panose="02020603050405020304" pitchFamily="18" charset="0"/>
                <a:cs typeface="Times New Roman" panose="02020603050405020304" pitchFamily="18" charset="0"/>
              </a:rPr>
              <a:t>current_date_and_time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471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66B8-F4A1-4B5C-8A07-322CF591E651}"/>
              </a:ext>
            </a:extLst>
          </p:cNvPr>
          <p:cNvSpPr>
            <a:spLocks noGrp="1"/>
          </p:cNvSpPr>
          <p:nvPr>
            <p:ph type="title"/>
          </p:nvPr>
        </p:nvSpPr>
        <p:spPr/>
        <p:txBody>
          <a:bodyPr/>
          <a:lstStyle/>
          <a:p>
            <a:r>
              <a:rPr lang="en-IN" sz="2800" b="1" i="1" dirty="0">
                <a:latin typeface="Times New Roman" panose="02020603050405020304" pitchFamily="18" charset="0"/>
                <a:cs typeface="Times New Roman" panose="02020603050405020304" pitchFamily="18" charset="0"/>
              </a:rPr>
              <a:t>Logical Functions</a:t>
            </a:r>
          </a:p>
        </p:txBody>
      </p:sp>
      <p:sp>
        <p:nvSpPr>
          <p:cNvPr id="4" name="TextBox 3">
            <a:extLst>
              <a:ext uri="{FF2B5EF4-FFF2-40B4-BE49-F238E27FC236}">
                <a16:creationId xmlns:a16="http://schemas.microsoft.com/office/drawing/2014/main" id="{FAEE8682-CCF0-F58B-8ED2-595C30269AFE}"/>
              </a:ext>
            </a:extLst>
          </p:cNvPr>
          <p:cNvSpPr txBox="1"/>
          <p:nvPr/>
        </p:nvSpPr>
        <p:spPr>
          <a:xfrm>
            <a:off x="1376413" y="2704699"/>
            <a:ext cx="9538635" cy="2677656"/>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with and </a:t>
            </a:r>
            <a:r>
              <a:rPr lang="en-US" sz="2400" dirty="0" err="1">
                <a:latin typeface="Times New Roman" panose="02020603050405020304" pitchFamily="18" charset="0"/>
                <a:cs typeface="Times New Roman" panose="02020603050405020304" pitchFamily="18" charset="0"/>
              </a:rPr>
              <a:t>conditons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with or conditions</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Count If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882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05BA0-AB23-C4E8-B5FC-1DFA66820E9A}"/>
              </a:ext>
            </a:extLst>
          </p:cNvPr>
          <p:cNvSpPr txBox="1"/>
          <p:nvPr/>
        </p:nvSpPr>
        <p:spPr>
          <a:xfrm>
            <a:off x="779646" y="702644"/>
            <a:ext cx="4052236" cy="369332"/>
          </a:xfrm>
          <a:prstGeom prst="rect">
            <a:avLst/>
          </a:prstGeom>
          <a:noFill/>
        </p:spPr>
        <p:txBody>
          <a:bodyPr wrap="square" rtlCol="0">
            <a:spAutoFit/>
          </a:bodyPr>
          <a:lstStyle/>
          <a:p>
            <a:pPr marL="285750" indent="-285750">
              <a:buFont typeface="Wingdings" panose="05000000000000000000" pitchFamily="2" charset="2"/>
              <a:buChar char="ü"/>
            </a:pPr>
            <a:r>
              <a:rPr lang="en-IN" b="1" i="1" dirty="0">
                <a:latin typeface="Times New Roman" panose="02020603050405020304" pitchFamily="18" charset="0"/>
                <a:cs typeface="Times New Roman" panose="02020603050405020304" pitchFamily="18" charset="0"/>
              </a:rPr>
              <a:t>If</a:t>
            </a:r>
          </a:p>
        </p:txBody>
      </p:sp>
      <p:sp>
        <p:nvSpPr>
          <p:cNvPr id="3" name="TextBox 2">
            <a:extLst>
              <a:ext uri="{FF2B5EF4-FFF2-40B4-BE49-F238E27FC236}">
                <a16:creationId xmlns:a16="http://schemas.microsoft.com/office/drawing/2014/main" id="{90FAFA01-E91B-37B5-8DBF-8DED7422F5BE}"/>
              </a:ext>
            </a:extLst>
          </p:cNvPr>
          <p:cNvSpPr txBox="1"/>
          <p:nvPr/>
        </p:nvSpPr>
        <p:spPr>
          <a:xfrm>
            <a:off x="644893" y="1241660"/>
            <a:ext cx="923062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emp_id,amount,if</a:t>
            </a:r>
            <a:r>
              <a:rPr lang="en-US" dirty="0">
                <a:latin typeface="Times New Roman" panose="02020603050405020304" pitchFamily="18" charset="0"/>
                <a:cs typeface="Times New Roman" panose="02020603050405020304" pitchFamily="18" charset="0"/>
              </a:rPr>
              <a:t>(amount&gt;20000,"MORE","LESS")as </a:t>
            </a:r>
            <a:r>
              <a:rPr lang="en-US" dirty="0" err="1">
                <a:latin typeface="Times New Roman" panose="02020603050405020304" pitchFamily="18" charset="0"/>
                <a:cs typeface="Times New Roman" panose="02020603050405020304" pitchFamily="18" charset="0"/>
              </a:rPr>
              <a:t>salary_updation</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E247155-8F14-ED2C-0BE0-4CC3C1B12F86}"/>
              </a:ext>
            </a:extLst>
          </p:cNvPr>
          <p:cNvPicPr>
            <a:picLocks noChangeAspect="1"/>
          </p:cNvPicPr>
          <p:nvPr/>
        </p:nvPicPr>
        <p:blipFill>
          <a:blip r:embed="rId2"/>
          <a:stretch>
            <a:fillRect/>
          </a:stretch>
        </p:blipFill>
        <p:spPr>
          <a:xfrm>
            <a:off x="644893" y="1738396"/>
            <a:ext cx="3523809" cy="1866667"/>
          </a:xfrm>
          <a:prstGeom prst="rect">
            <a:avLst/>
          </a:prstGeom>
        </p:spPr>
      </p:pic>
      <p:sp>
        <p:nvSpPr>
          <p:cNvPr id="4" name="TextBox 3">
            <a:extLst>
              <a:ext uri="{FF2B5EF4-FFF2-40B4-BE49-F238E27FC236}">
                <a16:creationId xmlns:a16="http://schemas.microsoft.com/office/drawing/2014/main" id="{32894829-C3BD-05E7-9788-356B7974C86A}"/>
              </a:ext>
            </a:extLst>
          </p:cNvPr>
          <p:cNvSpPr txBox="1"/>
          <p:nvPr/>
        </p:nvSpPr>
        <p:spPr>
          <a:xfrm>
            <a:off x="644894" y="3804113"/>
            <a:ext cx="4071486" cy="369332"/>
          </a:xfrm>
          <a:prstGeom prst="rect">
            <a:avLst/>
          </a:prstGeom>
          <a:noFill/>
        </p:spPr>
        <p:txBody>
          <a:bodyPr wrap="square" rtlCol="0">
            <a:spAutoFit/>
          </a:bodyPr>
          <a:lstStyle/>
          <a:p>
            <a:pPr marL="285750" indent="-285750">
              <a:buFont typeface="Wingdings" panose="05000000000000000000" pitchFamily="2" charset="2"/>
              <a:buChar char="ü"/>
            </a:pPr>
            <a:r>
              <a:rPr lang="en-IN" b="1" i="1" dirty="0">
                <a:latin typeface="Times New Roman" panose="02020603050405020304" pitchFamily="18" charset="0"/>
                <a:cs typeface="Times New Roman" panose="02020603050405020304" pitchFamily="18" charset="0"/>
              </a:rPr>
              <a:t>Count If</a:t>
            </a:r>
          </a:p>
        </p:txBody>
      </p:sp>
      <p:sp>
        <p:nvSpPr>
          <p:cNvPr id="5" name="TextBox 4">
            <a:extLst>
              <a:ext uri="{FF2B5EF4-FFF2-40B4-BE49-F238E27FC236}">
                <a16:creationId xmlns:a16="http://schemas.microsoft.com/office/drawing/2014/main" id="{B72D936B-1FE6-4941-1359-3F0C802C5A76}"/>
              </a:ext>
            </a:extLst>
          </p:cNvPr>
          <p:cNvSpPr txBox="1"/>
          <p:nvPr/>
        </p:nvSpPr>
        <p:spPr>
          <a:xfrm>
            <a:off x="644894" y="4302493"/>
            <a:ext cx="9760016" cy="2308324"/>
          </a:xfrm>
          <a:prstGeom prst="rect">
            <a:avLst/>
          </a:prstGeom>
          <a:noFill/>
        </p:spPr>
        <p:txBody>
          <a:bodyPr wrap="square" rtlCol="0">
            <a:spAutoFit/>
          </a:bodyPr>
          <a:lstStyle/>
          <a:p>
            <a:pPr algn="l" fontAlgn="base">
              <a:buFont typeface="Arial" panose="020B0604020202020204" pitchFamily="34" charset="0"/>
              <a:buChar char="•"/>
            </a:pPr>
            <a:r>
              <a:rPr lang="en-US" b="1" i="1" dirty="0">
                <a:solidFill>
                  <a:srgbClr val="4B4F58"/>
                </a:solidFill>
                <a:effectLst/>
                <a:latin typeface="Times New Roman" panose="02020603050405020304" pitchFamily="18" charset="0"/>
                <a:cs typeface="Times New Roman" panose="02020603050405020304" pitchFamily="18" charset="0"/>
              </a:rPr>
              <a:t>COUNT() </a:t>
            </a:r>
            <a:r>
              <a:rPr lang="en-US" b="0" i="0" dirty="0">
                <a:solidFill>
                  <a:srgbClr val="4B4F58"/>
                </a:solidFill>
                <a:effectLst/>
                <a:latin typeface="Times New Roman" panose="02020603050405020304" pitchFamily="18" charset="0"/>
                <a:cs typeface="Times New Roman" panose="02020603050405020304" pitchFamily="18" charset="0"/>
              </a:rPr>
              <a:t>function includes </a:t>
            </a:r>
            <a:r>
              <a:rPr lang="en-US" b="1" i="1" dirty="0">
                <a:solidFill>
                  <a:srgbClr val="4B4F58"/>
                </a:solidFill>
                <a:effectLst/>
                <a:latin typeface="Times New Roman" panose="02020603050405020304" pitchFamily="18" charset="0"/>
                <a:cs typeface="Times New Roman" panose="02020603050405020304" pitchFamily="18" charset="0"/>
              </a:rPr>
              <a:t>IF()</a:t>
            </a:r>
            <a:r>
              <a:rPr lang="en-US" b="0" i="0" dirty="0">
                <a:solidFill>
                  <a:srgbClr val="4B4F58"/>
                </a:solidFill>
                <a:effectLst/>
                <a:latin typeface="Times New Roman" panose="02020603050405020304" pitchFamily="18" charset="0"/>
                <a:cs typeface="Times New Roman" panose="02020603050405020304" pitchFamily="18" charset="0"/>
              </a:rPr>
              <a:t> function, which has a condition specified.</a:t>
            </a:r>
          </a:p>
          <a:p>
            <a:pPr algn="l" fontAlgn="base">
              <a:buFont typeface="Arial" panose="020B0604020202020204" pitchFamily="34" charset="0"/>
              <a:buChar char="•"/>
            </a:pPr>
            <a:r>
              <a:rPr lang="en-US" b="0" i="0" dirty="0">
                <a:solidFill>
                  <a:srgbClr val="4B4F58"/>
                </a:solidFill>
                <a:effectLst/>
                <a:latin typeface="Times New Roman" panose="02020603050405020304" pitchFamily="18" charset="0"/>
                <a:cs typeface="Times New Roman" panose="02020603050405020304" pitchFamily="18" charset="0"/>
              </a:rPr>
              <a:t>If the </a:t>
            </a:r>
            <a:r>
              <a:rPr lang="en-US" b="0" i="1" dirty="0">
                <a:solidFill>
                  <a:srgbClr val="4B4F58"/>
                </a:solidFill>
                <a:effectLst/>
                <a:latin typeface="Times New Roman" panose="02020603050405020304" pitchFamily="18" charset="0"/>
                <a:cs typeface="Times New Roman" panose="02020603050405020304" pitchFamily="18" charset="0"/>
              </a:rPr>
              <a:t>&lt;condition&gt; </a:t>
            </a:r>
            <a:r>
              <a:rPr lang="en-US" b="0" i="0" dirty="0">
                <a:solidFill>
                  <a:srgbClr val="4B4F58"/>
                </a:solidFill>
                <a:effectLst/>
                <a:latin typeface="Times New Roman" panose="02020603050405020304" pitchFamily="18" charset="0"/>
                <a:cs typeface="Times New Roman" panose="02020603050405020304" pitchFamily="18" charset="0"/>
              </a:rPr>
              <a:t>is </a:t>
            </a:r>
            <a:r>
              <a:rPr lang="en-US" b="1" i="0" dirty="0">
                <a:solidFill>
                  <a:srgbClr val="4B4F58"/>
                </a:solidFill>
                <a:effectLst/>
                <a:latin typeface="Times New Roman" panose="02020603050405020304" pitchFamily="18" charset="0"/>
                <a:cs typeface="Times New Roman" panose="02020603050405020304" pitchFamily="18" charset="0"/>
              </a:rPr>
              <a:t>true</a:t>
            </a:r>
            <a:r>
              <a:rPr lang="en-US" b="0" i="0" dirty="0">
                <a:solidFill>
                  <a:srgbClr val="4B4F58"/>
                </a:solidFill>
                <a:effectLst/>
                <a:latin typeface="Times New Roman" panose="02020603050405020304" pitchFamily="18" charset="0"/>
                <a:cs typeface="Times New Roman" panose="02020603050405020304" pitchFamily="18" charset="0"/>
              </a:rPr>
              <a:t>, then the count will be calculated based on </a:t>
            </a:r>
            <a:r>
              <a:rPr lang="en-US" b="0" i="1" dirty="0">
                <a:solidFill>
                  <a:srgbClr val="4B4F58"/>
                </a:solidFill>
                <a:effectLst/>
                <a:latin typeface="Times New Roman" panose="02020603050405020304" pitchFamily="18" charset="0"/>
                <a:cs typeface="Times New Roman" panose="02020603050405020304" pitchFamily="18" charset="0"/>
              </a:rPr>
              <a:t>&lt;expression&gt;</a:t>
            </a:r>
            <a:r>
              <a:rPr lang="en-US" b="0" i="0" dirty="0">
                <a:solidFill>
                  <a:srgbClr val="4B4F58"/>
                </a:solidFill>
                <a:effectLst/>
                <a:latin typeface="Times New Roman" panose="02020603050405020304" pitchFamily="18" charset="0"/>
                <a:cs typeface="Times New Roman" panose="02020603050405020304" pitchFamily="18" charset="0"/>
              </a:rPr>
              <a:t> passed. Else, </a:t>
            </a:r>
            <a:r>
              <a:rPr lang="en-US" b="1" i="0" dirty="0">
                <a:solidFill>
                  <a:srgbClr val="4B4F58"/>
                </a:solidFill>
                <a:effectLst/>
                <a:latin typeface="Times New Roman" panose="02020603050405020304" pitchFamily="18" charset="0"/>
                <a:cs typeface="Times New Roman" panose="02020603050405020304" pitchFamily="18" charset="0"/>
              </a:rPr>
              <a:t>NULL</a:t>
            </a:r>
            <a:r>
              <a:rPr lang="en-US" b="0" i="0" dirty="0">
                <a:solidFill>
                  <a:srgbClr val="4B4F58"/>
                </a:solidFill>
                <a:effectLst/>
                <a:latin typeface="Times New Roman" panose="02020603050405020304" pitchFamily="18" charset="0"/>
                <a:cs typeface="Times New Roman" panose="02020603050405020304" pitchFamily="18" charset="0"/>
              </a:rPr>
              <a:t> is passed in the count() function. In case NULL is passed to count(), it will not get the count of the results, instead it will get the count of the null values in the column </a:t>
            </a:r>
            <a:r>
              <a:rPr lang="en-US" b="0" i="1" dirty="0" err="1">
                <a:solidFill>
                  <a:srgbClr val="4B4F58"/>
                </a:solidFill>
                <a:effectLst/>
                <a:latin typeface="Times New Roman" panose="02020603050405020304" pitchFamily="18" charset="0"/>
                <a:cs typeface="Times New Roman" panose="02020603050405020304" pitchFamily="18" charset="0"/>
              </a:rPr>
              <a:t>your_column_name</a:t>
            </a:r>
            <a:r>
              <a:rPr lang="en-US" b="0" i="0" dirty="0">
                <a:solidFill>
                  <a:srgbClr val="4B4F58"/>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1" i="0" dirty="0">
                <a:solidFill>
                  <a:srgbClr val="4B4F58"/>
                </a:solidFill>
                <a:effectLst/>
                <a:latin typeface="Times New Roman" panose="02020603050405020304" pitchFamily="18" charset="0"/>
                <a:cs typeface="Times New Roman" panose="02020603050405020304" pitchFamily="18" charset="0"/>
              </a:rPr>
              <a:t>The DISTINCT</a:t>
            </a:r>
            <a:r>
              <a:rPr lang="en-US" b="0" i="0" dirty="0">
                <a:solidFill>
                  <a:srgbClr val="4B4F58"/>
                </a:solidFill>
                <a:effectLst/>
                <a:latin typeface="Times New Roman" panose="02020603050405020304" pitchFamily="18" charset="0"/>
                <a:cs typeface="Times New Roman" panose="02020603050405020304" pitchFamily="18" charset="0"/>
              </a:rPr>
              <a:t> keyword is optional.</a:t>
            </a:r>
          </a:p>
          <a:p>
            <a:pPr algn="l" fontAlgn="base">
              <a:buFont typeface="Arial" panose="020B0604020202020204" pitchFamily="34" charset="0"/>
              <a:buChar char="•"/>
            </a:pPr>
            <a:r>
              <a:rPr lang="en-US" b="0" i="1" dirty="0" err="1">
                <a:solidFill>
                  <a:srgbClr val="4B4F58"/>
                </a:solidFill>
                <a:effectLst/>
                <a:latin typeface="Times New Roman" panose="02020603050405020304" pitchFamily="18" charset="0"/>
                <a:cs typeface="Times New Roman" panose="02020603050405020304" pitchFamily="18" charset="0"/>
              </a:rPr>
              <a:t>alias_name</a:t>
            </a:r>
            <a:r>
              <a:rPr lang="en-US" b="0" i="0" dirty="0">
                <a:solidFill>
                  <a:srgbClr val="4B4F58"/>
                </a:solidFill>
                <a:effectLst/>
                <a:latin typeface="Times New Roman" panose="02020603050405020304" pitchFamily="18" charset="0"/>
                <a:cs typeface="Times New Roman" panose="02020603050405020304" pitchFamily="18" charset="0"/>
              </a:rPr>
              <a:t> is the name you give to the count results.</a:t>
            </a:r>
          </a:p>
          <a:p>
            <a:pPr algn="l" fontAlgn="base">
              <a:buFont typeface="Arial" panose="020B0604020202020204" pitchFamily="34" charset="0"/>
              <a:buChar char="•"/>
            </a:pPr>
            <a:r>
              <a:rPr lang="en-US" b="0" i="1" dirty="0" err="1">
                <a:solidFill>
                  <a:srgbClr val="4B4F58"/>
                </a:solidFill>
                <a:effectLst/>
                <a:latin typeface="Times New Roman" panose="02020603050405020304" pitchFamily="18" charset="0"/>
                <a:cs typeface="Times New Roman" panose="02020603050405020304" pitchFamily="18" charset="0"/>
              </a:rPr>
              <a:t>your_table_name</a:t>
            </a:r>
            <a:r>
              <a:rPr lang="en-US" b="0" i="0" dirty="0">
                <a:solidFill>
                  <a:srgbClr val="4B4F58"/>
                </a:solidFill>
                <a:effectLst/>
                <a:latin typeface="Times New Roman" panose="02020603050405020304" pitchFamily="18" charset="0"/>
                <a:cs typeface="Times New Roman" panose="02020603050405020304" pitchFamily="18" charset="0"/>
              </a:rPr>
              <a:t> is the name of the table from which you want to get the count.</a:t>
            </a:r>
          </a:p>
          <a:p>
            <a:endParaRPr lang="en-IN" dirty="0"/>
          </a:p>
        </p:txBody>
      </p:sp>
    </p:spTree>
    <p:extLst>
      <p:ext uri="{BB962C8B-B14F-4D97-AF65-F5344CB8AC3E}">
        <p14:creationId xmlns:p14="http://schemas.microsoft.com/office/powerpoint/2010/main" val="3307534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553FE1-6608-8250-6409-EDCF243AC79C}"/>
              </a:ext>
            </a:extLst>
          </p:cNvPr>
          <p:cNvSpPr txBox="1"/>
          <p:nvPr/>
        </p:nvSpPr>
        <p:spPr>
          <a:xfrm>
            <a:off x="616017" y="1790298"/>
            <a:ext cx="8530389" cy="286232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SELECT COUNT(DISTINCT </a:t>
            </a:r>
            <a:r>
              <a:rPr lang="en-IN" sz="2000" dirty="0" err="1">
                <a:latin typeface="Times New Roman" panose="02020603050405020304" pitchFamily="18" charset="0"/>
                <a:cs typeface="Times New Roman" panose="02020603050405020304" pitchFamily="18" charset="0"/>
              </a:rPr>
              <a:t>student_id</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TotalStudents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COUNT(DISTINCT IF(</a:t>
            </a:r>
            <a:r>
              <a:rPr lang="en-IN" sz="2000" dirty="0" err="1">
                <a:latin typeface="Times New Roman" panose="02020603050405020304" pitchFamily="18" charset="0"/>
                <a:cs typeface="Times New Roman" panose="02020603050405020304" pitchFamily="18" charset="0"/>
              </a:rPr>
              <a:t>student_grade</a:t>
            </a:r>
            <a:r>
              <a:rPr lang="en-IN" sz="2000" dirty="0">
                <a:latin typeface="Times New Roman" panose="02020603050405020304" pitchFamily="18" charset="0"/>
                <a:cs typeface="Times New Roman" panose="02020603050405020304" pitchFamily="18" charset="0"/>
              </a:rPr>
              <a:t> = 'A',</a:t>
            </a:r>
            <a:r>
              <a:rPr lang="en-IN" sz="2000" dirty="0" err="1">
                <a:latin typeface="Times New Roman" panose="02020603050405020304" pitchFamily="18" charset="0"/>
                <a:cs typeface="Times New Roman" panose="02020603050405020304" pitchFamily="18" charset="0"/>
              </a:rPr>
              <a:t>student_id,NULL</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A_GradeHolders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COUNT(DISTINCT IF(</a:t>
            </a:r>
            <a:r>
              <a:rPr lang="en-IN" sz="2000" dirty="0" err="1">
                <a:latin typeface="Times New Roman" panose="02020603050405020304" pitchFamily="18" charset="0"/>
                <a:cs typeface="Times New Roman" panose="02020603050405020304" pitchFamily="18" charset="0"/>
              </a:rPr>
              <a:t>student_grade</a:t>
            </a:r>
            <a:r>
              <a:rPr lang="en-IN" sz="2000" dirty="0">
                <a:latin typeface="Times New Roman" panose="02020603050405020304" pitchFamily="18" charset="0"/>
                <a:cs typeface="Times New Roman" panose="02020603050405020304" pitchFamily="18" charset="0"/>
              </a:rPr>
              <a:t> = 'B',</a:t>
            </a:r>
            <a:r>
              <a:rPr lang="en-IN" sz="2000" dirty="0" err="1">
                <a:latin typeface="Times New Roman" panose="02020603050405020304" pitchFamily="18" charset="0"/>
                <a:cs typeface="Times New Roman" panose="02020603050405020304" pitchFamily="18" charset="0"/>
              </a:rPr>
              <a:t>student_id,NULL</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B_GradeHolders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COUNT(DISTINCT IF(</a:t>
            </a:r>
            <a:r>
              <a:rPr lang="en-IN" sz="2000" dirty="0" err="1">
                <a:latin typeface="Times New Roman" panose="02020603050405020304" pitchFamily="18" charset="0"/>
                <a:cs typeface="Times New Roman" panose="02020603050405020304" pitchFamily="18" charset="0"/>
              </a:rPr>
              <a:t>student_grade</a:t>
            </a:r>
            <a:r>
              <a:rPr lang="en-IN" sz="2000" dirty="0">
                <a:latin typeface="Times New Roman" panose="02020603050405020304" pitchFamily="18" charset="0"/>
                <a:cs typeface="Times New Roman" panose="02020603050405020304" pitchFamily="18" charset="0"/>
              </a:rPr>
              <a:t> = 'C',</a:t>
            </a:r>
            <a:r>
              <a:rPr lang="en-IN" sz="2000" dirty="0" err="1">
                <a:latin typeface="Times New Roman" panose="02020603050405020304" pitchFamily="18" charset="0"/>
                <a:cs typeface="Times New Roman" panose="02020603050405020304" pitchFamily="18" charset="0"/>
              </a:rPr>
              <a:t>student_id,NULL</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C_GradeHolders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COUNT(DISTINCT IF(</a:t>
            </a:r>
            <a:r>
              <a:rPr lang="en-IN" sz="2000" dirty="0" err="1">
                <a:latin typeface="Times New Roman" panose="02020603050405020304" pitchFamily="18" charset="0"/>
                <a:cs typeface="Times New Roman" panose="02020603050405020304" pitchFamily="18" charset="0"/>
              </a:rPr>
              <a:t>student_grade</a:t>
            </a:r>
            <a:r>
              <a:rPr lang="en-IN" sz="2000" dirty="0">
                <a:latin typeface="Times New Roman" panose="02020603050405020304" pitchFamily="18" charset="0"/>
                <a:cs typeface="Times New Roman" panose="02020603050405020304" pitchFamily="18" charset="0"/>
              </a:rPr>
              <a:t> = 'D',</a:t>
            </a:r>
            <a:r>
              <a:rPr lang="en-IN" sz="2000" dirty="0" err="1">
                <a:latin typeface="Times New Roman" panose="02020603050405020304" pitchFamily="18" charset="0"/>
                <a:cs typeface="Times New Roman" panose="02020603050405020304" pitchFamily="18" charset="0"/>
              </a:rPr>
              <a:t>student_id,NULL</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D_GradeHolders</a:t>
            </a:r>
            <a:r>
              <a:rPr lang="en-IN" sz="2000" dirty="0">
                <a:latin typeface="Times New Roman" panose="02020603050405020304" pitchFamily="18" charset="0"/>
                <a:cs typeface="Times New Roman" panose="02020603050405020304" pitchFamily="18" charset="0"/>
              </a:rPr>
              <a:t> FROM </a:t>
            </a:r>
            <a:r>
              <a:rPr lang="en-IN" sz="2000" dirty="0" err="1">
                <a:latin typeface="Times New Roman" panose="02020603050405020304" pitchFamily="18" charset="0"/>
                <a:cs typeface="Times New Roman" panose="02020603050405020304" pitchFamily="18" charset="0"/>
              </a:rPr>
              <a:t>students_data</a:t>
            </a:r>
            <a:r>
              <a:rPr lang="en-IN" sz="2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29888155-FB15-48EB-47DB-F52C4E358404}"/>
              </a:ext>
            </a:extLst>
          </p:cNvPr>
          <p:cNvSpPr txBox="1"/>
          <p:nvPr/>
        </p:nvSpPr>
        <p:spPr>
          <a:xfrm>
            <a:off x="616017" y="644892"/>
            <a:ext cx="45720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2D476CDA-C49A-19C0-EDD5-05B465246DA1}"/>
              </a:ext>
            </a:extLst>
          </p:cNvPr>
          <p:cNvSpPr txBox="1"/>
          <p:nvPr/>
        </p:nvSpPr>
        <p:spPr>
          <a:xfrm>
            <a:off x="616017" y="1097280"/>
            <a:ext cx="8787865" cy="646331"/>
          </a:xfrm>
          <a:prstGeom prst="rect">
            <a:avLst/>
          </a:prstGeom>
          <a:noFill/>
        </p:spPr>
        <p:txBody>
          <a:bodyPr wrap="square" rtlCol="0">
            <a:spAutoFit/>
          </a:bodyPr>
          <a:lstStyle/>
          <a:p>
            <a:r>
              <a:rPr lang="en-US" b="1" i="1" dirty="0">
                <a:effectLst/>
                <a:latin typeface="Times New Roman" panose="02020603050405020304" pitchFamily="18" charset="0"/>
                <a:cs typeface="Times New Roman" panose="02020603050405020304" pitchFamily="18" charset="0"/>
              </a:rPr>
              <a:t>Get the count of students who got Grade A, Grade B, GRADE C, and Grade D, respectively.</a:t>
            </a:r>
            <a:endParaRPr lang="en-US" b="1" i="0" dirty="0">
              <a:effectLst/>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32F734BF-FE27-FA01-6F1E-E0B533F6F5AC}"/>
              </a:ext>
            </a:extLst>
          </p:cNvPr>
          <p:cNvSpPr txBox="1"/>
          <p:nvPr/>
        </p:nvSpPr>
        <p:spPr>
          <a:xfrm>
            <a:off x="702644" y="4831882"/>
            <a:ext cx="130903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Result</a:t>
            </a:r>
            <a:r>
              <a:rPr lang="en-IN" dirty="0"/>
              <a:t>:</a:t>
            </a:r>
          </a:p>
        </p:txBody>
      </p:sp>
      <p:pic>
        <p:nvPicPr>
          <p:cNvPr id="11" name="Picture 10">
            <a:extLst>
              <a:ext uri="{FF2B5EF4-FFF2-40B4-BE49-F238E27FC236}">
                <a16:creationId xmlns:a16="http://schemas.microsoft.com/office/drawing/2014/main" id="{C142F719-E038-50B3-F80A-2E141AD9CAE9}"/>
              </a:ext>
            </a:extLst>
          </p:cNvPr>
          <p:cNvPicPr>
            <a:picLocks noChangeAspect="1"/>
          </p:cNvPicPr>
          <p:nvPr/>
        </p:nvPicPr>
        <p:blipFill>
          <a:blip r:embed="rId2"/>
          <a:stretch>
            <a:fillRect/>
          </a:stretch>
        </p:blipFill>
        <p:spPr>
          <a:xfrm>
            <a:off x="616017" y="5297467"/>
            <a:ext cx="7009524" cy="685714"/>
          </a:xfrm>
          <a:prstGeom prst="rect">
            <a:avLst/>
          </a:prstGeom>
        </p:spPr>
      </p:pic>
    </p:spTree>
    <p:extLst>
      <p:ext uri="{BB962C8B-B14F-4D97-AF65-F5344CB8AC3E}">
        <p14:creationId xmlns:p14="http://schemas.microsoft.com/office/powerpoint/2010/main" val="712687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9A26-B60E-6231-F6DF-78F5EBA1D024}"/>
              </a:ext>
            </a:extLst>
          </p:cNvPr>
          <p:cNvSpPr>
            <a:spLocks noGrp="1"/>
          </p:cNvSpPr>
          <p:nvPr>
            <p:ph type="title"/>
          </p:nvPr>
        </p:nvSpPr>
        <p:spPr/>
        <p:txBody>
          <a:bodyPr/>
          <a:lstStyle/>
          <a:p>
            <a:r>
              <a:rPr lang="en-IN" sz="2800" b="1" i="1" dirty="0">
                <a:latin typeface="Times New Roman" panose="02020603050405020304" pitchFamily="18" charset="0"/>
                <a:cs typeface="Times New Roman" panose="02020603050405020304" pitchFamily="18" charset="0"/>
              </a:rPr>
              <a:t>RDBMS SYSTEM</a:t>
            </a:r>
          </a:p>
        </p:txBody>
      </p:sp>
      <p:sp>
        <p:nvSpPr>
          <p:cNvPr id="3" name="TextBox 2">
            <a:extLst>
              <a:ext uri="{FF2B5EF4-FFF2-40B4-BE49-F238E27FC236}">
                <a16:creationId xmlns:a16="http://schemas.microsoft.com/office/drawing/2014/main" id="{850025C1-31DA-8202-ABF8-21C42ED294B5}"/>
              </a:ext>
            </a:extLst>
          </p:cNvPr>
          <p:cNvSpPr txBox="1"/>
          <p:nvPr/>
        </p:nvSpPr>
        <p:spPr>
          <a:xfrm>
            <a:off x="2512195" y="3330341"/>
            <a:ext cx="7305574" cy="1446550"/>
          </a:xfrm>
          <a:prstGeom prst="rect">
            <a:avLst/>
          </a:prstGeom>
          <a:noFill/>
        </p:spPr>
        <p:txBody>
          <a:bodyPr wrap="square" rtlCol="0">
            <a:spAutoFit/>
          </a:bodyPr>
          <a:lstStyle/>
          <a:p>
            <a:pPr marL="457200" indent="-4572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Two table connection</a:t>
            </a:r>
          </a:p>
          <a:p>
            <a:pPr marL="457200" indent="-4572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Three table connection</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46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085D1-399D-BBA9-261E-DA0EF1AF020F}"/>
              </a:ext>
            </a:extLst>
          </p:cNvPr>
          <p:cNvSpPr txBox="1"/>
          <p:nvPr/>
        </p:nvSpPr>
        <p:spPr>
          <a:xfrm>
            <a:off x="981777" y="818147"/>
            <a:ext cx="7950467"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Two Table Connection</a:t>
            </a:r>
          </a:p>
        </p:txBody>
      </p:sp>
      <p:sp>
        <p:nvSpPr>
          <p:cNvPr id="3" name="TextBox 2">
            <a:extLst>
              <a:ext uri="{FF2B5EF4-FFF2-40B4-BE49-F238E27FC236}">
                <a16:creationId xmlns:a16="http://schemas.microsoft.com/office/drawing/2014/main" id="{129CCFEB-5AA4-25F0-AEA5-4D6D858A1893}"/>
              </a:ext>
            </a:extLst>
          </p:cNvPr>
          <p:cNvSpPr txBox="1"/>
          <p:nvPr/>
        </p:nvSpPr>
        <p:spPr>
          <a:xfrm>
            <a:off x="914400" y="1703672"/>
            <a:ext cx="9240253" cy="110799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SELECT*FROM </a:t>
            </a:r>
            <a:r>
              <a:rPr lang="en-US" sz="2400" dirty="0" err="1">
                <a:latin typeface="Times New Roman" panose="02020603050405020304" pitchFamily="18" charset="0"/>
                <a:cs typeface="Times New Roman" panose="02020603050405020304" pitchFamily="18" charset="0"/>
              </a:rPr>
              <a:t>emp_process</a:t>
            </a:r>
            <a:r>
              <a:rPr lang="en-US" sz="2400" dirty="0">
                <a:latin typeface="Times New Roman" panose="02020603050405020304" pitchFamily="18" charset="0"/>
                <a:cs typeface="Times New Roman" panose="02020603050405020304" pitchFamily="18" charset="0"/>
              </a:rPr>
              <a:t> INNER JOIN </a:t>
            </a:r>
            <a:r>
              <a:rPr lang="en-US" sz="2400" dirty="0" err="1">
                <a:latin typeface="Times New Roman" panose="02020603050405020304" pitchFamily="18" charset="0"/>
                <a:cs typeface="Times New Roman" panose="02020603050405020304" pitchFamily="18" charset="0"/>
              </a:rPr>
              <a:t>sal_det</a:t>
            </a:r>
            <a:r>
              <a:rPr lang="en-US" sz="2400" dirty="0">
                <a:latin typeface="Times New Roman" panose="02020603050405020304" pitchFamily="18" charset="0"/>
                <a:cs typeface="Times New Roman" panose="02020603050405020304" pitchFamily="18" charset="0"/>
              </a:rPr>
              <a:t> ON </a:t>
            </a:r>
            <a:r>
              <a:rPr lang="en-US" sz="2400" dirty="0" err="1">
                <a:latin typeface="Times New Roman" panose="02020603050405020304" pitchFamily="18" charset="0"/>
                <a:cs typeface="Times New Roman" panose="02020603050405020304" pitchFamily="18" charset="0"/>
              </a:rPr>
              <a:t>emp_process.emp_no</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sal_det.emp_no</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A754E92-903D-0047-3BBA-899C670EFBEF}"/>
              </a:ext>
            </a:extLst>
          </p:cNvPr>
          <p:cNvPicPr>
            <a:picLocks noChangeAspect="1"/>
          </p:cNvPicPr>
          <p:nvPr/>
        </p:nvPicPr>
        <p:blipFill>
          <a:blip r:embed="rId2"/>
          <a:stretch>
            <a:fillRect/>
          </a:stretch>
        </p:blipFill>
        <p:spPr>
          <a:xfrm>
            <a:off x="914400" y="3084428"/>
            <a:ext cx="8895238" cy="1923810"/>
          </a:xfrm>
          <a:prstGeom prst="rect">
            <a:avLst/>
          </a:prstGeom>
        </p:spPr>
      </p:pic>
    </p:spTree>
    <p:extLst>
      <p:ext uri="{BB962C8B-B14F-4D97-AF65-F5344CB8AC3E}">
        <p14:creationId xmlns:p14="http://schemas.microsoft.com/office/powerpoint/2010/main" val="1247593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E64269-BE9C-961F-A604-CAF439BD4DCC}"/>
              </a:ext>
            </a:extLst>
          </p:cNvPr>
          <p:cNvSpPr txBox="1"/>
          <p:nvPr/>
        </p:nvSpPr>
        <p:spPr>
          <a:xfrm>
            <a:off x="863867" y="1004053"/>
            <a:ext cx="6097604" cy="369332"/>
          </a:xfrm>
          <a:prstGeom prst="rect">
            <a:avLst/>
          </a:prstGeom>
          <a:noFill/>
        </p:spPr>
        <p:txBody>
          <a:bodyPr wrap="square">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Three Table Connection</a:t>
            </a:r>
          </a:p>
        </p:txBody>
      </p:sp>
      <p:sp>
        <p:nvSpPr>
          <p:cNvPr id="5" name="TextBox 4">
            <a:extLst>
              <a:ext uri="{FF2B5EF4-FFF2-40B4-BE49-F238E27FC236}">
                <a16:creationId xmlns:a16="http://schemas.microsoft.com/office/drawing/2014/main" id="{F17CF0AB-6769-1470-5A2A-3F2967A07319}"/>
              </a:ext>
            </a:extLst>
          </p:cNvPr>
          <p:cNvSpPr txBox="1"/>
          <p:nvPr/>
        </p:nvSpPr>
        <p:spPr>
          <a:xfrm>
            <a:off x="1010653" y="1713297"/>
            <a:ext cx="8135753" cy="341632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select </a:t>
            </a:r>
            <a:r>
              <a:rPr lang="en-IN" sz="2400" dirty="0" err="1">
                <a:latin typeface="Times New Roman" panose="02020603050405020304" pitchFamily="18" charset="0"/>
                <a:cs typeface="Times New Roman" panose="02020603050405020304" pitchFamily="18" charset="0"/>
              </a:rPr>
              <a:t>Student_det.Student_id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Student_det.student_name,Student_det.City_state</a:t>
            </a:r>
            <a:r>
              <a:rPr lang="en-IN" sz="2400" dirty="0">
                <a:latin typeface="Times New Roman" panose="02020603050405020304" pitchFamily="18" charset="0"/>
                <a:cs typeface="Times New Roman" panose="02020603050405020304" pitchFamily="18" charset="0"/>
              </a:rPr>
              <a:t>, Student_det.Roll_no,Course_info.course_id,Course_info.Course_name, </a:t>
            </a:r>
            <a:r>
              <a:rPr lang="en-IN" sz="2400" dirty="0" err="1">
                <a:latin typeface="Times New Roman" panose="02020603050405020304" pitchFamily="18" charset="0"/>
                <a:cs typeface="Times New Roman" panose="02020603050405020304" pitchFamily="18" charset="0"/>
              </a:rPr>
              <a:t>Marks_info.marks_id,Marks_info.finance,Marks_info.cost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Marks_info.corporate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fromStudent_det</a:t>
            </a:r>
            <a:r>
              <a:rPr lang="en-IN" sz="2400" dirty="0">
                <a:latin typeface="Times New Roman" panose="02020603050405020304" pitchFamily="18" charset="0"/>
                <a:cs typeface="Times New Roman" panose="02020603050405020304" pitchFamily="18" charset="0"/>
              </a:rPr>
              <a:t> right join </a:t>
            </a:r>
            <a:r>
              <a:rPr lang="en-IN" sz="2400" dirty="0" err="1">
                <a:latin typeface="Times New Roman" panose="02020603050405020304" pitchFamily="18" charset="0"/>
                <a:cs typeface="Times New Roman" panose="02020603050405020304" pitchFamily="18" charset="0"/>
              </a:rPr>
              <a:t>course_info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onStudent_det.Course_id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Course_info.course_id</a:t>
            </a:r>
            <a:r>
              <a:rPr lang="en-IN" sz="2400" dirty="0">
                <a:latin typeface="Times New Roman" panose="02020603050405020304" pitchFamily="18" charset="0"/>
                <a:cs typeface="Times New Roman" panose="02020603050405020304" pitchFamily="18" charset="0"/>
              </a:rPr>
              <a:t>  left </a:t>
            </a:r>
            <a:r>
              <a:rPr lang="en-IN" sz="2400" dirty="0" err="1">
                <a:latin typeface="Times New Roman" panose="02020603050405020304" pitchFamily="18" charset="0"/>
                <a:cs typeface="Times New Roman" panose="02020603050405020304" pitchFamily="18" charset="0"/>
              </a:rPr>
              <a:t>joinmarks_info</a:t>
            </a:r>
            <a:r>
              <a:rPr lang="en-IN" sz="2400" dirty="0">
                <a:latin typeface="Times New Roman" panose="02020603050405020304" pitchFamily="18" charset="0"/>
                <a:cs typeface="Times New Roman" panose="02020603050405020304" pitchFamily="18" charset="0"/>
              </a:rPr>
              <a:t> on </a:t>
            </a:r>
            <a:r>
              <a:rPr lang="en-IN" sz="2400" dirty="0" err="1">
                <a:latin typeface="Times New Roman" panose="02020603050405020304" pitchFamily="18" charset="0"/>
                <a:cs typeface="Times New Roman" panose="02020603050405020304" pitchFamily="18" charset="0"/>
              </a:rPr>
              <a:t>Student_det.Student_id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Marks_info.Student_idorder</a:t>
            </a:r>
            <a:r>
              <a:rPr lang="en-IN" sz="2400" dirty="0">
                <a:latin typeface="Times New Roman" panose="02020603050405020304" pitchFamily="18" charset="0"/>
                <a:cs typeface="Times New Roman" panose="02020603050405020304" pitchFamily="18" charset="0"/>
              </a:rPr>
              <a:t> by </a:t>
            </a:r>
            <a:r>
              <a:rPr lang="en-IN" sz="2400" dirty="0" err="1">
                <a:latin typeface="Times New Roman" panose="02020603050405020304" pitchFamily="18" charset="0"/>
                <a:cs typeface="Times New Roman" panose="02020603050405020304" pitchFamily="18" charset="0"/>
              </a:rPr>
              <a:t>Student_det.Student_id</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7856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038523-80F3-FC44-5355-D2BEDB333DB4}"/>
              </a:ext>
            </a:extLst>
          </p:cNvPr>
          <p:cNvPicPr>
            <a:picLocks noChangeAspect="1"/>
          </p:cNvPicPr>
          <p:nvPr/>
        </p:nvPicPr>
        <p:blipFill>
          <a:blip r:embed="rId2"/>
          <a:stretch>
            <a:fillRect/>
          </a:stretch>
        </p:blipFill>
        <p:spPr>
          <a:xfrm>
            <a:off x="1012713" y="2024609"/>
            <a:ext cx="9723809" cy="1523810"/>
          </a:xfrm>
          <a:prstGeom prst="rect">
            <a:avLst/>
          </a:prstGeom>
        </p:spPr>
      </p:pic>
      <p:sp>
        <p:nvSpPr>
          <p:cNvPr id="4" name="TextBox 3">
            <a:extLst>
              <a:ext uri="{FF2B5EF4-FFF2-40B4-BE49-F238E27FC236}">
                <a16:creationId xmlns:a16="http://schemas.microsoft.com/office/drawing/2014/main" id="{3D2A8F57-2635-9373-B1AC-02DC8E5A73D0}"/>
              </a:ext>
            </a:extLst>
          </p:cNvPr>
          <p:cNvSpPr txBox="1"/>
          <p:nvPr/>
        </p:nvSpPr>
        <p:spPr>
          <a:xfrm>
            <a:off x="2136809" y="4389119"/>
            <a:ext cx="928837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above screenshot represents three table connection</a:t>
            </a:r>
          </a:p>
        </p:txBody>
      </p:sp>
    </p:spTree>
    <p:extLst>
      <p:ext uri="{BB962C8B-B14F-4D97-AF65-F5344CB8AC3E}">
        <p14:creationId xmlns:p14="http://schemas.microsoft.com/office/powerpoint/2010/main" val="3950722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FA17-B5FA-149A-C929-A8EB6692BA56}"/>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Join Queries</a:t>
            </a:r>
          </a:p>
        </p:txBody>
      </p:sp>
      <p:sp>
        <p:nvSpPr>
          <p:cNvPr id="4" name="TextBox 3">
            <a:extLst>
              <a:ext uri="{FF2B5EF4-FFF2-40B4-BE49-F238E27FC236}">
                <a16:creationId xmlns:a16="http://schemas.microsoft.com/office/drawing/2014/main" id="{7AE8BB19-565A-C0B1-0037-237A2A9970F7}"/>
              </a:ext>
            </a:extLst>
          </p:cNvPr>
          <p:cNvSpPr txBox="1"/>
          <p:nvPr/>
        </p:nvSpPr>
        <p:spPr>
          <a:xfrm>
            <a:off x="1540042" y="2290813"/>
            <a:ext cx="5825692" cy="440120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Inner Join</a:t>
            </a:r>
          </a:p>
          <a:p>
            <a:r>
              <a:rPr lang="en-IN" sz="2000" dirty="0">
                <a:latin typeface="Times New Roman" panose="02020603050405020304" pitchFamily="18" charset="0"/>
                <a:cs typeface="Times New Roman" panose="02020603050405020304" pitchFamily="18" charset="0"/>
              </a:rPr>
              <a:t>- Left Join</a:t>
            </a:r>
          </a:p>
          <a:p>
            <a:r>
              <a:rPr lang="en-IN" sz="2000" dirty="0">
                <a:latin typeface="Times New Roman" panose="02020603050405020304" pitchFamily="18" charset="0"/>
                <a:cs typeface="Times New Roman" panose="02020603050405020304" pitchFamily="18" charset="0"/>
              </a:rPr>
              <a:t>- Right Join</a:t>
            </a:r>
          </a:p>
          <a:p>
            <a:r>
              <a:rPr lang="en-IN" sz="2000" dirty="0">
                <a:latin typeface="Times New Roman" panose="02020603050405020304" pitchFamily="18" charset="0"/>
                <a:cs typeface="Times New Roman" panose="02020603050405020304" pitchFamily="18" charset="0"/>
              </a:rPr>
              <a:t>- Cross join</a:t>
            </a:r>
          </a:p>
          <a:p>
            <a:r>
              <a:rPr lang="en-IN" sz="2000" dirty="0">
                <a:latin typeface="Times New Roman" panose="02020603050405020304" pitchFamily="18" charset="0"/>
                <a:cs typeface="Times New Roman" panose="02020603050405020304" pitchFamily="18" charset="0"/>
              </a:rPr>
              <a:t>- Full Outer Join</a:t>
            </a:r>
          </a:p>
          <a:p>
            <a:r>
              <a:rPr lang="en-IN" sz="2000" dirty="0">
                <a:latin typeface="Times New Roman" panose="02020603050405020304" pitchFamily="18" charset="0"/>
                <a:cs typeface="Times New Roman" panose="02020603050405020304" pitchFamily="18" charset="0"/>
              </a:rPr>
              <a:t>- Case and end</a:t>
            </a:r>
          </a:p>
          <a:p>
            <a:r>
              <a:rPr lang="en-IN" sz="2000" dirty="0">
                <a:latin typeface="Times New Roman" panose="02020603050405020304" pitchFamily="18" charset="0"/>
                <a:cs typeface="Times New Roman" panose="02020603050405020304" pitchFamily="18" charset="0"/>
              </a:rPr>
              <a:t>- when</a:t>
            </a:r>
          </a:p>
          <a:p>
            <a:r>
              <a:rPr lang="en-IN" sz="2000" dirty="0">
                <a:latin typeface="Times New Roman" panose="02020603050405020304" pitchFamily="18" charset="0"/>
                <a:cs typeface="Times New Roman" panose="02020603050405020304" pitchFamily="18" charset="0"/>
              </a:rPr>
              <a:t>- then</a:t>
            </a:r>
          </a:p>
          <a:p>
            <a:r>
              <a:rPr lang="en-IN" sz="2000" dirty="0">
                <a:latin typeface="Times New Roman" panose="02020603050405020304" pitchFamily="18" charset="0"/>
                <a:cs typeface="Times New Roman" panose="02020603050405020304" pitchFamily="18" charset="0"/>
              </a:rPr>
              <a:t>- double case with end statement</a:t>
            </a:r>
          </a:p>
          <a:p>
            <a:r>
              <a:rPr lang="en-IN" sz="2000" dirty="0">
                <a:latin typeface="Times New Roman" panose="02020603050405020304" pitchFamily="18" charset="0"/>
                <a:cs typeface="Times New Roman" panose="02020603050405020304" pitchFamily="18" charset="0"/>
              </a:rPr>
              <a:t>- case with and  statement</a:t>
            </a:r>
          </a:p>
          <a:p>
            <a:r>
              <a:rPr lang="en-IN" sz="2000" dirty="0">
                <a:latin typeface="Times New Roman" panose="02020603050405020304" pitchFamily="18" charset="0"/>
                <a:cs typeface="Times New Roman" panose="02020603050405020304" pitchFamily="18" charset="0"/>
              </a:rPr>
              <a:t>- case with or statement</a:t>
            </a:r>
          </a:p>
          <a:p>
            <a:r>
              <a:rPr lang="en-IN" sz="2000" dirty="0">
                <a:latin typeface="Times New Roman" panose="02020603050405020304" pitchFamily="18" charset="0"/>
                <a:cs typeface="Times New Roman" panose="02020603050405020304" pitchFamily="18" charset="0"/>
              </a:rPr>
              <a:t>- RDBMS with subqueries</a:t>
            </a:r>
          </a:p>
          <a:p>
            <a:r>
              <a:rPr lang="en-IN" sz="2000" dirty="0">
                <a:latin typeface="Times New Roman" panose="02020603050405020304" pitchFamily="18" charset="0"/>
                <a:cs typeface="Times New Roman" panose="02020603050405020304" pitchFamily="18" charset="0"/>
              </a:rPr>
              <a:t>- having clause</a:t>
            </a:r>
          </a:p>
          <a:p>
            <a:r>
              <a:rPr lang="en-IN" sz="2000" dirty="0">
                <a:latin typeface="Times New Roman" panose="02020603050405020304" pitchFamily="18" charset="0"/>
                <a:cs typeface="Times New Roman" panose="02020603050405020304" pitchFamily="18" charset="0"/>
              </a:rPr>
              <a:t>- basic joins Trigger (Create table after connections)</a:t>
            </a:r>
          </a:p>
        </p:txBody>
      </p:sp>
    </p:spTree>
    <p:extLst>
      <p:ext uri="{BB962C8B-B14F-4D97-AF65-F5344CB8AC3E}">
        <p14:creationId xmlns:p14="http://schemas.microsoft.com/office/powerpoint/2010/main" val="3080343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3F34F-7DD1-13B8-B9A0-BE625C42905C}"/>
              </a:ext>
            </a:extLst>
          </p:cNvPr>
          <p:cNvSpPr txBox="1"/>
          <p:nvPr/>
        </p:nvSpPr>
        <p:spPr>
          <a:xfrm>
            <a:off x="596767" y="1925052"/>
            <a:ext cx="5130265" cy="369332"/>
          </a:xfrm>
          <a:prstGeom prst="rect">
            <a:avLst/>
          </a:prstGeom>
          <a:noFill/>
        </p:spPr>
        <p:txBody>
          <a:bodyPr wrap="square" rtlCol="0">
            <a:spAutoFit/>
          </a:bodyPr>
          <a:lstStyle/>
          <a:p>
            <a:pPr marL="342900" indent="-342900">
              <a:buFont typeface="+mj-lt"/>
              <a:buAutoNum type="arabicPeriod"/>
            </a:pPr>
            <a:r>
              <a:rPr lang="en-IN" b="1" i="1" dirty="0">
                <a:latin typeface="Times New Roman" panose="02020603050405020304" pitchFamily="18" charset="0"/>
                <a:cs typeface="Times New Roman" panose="02020603050405020304" pitchFamily="18" charset="0"/>
              </a:rPr>
              <a:t>Inner Join</a:t>
            </a:r>
          </a:p>
        </p:txBody>
      </p:sp>
      <p:sp>
        <p:nvSpPr>
          <p:cNvPr id="4" name="Rectangle 1">
            <a:extLst>
              <a:ext uri="{FF2B5EF4-FFF2-40B4-BE49-F238E27FC236}">
                <a16:creationId xmlns:a16="http://schemas.microsoft.com/office/drawing/2014/main" id="{600F20B6-2E71-0D0D-785E-F2EE18F0D23E}"/>
              </a:ext>
            </a:extLst>
          </p:cNvPr>
          <p:cNvSpPr>
            <a:spLocks noChangeArrowheads="1"/>
          </p:cNvSpPr>
          <p:nvPr/>
        </p:nvSpPr>
        <p:spPr bwMode="auto">
          <a:xfrm>
            <a:off x="596766" y="2346702"/>
            <a:ext cx="927875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The default join is called an </a:t>
            </a:r>
            <a:r>
              <a:rPr lang="en-US" altLang="en-US" sz="2000" i="1" dirty="0">
                <a:latin typeface="Times New Roman" panose="02020603050405020304" pitchFamily="18" charset="0"/>
                <a:cs typeface="Times New Roman" panose="02020603050405020304" pitchFamily="18" charset="0"/>
              </a:rPr>
              <a:t>inner join</a:t>
            </a:r>
            <a:r>
              <a:rPr kumimoji="0" lang="en-US" altLang="en-US" sz="200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 In MySQL, this can be specified using either INNER JOIN, just JOIN, or CROSS JOIN.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903B017-4F1B-BEA7-3427-511D21E6E4C1}"/>
              </a:ext>
            </a:extLst>
          </p:cNvPr>
          <p:cNvSpPr txBox="1"/>
          <p:nvPr/>
        </p:nvSpPr>
        <p:spPr>
          <a:xfrm>
            <a:off x="596766" y="3225298"/>
            <a:ext cx="329184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r>
              <a:rPr lang="en-IN" b="1" dirty="0"/>
              <a:t>:</a:t>
            </a:r>
          </a:p>
        </p:txBody>
      </p:sp>
      <p:sp>
        <p:nvSpPr>
          <p:cNvPr id="6" name="TextBox 5">
            <a:extLst>
              <a:ext uri="{FF2B5EF4-FFF2-40B4-BE49-F238E27FC236}">
                <a16:creationId xmlns:a16="http://schemas.microsoft.com/office/drawing/2014/main" id="{88EF893C-FEF4-6B32-7EA9-42DE5977C677}"/>
              </a:ext>
            </a:extLst>
          </p:cNvPr>
          <p:cNvSpPr txBox="1"/>
          <p:nvPr/>
        </p:nvSpPr>
        <p:spPr>
          <a:xfrm>
            <a:off x="596766" y="3632701"/>
            <a:ext cx="9654139" cy="37036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SELECT*FROM </a:t>
            </a:r>
            <a:r>
              <a:rPr lang="en-US" dirty="0" err="1">
                <a:latin typeface="Times New Roman" panose="02020603050405020304" pitchFamily="18" charset="0"/>
                <a:cs typeface="Times New Roman" panose="02020603050405020304" pitchFamily="18" charset="0"/>
              </a:rPr>
              <a:t>emp_process</a:t>
            </a:r>
            <a:r>
              <a:rPr lang="en-US" dirty="0">
                <a:latin typeface="Times New Roman" panose="02020603050405020304" pitchFamily="18" charset="0"/>
                <a:cs typeface="Times New Roman" panose="02020603050405020304" pitchFamily="18" charset="0"/>
              </a:rPr>
              <a:t> INNER JOIN </a:t>
            </a:r>
            <a:r>
              <a:rPr lang="en-US" dirty="0" err="1">
                <a:latin typeface="Times New Roman" panose="02020603050405020304" pitchFamily="18" charset="0"/>
                <a:cs typeface="Times New Roman" panose="02020603050405020304" pitchFamily="18" charset="0"/>
              </a:rPr>
              <a:t>sal_det</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emp_process.emp_no</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sal_det.emp_no</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9C69E30-5F8B-FB21-4721-9A31EBF5C582}"/>
              </a:ext>
            </a:extLst>
          </p:cNvPr>
          <p:cNvPicPr>
            <a:picLocks noChangeAspect="1"/>
          </p:cNvPicPr>
          <p:nvPr/>
        </p:nvPicPr>
        <p:blipFill>
          <a:blip r:embed="rId2"/>
          <a:stretch>
            <a:fillRect/>
          </a:stretch>
        </p:blipFill>
        <p:spPr>
          <a:xfrm>
            <a:off x="693019" y="4276438"/>
            <a:ext cx="8895238" cy="1923810"/>
          </a:xfrm>
          <a:prstGeom prst="rect">
            <a:avLst/>
          </a:prstGeom>
        </p:spPr>
      </p:pic>
      <p:sp>
        <p:nvSpPr>
          <p:cNvPr id="9" name="TextBox 8">
            <a:extLst>
              <a:ext uri="{FF2B5EF4-FFF2-40B4-BE49-F238E27FC236}">
                <a16:creationId xmlns:a16="http://schemas.microsoft.com/office/drawing/2014/main" id="{137A25BF-1263-3079-BE2F-84EBB66181C0}"/>
              </a:ext>
            </a:extLst>
          </p:cNvPr>
          <p:cNvSpPr txBox="1"/>
          <p:nvPr/>
        </p:nvSpPr>
        <p:spPr>
          <a:xfrm>
            <a:off x="693019" y="644893"/>
            <a:ext cx="2319688"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Join</a:t>
            </a:r>
          </a:p>
        </p:txBody>
      </p:sp>
      <p:sp>
        <p:nvSpPr>
          <p:cNvPr id="10" name="TextBox 9">
            <a:extLst>
              <a:ext uri="{FF2B5EF4-FFF2-40B4-BE49-F238E27FC236}">
                <a16:creationId xmlns:a16="http://schemas.microsoft.com/office/drawing/2014/main" id="{2A15A997-B183-5D61-A220-CAF431B1514C}"/>
              </a:ext>
            </a:extLst>
          </p:cNvPr>
          <p:cNvSpPr txBox="1"/>
          <p:nvPr/>
        </p:nvSpPr>
        <p:spPr>
          <a:xfrm>
            <a:off x="693019" y="1346939"/>
            <a:ext cx="7199697" cy="369332"/>
          </a:xfrm>
          <a:prstGeom prst="rect">
            <a:avLst/>
          </a:prstGeom>
          <a:noFill/>
        </p:spPr>
        <p:txBody>
          <a:bodyPr wrap="square" rtlCol="0">
            <a:spAutoFit/>
          </a:bodyPr>
          <a:lstStyle/>
          <a:p>
            <a:r>
              <a:rPr lang="en-US" b="0" i="1" dirty="0">
                <a:solidFill>
                  <a:srgbClr val="1A202C"/>
                </a:solidFill>
                <a:effectLst/>
                <a:latin typeface="Times New Roman" panose="02020603050405020304" pitchFamily="18" charset="0"/>
                <a:cs typeface="Times New Roman" panose="02020603050405020304" pitchFamily="18" charset="0"/>
              </a:rPr>
              <a:t>Joins</a:t>
            </a:r>
            <a:r>
              <a:rPr lang="en-US" b="0" i="0" dirty="0">
                <a:solidFill>
                  <a:srgbClr val="1A202C"/>
                </a:solidFill>
                <a:effectLst/>
                <a:latin typeface="Times New Roman" panose="02020603050405020304" pitchFamily="18" charset="0"/>
                <a:cs typeface="Times New Roman" panose="02020603050405020304" pitchFamily="18" charset="0"/>
              </a:rPr>
              <a:t> are a way of displaying data from multiple tables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18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51103F-AAEB-0F40-D787-0814520C5FF6}"/>
              </a:ext>
            </a:extLst>
          </p:cNvPr>
          <p:cNvSpPr>
            <a:spLocks noGrp="1"/>
          </p:cNvSpPr>
          <p:nvPr>
            <p:ph type="body" idx="1"/>
          </p:nvPr>
        </p:nvSpPr>
        <p:spPr>
          <a:xfrm>
            <a:off x="6598764" y="688156"/>
            <a:ext cx="4458878" cy="5628938"/>
          </a:xfrm>
        </p:spPr>
        <p:txBody>
          <a:bodyPr/>
          <a:lstStyle/>
          <a:p>
            <a:endParaRPr lang="en-US" sz="2000" b="0" i="0" dirty="0">
              <a:solidFill>
                <a:schemeClr val="bg1"/>
              </a:solidFill>
              <a:effectLst/>
              <a:latin typeface="Times New Roman" panose="02020603050405020304" pitchFamily="18" charset="0"/>
              <a:cs typeface="Times New Roman" panose="02020603050405020304" pitchFamily="18" charset="0"/>
            </a:endParaRPr>
          </a:p>
          <a:p>
            <a:endParaRPr lang="en-US" sz="2000" b="0" i="0" dirty="0">
              <a:solidFill>
                <a:schemeClr val="bg1"/>
              </a:solidFill>
              <a:effectLst/>
              <a:latin typeface="Times New Roman" panose="02020603050405020304" pitchFamily="18" charset="0"/>
              <a:cs typeface="Times New Roman" panose="02020603050405020304" pitchFamily="18" charset="0"/>
            </a:endParaRPr>
          </a:p>
          <a:p>
            <a:r>
              <a:rPr lang="en-US" b="0" i="0" dirty="0">
                <a:solidFill>
                  <a:schemeClr val="tx1"/>
                </a:solidFill>
                <a:effectLst/>
                <a:latin typeface="Times New Roman" panose="02020603050405020304" pitchFamily="18" charset="0"/>
                <a:cs typeface="Times New Roman" panose="02020603050405020304" pitchFamily="18" charset="0"/>
              </a:rPr>
              <a:t>A </a:t>
            </a:r>
            <a:r>
              <a:rPr lang="en-US" sz="2400" b="1" i="0" dirty="0">
                <a:solidFill>
                  <a:schemeClr val="tx1"/>
                </a:solidFill>
                <a:effectLst/>
                <a:latin typeface="Times New Roman" panose="02020603050405020304" pitchFamily="18" charset="0"/>
                <a:cs typeface="Times New Roman" panose="02020603050405020304" pitchFamily="18" charset="0"/>
              </a:rPr>
              <a:t>database</a:t>
            </a:r>
            <a:r>
              <a:rPr lang="en-US" b="0" i="0" dirty="0">
                <a:solidFill>
                  <a:schemeClr val="tx1"/>
                </a:solidFill>
                <a:effectLst/>
                <a:latin typeface="Times New Roman" panose="02020603050405020304" pitchFamily="18" charset="0"/>
                <a:cs typeface="Times New Roman" panose="02020603050405020304" pitchFamily="18" charset="0"/>
              </a:rPr>
              <a:t> Is an organized collection of data, so that it can be easily accessed and managed.</a:t>
            </a:r>
          </a:p>
          <a:p>
            <a:endParaRPr lang="en-US" sz="2000" b="0" i="0" dirty="0">
              <a:solidFill>
                <a:schemeClr val="bg1"/>
              </a:solidFill>
              <a:effectLst/>
              <a:latin typeface="Times New Roman" panose="02020603050405020304" pitchFamily="18" charset="0"/>
              <a:cs typeface="Times New Roman" panose="02020603050405020304" pitchFamily="18" charset="0"/>
            </a:endParaRPr>
          </a:p>
          <a:p>
            <a:r>
              <a:rPr lang="en-IN" sz="2000" b="1" i="0" u="sng" dirty="0">
                <a:solidFill>
                  <a:schemeClr val="tx1"/>
                </a:solidFill>
                <a:effectLst/>
                <a:latin typeface="Times New Roman" panose="02020603050405020304" pitchFamily="18" charset="0"/>
                <a:cs typeface="Times New Roman" panose="02020603050405020304" pitchFamily="18" charset="0"/>
              </a:rPr>
              <a:t> SQL Data Type</a:t>
            </a:r>
          </a:p>
          <a:p>
            <a:pPr marL="342900" indent="-342900">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Numeric Data type</a:t>
            </a:r>
          </a:p>
          <a:p>
            <a:pPr marL="342900" indent="-342900">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Date &amp; Time Data type</a:t>
            </a:r>
          </a:p>
          <a:p>
            <a:pPr marL="342900" indent="-342900">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String Data type</a:t>
            </a:r>
            <a:endParaRPr lang="en-IN" sz="180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
        <p:nvSpPr>
          <p:cNvPr id="1125" name="TextBox 1124">
            <a:extLst>
              <a:ext uri="{FF2B5EF4-FFF2-40B4-BE49-F238E27FC236}">
                <a16:creationId xmlns:a16="http://schemas.microsoft.com/office/drawing/2014/main" id="{907EC4AE-A680-8E1C-F4E5-7E2337FC042F}"/>
              </a:ext>
            </a:extLst>
          </p:cNvPr>
          <p:cNvSpPr txBox="1"/>
          <p:nvPr/>
        </p:nvSpPr>
        <p:spPr>
          <a:xfrm>
            <a:off x="364504" y="688157"/>
            <a:ext cx="5731496" cy="1200329"/>
          </a:xfrm>
          <a:prstGeom prst="rect">
            <a:avLst/>
          </a:prstGeom>
          <a:noFill/>
        </p:spPr>
        <p:txBody>
          <a:bodyPr wrap="square">
            <a:spAutoFit/>
          </a:bodyPr>
          <a:lstStyle/>
          <a:p>
            <a:endParaRPr lang="en-US" sz="2400" b="0" i="0" dirty="0">
              <a:solidFill>
                <a:schemeClr val="bg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b="1" i="0" dirty="0">
              <a:solidFill>
                <a:schemeClr val="bg1"/>
              </a:solidFill>
              <a:effectLst/>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27" name="Title 1126">
            <a:extLst>
              <a:ext uri="{FF2B5EF4-FFF2-40B4-BE49-F238E27FC236}">
                <a16:creationId xmlns:a16="http://schemas.microsoft.com/office/drawing/2014/main" id="{0EC149CF-56B8-8177-4EC3-BC23CBA0A6EC}"/>
              </a:ext>
            </a:extLst>
          </p:cNvPr>
          <p:cNvSpPr>
            <a:spLocks noGrp="1"/>
          </p:cNvSpPr>
          <p:nvPr>
            <p:ph type="title"/>
          </p:nvPr>
        </p:nvSpPr>
        <p:spPr>
          <a:xfrm>
            <a:off x="584462" y="688156"/>
            <a:ext cx="5511537" cy="4920791"/>
          </a:xfrm>
        </p:spPr>
        <p:txBody>
          <a:bodyPr/>
          <a:lstStyle/>
          <a:p>
            <a:pPr algn="ctr"/>
            <a:r>
              <a:rPr lang="en-IN" sz="2400" b="1" i="1" u="sng" dirty="0">
                <a:latin typeface="Times New Roman" panose="02020603050405020304" pitchFamily="18" charset="0"/>
                <a:cs typeface="Times New Roman" panose="02020603050405020304" pitchFamily="18" charset="0"/>
              </a:rPr>
              <a:t>DATABASE AND SQL DATA TYPE</a:t>
            </a:r>
          </a:p>
        </p:txBody>
      </p:sp>
    </p:spTree>
    <p:extLst>
      <p:ext uri="{BB962C8B-B14F-4D97-AF65-F5344CB8AC3E}">
        <p14:creationId xmlns:p14="http://schemas.microsoft.com/office/powerpoint/2010/main" val="9591751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4A26F-59C4-4CA9-F0CC-902BE2B75968}"/>
              </a:ext>
            </a:extLst>
          </p:cNvPr>
          <p:cNvSpPr txBox="1"/>
          <p:nvPr/>
        </p:nvSpPr>
        <p:spPr>
          <a:xfrm>
            <a:off x="770020" y="818147"/>
            <a:ext cx="5842535"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2.  Left Join</a:t>
            </a:r>
          </a:p>
        </p:txBody>
      </p:sp>
      <p:sp>
        <p:nvSpPr>
          <p:cNvPr id="5" name="Rectangle 2">
            <a:extLst>
              <a:ext uri="{FF2B5EF4-FFF2-40B4-BE49-F238E27FC236}">
                <a16:creationId xmlns:a16="http://schemas.microsoft.com/office/drawing/2014/main" id="{94BD04AC-54FA-5509-A1D5-169F2258BB27}"/>
              </a:ext>
            </a:extLst>
          </p:cNvPr>
          <p:cNvSpPr>
            <a:spLocks noChangeArrowheads="1"/>
          </p:cNvSpPr>
          <p:nvPr/>
        </p:nvSpPr>
        <p:spPr bwMode="auto">
          <a:xfrm>
            <a:off x="596347" y="1387663"/>
            <a:ext cx="967077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A </a:t>
            </a:r>
            <a:r>
              <a:rPr lang="en-US" altLang="en-US" dirty="0">
                <a:solidFill>
                  <a:srgbClr val="1A202C"/>
                </a:solidFill>
                <a:latin typeface="Times New Roman" panose="02020603050405020304" pitchFamily="18" charset="0"/>
                <a:cs typeface="Times New Roman" panose="02020603050405020304" pitchFamily="18" charset="0"/>
              </a:rPr>
              <a:t>left join </a:t>
            </a:r>
            <a:r>
              <a:rPr kumimoji="0" lang="en-US" altLang="en-US" b="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is a join that shows all of the records found in an inner join, plus all of the </a:t>
            </a:r>
            <a:r>
              <a:rPr kumimoji="0" lang="en-US" altLang="en-US" b="0" i="1"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unmatched</a:t>
            </a:r>
            <a:r>
              <a:rPr kumimoji="0" lang="en-US" altLang="en-US" b="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 rows from the first table. In MYSQL, this can be specified as a LEFT OUTER JOIN or as just a </a:t>
            </a:r>
            <a:r>
              <a:rPr lang="en-US" altLang="en-US" dirty="0">
                <a:solidFill>
                  <a:srgbClr val="1A202C"/>
                </a:solidFill>
                <a:latin typeface="Times New Roman" panose="02020603050405020304" pitchFamily="18" charset="0"/>
                <a:cs typeface="Times New Roman" panose="02020603050405020304" pitchFamily="18" charset="0"/>
              </a:rPr>
              <a:t>LEFT JOIN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5F9FB1A-5AC3-8523-FFFB-FF0654F2D037}"/>
              </a:ext>
            </a:extLst>
          </p:cNvPr>
          <p:cNvSpPr txBox="1"/>
          <p:nvPr/>
        </p:nvSpPr>
        <p:spPr>
          <a:xfrm>
            <a:off x="596347" y="2206487"/>
            <a:ext cx="207727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Example</a:t>
            </a:r>
            <a:r>
              <a:rPr lang="en-IN" b="1" dirty="0"/>
              <a:t>:</a:t>
            </a:r>
          </a:p>
        </p:txBody>
      </p:sp>
      <p:sp>
        <p:nvSpPr>
          <p:cNvPr id="11" name="TextBox 10">
            <a:extLst>
              <a:ext uri="{FF2B5EF4-FFF2-40B4-BE49-F238E27FC236}">
                <a16:creationId xmlns:a16="http://schemas.microsoft.com/office/drawing/2014/main" id="{A79C084B-36EB-3300-0FAD-C21CBFF5C7E3}"/>
              </a:ext>
            </a:extLst>
          </p:cNvPr>
          <p:cNvSpPr txBox="1"/>
          <p:nvPr/>
        </p:nvSpPr>
        <p:spPr>
          <a:xfrm>
            <a:off x="596347" y="2788176"/>
            <a:ext cx="1019754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LEFT JOIN </a:t>
            </a:r>
            <a:r>
              <a:rPr lang="en-IN" dirty="0" err="1">
                <a:latin typeface="Times New Roman" panose="02020603050405020304" pitchFamily="18" charset="0"/>
                <a:cs typeface="Times New Roman" panose="02020603050405020304" pitchFamily="18" charset="0"/>
              </a:rPr>
              <a:t>sal_det</a:t>
            </a:r>
            <a:r>
              <a:rPr lang="en-IN" dirty="0">
                <a:latin typeface="Times New Roman" panose="02020603050405020304" pitchFamily="18" charset="0"/>
                <a:cs typeface="Times New Roman" panose="02020603050405020304" pitchFamily="18" charset="0"/>
              </a:rPr>
              <a:t> ON </a:t>
            </a:r>
            <a:r>
              <a:rPr lang="en-IN" dirty="0" err="1">
                <a:latin typeface="Times New Roman" panose="02020603050405020304" pitchFamily="18" charset="0"/>
                <a:cs typeface="Times New Roman" panose="02020603050405020304" pitchFamily="18" charset="0"/>
              </a:rPr>
              <a:t>emp_process.emp_no</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sal_det.emp_no</a:t>
            </a:r>
            <a:r>
              <a:rPr lang="en-IN" dirty="0">
                <a:latin typeface="Times New Roman" panose="02020603050405020304" pitchFamily="18" charset="0"/>
                <a:cs typeface="Times New Roman" panose="02020603050405020304" pitchFamily="18" charset="0"/>
              </a:rPr>
              <a:t>;</a:t>
            </a:r>
          </a:p>
        </p:txBody>
      </p:sp>
      <p:pic>
        <p:nvPicPr>
          <p:cNvPr id="13" name="Picture 12">
            <a:extLst>
              <a:ext uri="{FF2B5EF4-FFF2-40B4-BE49-F238E27FC236}">
                <a16:creationId xmlns:a16="http://schemas.microsoft.com/office/drawing/2014/main" id="{6C4D7D56-E17F-F6BC-1787-05B01B72C192}"/>
              </a:ext>
            </a:extLst>
          </p:cNvPr>
          <p:cNvPicPr>
            <a:picLocks noChangeAspect="1"/>
          </p:cNvPicPr>
          <p:nvPr/>
        </p:nvPicPr>
        <p:blipFill>
          <a:blip r:embed="rId2"/>
          <a:stretch>
            <a:fillRect/>
          </a:stretch>
        </p:blipFill>
        <p:spPr>
          <a:xfrm>
            <a:off x="687386" y="3354472"/>
            <a:ext cx="8809524" cy="1857143"/>
          </a:xfrm>
          <a:prstGeom prst="rect">
            <a:avLst/>
          </a:prstGeom>
        </p:spPr>
      </p:pic>
    </p:spTree>
    <p:extLst>
      <p:ext uri="{BB962C8B-B14F-4D97-AF65-F5344CB8AC3E}">
        <p14:creationId xmlns:p14="http://schemas.microsoft.com/office/powerpoint/2010/main" val="230318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DEC9CB-A535-0990-3467-1625C00BCE4D}"/>
              </a:ext>
            </a:extLst>
          </p:cNvPr>
          <p:cNvSpPr txBox="1"/>
          <p:nvPr/>
        </p:nvSpPr>
        <p:spPr>
          <a:xfrm>
            <a:off x="695738" y="702643"/>
            <a:ext cx="7464288"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3.  Right Join</a:t>
            </a:r>
          </a:p>
        </p:txBody>
      </p:sp>
      <p:sp>
        <p:nvSpPr>
          <p:cNvPr id="3" name="Rectangle 1">
            <a:extLst>
              <a:ext uri="{FF2B5EF4-FFF2-40B4-BE49-F238E27FC236}">
                <a16:creationId xmlns:a16="http://schemas.microsoft.com/office/drawing/2014/main" id="{B859B857-D3E1-FB3D-416E-8A06143F4F25}"/>
              </a:ext>
            </a:extLst>
          </p:cNvPr>
          <p:cNvSpPr>
            <a:spLocks noChangeArrowheads="1"/>
          </p:cNvSpPr>
          <p:nvPr/>
        </p:nvSpPr>
        <p:spPr bwMode="auto">
          <a:xfrm>
            <a:off x="785190" y="1134594"/>
            <a:ext cx="853771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A </a:t>
            </a:r>
            <a:r>
              <a:rPr lang="en-US" altLang="en-US" dirty="0">
                <a:latin typeface="Times New Roman" panose="02020603050405020304" pitchFamily="18" charset="0"/>
                <a:cs typeface="Times New Roman" panose="02020603050405020304" pitchFamily="18" charset="0"/>
              </a:rPr>
              <a:t>right join </a:t>
            </a:r>
            <a:r>
              <a:rPr kumimoji="0" lang="en-US" altLang="en-US" b="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is a join that shows all of the records found in an inner join, plus all of the </a:t>
            </a:r>
            <a:r>
              <a:rPr kumimoji="0" lang="en-US" altLang="en-US" b="0" i="1"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unmatched</a:t>
            </a:r>
            <a:r>
              <a:rPr kumimoji="0" lang="en-US" altLang="en-US" b="0" i="0" u="none" strike="noStrike" cap="none" normalizeH="0" baseline="0" dirty="0">
                <a:ln>
                  <a:noFill/>
                </a:ln>
                <a:solidFill>
                  <a:srgbClr val="1A202C"/>
                </a:solidFill>
                <a:effectLst/>
                <a:latin typeface="Times New Roman" panose="02020603050405020304" pitchFamily="18" charset="0"/>
                <a:cs typeface="Times New Roman" panose="02020603050405020304" pitchFamily="18" charset="0"/>
              </a:rPr>
              <a:t> rows from the second table. In MySQL, this can be specified as a RIGHT OUTER JOIN or as just a RIGHT JOIN.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F7E1F0B1-80E4-D0A7-DB00-8D0E579156B7}"/>
              </a:ext>
            </a:extLst>
          </p:cNvPr>
          <p:cNvSpPr txBox="1"/>
          <p:nvPr/>
        </p:nvSpPr>
        <p:spPr>
          <a:xfrm>
            <a:off x="695739" y="2818898"/>
            <a:ext cx="8450745"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RIGHT JOIN </a:t>
            </a:r>
            <a:r>
              <a:rPr lang="en-IN" dirty="0" err="1">
                <a:latin typeface="Times New Roman" panose="02020603050405020304" pitchFamily="18" charset="0"/>
                <a:cs typeface="Times New Roman" panose="02020603050405020304" pitchFamily="18" charset="0"/>
              </a:rPr>
              <a:t>sal_det</a:t>
            </a:r>
            <a:r>
              <a:rPr lang="en-IN" dirty="0">
                <a:latin typeface="Times New Roman" panose="02020603050405020304" pitchFamily="18" charset="0"/>
                <a:cs typeface="Times New Roman" panose="02020603050405020304" pitchFamily="18" charset="0"/>
              </a:rPr>
              <a:t> ON </a:t>
            </a:r>
            <a:r>
              <a:rPr lang="en-IN" dirty="0" err="1">
                <a:latin typeface="Times New Roman" panose="02020603050405020304" pitchFamily="18" charset="0"/>
                <a:cs typeface="Times New Roman" panose="02020603050405020304" pitchFamily="18" charset="0"/>
              </a:rPr>
              <a:t>emp_process.emp_no</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sal_det.emp_no</a:t>
            </a:r>
            <a:r>
              <a:rPr lang="en-IN"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ACFC0441-9541-2A24-575D-65D5D56E3ACF}"/>
              </a:ext>
            </a:extLst>
          </p:cNvPr>
          <p:cNvSpPr txBox="1"/>
          <p:nvPr/>
        </p:nvSpPr>
        <p:spPr>
          <a:xfrm>
            <a:off x="695738" y="2276061"/>
            <a:ext cx="2703445"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Example</a:t>
            </a:r>
            <a:r>
              <a:rPr lang="en-IN" b="1" dirty="0"/>
              <a:t>:</a:t>
            </a:r>
          </a:p>
        </p:txBody>
      </p:sp>
      <p:pic>
        <p:nvPicPr>
          <p:cNvPr id="9" name="Picture 8">
            <a:extLst>
              <a:ext uri="{FF2B5EF4-FFF2-40B4-BE49-F238E27FC236}">
                <a16:creationId xmlns:a16="http://schemas.microsoft.com/office/drawing/2014/main" id="{F77F4C49-E271-84C5-A125-DC88D5C4E6FA}"/>
              </a:ext>
            </a:extLst>
          </p:cNvPr>
          <p:cNvPicPr>
            <a:picLocks noChangeAspect="1"/>
          </p:cNvPicPr>
          <p:nvPr/>
        </p:nvPicPr>
        <p:blipFill>
          <a:blip r:embed="rId2"/>
          <a:stretch>
            <a:fillRect/>
          </a:stretch>
        </p:blipFill>
        <p:spPr>
          <a:xfrm>
            <a:off x="695738" y="3638734"/>
            <a:ext cx="8866667" cy="1857143"/>
          </a:xfrm>
          <a:prstGeom prst="rect">
            <a:avLst/>
          </a:prstGeom>
        </p:spPr>
      </p:pic>
    </p:spTree>
    <p:extLst>
      <p:ext uri="{BB962C8B-B14F-4D97-AF65-F5344CB8AC3E}">
        <p14:creationId xmlns:p14="http://schemas.microsoft.com/office/powerpoint/2010/main" val="991903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1E907D-1440-6C9F-60D2-CD25D5B1A8D9}"/>
              </a:ext>
            </a:extLst>
          </p:cNvPr>
          <p:cNvSpPr txBox="1"/>
          <p:nvPr/>
        </p:nvSpPr>
        <p:spPr>
          <a:xfrm>
            <a:off x="712269" y="708924"/>
            <a:ext cx="4860758"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4.  Cross Join</a:t>
            </a:r>
          </a:p>
        </p:txBody>
      </p:sp>
      <p:pic>
        <p:nvPicPr>
          <p:cNvPr id="4" name="Picture 3">
            <a:extLst>
              <a:ext uri="{FF2B5EF4-FFF2-40B4-BE49-F238E27FC236}">
                <a16:creationId xmlns:a16="http://schemas.microsoft.com/office/drawing/2014/main" id="{ED8A6134-651B-653F-81A3-4848FC9DE7A5}"/>
              </a:ext>
            </a:extLst>
          </p:cNvPr>
          <p:cNvPicPr>
            <a:picLocks noChangeAspect="1"/>
          </p:cNvPicPr>
          <p:nvPr/>
        </p:nvPicPr>
        <p:blipFill>
          <a:blip r:embed="rId2"/>
          <a:stretch>
            <a:fillRect/>
          </a:stretch>
        </p:blipFill>
        <p:spPr>
          <a:xfrm>
            <a:off x="852568" y="3501752"/>
            <a:ext cx="3228571" cy="2085714"/>
          </a:xfrm>
          <a:prstGeom prst="rect">
            <a:avLst/>
          </a:prstGeom>
        </p:spPr>
      </p:pic>
      <p:sp>
        <p:nvSpPr>
          <p:cNvPr id="5" name="Rectangle 1">
            <a:extLst>
              <a:ext uri="{FF2B5EF4-FFF2-40B4-BE49-F238E27FC236}">
                <a16:creationId xmlns:a16="http://schemas.microsoft.com/office/drawing/2014/main" id="{A9B10BB8-16E9-48B9-49BD-923953BA9199}"/>
              </a:ext>
            </a:extLst>
          </p:cNvPr>
          <p:cNvSpPr>
            <a:spLocks noChangeArrowheads="1"/>
          </p:cNvSpPr>
          <p:nvPr/>
        </p:nvSpPr>
        <p:spPr bwMode="auto">
          <a:xfrm>
            <a:off x="785191" y="1109380"/>
            <a:ext cx="82395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CROSS JOIN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keyword returns all matching records from both tables whether the other table matches or not.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CCED78EC-A316-9B56-A4AC-80944335CAD9}"/>
              </a:ext>
            </a:extLst>
          </p:cNvPr>
          <p:cNvSpPr txBox="1"/>
          <p:nvPr/>
        </p:nvSpPr>
        <p:spPr>
          <a:xfrm>
            <a:off x="785191" y="2454965"/>
            <a:ext cx="870667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SELECT </a:t>
            </a:r>
            <a:r>
              <a:rPr lang="en-IN" dirty="0" err="1">
                <a:latin typeface="Times New Roman" panose="02020603050405020304" pitchFamily="18" charset="0"/>
                <a:cs typeface="Times New Roman" panose="02020603050405020304" pitchFamily="18" charset="0"/>
              </a:rPr>
              <a:t>emp_process.emp_name,emp_process.designation</a:t>
            </a:r>
            <a:r>
              <a:rPr lang="en-IN" dirty="0">
                <a:latin typeface="Times New Roman" panose="02020603050405020304" pitchFamily="18" charset="0"/>
                <a:cs typeface="Times New Roman" panose="02020603050405020304" pitchFamily="18" charset="0"/>
              </a:rPr>
              <a:t> FROM </a:t>
            </a:r>
            <a:r>
              <a:rPr lang="en-IN" dirty="0" err="1">
                <a:latin typeface="Times New Roman" panose="02020603050405020304" pitchFamily="18" charset="0"/>
                <a:cs typeface="Times New Roman" panose="02020603050405020304" pitchFamily="18" charset="0"/>
              </a:rPr>
              <a:t>emp_process</a:t>
            </a:r>
            <a:r>
              <a:rPr lang="en-IN" dirty="0">
                <a:latin typeface="Times New Roman" panose="02020603050405020304" pitchFamily="18" charset="0"/>
                <a:cs typeface="Times New Roman" panose="02020603050405020304" pitchFamily="18" charset="0"/>
              </a:rPr>
              <a:t> CROSS JOIN </a:t>
            </a:r>
            <a:r>
              <a:rPr lang="en-IN" dirty="0" err="1">
                <a:latin typeface="Times New Roman" panose="02020603050405020304" pitchFamily="18" charset="0"/>
                <a:cs typeface="Times New Roman" panose="02020603050405020304" pitchFamily="18" charset="0"/>
              </a:rPr>
              <a:t>sal_det</a:t>
            </a:r>
            <a:r>
              <a:rPr lang="en-IN" dirty="0">
                <a:latin typeface="Times New Roman" panose="02020603050405020304" pitchFamily="18" charset="0"/>
                <a:cs typeface="Times New Roman" panose="02020603050405020304" pitchFamily="18" charset="0"/>
              </a:rPr>
              <a:t> where </a:t>
            </a:r>
            <a:r>
              <a:rPr lang="en-IN" dirty="0" err="1">
                <a:latin typeface="Times New Roman" panose="02020603050405020304" pitchFamily="18" charset="0"/>
                <a:cs typeface="Times New Roman" panose="02020603050405020304" pitchFamily="18" charset="0"/>
              </a:rPr>
              <a:t>emp_process.emp_no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sal_det.emp_no</a:t>
            </a:r>
            <a:r>
              <a:rPr lang="en-IN"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56D17577-87FC-8F67-5DC2-70E722983ED2}"/>
              </a:ext>
            </a:extLst>
          </p:cNvPr>
          <p:cNvSpPr txBox="1"/>
          <p:nvPr/>
        </p:nvSpPr>
        <p:spPr>
          <a:xfrm>
            <a:off x="785192" y="1966960"/>
            <a:ext cx="212163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Example</a:t>
            </a:r>
            <a:r>
              <a:rPr lang="en-IN" b="1" dirty="0"/>
              <a:t>:</a:t>
            </a:r>
          </a:p>
        </p:txBody>
      </p:sp>
    </p:spTree>
    <p:extLst>
      <p:ext uri="{BB962C8B-B14F-4D97-AF65-F5344CB8AC3E}">
        <p14:creationId xmlns:p14="http://schemas.microsoft.com/office/powerpoint/2010/main" val="3437522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222E3-9C8E-B6FD-B886-A31B82273804}"/>
              </a:ext>
            </a:extLst>
          </p:cNvPr>
          <p:cNvSpPr txBox="1"/>
          <p:nvPr/>
        </p:nvSpPr>
        <p:spPr>
          <a:xfrm>
            <a:off x="712269" y="818147"/>
            <a:ext cx="4523874"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5. </a:t>
            </a:r>
            <a:r>
              <a:rPr lang="en-IN" sz="1800" b="1" i="1" dirty="0">
                <a:latin typeface="Times New Roman" panose="02020603050405020304" pitchFamily="18" charset="0"/>
                <a:cs typeface="Times New Roman" panose="02020603050405020304" pitchFamily="18" charset="0"/>
              </a:rPr>
              <a:t>Full Outer Join</a:t>
            </a:r>
            <a:endParaRPr lang="en-IN" b="1"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A7BDBD-51E1-3D05-3D53-3D63B7A25806}"/>
              </a:ext>
            </a:extLst>
          </p:cNvPr>
          <p:cNvSpPr txBox="1"/>
          <p:nvPr/>
        </p:nvSpPr>
        <p:spPr>
          <a:xfrm>
            <a:off x="712269" y="1414915"/>
            <a:ext cx="8434137" cy="1477328"/>
          </a:xfrm>
          <a:prstGeom prst="rect">
            <a:avLst/>
          </a:prstGeom>
          <a:noFill/>
        </p:spPr>
        <p:txBody>
          <a:bodyPr wrap="square">
            <a:spAutoFit/>
          </a:bodyPr>
          <a:lstStyle/>
          <a:p>
            <a:r>
              <a:rPr lang="en-US" b="1" i="0" dirty="0">
                <a:solidFill>
                  <a:srgbClr val="273239"/>
                </a:solidFill>
                <a:effectLst/>
                <a:latin typeface="Times New Roman" panose="02020603050405020304" pitchFamily="18" charset="0"/>
                <a:cs typeface="Times New Roman" panose="02020603050405020304" pitchFamily="18" charset="0"/>
              </a:rPr>
              <a:t>FULL JOIN</a:t>
            </a:r>
            <a:r>
              <a:rPr lang="en-US" b="0" i="0" dirty="0">
                <a:solidFill>
                  <a:srgbClr val="273239"/>
                </a:solidFill>
                <a:effectLst/>
                <a:latin typeface="Times New Roman" panose="02020603050405020304" pitchFamily="18" charset="0"/>
                <a:cs typeface="Times New Roman" panose="02020603050405020304" pitchFamily="18" charset="0"/>
              </a:rPr>
              <a:t> or a </a:t>
            </a:r>
            <a:r>
              <a:rPr lang="en-US" b="1" i="0" dirty="0">
                <a:solidFill>
                  <a:srgbClr val="273239"/>
                </a:solidFill>
                <a:effectLst/>
                <a:latin typeface="Times New Roman" panose="02020603050405020304" pitchFamily="18" charset="0"/>
                <a:cs typeface="Times New Roman" panose="02020603050405020304" pitchFamily="18" charset="0"/>
              </a:rPr>
              <a:t>FULL OUTER JOIN</a:t>
            </a:r>
            <a:r>
              <a:rPr lang="en-US" b="0" i="0" dirty="0">
                <a:solidFill>
                  <a:srgbClr val="273239"/>
                </a:solidFill>
                <a:effectLst/>
                <a:latin typeface="Times New Roman" panose="02020603050405020304" pitchFamily="18" charset="0"/>
                <a:cs typeface="Times New Roman" panose="02020603050405020304" pitchFamily="18" charset="0"/>
              </a:rPr>
              <a:t> is a type of Outer Join that combines records from both the left table and the right table. When there is no match at a given position then NULL is being displayed at that particular position. A Full Join is a combination of both the Left Outer Join and the Right Outer Join. We can perform the FULL JOIN both with and without the WHERE clause.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A1A3D7-DC06-9594-6D4D-793F5E2663CC}"/>
              </a:ext>
            </a:extLst>
          </p:cNvPr>
          <p:cNvSpPr txBox="1"/>
          <p:nvPr/>
        </p:nvSpPr>
        <p:spPr>
          <a:xfrm>
            <a:off x="712269" y="3119679"/>
            <a:ext cx="8434137"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Example:</a:t>
            </a:r>
            <a:endParaRPr lang="en-IN" dirty="0"/>
          </a:p>
        </p:txBody>
      </p:sp>
      <p:sp>
        <p:nvSpPr>
          <p:cNvPr id="8" name="TextBox 7">
            <a:extLst>
              <a:ext uri="{FF2B5EF4-FFF2-40B4-BE49-F238E27FC236}">
                <a16:creationId xmlns:a16="http://schemas.microsoft.com/office/drawing/2014/main" id="{A5F7C291-A8C0-D332-C8D7-512E416E22A0}"/>
              </a:ext>
            </a:extLst>
          </p:cNvPr>
          <p:cNvSpPr txBox="1"/>
          <p:nvPr/>
        </p:nvSpPr>
        <p:spPr>
          <a:xfrm>
            <a:off x="712268" y="3595383"/>
            <a:ext cx="978889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ID,NAME,BOOK_ID,BOOK_NAME FROM STUDENTS FULL JOIN LIBRARY ON ID=BOOK_ID WHERE BRANCH='CS';</a:t>
            </a:r>
          </a:p>
        </p:txBody>
      </p:sp>
      <p:pic>
        <p:nvPicPr>
          <p:cNvPr id="10" name="Picture 9">
            <a:extLst>
              <a:ext uri="{FF2B5EF4-FFF2-40B4-BE49-F238E27FC236}">
                <a16:creationId xmlns:a16="http://schemas.microsoft.com/office/drawing/2014/main" id="{1E9EBD41-8909-740B-D2CD-7ECA07065FE3}"/>
              </a:ext>
            </a:extLst>
          </p:cNvPr>
          <p:cNvPicPr>
            <a:picLocks noChangeAspect="1"/>
          </p:cNvPicPr>
          <p:nvPr/>
        </p:nvPicPr>
        <p:blipFill>
          <a:blip r:embed="rId2"/>
          <a:stretch>
            <a:fillRect/>
          </a:stretch>
        </p:blipFill>
        <p:spPr>
          <a:xfrm>
            <a:off x="827771" y="4668828"/>
            <a:ext cx="4571429" cy="866667"/>
          </a:xfrm>
          <a:prstGeom prst="rect">
            <a:avLst/>
          </a:prstGeom>
        </p:spPr>
      </p:pic>
    </p:spTree>
    <p:extLst>
      <p:ext uri="{BB962C8B-B14F-4D97-AF65-F5344CB8AC3E}">
        <p14:creationId xmlns:p14="http://schemas.microsoft.com/office/powerpoint/2010/main" val="40630007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83A5A-EECF-9702-01C0-A55E34100F99}"/>
              </a:ext>
            </a:extLst>
          </p:cNvPr>
          <p:cNvSpPr txBox="1"/>
          <p:nvPr/>
        </p:nvSpPr>
        <p:spPr>
          <a:xfrm>
            <a:off x="972152" y="1828799"/>
            <a:ext cx="8345102"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 from </a:t>
            </a:r>
            <a:r>
              <a:rPr lang="en-IN" dirty="0" err="1">
                <a:latin typeface="Times New Roman" panose="02020603050405020304" pitchFamily="18" charset="0"/>
                <a:cs typeface="Times New Roman" panose="02020603050405020304" pitchFamily="18" charset="0"/>
              </a:rPr>
              <a:t>emp_det</a:t>
            </a:r>
            <a:r>
              <a:rPr lang="en-IN" dirty="0">
                <a:latin typeface="Times New Roman" panose="02020603050405020304" pitchFamily="18" charset="0"/>
                <a:cs typeface="Times New Roman" panose="02020603050405020304" pitchFamily="18" charset="0"/>
              </a:rPr>
              <a:t> left join </a:t>
            </a:r>
            <a:r>
              <a:rPr lang="en-IN" dirty="0" err="1">
                <a:latin typeface="Times New Roman" panose="02020603050405020304" pitchFamily="18" charset="0"/>
                <a:cs typeface="Times New Roman" panose="02020603050405020304" pitchFamily="18" charset="0"/>
              </a:rPr>
              <a:t>Sal_det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onemp_det.Emp_id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sal_det.EMP_id</a:t>
            </a:r>
            <a:r>
              <a:rPr lang="en-IN" dirty="0">
                <a:latin typeface="Times New Roman" panose="02020603050405020304" pitchFamily="18" charset="0"/>
                <a:cs typeface="Times New Roman" panose="02020603050405020304" pitchFamily="18" charset="0"/>
              </a:rPr>
              <a:t>)union(Select * from </a:t>
            </a:r>
            <a:r>
              <a:rPr lang="en-IN" dirty="0" err="1">
                <a:latin typeface="Times New Roman" panose="02020603050405020304" pitchFamily="18" charset="0"/>
                <a:cs typeface="Times New Roman" panose="02020603050405020304" pitchFamily="18" charset="0"/>
              </a:rPr>
              <a:t>emp_det</a:t>
            </a:r>
            <a:r>
              <a:rPr lang="en-IN" dirty="0">
                <a:latin typeface="Times New Roman" panose="02020603050405020304" pitchFamily="18" charset="0"/>
                <a:cs typeface="Times New Roman" panose="02020603050405020304" pitchFamily="18" charset="0"/>
              </a:rPr>
              <a:t> right join </a:t>
            </a:r>
            <a:r>
              <a:rPr lang="en-IN" dirty="0" err="1">
                <a:latin typeface="Times New Roman" panose="02020603050405020304" pitchFamily="18" charset="0"/>
                <a:cs typeface="Times New Roman" panose="02020603050405020304" pitchFamily="18" charset="0"/>
              </a:rPr>
              <a:t>Sal_det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onemp_det.Emp_id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sal_det.Emp_id</a:t>
            </a:r>
            <a:r>
              <a:rPr lang="en-IN"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4F1A15F8-5468-19C7-D028-0E0F5F7CB43B}"/>
              </a:ext>
            </a:extLst>
          </p:cNvPr>
          <p:cNvSpPr txBox="1"/>
          <p:nvPr/>
        </p:nvSpPr>
        <p:spPr>
          <a:xfrm>
            <a:off x="972151" y="1026256"/>
            <a:ext cx="505326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Example:(Full Outer Join Or Union)</a:t>
            </a:r>
          </a:p>
        </p:txBody>
      </p:sp>
      <p:pic>
        <p:nvPicPr>
          <p:cNvPr id="6" name="Picture 5">
            <a:extLst>
              <a:ext uri="{FF2B5EF4-FFF2-40B4-BE49-F238E27FC236}">
                <a16:creationId xmlns:a16="http://schemas.microsoft.com/office/drawing/2014/main" id="{D78B2FC9-4787-4F69-0BC3-665678DE300C}"/>
              </a:ext>
            </a:extLst>
          </p:cNvPr>
          <p:cNvPicPr>
            <a:picLocks noChangeAspect="1"/>
          </p:cNvPicPr>
          <p:nvPr/>
        </p:nvPicPr>
        <p:blipFill>
          <a:blip r:embed="rId2"/>
          <a:stretch>
            <a:fillRect/>
          </a:stretch>
        </p:blipFill>
        <p:spPr>
          <a:xfrm>
            <a:off x="972152" y="3258699"/>
            <a:ext cx="7895238" cy="1838095"/>
          </a:xfrm>
          <a:prstGeom prst="rect">
            <a:avLst/>
          </a:prstGeom>
        </p:spPr>
      </p:pic>
    </p:spTree>
    <p:extLst>
      <p:ext uri="{BB962C8B-B14F-4D97-AF65-F5344CB8AC3E}">
        <p14:creationId xmlns:p14="http://schemas.microsoft.com/office/powerpoint/2010/main" val="1269062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56A0B-D991-E974-332E-C9CD2BB63099}"/>
              </a:ext>
            </a:extLst>
          </p:cNvPr>
          <p:cNvSpPr txBox="1"/>
          <p:nvPr/>
        </p:nvSpPr>
        <p:spPr>
          <a:xfrm>
            <a:off x="462014" y="2502569"/>
            <a:ext cx="4735629" cy="2558466"/>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select*,</a:t>
            </a:r>
          </a:p>
          <a:p>
            <a:r>
              <a:rPr lang="en-IN" sz="1400" dirty="0">
                <a:highlight>
                  <a:srgbClr val="00FF00"/>
                </a:highlight>
                <a:latin typeface="Times New Roman" panose="02020603050405020304" pitchFamily="18" charset="0"/>
                <a:cs typeface="Times New Roman" panose="02020603050405020304" pitchFamily="18" charset="0"/>
              </a:rPr>
              <a:t>Case</a:t>
            </a:r>
          </a:p>
          <a:p>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erode'then</a:t>
            </a:r>
            <a:r>
              <a:rPr lang="en-IN" sz="1400" dirty="0">
                <a:latin typeface="Times New Roman" panose="02020603050405020304" pitchFamily="18" charset="0"/>
                <a:cs typeface="Times New Roman" panose="02020603050405020304" pitchFamily="18" charset="0"/>
              </a:rPr>
              <a:t> 500</a:t>
            </a:r>
          </a:p>
          <a:p>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tiruppur'then</a:t>
            </a:r>
            <a:r>
              <a:rPr lang="en-IN" sz="1400" dirty="0">
                <a:latin typeface="Times New Roman" panose="02020603050405020304" pitchFamily="18" charset="0"/>
                <a:cs typeface="Times New Roman" panose="02020603050405020304" pitchFamily="18" charset="0"/>
              </a:rPr>
              <a:t> 700</a:t>
            </a:r>
          </a:p>
          <a:p>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thiruchirapalli'then</a:t>
            </a:r>
            <a:r>
              <a:rPr lang="en-IN" sz="1400" dirty="0">
                <a:latin typeface="Times New Roman" panose="02020603050405020304" pitchFamily="18" charset="0"/>
                <a:cs typeface="Times New Roman" panose="02020603050405020304" pitchFamily="18" charset="0"/>
              </a:rPr>
              <a:t> 400</a:t>
            </a:r>
          </a:p>
          <a:p>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kumarapalayam'then</a:t>
            </a:r>
            <a:r>
              <a:rPr lang="en-IN" sz="1400" dirty="0">
                <a:latin typeface="Times New Roman" panose="02020603050405020304" pitchFamily="18" charset="0"/>
                <a:cs typeface="Times New Roman" panose="02020603050405020304" pitchFamily="18" charset="0"/>
              </a:rPr>
              <a:t> 350</a:t>
            </a:r>
          </a:p>
          <a:p>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salem'then</a:t>
            </a:r>
            <a:r>
              <a:rPr lang="en-IN" sz="1400" dirty="0">
                <a:latin typeface="Times New Roman" panose="02020603050405020304" pitchFamily="18" charset="0"/>
                <a:cs typeface="Times New Roman" panose="02020603050405020304" pitchFamily="18" charset="0"/>
              </a:rPr>
              <a:t> 700</a:t>
            </a:r>
          </a:p>
          <a:p>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chennai'then</a:t>
            </a:r>
            <a:r>
              <a:rPr lang="en-IN" sz="1400" dirty="0">
                <a:latin typeface="Times New Roman" panose="02020603050405020304" pitchFamily="18" charset="0"/>
                <a:cs typeface="Times New Roman" panose="02020603050405020304" pitchFamily="18" charset="0"/>
              </a:rPr>
              <a:t> 800</a:t>
            </a:r>
          </a:p>
          <a:p>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madurai'then</a:t>
            </a:r>
            <a:r>
              <a:rPr lang="en-IN" sz="1400" dirty="0">
                <a:latin typeface="Times New Roman" panose="02020603050405020304" pitchFamily="18" charset="0"/>
                <a:cs typeface="Times New Roman" panose="02020603050405020304" pitchFamily="18" charset="0"/>
              </a:rPr>
              <a:t> 1000</a:t>
            </a:r>
          </a:p>
          <a:p>
            <a:r>
              <a:rPr lang="en-IN" sz="1400" dirty="0">
                <a:highlight>
                  <a:srgbClr val="00FF00"/>
                </a:highlight>
                <a:latin typeface="Times New Roman" panose="02020603050405020304" pitchFamily="18" charset="0"/>
                <a:cs typeface="Times New Roman" panose="02020603050405020304" pitchFamily="18" charset="0"/>
              </a:rPr>
              <a:t>end</a:t>
            </a:r>
            <a:r>
              <a:rPr lang="en-IN" sz="1400" dirty="0">
                <a:latin typeface="Times New Roman" panose="02020603050405020304" pitchFamily="18" charset="0"/>
                <a:cs typeface="Times New Roman" panose="02020603050405020304" pitchFamily="18" charset="0"/>
              </a:rPr>
              <a:t> as </a:t>
            </a:r>
            <a:r>
              <a:rPr lang="en-IN" sz="1400" dirty="0" err="1">
                <a:latin typeface="Times New Roman" panose="02020603050405020304" pitchFamily="18" charset="0"/>
                <a:cs typeface="Times New Roman" panose="02020603050405020304" pitchFamily="18" charset="0"/>
              </a:rPr>
              <a:t>Bus_pass_amount</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from </a:t>
            </a:r>
            <a:r>
              <a:rPr lang="en-IN" sz="1400" dirty="0" err="1">
                <a:latin typeface="Times New Roman" panose="02020603050405020304" pitchFamily="18" charset="0"/>
                <a:cs typeface="Times New Roman" panose="02020603050405020304" pitchFamily="18" charset="0"/>
              </a:rPr>
              <a:t>student_info</a:t>
            </a:r>
            <a:r>
              <a:rPr lang="en-IN" sz="1400" dirty="0">
                <a:latin typeface="Times New Roman" panose="02020603050405020304" pitchFamily="18" charset="0"/>
                <a:cs typeface="Times New Roman" panose="02020603050405020304" pitchFamily="18" charset="0"/>
              </a:rPr>
              <a:t> where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='erode';</a:t>
            </a:r>
          </a:p>
        </p:txBody>
      </p:sp>
      <p:sp>
        <p:nvSpPr>
          <p:cNvPr id="4" name="TextBox 3">
            <a:extLst>
              <a:ext uri="{FF2B5EF4-FFF2-40B4-BE49-F238E27FC236}">
                <a16:creationId xmlns:a16="http://schemas.microsoft.com/office/drawing/2014/main" id="{6B2A779C-D9B8-C3E9-D034-865777C63D5F}"/>
              </a:ext>
            </a:extLst>
          </p:cNvPr>
          <p:cNvSpPr txBox="1"/>
          <p:nvPr/>
        </p:nvSpPr>
        <p:spPr>
          <a:xfrm>
            <a:off x="548640" y="673768"/>
            <a:ext cx="6631806" cy="378958"/>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6.  Case and end</a:t>
            </a:r>
          </a:p>
        </p:txBody>
      </p:sp>
      <p:sp>
        <p:nvSpPr>
          <p:cNvPr id="6" name="TextBox 5">
            <a:extLst>
              <a:ext uri="{FF2B5EF4-FFF2-40B4-BE49-F238E27FC236}">
                <a16:creationId xmlns:a16="http://schemas.microsoft.com/office/drawing/2014/main" id="{8D032CBA-3BB7-6530-3E91-9992180A179F}"/>
              </a:ext>
            </a:extLst>
          </p:cNvPr>
          <p:cNvSpPr txBox="1"/>
          <p:nvPr/>
        </p:nvSpPr>
        <p:spPr>
          <a:xfrm>
            <a:off x="462014" y="1119858"/>
            <a:ext cx="8597766" cy="1077218"/>
          </a:xfrm>
          <a:prstGeom prst="rect">
            <a:avLst/>
          </a:prstGeom>
          <a:noFill/>
        </p:spPr>
        <p:txBody>
          <a:bodyPr wrap="square">
            <a:spAutoFit/>
          </a:bodyPr>
          <a:lstStyle/>
          <a:p>
            <a:pPr algn="l"/>
            <a:r>
              <a:rPr lang="en-US" sz="1600" b="0" i="0" dirty="0">
                <a:solidFill>
                  <a:srgbClr val="000000"/>
                </a:solidFill>
                <a:effectLst/>
                <a:latin typeface="Times New Roman" panose="02020603050405020304" pitchFamily="18" charset="0"/>
                <a:cs typeface="Times New Roman" panose="02020603050405020304" pitchFamily="18" charset="0"/>
              </a:rPr>
              <a:t>The CASE statement goes through conditions and return a value when the first condition is met (like an IF-THEN-ELSE statement). So, once a condition is true, it will stop reading and return the result.</a:t>
            </a:r>
          </a:p>
          <a:p>
            <a:pPr algn="l"/>
            <a:r>
              <a:rPr lang="en-US" sz="1600" b="0" i="0" dirty="0">
                <a:solidFill>
                  <a:srgbClr val="000000"/>
                </a:solidFill>
                <a:effectLst/>
                <a:latin typeface="Times New Roman" panose="02020603050405020304" pitchFamily="18" charset="0"/>
                <a:cs typeface="Times New Roman" panose="02020603050405020304" pitchFamily="18" charset="0"/>
              </a:rPr>
              <a:t>If no conditions are true, it will return the value in the ELSE clause.</a:t>
            </a:r>
          </a:p>
          <a:p>
            <a:pPr algn="l"/>
            <a:r>
              <a:rPr lang="en-US" sz="1600" b="0" i="0" dirty="0">
                <a:solidFill>
                  <a:srgbClr val="000000"/>
                </a:solidFill>
                <a:effectLst/>
                <a:latin typeface="Times New Roman" panose="02020603050405020304" pitchFamily="18" charset="0"/>
                <a:cs typeface="Times New Roman" panose="02020603050405020304" pitchFamily="18" charset="0"/>
              </a:rPr>
              <a:t>If there is no ELSE part and no conditions are true, it returns NULL.</a:t>
            </a:r>
          </a:p>
        </p:txBody>
      </p:sp>
      <p:sp>
        <p:nvSpPr>
          <p:cNvPr id="8" name="TextBox 7">
            <a:extLst>
              <a:ext uri="{FF2B5EF4-FFF2-40B4-BE49-F238E27FC236}">
                <a16:creationId xmlns:a16="http://schemas.microsoft.com/office/drawing/2014/main" id="{709B0790-437C-0AD4-CCFE-BEE852AC79AF}"/>
              </a:ext>
            </a:extLst>
          </p:cNvPr>
          <p:cNvSpPr txBox="1"/>
          <p:nvPr/>
        </p:nvSpPr>
        <p:spPr>
          <a:xfrm>
            <a:off x="462014" y="2273833"/>
            <a:ext cx="8684392"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Example:</a:t>
            </a:r>
            <a:endParaRPr lang="en-IN" sz="1600" dirty="0"/>
          </a:p>
        </p:txBody>
      </p:sp>
      <p:pic>
        <p:nvPicPr>
          <p:cNvPr id="10" name="Picture 9">
            <a:extLst>
              <a:ext uri="{FF2B5EF4-FFF2-40B4-BE49-F238E27FC236}">
                <a16:creationId xmlns:a16="http://schemas.microsoft.com/office/drawing/2014/main" id="{19294A06-0023-3304-2BE8-A8D8EBD3CD71}"/>
              </a:ext>
            </a:extLst>
          </p:cNvPr>
          <p:cNvPicPr>
            <a:picLocks noChangeAspect="1"/>
          </p:cNvPicPr>
          <p:nvPr/>
        </p:nvPicPr>
        <p:blipFill>
          <a:blip r:embed="rId2"/>
          <a:stretch>
            <a:fillRect/>
          </a:stretch>
        </p:blipFill>
        <p:spPr>
          <a:xfrm>
            <a:off x="462014" y="5061035"/>
            <a:ext cx="6807326" cy="1252769"/>
          </a:xfrm>
          <a:prstGeom prst="rect">
            <a:avLst/>
          </a:prstGeom>
        </p:spPr>
      </p:pic>
    </p:spTree>
    <p:extLst>
      <p:ext uri="{BB962C8B-B14F-4D97-AF65-F5344CB8AC3E}">
        <p14:creationId xmlns:p14="http://schemas.microsoft.com/office/powerpoint/2010/main" val="2855557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53238F-562A-9207-9D45-801D7ABFA3A8}"/>
              </a:ext>
            </a:extLst>
          </p:cNvPr>
          <p:cNvSpPr txBox="1"/>
          <p:nvPr/>
        </p:nvSpPr>
        <p:spPr>
          <a:xfrm>
            <a:off x="741145" y="1969915"/>
            <a:ext cx="8251256" cy="2246769"/>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select*,</a:t>
            </a:r>
          </a:p>
          <a:p>
            <a:r>
              <a:rPr lang="en-IN" sz="1400" dirty="0">
                <a:latin typeface="Times New Roman" panose="02020603050405020304" pitchFamily="18" charset="0"/>
                <a:cs typeface="Times New Roman" panose="02020603050405020304" pitchFamily="18" charset="0"/>
              </a:rPr>
              <a:t>case</a:t>
            </a:r>
          </a:p>
          <a:p>
            <a:r>
              <a:rPr lang="en-IN" sz="1400" dirty="0">
                <a:highlight>
                  <a:srgbClr val="FFFF00"/>
                </a:highlight>
                <a:latin typeface="Times New Roman" panose="02020603050405020304" pitchFamily="18" charset="0"/>
                <a:cs typeface="Times New Roman" panose="02020603050405020304" pitchFamily="18" charset="0"/>
              </a:rPr>
              <a:t>when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erode'then</a:t>
            </a:r>
            <a:r>
              <a:rPr lang="en-IN" sz="1400" dirty="0">
                <a:latin typeface="Times New Roman" panose="02020603050405020304" pitchFamily="18" charset="0"/>
                <a:cs typeface="Times New Roman" panose="02020603050405020304" pitchFamily="18" charset="0"/>
              </a:rPr>
              <a:t> 500</a:t>
            </a:r>
          </a:p>
          <a:p>
            <a:r>
              <a:rPr lang="en-IN" sz="1400" dirty="0">
                <a:highlight>
                  <a:srgbClr val="FFFF00"/>
                </a:highlight>
                <a:latin typeface="Times New Roman" panose="02020603050405020304" pitchFamily="18" charset="0"/>
                <a:cs typeface="Times New Roman" panose="02020603050405020304" pitchFamily="18" charset="0"/>
              </a:rPr>
              <a:t>when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tiruppur'then</a:t>
            </a:r>
            <a:r>
              <a:rPr lang="en-IN" sz="1400" dirty="0">
                <a:latin typeface="Times New Roman" panose="02020603050405020304" pitchFamily="18" charset="0"/>
                <a:cs typeface="Times New Roman" panose="02020603050405020304" pitchFamily="18" charset="0"/>
              </a:rPr>
              <a:t> 700</a:t>
            </a:r>
          </a:p>
          <a:p>
            <a:r>
              <a:rPr lang="en-IN" sz="1400" dirty="0">
                <a:highlight>
                  <a:srgbClr val="FFFF00"/>
                </a:highlight>
                <a:latin typeface="Times New Roman" panose="02020603050405020304" pitchFamily="18" charset="0"/>
                <a:cs typeface="Times New Roman" panose="02020603050405020304" pitchFamily="18" charset="0"/>
              </a:rPr>
              <a:t>when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thiruchirapalli'then</a:t>
            </a:r>
            <a:r>
              <a:rPr lang="en-IN" sz="1400" dirty="0">
                <a:latin typeface="Times New Roman" panose="02020603050405020304" pitchFamily="18" charset="0"/>
                <a:cs typeface="Times New Roman" panose="02020603050405020304" pitchFamily="18" charset="0"/>
              </a:rPr>
              <a:t> 400</a:t>
            </a:r>
          </a:p>
          <a:p>
            <a:r>
              <a:rPr lang="en-IN" sz="1400" dirty="0">
                <a:highlight>
                  <a:srgbClr val="FFFF00"/>
                </a:highlight>
                <a:latin typeface="Times New Roman" panose="02020603050405020304" pitchFamily="18" charset="0"/>
                <a:cs typeface="Times New Roman" panose="02020603050405020304" pitchFamily="18" charset="0"/>
              </a:rPr>
              <a:t>when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kumarapalayam'then</a:t>
            </a:r>
            <a:r>
              <a:rPr lang="en-IN" sz="1400" dirty="0">
                <a:latin typeface="Times New Roman" panose="02020603050405020304" pitchFamily="18" charset="0"/>
                <a:cs typeface="Times New Roman" panose="02020603050405020304" pitchFamily="18" charset="0"/>
              </a:rPr>
              <a:t> 350</a:t>
            </a:r>
          </a:p>
          <a:p>
            <a:r>
              <a:rPr lang="en-IN" sz="1400" dirty="0">
                <a:highlight>
                  <a:srgbClr val="FFFF00"/>
                </a:highlight>
                <a:latin typeface="Times New Roman" panose="02020603050405020304" pitchFamily="18" charset="0"/>
                <a:cs typeface="Times New Roman" panose="02020603050405020304" pitchFamily="18" charset="0"/>
              </a:rPr>
              <a:t>when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salem'then</a:t>
            </a:r>
            <a:r>
              <a:rPr lang="en-IN" sz="1400" dirty="0">
                <a:latin typeface="Times New Roman" panose="02020603050405020304" pitchFamily="18" charset="0"/>
                <a:cs typeface="Times New Roman" panose="02020603050405020304" pitchFamily="18" charset="0"/>
              </a:rPr>
              <a:t> 700</a:t>
            </a:r>
          </a:p>
          <a:p>
            <a:r>
              <a:rPr lang="en-IN" sz="1400" dirty="0">
                <a:highlight>
                  <a:srgbClr val="FFFF00"/>
                </a:highlight>
                <a:latin typeface="Times New Roman" panose="02020603050405020304" pitchFamily="18" charset="0"/>
                <a:cs typeface="Times New Roman" panose="02020603050405020304" pitchFamily="18" charset="0"/>
              </a:rPr>
              <a:t>when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chennai'then</a:t>
            </a:r>
            <a:r>
              <a:rPr lang="en-IN" sz="1400" dirty="0">
                <a:latin typeface="Times New Roman" panose="02020603050405020304" pitchFamily="18" charset="0"/>
                <a:cs typeface="Times New Roman" panose="02020603050405020304" pitchFamily="18" charset="0"/>
              </a:rPr>
              <a:t> 800</a:t>
            </a:r>
          </a:p>
          <a:p>
            <a:r>
              <a:rPr lang="en-IN" sz="1400" dirty="0">
                <a:highlight>
                  <a:srgbClr val="FFFF00"/>
                </a:highlight>
                <a:latin typeface="Times New Roman" panose="02020603050405020304" pitchFamily="18" charset="0"/>
                <a:cs typeface="Times New Roman" panose="02020603050405020304" pitchFamily="18" charset="0"/>
              </a:rPr>
              <a:t>when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madurai'then</a:t>
            </a:r>
            <a:r>
              <a:rPr lang="en-IN" sz="1400" dirty="0">
                <a:latin typeface="Times New Roman" panose="02020603050405020304" pitchFamily="18" charset="0"/>
                <a:cs typeface="Times New Roman" panose="02020603050405020304" pitchFamily="18" charset="0"/>
              </a:rPr>
              <a:t> 1000</a:t>
            </a:r>
          </a:p>
          <a:p>
            <a:r>
              <a:rPr lang="en-IN" sz="1400" dirty="0">
                <a:latin typeface="Times New Roman" panose="02020603050405020304" pitchFamily="18" charset="0"/>
                <a:cs typeface="Times New Roman" panose="02020603050405020304" pitchFamily="18" charset="0"/>
              </a:rPr>
              <a:t>end as </a:t>
            </a:r>
            <a:r>
              <a:rPr lang="en-IN" sz="1400" dirty="0" err="1">
                <a:latin typeface="Times New Roman" panose="02020603050405020304" pitchFamily="18" charset="0"/>
                <a:cs typeface="Times New Roman" panose="02020603050405020304" pitchFamily="18" charset="0"/>
              </a:rPr>
              <a:t>Bus_pass_amountfrom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student_info</a:t>
            </a:r>
            <a:r>
              <a:rPr lang="en-IN" sz="1400" dirty="0">
                <a:latin typeface="Times New Roman" panose="02020603050405020304" pitchFamily="18" charset="0"/>
                <a:cs typeface="Times New Roman" panose="02020603050405020304" pitchFamily="18" charset="0"/>
              </a:rPr>
              <a:t> where </a:t>
            </a:r>
            <a:r>
              <a:rPr lang="en-IN" sz="1400" dirty="0" err="1">
                <a:latin typeface="Times New Roman" panose="02020603050405020304" pitchFamily="18" charset="0"/>
                <a:cs typeface="Times New Roman" panose="02020603050405020304" pitchFamily="18" charset="0"/>
              </a:rPr>
              <a:t>city_state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chennai</a:t>
            </a:r>
            <a:r>
              <a:rPr lang="en-IN" sz="1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6F998CEB-CA7E-65FA-837F-EC7AB7B0CB8A}"/>
              </a:ext>
            </a:extLst>
          </p:cNvPr>
          <p:cNvSpPr txBox="1"/>
          <p:nvPr/>
        </p:nvSpPr>
        <p:spPr>
          <a:xfrm>
            <a:off x="818147" y="895148"/>
            <a:ext cx="2743200"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7.  When</a:t>
            </a:r>
          </a:p>
        </p:txBody>
      </p:sp>
      <p:pic>
        <p:nvPicPr>
          <p:cNvPr id="6" name="Picture 5">
            <a:extLst>
              <a:ext uri="{FF2B5EF4-FFF2-40B4-BE49-F238E27FC236}">
                <a16:creationId xmlns:a16="http://schemas.microsoft.com/office/drawing/2014/main" id="{5F6FB926-692A-BA82-CBEB-490005081A4F}"/>
              </a:ext>
            </a:extLst>
          </p:cNvPr>
          <p:cNvPicPr>
            <a:picLocks noChangeAspect="1"/>
          </p:cNvPicPr>
          <p:nvPr/>
        </p:nvPicPr>
        <p:blipFill>
          <a:blip r:embed="rId2"/>
          <a:stretch>
            <a:fillRect/>
          </a:stretch>
        </p:blipFill>
        <p:spPr>
          <a:xfrm>
            <a:off x="741145" y="4275788"/>
            <a:ext cx="7180952" cy="1466667"/>
          </a:xfrm>
          <a:prstGeom prst="rect">
            <a:avLst/>
          </a:prstGeom>
        </p:spPr>
      </p:pic>
      <p:sp>
        <p:nvSpPr>
          <p:cNvPr id="8" name="TextBox 7">
            <a:extLst>
              <a:ext uri="{FF2B5EF4-FFF2-40B4-BE49-F238E27FC236}">
                <a16:creationId xmlns:a16="http://schemas.microsoft.com/office/drawing/2014/main" id="{C32CFE54-62B5-AB28-56D7-1677373A27EC}"/>
              </a:ext>
            </a:extLst>
          </p:cNvPr>
          <p:cNvSpPr txBox="1"/>
          <p:nvPr/>
        </p:nvSpPr>
        <p:spPr>
          <a:xfrm>
            <a:off x="741145" y="1264480"/>
            <a:ext cx="8405261" cy="646331"/>
          </a:xfrm>
          <a:prstGeom prst="rect">
            <a:avLst/>
          </a:prstGeom>
          <a:noFill/>
        </p:spPr>
        <p:txBody>
          <a:bodyPr wrap="square">
            <a:spAutoFit/>
          </a:bodyPr>
          <a:lstStyle/>
          <a:p>
            <a:r>
              <a:rPr lang="en-US" b="0" i="0" dirty="0">
                <a:solidFill>
                  <a:srgbClr val="454545"/>
                </a:solidFill>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MySQL CASE WHEN</a:t>
            </a:r>
            <a:r>
              <a:rPr lang="en-US" b="0" i="0" dirty="0">
                <a:solidFill>
                  <a:srgbClr val="454545"/>
                </a:solidFill>
                <a:effectLst/>
                <a:latin typeface="Times New Roman" panose="02020603050405020304" pitchFamily="18" charset="0"/>
                <a:cs typeface="Times New Roman" panose="02020603050405020304" pitchFamily="18" charset="0"/>
              </a:rPr>
              <a:t> statement is a control flow function that allows to add conditional logic to SQL queries.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914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3497A-2C6E-6807-32F9-9E63133CED61}"/>
              </a:ext>
            </a:extLst>
          </p:cNvPr>
          <p:cNvSpPr txBox="1"/>
          <p:nvPr/>
        </p:nvSpPr>
        <p:spPr>
          <a:xfrm>
            <a:off x="567891" y="1241659"/>
            <a:ext cx="8578515" cy="646331"/>
          </a:xfrm>
          <a:prstGeom prst="rect">
            <a:avLst/>
          </a:prstGeom>
          <a:noFill/>
        </p:spPr>
        <p:txBody>
          <a:bodyPr wrap="square">
            <a:spAutoFit/>
          </a:bodyPr>
          <a:lstStyle/>
          <a:p>
            <a:pPr algn="l" fontAlgn="t"/>
            <a:r>
              <a:rPr lang="en-US" b="1" i="0" dirty="0">
                <a:solidFill>
                  <a:srgbClr val="000000"/>
                </a:solidFill>
                <a:effectLst/>
                <a:latin typeface="Times New Roman" panose="02020603050405020304" pitchFamily="18" charset="0"/>
                <a:cs typeface="Times New Roman" panose="02020603050405020304" pitchFamily="18" charset="0"/>
              </a:rPr>
              <a:t>THEN</a:t>
            </a:r>
            <a:r>
              <a:rPr lang="en-US" b="0" i="0" dirty="0">
                <a:solidFill>
                  <a:srgbClr val="000000"/>
                </a:solidFill>
                <a:effectLst/>
                <a:latin typeface="Times New Roman" panose="02020603050405020304" pitchFamily="18" charset="0"/>
                <a:cs typeface="Times New Roman" panose="02020603050405020304" pitchFamily="18" charset="0"/>
              </a:rPr>
              <a:t> is a keyword that executes the next block if the WHEN condition is satisfied END specifies the end of the CASE block.</a:t>
            </a:r>
          </a:p>
        </p:txBody>
      </p:sp>
      <p:sp>
        <p:nvSpPr>
          <p:cNvPr id="4" name="TextBox 3">
            <a:extLst>
              <a:ext uri="{FF2B5EF4-FFF2-40B4-BE49-F238E27FC236}">
                <a16:creationId xmlns:a16="http://schemas.microsoft.com/office/drawing/2014/main" id="{977C0491-F9B3-F2DB-E0AC-22043C21A57A}"/>
              </a:ext>
            </a:extLst>
          </p:cNvPr>
          <p:cNvSpPr txBox="1"/>
          <p:nvPr/>
        </p:nvSpPr>
        <p:spPr>
          <a:xfrm>
            <a:off x="779646" y="654518"/>
            <a:ext cx="2656573" cy="365760"/>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8.  Then</a:t>
            </a:r>
          </a:p>
        </p:txBody>
      </p:sp>
      <p:sp>
        <p:nvSpPr>
          <p:cNvPr id="6" name="TextBox 5">
            <a:extLst>
              <a:ext uri="{FF2B5EF4-FFF2-40B4-BE49-F238E27FC236}">
                <a16:creationId xmlns:a16="http://schemas.microsoft.com/office/drawing/2014/main" id="{07A9D1D9-F2AE-8926-BC5D-DD47DE4AF5A3}"/>
              </a:ext>
            </a:extLst>
          </p:cNvPr>
          <p:cNvSpPr txBox="1"/>
          <p:nvPr/>
        </p:nvSpPr>
        <p:spPr>
          <a:xfrm>
            <a:off x="567891" y="2040556"/>
            <a:ext cx="8578515" cy="2950886"/>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select*,</a:t>
            </a:r>
          </a:p>
          <a:p>
            <a:r>
              <a:rPr lang="en-IN" sz="1800" dirty="0">
                <a:latin typeface="Times New Roman" panose="02020603050405020304" pitchFamily="18" charset="0"/>
                <a:cs typeface="Times New Roman" panose="02020603050405020304" pitchFamily="18" charset="0"/>
              </a:rPr>
              <a:t>case</a:t>
            </a:r>
          </a:p>
          <a:p>
            <a:r>
              <a:rPr lang="en-IN" sz="1800" dirty="0">
                <a:highlight>
                  <a:srgbClr val="FFFF00"/>
                </a:highlight>
                <a:latin typeface="Times New Roman" panose="02020603050405020304" pitchFamily="18" charset="0"/>
                <a:cs typeface="Times New Roman" panose="02020603050405020304" pitchFamily="18" charset="0"/>
              </a:rPr>
              <a:t>when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erode'</a:t>
            </a:r>
            <a:r>
              <a:rPr lang="en-IN" sz="1800" dirty="0" err="1">
                <a:highlight>
                  <a:srgbClr val="00FFFF"/>
                </a:highlight>
                <a:latin typeface="Times New Roman" panose="02020603050405020304" pitchFamily="18" charset="0"/>
                <a:cs typeface="Times New Roman" panose="02020603050405020304" pitchFamily="18" charset="0"/>
              </a:rPr>
              <a:t>then</a:t>
            </a:r>
            <a:r>
              <a:rPr lang="en-IN" sz="1800" dirty="0">
                <a:highlight>
                  <a:srgbClr val="00FFFF"/>
                </a:highligh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500</a:t>
            </a:r>
          </a:p>
          <a:p>
            <a:r>
              <a:rPr lang="en-IN" sz="1800" dirty="0">
                <a:highlight>
                  <a:srgbClr val="FFFF00"/>
                </a:highlight>
                <a:latin typeface="Times New Roman" panose="02020603050405020304" pitchFamily="18" charset="0"/>
                <a:cs typeface="Times New Roman" panose="02020603050405020304" pitchFamily="18" charset="0"/>
              </a:rPr>
              <a:t>when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tiruppur'</a:t>
            </a:r>
            <a:r>
              <a:rPr lang="en-IN" sz="1800" dirty="0" err="1">
                <a:highlight>
                  <a:srgbClr val="00FFFF"/>
                </a:highlight>
                <a:latin typeface="Times New Roman" panose="02020603050405020304" pitchFamily="18" charset="0"/>
                <a:cs typeface="Times New Roman" panose="02020603050405020304" pitchFamily="18" charset="0"/>
              </a:rPr>
              <a:t>then</a:t>
            </a:r>
            <a:r>
              <a:rPr lang="en-IN" sz="1800" dirty="0">
                <a:latin typeface="Times New Roman" panose="02020603050405020304" pitchFamily="18" charset="0"/>
                <a:cs typeface="Times New Roman" panose="02020603050405020304" pitchFamily="18" charset="0"/>
              </a:rPr>
              <a:t> 700</a:t>
            </a:r>
          </a:p>
          <a:p>
            <a:r>
              <a:rPr lang="en-IN" sz="1800" dirty="0">
                <a:highlight>
                  <a:srgbClr val="FFFF00"/>
                </a:highlight>
                <a:latin typeface="Times New Roman" panose="02020603050405020304" pitchFamily="18" charset="0"/>
                <a:cs typeface="Times New Roman" panose="02020603050405020304" pitchFamily="18" charset="0"/>
              </a:rPr>
              <a:t>when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thiruchirapalli'</a:t>
            </a:r>
            <a:r>
              <a:rPr lang="en-IN" sz="1800" dirty="0" err="1">
                <a:highlight>
                  <a:srgbClr val="00FFFF"/>
                </a:highlight>
                <a:latin typeface="Times New Roman" panose="02020603050405020304" pitchFamily="18" charset="0"/>
                <a:cs typeface="Times New Roman" panose="02020603050405020304" pitchFamily="18" charset="0"/>
              </a:rPr>
              <a:t>then</a:t>
            </a:r>
            <a:r>
              <a:rPr lang="en-IN" sz="1800" dirty="0">
                <a:latin typeface="Times New Roman" panose="02020603050405020304" pitchFamily="18" charset="0"/>
                <a:cs typeface="Times New Roman" panose="02020603050405020304" pitchFamily="18" charset="0"/>
              </a:rPr>
              <a:t> 400</a:t>
            </a:r>
          </a:p>
          <a:p>
            <a:r>
              <a:rPr lang="en-IN" sz="1800" dirty="0">
                <a:highlight>
                  <a:srgbClr val="FFFF00"/>
                </a:highlight>
                <a:latin typeface="Times New Roman" panose="02020603050405020304" pitchFamily="18" charset="0"/>
                <a:cs typeface="Times New Roman" panose="02020603050405020304" pitchFamily="18" charset="0"/>
              </a:rPr>
              <a:t>when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kumarapalayam'</a:t>
            </a:r>
            <a:r>
              <a:rPr lang="en-IN" sz="1800" dirty="0" err="1">
                <a:highlight>
                  <a:srgbClr val="00FFFF"/>
                </a:highlight>
                <a:latin typeface="Times New Roman" panose="02020603050405020304" pitchFamily="18" charset="0"/>
                <a:cs typeface="Times New Roman" panose="02020603050405020304" pitchFamily="18" charset="0"/>
              </a:rPr>
              <a:t>then</a:t>
            </a:r>
            <a:r>
              <a:rPr lang="en-IN" sz="1800" dirty="0">
                <a:highlight>
                  <a:srgbClr val="00FFFF"/>
                </a:highligh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350</a:t>
            </a:r>
          </a:p>
          <a:p>
            <a:r>
              <a:rPr lang="en-IN" sz="1800" dirty="0">
                <a:highlight>
                  <a:srgbClr val="FFFF00"/>
                </a:highlight>
                <a:latin typeface="Times New Roman" panose="02020603050405020304" pitchFamily="18" charset="0"/>
                <a:cs typeface="Times New Roman" panose="02020603050405020304" pitchFamily="18" charset="0"/>
              </a:rPr>
              <a:t>when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salem'</a:t>
            </a:r>
            <a:r>
              <a:rPr lang="en-IN" sz="1800" dirty="0" err="1">
                <a:highlight>
                  <a:srgbClr val="00FFFF"/>
                </a:highlight>
                <a:latin typeface="Times New Roman" panose="02020603050405020304" pitchFamily="18" charset="0"/>
                <a:cs typeface="Times New Roman" panose="02020603050405020304" pitchFamily="18" charset="0"/>
              </a:rPr>
              <a:t>then</a:t>
            </a:r>
            <a:r>
              <a:rPr lang="en-IN" sz="1800" dirty="0">
                <a:highlight>
                  <a:srgbClr val="00FFFF"/>
                </a:highligh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700</a:t>
            </a:r>
          </a:p>
          <a:p>
            <a:r>
              <a:rPr lang="en-IN" sz="1800" dirty="0">
                <a:highlight>
                  <a:srgbClr val="FFFF00"/>
                </a:highlight>
                <a:latin typeface="Times New Roman" panose="02020603050405020304" pitchFamily="18" charset="0"/>
                <a:cs typeface="Times New Roman" panose="02020603050405020304" pitchFamily="18" charset="0"/>
              </a:rPr>
              <a:t>when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chennai'</a:t>
            </a:r>
            <a:r>
              <a:rPr lang="en-IN" sz="1800" dirty="0" err="1">
                <a:highlight>
                  <a:srgbClr val="00FFFF"/>
                </a:highlight>
                <a:latin typeface="Times New Roman" panose="02020603050405020304" pitchFamily="18" charset="0"/>
                <a:cs typeface="Times New Roman" panose="02020603050405020304" pitchFamily="18" charset="0"/>
              </a:rPr>
              <a:t>then</a:t>
            </a:r>
            <a:r>
              <a:rPr lang="en-IN" sz="1800" dirty="0">
                <a:highlight>
                  <a:srgbClr val="00FFFF"/>
                </a:highligh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800</a:t>
            </a:r>
          </a:p>
          <a:p>
            <a:r>
              <a:rPr lang="en-IN" sz="1800" dirty="0">
                <a:highlight>
                  <a:srgbClr val="FFFF00"/>
                </a:highlight>
                <a:latin typeface="Times New Roman" panose="02020603050405020304" pitchFamily="18" charset="0"/>
                <a:cs typeface="Times New Roman" panose="02020603050405020304" pitchFamily="18" charset="0"/>
              </a:rPr>
              <a:t>when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madurai'</a:t>
            </a:r>
            <a:r>
              <a:rPr lang="en-IN" sz="1800" dirty="0" err="1">
                <a:highlight>
                  <a:srgbClr val="00FFFF"/>
                </a:highlight>
                <a:latin typeface="Times New Roman" panose="02020603050405020304" pitchFamily="18" charset="0"/>
                <a:cs typeface="Times New Roman" panose="02020603050405020304" pitchFamily="18" charset="0"/>
              </a:rPr>
              <a:t>then</a:t>
            </a:r>
            <a:r>
              <a:rPr lang="en-IN" sz="1800" dirty="0">
                <a:latin typeface="Times New Roman" panose="02020603050405020304" pitchFamily="18" charset="0"/>
                <a:cs typeface="Times New Roman" panose="02020603050405020304" pitchFamily="18" charset="0"/>
              </a:rPr>
              <a:t> 1000</a:t>
            </a:r>
          </a:p>
          <a:p>
            <a:r>
              <a:rPr lang="en-IN" sz="1800" dirty="0">
                <a:latin typeface="Times New Roman" panose="02020603050405020304" pitchFamily="18" charset="0"/>
                <a:cs typeface="Times New Roman" panose="02020603050405020304" pitchFamily="18" charset="0"/>
              </a:rPr>
              <a:t>end as </a:t>
            </a:r>
            <a:r>
              <a:rPr lang="en-IN" sz="1800" dirty="0" err="1">
                <a:latin typeface="Times New Roman" panose="02020603050405020304" pitchFamily="18" charset="0"/>
                <a:cs typeface="Times New Roman" panose="02020603050405020304" pitchFamily="18" charset="0"/>
              </a:rPr>
              <a:t>Bus_pass_amountfrom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student_info</a:t>
            </a:r>
            <a:r>
              <a:rPr lang="en-IN" sz="1800" dirty="0">
                <a:latin typeface="Times New Roman" panose="02020603050405020304" pitchFamily="18" charset="0"/>
                <a:cs typeface="Times New Roman" panose="02020603050405020304" pitchFamily="18" charset="0"/>
              </a:rPr>
              <a:t> where </a:t>
            </a:r>
            <a:r>
              <a:rPr lang="en-IN" sz="1800" dirty="0" err="1">
                <a:latin typeface="Times New Roman" panose="02020603050405020304" pitchFamily="18" charset="0"/>
                <a:cs typeface="Times New Roman" panose="02020603050405020304" pitchFamily="18" charset="0"/>
              </a:rPr>
              <a:t>city_state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chennai</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776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2FF93-DFFF-58EB-AC3A-FAF53F68E33C}"/>
              </a:ext>
            </a:extLst>
          </p:cNvPr>
          <p:cNvSpPr txBox="1"/>
          <p:nvPr/>
        </p:nvSpPr>
        <p:spPr>
          <a:xfrm>
            <a:off x="924025" y="2782327"/>
            <a:ext cx="93461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COUNT(</a:t>
            </a:r>
            <a:r>
              <a:rPr lang="en-US" dirty="0" err="1">
                <a:latin typeface="Times New Roman" panose="02020603050405020304" pitchFamily="18" charset="0"/>
                <a:cs typeface="Times New Roman" panose="02020603050405020304" pitchFamily="18" charset="0"/>
              </a:rPr>
              <a:t>customer_id</a:t>
            </a:r>
            <a:r>
              <a:rPr lang="en-US" dirty="0">
                <a:latin typeface="Times New Roman" panose="02020603050405020304" pitchFamily="18" charset="0"/>
                <a:cs typeface="Times New Roman" panose="02020603050405020304" pitchFamily="18" charset="0"/>
              </a:rPr>
              <a:t>)FROM customers HAVING COUNT(</a:t>
            </a:r>
            <a:r>
              <a:rPr lang="en-US" dirty="0" err="1">
                <a:latin typeface="Times New Roman" panose="02020603050405020304" pitchFamily="18" charset="0"/>
                <a:cs typeface="Times New Roman" panose="02020603050405020304" pitchFamily="18" charset="0"/>
              </a:rPr>
              <a:t>customer_id</a:t>
            </a:r>
            <a:r>
              <a:rPr lang="en-US" dirty="0">
                <a:latin typeface="Times New Roman" panose="02020603050405020304" pitchFamily="18" charset="0"/>
                <a:cs typeface="Times New Roman" panose="02020603050405020304" pitchFamily="18" charset="0"/>
              </a:rPr>
              <a:t>)&gt;1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74A4344-48DD-8AE8-27BE-B9906CBD1DBB}"/>
              </a:ext>
            </a:extLst>
          </p:cNvPr>
          <p:cNvSpPr txBox="1"/>
          <p:nvPr/>
        </p:nvSpPr>
        <p:spPr>
          <a:xfrm>
            <a:off x="1087655" y="731520"/>
            <a:ext cx="3599848"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9.  Having Clause</a:t>
            </a:r>
          </a:p>
        </p:txBody>
      </p:sp>
      <p:pic>
        <p:nvPicPr>
          <p:cNvPr id="5" name="Picture 4">
            <a:extLst>
              <a:ext uri="{FF2B5EF4-FFF2-40B4-BE49-F238E27FC236}">
                <a16:creationId xmlns:a16="http://schemas.microsoft.com/office/drawing/2014/main" id="{4B487836-4832-F11A-7E9A-4D9A3F3F868F}"/>
              </a:ext>
            </a:extLst>
          </p:cNvPr>
          <p:cNvPicPr>
            <a:picLocks noChangeAspect="1"/>
          </p:cNvPicPr>
          <p:nvPr/>
        </p:nvPicPr>
        <p:blipFill>
          <a:blip r:embed="rId2"/>
          <a:stretch>
            <a:fillRect/>
          </a:stretch>
        </p:blipFill>
        <p:spPr>
          <a:xfrm>
            <a:off x="1087655" y="3429000"/>
            <a:ext cx="2171429" cy="914286"/>
          </a:xfrm>
          <a:prstGeom prst="rect">
            <a:avLst/>
          </a:prstGeom>
        </p:spPr>
      </p:pic>
      <p:sp>
        <p:nvSpPr>
          <p:cNvPr id="6" name="Rectangle 1">
            <a:extLst>
              <a:ext uri="{FF2B5EF4-FFF2-40B4-BE49-F238E27FC236}">
                <a16:creationId xmlns:a16="http://schemas.microsoft.com/office/drawing/2014/main" id="{48EB67A4-FA9E-AC38-8F38-D20D89D4024B}"/>
              </a:ext>
            </a:extLst>
          </p:cNvPr>
          <p:cNvSpPr>
            <a:spLocks noChangeArrowheads="1"/>
          </p:cNvSpPr>
          <p:nvPr/>
        </p:nvSpPr>
        <p:spPr bwMode="auto">
          <a:xfrm>
            <a:off x="1087656" y="1287487"/>
            <a:ext cx="83451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HAVING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clause was added to SQL because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WHERE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cannot be used with aggregate functions.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A2285089-63DB-4392-8AD6-154E243661CC}"/>
              </a:ext>
            </a:extLst>
          </p:cNvPr>
          <p:cNvSpPr txBox="1"/>
          <p:nvPr/>
        </p:nvSpPr>
        <p:spPr>
          <a:xfrm>
            <a:off x="1010653" y="2216888"/>
            <a:ext cx="2512193"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Example:</a:t>
            </a:r>
            <a:endParaRPr lang="en-IN" sz="1800" dirty="0"/>
          </a:p>
        </p:txBody>
      </p:sp>
    </p:spTree>
    <p:extLst>
      <p:ext uri="{BB962C8B-B14F-4D97-AF65-F5344CB8AC3E}">
        <p14:creationId xmlns:p14="http://schemas.microsoft.com/office/powerpoint/2010/main" val="2993003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60FC-1F3C-5523-FC47-92682EA57145}"/>
              </a:ext>
            </a:extLst>
          </p:cNvPr>
          <p:cNvSpPr>
            <a:spLocks noGrp="1"/>
          </p:cNvSpPr>
          <p:nvPr>
            <p:ph type="title"/>
          </p:nvPr>
        </p:nvSpPr>
        <p:spPr/>
        <p:txBody>
          <a:bodyPr/>
          <a:lstStyle/>
          <a:p>
            <a:r>
              <a:rPr lang="en-IN" sz="2800" b="1" i="1" dirty="0">
                <a:latin typeface="Times New Roman" panose="02020603050405020304" pitchFamily="18" charset="0"/>
                <a:cs typeface="Times New Roman" panose="02020603050405020304" pitchFamily="18" charset="0"/>
              </a:rPr>
              <a:t>Procedures</a:t>
            </a:r>
          </a:p>
        </p:txBody>
      </p:sp>
      <p:sp>
        <p:nvSpPr>
          <p:cNvPr id="3" name="Content Placeholder 2">
            <a:extLst>
              <a:ext uri="{FF2B5EF4-FFF2-40B4-BE49-F238E27FC236}">
                <a16:creationId xmlns:a16="http://schemas.microsoft.com/office/drawing/2014/main" id="{A8389BE7-9A79-85C6-C478-8036BF55F046}"/>
              </a:ext>
            </a:extLst>
          </p:cNvPr>
          <p:cNvSpPr>
            <a:spLocks noGrp="1"/>
          </p:cNvSpPr>
          <p:nvPr>
            <p:ph idx="1"/>
          </p:nvPr>
        </p:nvSpPr>
        <p:spPr>
          <a:xfrm>
            <a:off x="904776" y="2603499"/>
            <a:ext cx="3099333" cy="273852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Procedure creation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Begins &amp; end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call Procedures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Alter procedures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Declaring variables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Store variables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69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1E46-FC1A-05CB-50BE-8FE25204C031}"/>
              </a:ext>
            </a:extLst>
          </p:cNvPr>
          <p:cNvSpPr>
            <a:spLocks noGrp="1"/>
          </p:cNvSpPr>
          <p:nvPr>
            <p:ph type="title"/>
          </p:nvPr>
        </p:nvSpPr>
        <p:spPr>
          <a:xfrm>
            <a:off x="889382" y="1072602"/>
            <a:ext cx="9056836" cy="711723"/>
          </a:xfrm>
        </p:spPr>
        <p:txBody>
          <a:bodyPr/>
          <a:lstStyle/>
          <a:p>
            <a:r>
              <a:rPr lang="en-IN" sz="2800" i="1" u="sng" dirty="0">
                <a:latin typeface="Times New Roman" panose="02020603050405020304" pitchFamily="18" charset="0"/>
                <a:cs typeface="Times New Roman" panose="02020603050405020304" pitchFamily="18" charset="0"/>
              </a:rPr>
              <a:t>NUMERIC DATA TYPE</a:t>
            </a:r>
          </a:p>
        </p:txBody>
      </p:sp>
      <p:graphicFrame>
        <p:nvGraphicFramePr>
          <p:cNvPr id="3" name="Table 2">
            <a:extLst>
              <a:ext uri="{FF2B5EF4-FFF2-40B4-BE49-F238E27FC236}">
                <a16:creationId xmlns:a16="http://schemas.microsoft.com/office/drawing/2014/main" id="{63C2E599-615C-F260-3601-A216A6850C2C}"/>
              </a:ext>
            </a:extLst>
          </p:cNvPr>
          <p:cNvGraphicFramePr>
            <a:graphicFrameLocks noGrp="1"/>
          </p:cNvGraphicFramePr>
          <p:nvPr>
            <p:extLst>
              <p:ext uri="{D42A27DB-BD31-4B8C-83A1-F6EECF244321}">
                <p14:modId xmlns:p14="http://schemas.microsoft.com/office/powerpoint/2010/main" val="1718203743"/>
              </p:ext>
            </p:extLst>
          </p:nvPr>
        </p:nvGraphicFramePr>
        <p:xfrm>
          <a:off x="688157" y="2356701"/>
          <a:ext cx="10906812" cy="3883845"/>
        </p:xfrm>
        <a:graphic>
          <a:graphicData uri="http://schemas.openxmlformats.org/drawingml/2006/table">
            <a:tbl>
              <a:tblPr>
                <a:tableStyleId>{37CE84F3-28C3-443E-9E96-99CF82512B78}</a:tableStyleId>
              </a:tblPr>
              <a:tblGrid>
                <a:gridCol w="1596732">
                  <a:extLst>
                    <a:ext uri="{9D8B030D-6E8A-4147-A177-3AD203B41FA5}">
                      <a16:colId xmlns:a16="http://schemas.microsoft.com/office/drawing/2014/main" val="4036686890"/>
                    </a:ext>
                  </a:extLst>
                </a:gridCol>
                <a:gridCol w="9310080">
                  <a:extLst>
                    <a:ext uri="{9D8B030D-6E8A-4147-A177-3AD203B41FA5}">
                      <a16:colId xmlns:a16="http://schemas.microsoft.com/office/drawing/2014/main" val="385283983"/>
                    </a:ext>
                  </a:extLst>
                </a:gridCol>
              </a:tblGrid>
              <a:tr h="291493">
                <a:tc>
                  <a:txBody>
                    <a:bodyPr/>
                    <a:lstStyle/>
                    <a:p>
                      <a:pPr algn="ctr" fontAlgn="t"/>
                      <a:r>
                        <a:rPr lang="en-IN" sz="1600" b="0" cap="all" baseline="0" dirty="0">
                          <a:effectLst/>
                          <a:latin typeface="Calibri" panose="020F0502020204030204" pitchFamily="34" charset="0"/>
                        </a:rPr>
                        <a:t>DATA TYPE</a:t>
                      </a:r>
                    </a:p>
                  </a:txBody>
                  <a:tcPr marL="35586" marR="35586" marT="17793" marB="17793"/>
                </a:tc>
                <a:tc>
                  <a:txBody>
                    <a:bodyPr/>
                    <a:lstStyle/>
                    <a:p>
                      <a:pPr algn="l" fontAlgn="t"/>
                      <a:r>
                        <a:rPr lang="en-IN" sz="1600" b="0" cap="all" baseline="0" dirty="0">
                          <a:effectLst/>
                          <a:latin typeface="Calibri" panose="020F0502020204030204" pitchFamily="34" charset="0"/>
                        </a:rPr>
                        <a:t>                                                            DESCRIPTION</a:t>
                      </a:r>
                    </a:p>
                  </a:txBody>
                  <a:tcPr marL="35586" marR="35586" marT="17793" marB="17793"/>
                </a:tc>
                <a:extLst>
                  <a:ext uri="{0D108BD9-81ED-4DB2-BD59-A6C34878D82A}">
                    <a16:rowId xmlns:a16="http://schemas.microsoft.com/office/drawing/2014/main" val="2550040201"/>
                  </a:ext>
                </a:extLst>
              </a:tr>
              <a:tr h="397346">
                <a:tc>
                  <a:txBody>
                    <a:bodyPr/>
                    <a:lstStyle/>
                    <a:p>
                      <a:pPr fontAlgn="t"/>
                      <a:r>
                        <a:rPr lang="en-IN" sz="1600" baseline="0" dirty="0">
                          <a:solidFill>
                            <a:schemeClr val="bg1"/>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BIT</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Boolean type with values 0 (false), 1 (true), or NULL. Default is 1.</a:t>
                      </a:r>
                    </a:p>
                  </a:txBody>
                  <a:tcPr marL="35586" marR="35586" marT="17793" marB="17793"/>
                </a:tc>
                <a:extLst>
                  <a:ext uri="{0D108BD9-81ED-4DB2-BD59-A6C34878D82A}">
                    <a16:rowId xmlns:a16="http://schemas.microsoft.com/office/drawing/2014/main" val="2291811138"/>
                  </a:ext>
                </a:extLst>
              </a:tr>
              <a:tr h="302888">
                <a:tc>
                  <a:txBody>
                    <a:bodyPr/>
                    <a:lstStyle/>
                    <a:p>
                      <a:pPr fontAlgn="t"/>
                      <a:r>
                        <a:rPr lang="en-IN" sz="1600" baseline="0" dirty="0">
                          <a:solidFill>
                            <a:schemeClr val="bg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TINYINT</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Tiny whole numbers from 0 to 255.</a:t>
                      </a:r>
                    </a:p>
                  </a:txBody>
                  <a:tcPr marL="35586" marR="35586" marT="17793" marB="17793"/>
                </a:tc>
                <a:extLst>
                  <a:ext uri="{0D108BD9-81ED-4DB2-BD59-A6C34878D82A}">
                    <a16:rowId xmlns:a16="http://schemas.microsoft.com/office/drawing/2014/main" val="1445409059"/>
                  </a:ext>
                </a:extLst>
              </a:tr>
              <a:tr h="302888">
                <a:tc>
                  <a:txBody>
                    <a:bodyPr/>
                    <a:lstStyle/>
                    <a:p>
                      <a:pPr fontAlgn="t"/>
                      <a:r>
                        <a:rPr lang="en-IN" sz="1600" baseline="0" dirty="0">
                          <a:solidFill>
                            <a:schemeClr val="bg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SMALLINT</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Small whole numbers from -32,768 to 32,768.</a:t>
                      </a:r>
                    </a:p>
                  </a:txBody>
                  <a:tcPr marL="35586" marR="35586" marT="17793" marB="17793"/>
                </a:tc>
                <a:extLst>
                  <a:ext uri="{0D108BD9-81ED-4DB2-BD59-A6C34878D82A}">
                    <a16:rowId xmlns:a16="http://schemas.microsoft.com/office/drawing/2014/main" val="3698868147"/>
                  </a:ext>
                </a:extLst>
              </a:tr>
              <a:tr h="291493">
                <a:tc>
                  <a:txBody>
                    <a:bodyPr/>
                    <a:lstStyle/>
                    <a:p>
                      <a:pPr fontAlgn="t"/>
                      <a:r>
                        <a:rPr lang="en-IN" sz="1600" baseline="0" dirty="0">
                          <a:solidFill>
                            <a:schemeClr val="bg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INT</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Whole numbers from -2,147,483,648 to 2,147,483,648.</a:t>
                      </a:r>
                    </a:p>
                  </a:txBody>
                  <a:tcPr marL="35586" marR="35586" marT="17793" marB="17793"/>
                </a:tc>
                <a:extLst>
                  <a:ext uri="{0D108BD9-81ED-4DB2-BD59-A6C34878D82A}">
                    <a16:rowId xmlns:a16="http://schemas.microsoft.com/office/drawing/2014/main" val="472947213"/>
                  </a:ext>
                </a:extLst>
              </a:tr>
              <a:tr h="291493">
                <a:tc>
                  <a:txBody>
                    <a:bodyPr/>
                    <a:lstStyle/>
                    <a:p>
                      <a:pPr fontAlgn="t"/>
                      <a:r>
                        <a:rPr lang="en-IN" sz="1600" baseline="0" dirty="0">
                          <a:solidFill>
                            <a:schemeClr val="bg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BIGINT</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Large whole numbers from -9,223,372,036, 854,775,808 to 9,223,372,036, 854,775,808.</a:t>
                      </a:r>
                    </a:p>
                  </a:txBody>
                  <a:tcPr marL="35586" marR="35586" marT="17793" marB="17793"/>
                </a:tc>
                <a:extLst>
                  <a:ext uri="{0D108BD9-81ED-4DB2-BD59-A6C34878D82A}">
                    <a16:rowId xmlns:a16="http://schemas.microsoft.com/office/drawing/2014/main" val="1215891949"/>
                  </a:ext>
                </a:extLst>
              </a:tr>
              <a:tr h="302888">
                <a:tc>
                  <a:txBody>
                    <a:bodyPr/>
                    <a:lstStyle/>
                    <a:p>
                      <a:pPr fontAlgn="t"/>
                      <a:r>
                        <a:rPr lang="en-IN" sz="1600" baseline="0" dirty="0">
                          <a:solidFill>
                            <a:schemeClr val="bg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DECIMAL</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Fixed-point and scale number from -10^38 +1 to 10^38 +1.</a:t>
                      </a:r>
                    </a:p>
                  </a:txBody>
                  <a:tcPr marL="35586" marR="35586" marT="17793" marB="17793"/>
                </a:tc>
                <a:extLst>
                  <a:ext uri="{0D108BD9-81ED-4DB2-BD59-A6C34878D82A}">
                    <a16:rowId xmlns:a16="http://schemas.microsoft.com/office/drawing/2014/main" val="305933380"/>
                  </a:ext>
                </a:extLst>
              </a:tr>
              <a:tr h="397346">
                <a:tc>
                  <a:txBody>
                    <a:bodyPr/>
                    <a:lstStyle/>
                    <a:p>
                      <a:pPr fontAlgn="t"/>
                      <a:r>
                        <a:rPr lang="en-IN" sz="1600" baseline="0" dirty="0">
                          <a:solidFill>
                            <a:schemeClr val="bg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NUMERIC</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Same as decimal. Fixed-point and scale from -10^38 +1 to 10^38 +1.</a:t>
                      </a:r>
                    </a:p>
                  </a:txBody>
                  <a:tcPr marL="35586" marR="35586" marT="17793" marB="17793"/>
                </a:tc>
                <a:extLst>
                  <a:ext uri="{0D108BD9-81ED-4DB2-BD59-A6C34878D82A}">
                    <a16:rowId xmlns:a16="http://schemas.microsoft.com/office/drawing/2014/main" val="3797583431"/>
                  </a:ext>
                </a:extLst>
              </a:tr>
              <a:tr h="302888">
                <a:tc>
                  <a:txBody>
                    <a:bodyPr/>
                    <a:lstStyle/>
                    <a:p>
                      <a:pPr fontAlgn="t"/>
                      <a:r>
                        <a:rPr lang="en-IN" sz="1600" baseline="0" dirty="0">
                          <a:solidFill>
                            <a:schemeClr val="bg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FLOAT</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Floating point number from -1.79E + 308 to 1.79E + 308.</a:t>
                      </a:r>
                    </a:p>
                  </a:txBody>
                  <a:tcPr marL="35586" marR="35586" marT="17793" marB="17793"/>
                </a:tc>
                <a:extLst>
                  <a:ext uri="{0D108BD9-81ED-4DB2-BD59-A6C34878D82A}">
                    <a16:rowId xmlns:a16="http://schemas.microsoft.com/office/drawing/2014/main" val="1106936423"/>
                  </a:ext>
                </a:extLst>
              </a:tr>
              <a:tr h="302888">
                <a:tc>
                  <a:txBody>
                    <a:bodyPr/>
                    <a:lstStyle/>
                    <a:p>
                      <a:pPr algn="l" fontAlgn="t"/>
                      <a:r>
                        <a:rPr lang="en-IN" sz="1600" baseline="0" dirty="0">
                          <a:solidFill>
                            <a:schemeClr val="bg1"/>
                          </a:solidFill>
                          <a:effectLst/>
                          <a:latin typeface="Calibri" panose="020F0502020204030204" pitchFamily="34" charset="0"/>
                          <a:hlinkClick r:id="rId10">
                            <a:extLst>
                              <a:ext uri="{A12FA001-AC4F-418D-AE19-62706E023703}">
                                <ahyp:hlinkClr xmlns:ahyp="http://schemas.microsoft.com/office/drawing/2018/hyperlinkcolor" val="tx"/>
                              </a:ext>
                            </a:extLst>
                          </a:hlinkClick>
                        </a:rPr>
                        <a:t>REAL</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Floating point number from -3.40E + 38 to 3.40E + 38.</a:t>
                      </a:r>
                    </a:p>
                  </a:txBody>
                  <a:tcPr marL="35586" marR="35586" marT="17793" marB="17793"/>
                </a:tc>
                <a:extLst>
                  <a:ext uri="{0D108BD9-81ED-4DB2-BD59-A6C34878D82A}">
                    <a16:rowId xmlns:a16="http://schemas.microsoft.com/office/drawing/2014/main" val="1001979773"/>
                  </a:ext>
                </a:extLst>
              </a:tr>
              <a:tr h="302888">
                <a:tc>
                  <a:txBody>
                    <a:bodyPr/>
                    <a:lstStyle/>
                    <a:p>
                      <a:pPr fontAlgn="t"/>
                      <a:r>
                        <a:rPr lang="en-IN" sz="1600" baseline="0" dirty="0">
                          <a:solidFill>
                            <a:schemeClr val="bg1"/>
                          </a:solidFill>
                          <a:effectLst/>
                          <a:latin typeface="Calibri" panose="020F0502020204030204" pitchFamily="34" charset="0"/>
                          <a:hlinkClick r:id="rId11">
                            <a:extLst>
                              <a:ext uri="{A12FA001-AC4F-418D-AE19-62706E023703}">
                                <ahyp:hlinkClr xmlns:ahyp="http://schemas.microsoft.com/office/drawing/2018/hyperlinkcolor" val="tx"/>
                              </a:ext>
                            </a:extLst>
                          </a:hlinkClick>
                        </a:rPr>
                        <a:t>SMALLMONEY</a:t>
                      </a:r>
                      <a:endParaRPr lang="en-IN" sz="1600"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Monetary value from -214,748.3648 to 214,748.3647.</a:t>
                      </a:r>
                    </a:p>
                  </a:txBody>
                  <a:tcPr marL="35586" marR="35586" marT="17793" marB="17793"/>
                </a:tc>
                <a:extLst>
                  <a:ext uri="{0D108BD9-81ED-4DB2-BD59-A6C34878D82A}">
                    <a16:rowId xmlns:a16="http://schemas.microsoft.com/office/drawing/2014/main" val="546823753"/>
                  </a:ext>
                </a:extLst>
              </a:tr>
              <a:tr h="397346">
                <a:tc>
                  <a:txBody>
                    <a:bodyPr/>
                    <a:lstStyle/>
                    <a:p>
                      <a:pPr fontAlgn="t"/>
                      <a:r>
                        <a:rPr lang="en-IN" sz="1600" u="none" baseline="0" dirty="0">
                          <a:solidFill>
                            <a:schemeClr val="bg1"/>
                          </a:solidFill>
                          <a:effectLst/>
                          <a:latin typeface="Calibri" panose="020F0502020204030204" pitchFamily="34" charset="0"/>
                          <a:hlinkClick r:id="rId12">
                            <a:extLst>
                              <a:ext uri="{A12FA001-AC4F-418D-AE19-62706E023703}">
                                <ahyp:hlinkClr xmlns:ahyp="http://schemas.microsoft.com/office/drawing/2018/hyperlinkcolor" val="tx"/>
                              </a:ext>
                            </a:extLst>
                          </a:hlinkClick>
                        </a:rPr>
                        <a:t>MONEY</a:t>
                      </a:r>
                      <a:endParaRPr lang="en-IN" sz="1600" u="none" baseline="0" dirty="0">
                        <a:solidFill>
                          <a:schemeClr val="bg1"/>
                        </a:solidFill>
                        <a:effectLst/>
                        <a:latin typeface="Calibri" panose="020F0502020204030204" pitchFamily="34" charset="0"/>
                      </a:endParaRPr>
                    </a:p>
                  </a:txBody>
                  <a:tcPr marL="35586" marR="35586" marT="17793" marB="17793"/>
                </a:tc>
                <a:tc>
                  <a:txBody>
                    <a:bodyPr/>
                    <a:lstStyle/>
                    <a:p>
                      <a:pPr algn="ctr" fontAlgn="t"/>
                      <a:r>
                        <a:rPr lang="en-US" sz="1600" baseline="0" dirty="0">
                          <a:effectLst/>
                          <a:latin typeface="Calibri" panose="020F0502020204030204" pitchFamily="34" charset="0"/>
                        </a:rPr>
                        <a:t>Monetary value from -922,337,203,685,477.5808 to 922,337,203,685,477.5807.</a:t>
                      </a:r>
                    </a:p>
                  </a:txBody>
                  <a:tcPr marL="35586" marR="35586" marT="17793" marB="17793"/>
                </a:tc>
                <a:extLst>
                  <a:ext uri="{0D108BD9-81ED-4DB2-BD59-A6C34878D82A}">
                    <a16:rowId xmlns:a16="http://schemas.microsoft.com/office/drawing/2014/main" val="2796581874"/>
                  </a:ext>
                </a:extLst>
              </a:tr>
            </a:tbl>
          </a:graphicData>
        </a:graphic>
      </p:graphicFrame>
    </p:spTree>
    <p:extLst>
      <p:ext uri="{BB962C8B-B14F-4D97-AF65-F5344CB8AC3E}">
        <p14:creationId xmlns:p14="http://schemas.microsoft.com/office/powerpoint/2010/main" val="14636333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2276-971E-AC6E-33A7-1EA4AB92C668}"/>
              </a:ext>
            </a:extLst>
          </p:cNvPr>
          <p:cNvSpPr>
            <a:spLocks noGrp="1"/>
          </p:cNvSpPr>
          <p:nvPr>
            <p:ph type="title"/>
          </p:nvPr>
        </p:nvSpPr>
        <p:spPr>
          <a:xfrm>
            <a:off x="587142" y="2677644"/>
            <a:ext cx="5717406" cy="2283825"/>
          </a:xfrm>
        </p:spPr>
        <p:txBody>
          <a:bodyPr/>
          <a:lstStyle/>
          <a:p>
            <a:r>
              <a:rPr lang="en-IN" dirty="0">
                <a:latin typeface="Times New Roman" panose="02020603050405020304" pitchFamily="18" charset="0"/>
                <a:cs typeface="Times New Roman" panose="02020603050405020304" pitchFamily="18" charset="0"/>
              </a:rPr>
              <a:t>What is Procedure?</a:t>
            </a:r>
          </a:p>
        </p:txBody>
      </p:sp>
      <p:sp>
        <p:nvSpPr>
          <p:cNvPr id="3" name="Text Placeholder 2">
            <a:extLst>
              <a:ext uri="{FF2B5EF4-FFF2-40B4-BE49-F238E27FC236}">
                <a16:creationId xmlns:a16="http://schemas.microsoft.com/office/drawing/2014/main" id="{86158A1E-8172-FEF4-5908-905A3E875C0A}"/>
              </a:ext>
            </a:extLst>
          </p:cNvPr>
          <p:cNvSpPr>
            <a:spLocks noGrp="1"/>
          </p:cNvSpPr>
          <p:nvPr>
            <p:ph type="body" idx="1"/>
          </p:nvPr>
        </p:nvSpPr>
        <p:spPr>
          <a:xfrm>
            <a:off x="6895558" y="2677643"/>
            <a:ext cx="4709299" cy="3290019"/>
          </a:xfrm>
        </p:spPr>
        <p:txBody>
          <a:bodyPr>
            <a:normAutofit/>
          </a:bodyPr>
          <a:lstStyle/>
          <a:p>
            <a:pPr marL="342900" indent="-342900">
              <a:buFont typeface="Wingdings" panose="05000000000000000000" pitchFamily="2" charset="2"/>
              <a:buChar char="§"/>
            </a:pPr>
            <a:r>
              <a:rPr lang="en-US" b="0" i="0" dirty="0">
                <a:solidFill>
                  <a:srgbClr val="333333"/>
                </a:solidFill>
                <a:effectLst/>
                <a:latin typeface="Times New Roman" panose="02020603050405020304" pitchFamily="18" charset="0"/>
                <a:cs typeface="Times New Roman" panose="02020603050405020304" pitchFamily="18" charset="0"/>
              </a:rPr>
              <a:t>procedure is a </a:t>
            </a:r>
            <a:r>
              <a:rPr lang="en-US" b="1" i="0" dirty="0">
                <a:solidFill>
                  <a:srgbClr val="333333"/>
                </a:solidFill>
                <a:effectLst/>
                <a:latin typeface="Times New Roman" panose="02020603050405020304" pitchFamily="18" charset="0"/>
                <a:cs typeface="Times New Roman" panose="02020603050405020304" pitchFamily="18" charset="0"/>
              </a:rPr>
              <a:t>collection of pre-compiled SQL statements</a:t>
            </a:r>
            <a:r>
              <a:rPr lang="en-US" b="0" i="0" dirty="0">
                <a:solidFill>
                  <a:srgbClr val="333333"/>
                </a:solidFill>
                <a:effectLst/>
                <a:latin typeface="Times New Roman" panose="02020603050405020304" pitchFamily="18" charset="0"/>
                <a:cs typeface="Times New Roman" panose="02020603050405020304" pitchFamily="18" charset="0"/>
              </a:rPr>
              <a:t> stored inside the database.</a:t>
            </a:r>
          </a:p>
          <a:p>
            <a:pPr marL="342900" indent="-342900">
              <a:buFont typeface="Wingdings" panose="05000000000000000000" pitchFamily="2" charset="2"/>
              <a:buChar char="§"/>
            </a:pPr>
            <a:r>
              <a:rPr lang="en-US" i="0" dirty="0">
                <a:solidFill>
                  <a:srgbClr val="333333"/>
                </a:solidFill>
                <a:effectLst/>
                <a:latin typeface="Times New Roman" panose="02020603050405020304" pitchFamily="18" charset="0"/>
                <a:cs typeface="Times New Roman" panose="02020603050405020304" pitchFamily="18" charset="0"/>
              </a:rPr>
              <a:t>A procedure always contains a name, parameter lists, and SQL statements.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485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7D254-D3DE-5144-65AD-8F16AD3BDC79}"/>
              </a:ext>
            </a:extLst>
          </p:cNvPr>
          <p:cNvSpPr txBox="1"/>
          <p:nvPr/>
        </p:nvSpPr>
        <p:spPr>
          <a:xfrm>
            <a:off x="712269" y="750771"/>
            <a:ext cx="9336506"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Procedure Creation</a:t>
            </a:r>
          </a:p>
        </p:txBody>
      </p:sp>
      <p:sp>
        <p:nvSpPr>
          <p:cNvPr id="4" name="TextBox 3">
            <a:extLst>
              <a:ext uri="{FF2B5EF4-FFF2-40B4-BE49-F238E27FC236}">
                <a16:creationId xmlns:a16="http://schemas.microsoft.com/office/drawing/2014/main" id="{4E5D350B-9918-5E07-8D3E-FEA171548267}"/>
              </a:ext>
            </a:extLst>
          </p:cNvPr>
          <p:cNvSpPr txBox="1"/>
          <p:nvPr/>
        </p:nvSpPr>
        <p:spPr>
          <a:xfrm>
            <a:off x="856649" y="1120104"/>
            <a:ext cx="6487428" cy="224676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Delimiter //</a:t>
            </a:r>
          </a:p>
          <a:p>
            <a:r>
              <a:rPr lang="en-US" sz="1400" dirty="0">
                <a:highlight>
                  <a:srgbClr val="FF0000"/>
                </a:highlight>
                <a:latin typeface="Times New Roman" panose="02020603050405020304" pitchFamily="18" charset="0"/>
                <a:cs typeface="Times New Roman" panose="02020603050405020304" pitchFamily="18" charset="0"/>
              </a:rPr>
              <a:t>create procedure </a:t>
            </a:r>
            <a:r>
              <a:rPr lang="en-US" sz="1400" dirty="0" err="1">
                <a:highlight>
                  <a:srgbClr val="FF0000"/>
                </a:highlight>
                <a:latin typeface="Times New Roman" panose="02020603050405020304" pitchFamily="18" charset="0"/>
                <a:cs typeface="Times New Roman" panose="02020603050405020304" pitchFamily="18" charset="0"/>
              </a:rPr>
              <a:t>City_count</a:t>
            </a:r>
            <a:r>
              <a:rPr lang="en-US" sz="1400" dirty="0">
                <a:highlight>
                  <a:srgbClr val="FF0000"/>
                </a:highlight>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Begin</a:t>
            </a:r>
          </a:p>
          <a:p>
            <a:r>
              <a:rPr lang="en-US" sz="1400" dirty="0">
                <a:latin typeface="Times New Roman" panose="02020603050405020304" pitchFamily="18" charset="0"/>
                <a:cs typeface="Times New Roman" panose="02020603050405020304" pitchFamily="18" charset="0"/>
              </a:rPr>
              <a:t>Declare </a:t>
            </a:r>
            <a:r>
              <a:rPr lang="en-US" sz="1400" dirty="0" err="1">
                <a:latin typeface="Times New Roman" panose="02020603050405020304" pitchFamily="18" charset="0"/>
                <a:cs typeface="Times New Roman" panose="02020603050405020304" pitchFamily="18" charset="0"/>
              </a:rPr>
              <a:t>Count_city</a:t>
            </a:r>
            <a:r>
              <a:rPr lang="en-US" sz="1400" dirty="0">
                <a:latin typeface="Times New Roman" panose="02020603050405020304" pitchFamily="18" charset="0"/>
                <a:cs typeface="Times New Roman" panose="02020603050405020304" pitchFamily="18" charset="0"/>
              </a:rPr>
              <a:t> int default 0;</a:t>
            </a:r>
          </a:p>
          <a:p>
            <a:r>
              <a:rPr lang="en-US" sz="1400" dirty="0">
                <a:latin typeface="Times New Roman" panose="02020603050405020304" pitchFamily="18" charset="0"/>
                <a:cs typeface="Times New Roman" panose="02020603050405020304" pitchFamily="18" charset="0"/>
              </a:rPr>
              <a:t>Set </a:t>
            </a:r>
            <a:r>
              <a:rPr lang="en-US" sz="1400" dirty="0" err="1">
                <a:latin typeface="Times New Roman" panose="02020603050405020304" pitchFamily="18" charset="0"/>
                <a:cs typeface="Times New Roman" panose="02020603050405020304" pitchFamily="18" charset="0"/>
              </a:rPr>
              <a:t>Count_city</a:t>
            </a:r>
            <a:r>
              <a:rPr lang="en-US" sz="1400" dirty="0">
                <a:latin typeface="Times New Roman" panose="02020603050405020304" pitchFamily="18" charset="0"/>
                <a:cs typeface="Times New Roman" panose="02020603050405020304" pitchFamily="18" charset="0"/>
              </a:rPr>
              <a:t> =90;</a:t>
            </a:r>
          </a:p>
          <a:p>
            <a:r>
              <a:rPr lang="en-US" sz="1400" dirty="0">
                <a:latin typeface="Times New Roman" panose="02020603050405020304" pitchFamily="18" charset="0"/>
                <a:cs typeface="Times New Roman" panose="02020603050405020304" pitchFamily="18" charset="0"/>
              </a:rPr>
              <a:t>select </a:t>
            </a:r>
            <a:r>
              <a:rPr lang="en-US" sz="1400" dirty="0" err="1">
                <a:latin typeface="Times New Roman" panose="02020603050405020304" pitchFamily="18" charset="0"/>
                <a:cs typeface="Times New Roman" panose="02020603050405020304" pitchFamily="18" charset="0"/>
              </a:rPr>
              <a:t>count_city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end//</a:t>
            </a:r>
          </a:p>
          <a:p>
            <a:r>
              <a:rPr lang="en-US" sz="1400" dirty="0">
                <a:latin typeface="Times New Roman" panose="02020603050405020304" pitchFamily="18" charset="0"/>
                <a:cs typeface="Times New Roman" panose="02020603050405020304" pitchFamily="18" charset="0"/>
              </a:rPr>
              <a:t>Delimiter ;</a:t>
            </a:r>
          </a:p>
          <a:p>
            <a:r>
              <a:rPr lang="en-US" sz="1400" dirty="0">
                <a:latin typeface="Times New Roman" panose="02020603050405020304" pitchFamily="18" charset="0"/>
                <a:cs typeface="Times New Roman" panose="02020603050405020304" pitchFamily="18" charset="0"/>
              </a:rPr>
              <a:t>call </a:t>
            </a:r>
            <a:r>
              <a:rPr lang="en-US" sz="1400" dirty="0" err="1">
                <a:latin typeface="Times New Roman" panose="02020603050405020304" pitchFamily="18" charset="0"/>
                <a:cs typeface="Times New Roman" panose="02020603050405020304" pitchFamily="18" charset="0"/>
              </a:rPr>
              <a:t>City_count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delimiter //</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DE865D-7782-F577-C3DC-0B239BC46880}"/>
              </a:ext>
            </a:extLst>
          </p:cNvPr>
          <p:cNvSpPr txBox="1"/>
          <p:nvPr/>
        </p:nvSpPr>
        <p:spPr>
          <a:xfrm>
            <a:off x="712269" y="3429000"/>
            <a:ext cx="4668253"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Begins and End</a:t>
            </a:r>
          </a:p>
        </p:txBody>
      </p:sp>
      <p:sp>
        <p:nvSpPr>
          <p:cNvPr id="9" name="TextBox 8">
            <a:extLst>
              <a:ext uri="{FF2B5EF4-FFF2-40B4-BE49-F238E27FC236}">
                <a16:creationId xmlns:a16="http://schemas.microsoft.com/office/drawing/2014/main" id="{40B66C5F-FE7D-309C-992C-B1EFAA8B212D}"/>
              </a:ext>
            </a:extLst>
          </p:cNvPr>
          <p:cNvSpPr txBox="1"/>
          <p:nvPr/>
        </p:nvSpPr>
        <p:spPr>
          <a:xfrm>
            <a:off x="856648" y="3860460"/>
            <a:ext cx="3205213" cy="224676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Delimiter //</a:t>
            </a:r>
          </a:p>
          <a:p>
            <a:r>
              <a:rPr lang="en-US" sz="1400" dirty="0">
                <a:latin typeface="Times New Roman" panose="02020603050405020304" pitchFamily="18" charset="0"/>
                <a:cs typeface="Times New Roman" panose="02020603050405020304" pitchFamily="18" charset="0"/>
              </a:rPr>
              <a:t>create procedure </a:t>
            </a:r>
            <a:r>
              <a:rPr lang="en-US" sz="1400" dirty="0" err="1">
                <a:latin typeface="Times New Roman" panose="02020603050405020304" pitchFamily="18" charset="0"/>
                <a:cs typeface="Times New Roman" panose="02020603050405020304" pitchFamily="18" charset="0"/>
              </a:rPr>
              <a:t>City_count</a:t>
            </a:r>
            <a:r>
              <a:rPr lang="en-US" sz="1400" dirty="0">
                <a:latin typeface="Times New Roman" panose="02020603050405020304" pitchFamily="18" charset="0"/>
                <a:cs typeface="Times New Roman" panose="02020603050405020304" pitchFamily="18" charset="0"/>
              </a:rPr>
              <a:t>()</a:t>
            </a:r>
          </a:p>
          <a:p>
            <a:r>
              <a:rPr lang="en-US" sz="1400" dirty="0">
                <a:solidFill>
                  <a:srgbClr val="FF0000"/>
                </a:solidFill>
                <a:highlight>
                  <a:srgbClr val="00FF00"/>
                </a:highlight>
                <a:latin typeface="Times New Roman" panose="02020603050405020304" pitchFamily="18" charset="0"/>
                <a:cs typeface="Times New Roman" panose="02020603050405020304" pitchFamily="18" charset="0"/>
              </a:rPr>
              <a:t>Begin</a:t>
            </a:r>
          </a:p>
          <a:p>
            <a:r>
              <a:rPr lang="en-US" sz="1400" dirty="0">
                <a:latin typeface="Times New Roman" panose="02020603050405020304" pitchFamily="18" charset="0"/>
                <a:cs typeface="Times New Roman" panose="02020603050405020304" pitchFamily="18" charset="0"/>
              </a:rPr>
              <a:t>Declare </a:t>
            </a:r>
            <a:r>
              <a:rPr lang="en-US" sz="1400" dirty="0" err="1">
                <a:latin typeface="Times New Roman" panose="02020603050405020304" pitchFamily="18" charset="0"/>
                <a:cs typeface="Times New Roman" panose="02020603050405020304" pitchFamily="18" charset="0"/>
              </a:rPr>
              <a:t>Count_city</a:t>
            </a:r>
            <a:r>
              <a:rPr lang="en-US" sz="1400" dirty="0">
                <a:latin typeface="Times New Roman" panose="02020603050405020304" pitchFamily="18" charset="0"/>
                <a:cs typeface="Times New Roman" panose="02020603050405020304" pitchFamily="18" charset="0"/>
              </a:rPr>
              <a:t> int default 0;</a:t>
            </a:r>
          </a:p>
          <a:p>
            <a:r>
              <a:rPr lang="en-US" sz="1400" dirty="0">
                <a:latin typeface="Times New Roman" panose="02020603050405020304" pitchFamily="18" charset="0"/>
                <a:cs typeface="Times New Roman" panose="02020603050405020304" pitchFamily="18" charset="0"/>
              </a:rPr>
              <a:t>Set </a:t>
            </a:r>
            <a:r>
              <a:rPr lang="en-US" sz="1400" dirty="0" err="1">
                <a:latin typeface="Times New Roman" panose="02020603050405020304" pitchFamily="18" charset="0"/>
                <a:cs typeface="Times New Roman" panose="02020603050405020304" pitchFamily="18" charset="0"/>
              </a:rPr>
              <a:t>Count_city</a:t>
            </a:r>
            <a:r>
              <a:rPr lang="en-US" sz="1400" dirty="0">
                <a:latin typeface="Times New Roman" panose="02020603050405020304" pitchFamily="18" charset="0"/>
                <a:cs typeface="Times New Roman" panose="02020603050405020304" pitchFamily="18" charset="0"/>
              </a:rPr>
              <a:t> =90;</a:t>
            </a:r>
          </a:p>
          <a:p>
            <a:r>
              <a:rPr lang="en-US" sz="1400" dirty="0">
                <a:latin typeface="Times New Roman" panose="02020603050405020304" pitchFamily="18" charset="0"/>
                <a:cs typeface="Times New Roman" panose="02020603050405020304" pitchFamily="18" charset="0"/>
              </a:rPr>
              <a:t>select </a:t>
            </a:r>
            <a:r>
              <a:rPr lang="en-US" sz="1400" dirty="0" err="1">
                <a:latin typeface="Times New Roman" panose="02020603050405020304" pitchFamily="18" charset="0"/>
                <a:cs typeface="Times New Roman" panose="02020603050405020304" pitchFamily="18" charset="0"/>
              </a:rPr>
              <a:t>count_city</a:t>
            </a:r>
            <a:r>
              <a:rPr lang="en-US" sz="1400" dirty="0">
                <a:latin typeface="Times New Roman" panose="02020603050405020304" pitchFamily="18" charset="0"/>
                <a:cs typeface="Times New Roman" panose="02020603050405020304" pitchFamily="18" charset="0"/>
              </a:rPr>
              <a:t>;</a:t>
            </a:r>
          </a:p>
          <a:p>
            <a:r>
              <a:rPr lang="en-US" sz="1400" dirty="0">
                <a:solidFill>
                  <a:srgbClr val="FF0000"/>
                </a:solidFill>
                <a:highlight>
                  <a:srgbClr val="00FF00"/>
                </a:highlight>
                <a:latin typeface="Times New Roman" panose="02020603050405020304" pitchFamily="18" charset="0"/>
                <a:cs typeface="Times New Roman" panose="02020603050405020304" pitchFamily="18" charset="0"/>
              </a:rPr>
              <a:t>end//</a:t>
            </a:r>
          </a:p>
          <a:p>
            <a:r>
              <a:rPr lang="en-US" sz="1400" dirty="0">
                <a:latin typeface="Times New Roman" panose="02020603050405020304" pitchFamily="18" charset="0"/>
                <a:cs typeface="Times New Roman" panose="02020603050405020304" pitchFamily="18" charset="0"/>
              </a:rPr>
              <a:t>Delimiter ;</a:t>
            </a:r>
          </a:p>
          <a:p>
            <a:r>
              <a:rPr lang="en-US" sz="1400" dirty="0">
                <a:latin typeface="Times New Roman" panose="02020603050405020304" pitchFamily="18" charset="0"/>
                <a:cs typeface="Times New Roman" panose="02020603050405020304" pitchFamily="18" charset="0"/>
              </a:rPr>
              <a:t>call </a:t>
            </a:r>
            <a:r>
              <a:rPr lang="en-US" sz="1400" dirty="0" err="1">
                <a:latin typeface="Times New Roman" panose="02020603050405020304" pitchFamily="18" charset="0"/>
                <a:cs typeface="Times New Roman" panose="02020603050405020304" pitchFamily="18" charset="0"/>
              </a:rPr>
              <a:t>City_count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delimiter //</a:t>
            </a:r>
            <a:endParaRPr lang="en-IN" sz="1400" dirty="0"/>
          </a:p>
        </p:txBody>
      </p:sp>
      <p:pic>
        <p:nvPicPr>
          <p:cNvPr id="10" name="Picture 9">
            <a:extLst>
              <a:ext uri="{FF2B5EF4-FFF2-40B4-BE49-F238E27FC236}">
                <a16:creationId xmlns:a16="http://schemas.microsoft.com/office/drawing/2014/main" id="{CEF760B2-860D-D128-7CA1-0C072F694AA0}"/>
              </a:ext>
            </a:extLst>
          </p:cNvPr>
          <p:cNvPicPr>
            <a:picLocks noChangeAspect="1"/>
          </p:cNvPicPr>
          <p:nvPr/>
        </p:nvPicPr>
        <p:blipFill>
          <a:blip r:embed="rId2"/>
          <a:stretch>
            <a:fillRect/>
          </a:stretch>
        </p:blipFill>
        <p:spPr>
          <a:xfrm>
            <a:off x="4891123" y="4573965"/>
            <a:ext cx="1519302" cy="735459"/>
          </a:xfrm>
          <a:prstGeom prst="rect">
            <a:avLst/>
          </a:prstGeom>
        </p:spPr>
      </p:pic>
      <p:sp>
        <p:nvSpPr>
          <p:cNvPr id="11" name="TextBox 10">
            <a:extLst>
              <a:ext uri="{FF2B5EF4-FFF2-40B4-BE49-F238E27FC236}">
                <a16:creationId xmlns:a16="http://schemas.microsoft.com/office/drawing/2014/main" id="{0916E5EB-85F8-E488-B470-B63FAD9A2D5E}"/>
              </a:ext>
            </a:extLst>
          </p:cNvPr>
          <p:cNvSpPr txBox="1"/>
          <p:nvPr/>
        </p:nvSpPr>
        <p:spPr>
          <a:xfrm>
            <a:off x="6410425" y="4687503"/>
            <a:ext cx="47067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displays the count of city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884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EEA36D-6E5D-3907-1930-F5D5F548223A}"/>
              </a:ext>
            </a:extLst>
          </p:cNvPr>
          <p:cNvSpPr txBox="1"/>
          <p:nvPr/>
        </p:nvSpPr>
        <p:spPr>
          <a:xfrm>
            <a:off x="558266" y="649528"/>
            <a:ext cx="2531443" cy="646331"/>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Call Procedures</a:t>
            </a:r>
          </a:p>
          <a:p>
            <a:endParaRPr lang="en-IN"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03125DB-45DA-30D4-D6AA-EF49437AD8F2}"/>
              </a:ext>
            </a:extLst>
          </p:cNvPr>
          <p:cNvSpPr txBox="1"/>
          <p:nvPr/>
        </p:nvSpPr>
        <p:spPr>
          <a:xfrm>
            <a:off x="702644" y="1437737"/>
            <a:ext cx="8443762" cy="2647226"/>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Delimiter //</a:t>
            </a:r>
          </a:p>
          <a:p>
            <a:r>
              <a:rPr lang="en-US" sz="1600" dirty="0">
                <a:latin typeface="Times New Roman" panose="02020603050405020304" pitchFamily="18" charset="0"/>
                <a:cs typeface="Times New Roman" panose="02020603050405020304" pitchFamily="18" charset="0"/>
              </a:rPr>
              <a:t>create procedure </a:t>
            </a:r>
            <a:r>
              <a:rPr lang="en-US" sz="1600" dirty="0" err="1">
                <a:latin typeface="Times New Roman" panose="02020603050405020304" pitchFamily="18" charset="0"/>
                <a:cs typeface="Times New Roman" panose="02020603050405020304" pitchFamily="18" charset="0"/>
              </a:rPr>
              <a:t>City_count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Begin</a:t>
            </a:r>
          </a:p>
          <a:p>
            <a:r>
              <a:rPr lang="en-US" sz="1600" dirty="0">
                <a:latin typeface="Times New Roman" panose="02020603050405020304" pitchFamily="18" charset="0"/>
                <a:cs typeface="Times New Roman" panose="02020603050405020304" pitchFamily="18" charset="0"/>
              </a:rPr>
              <a:t>Declare </a:t>
            </a:r>
            <a:r>
              <a:rPr lang="en-US" sz="1600" dirty="0" err="1">
                <a:latin typeface="Times New Roman" panose="02020603050405020304" pitchFamily="18" charset="0"/>
                <a:cs typeface="Times New Roman" panose="02020603050405020304" pitchFamily="18" charset="0"/>
              </a:rPr>
              <a:t>Count_city</a:t>
            </a:r>
            <a:r>
              <a:rPr lang="en-US" sz="1600" dirty="0">
                <a:latin typeface="Times New Roman" panose="02020603050405020304" pitchFamily="18" charset="0"/>
                <a:cs typeface="Times New Roman" panose="02020603050405020304" pitchFamily="18" charset="0"/>
              </a:rPr>
              <a:t> int default 0;</a:t>
            </a:r>
          </a:p>
          <a:p>
            <a:r>
              <a:rPr lang="en-US" sz="1600" dirty="0">
                <a:latin typeface="Times New Roman" panose="02020603050405020304" pitchFamily="18" charset="0"/>
                <a:cs typeface="Times New Roman" panose="02020603050405020304" pitchFamily="18" charset="0"/>
              </a:rPr>
              <a:t>Set </a:t>
            </a:r>
            <a:r>
              <a:rPr lang="en-US" sz="1600" dirty="0" err="1">
                <a:latin typeface="Times New Roman" panose="02020603050405020304" pitchFamily="18" charset="0"/>
                <a:cs typeface="Times New Roman" panose="02020603050405020304" pitchFamily="18" charset="0"/>
              </a:rPr>
              <a:t>Count_city</a:t>
            </a:r>
            <a:r>
              <a:rPr lang="en-US" sz="1600" dirty="0">
                <a:latin typeface="Times New Roman" panose="02020603050405020304" pitchFamily="18" charset="0"/>
                <a:cs typeface="Times New Roman" panose="02020603050405020304" pitchFamily="18" charset="0"/>
              </a:rPr>
              <a:t> =90;</a:t>
            </a:r>
          </a:p>
          <a:p>
            <a:r>
              <a:rPr lang="en-US" sz="1600" dirty="0">
                <a:latin typeface="Times New Roman" panose="02020603050405020304" pitchFamily="18" charset="0"/>
                <a:cs typeface="Times New Roman" panose="02020603050405020304" pitchFamily="18" charset="0"/>
              </a:rPr>
              <a:t>select </a:t>
            </a:r>
            <a:r>
              <a:rPr lang="en-US" sz="1600" dirty="0" err="1">
                <a:latin typeface="Times New Roman" panose="02020603050405020304" pitchFamily="18" charset="0"/>
                <a:cs typeface="Times New Roman" panose="02020603050405020304" pitchFamily="18" charset="0"/>
              </a:rPr>
              <a:t>count_city</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end//</a:t>
            </a:r>
          </a:p>
          <a:p>
            <a:r>
              <a:rPr lang="en-US" sz="1600" dirty="0">
                <a:latin typeface="Times New Roman" panose="02020603050405020304" pitchFamily="18" charset="0"/>
                <a:cs typeface="Times New Roman" panose="02020603050405020304" pitchFamily="18" charset="0"/>
              </a:rPr>
              <a:t>Delimiter ;</a:t>
            </a:r>
          </a:p>
          <a:p>
            <a:r>
              <a:rPr lang="en-US" sz="1600" b="1" dirty="0">
                <a:solidFill>
                  <a:schemeClr val="accent1">
                    <a:lumMod val="75000"/>
                  </a:schemeClr>
                </a:solidFill>
                <a:highlight>
                  <a:srgbClr val="FFFF00"/>
                </a:highlight>
                <a:latin typeface="Times New Roman" panose="02020603050405020304" pitchFamily="18" charset="0"/>
                <a:cs typeface="Times New Roman" panose="02020603050405020304" pitchFamily="18" charset="0"/>
              </a:rPr>
              <a:t>call</a:t>
            </a:r>
            <a:r>
              <a:rPr lang="en-US" sz="1600" b="1" dirty="0">
                <a:highlight>
                  <a:srgbClr val="FFFF00"/>
                </a:highlight>
                <a:latin typeface="Times New Roman" panose="02020603050405020304" pitchFamily="18" charset="0"/>
                <a:cs typeface="Times New Roman" panose="02020603050405020304" pitchFamily="18" charset="0"/>
              </a:rPr>
              <a:t> </a:t>
            </a:r>
            <a:r>
              <a:rPr lang="en-US" sz="1600" b="1" dirty="0" err="1">
                <a:solidFill>
                  <a:schemeClr val="accent1">
                    <a:lumMod val="75000"/>
                  </a:schemeClr>
                </a:solidFill>
                <a:highlight>
                  <a:srgbClr val="FFFF00"/>
                </a:highlight>
                <a:latin typeface="Times New Roman" panose="02020603050405020304" pitchFamily="18" charset="0"/>
                <a:cs typeface="Times New Roman" panose="02020603050405020304" pitchFamily="18" charset="0"/>
              </a:rPr>
              <a:t>City</a:t>
            </a:r>
            <a:r>
              <a:rPr lang="en-US" sz="1600" b="1" dirty="0" err="1">
                <a:highlight>
                  <a:srgbClr val="FFFF00"/>
                </a:highlight>
                <a:latin typeface="Times New Roman" panose="02020603050405020304" pitchFamily="18" charset="0"/>
                <a:cs typeface="Times New Roman" panose="02020603050405020304" pitchFamily="18" charset="0"/>
              </a:rPr>
              <a:t>_</a:t>
            </a:r>
            <a:r>
              <a:rPr lang="en-US" sz="1600" b="1" dirty="0" err="1">
                <a:solidFill>
                  <a:schemeClr val="accent1">
                    <a:lumMod val="75000"/>
                  </a:schemeClr>
                </a:solidFill>
                <a:highlight>
                  <a:srgbClr val="FFFF00"/>
                </a:highlight>
                <a:latin typeface="Times New Roman" panose="02020603050405020304" pitchFamily="18" charset="0"/>
                <a:cs typeface="Times New Roman" panose="02020603050405020304" pitchFamily="18" charset="0"/>
              </a:rPr>
              <a:t>count</a:t>
            </a:r>
            <a:r>
              <a:rPr lang="en-US" sz="1600" b="1" dirty="0">
                <a:highlight>
                  <a:srgbClr val="FFFF00"/>
                </a:highlight>
                <a:latin typeface="Times New Roman" panose="02020603050405020304" pitchFamily="18" charset="0"/>
                <a:cs typeface="Times New Roman" panose="02020603050405020304" pitchFamily="18" charset="0"/>
              </a:rPr>
              <a:t>(); </a:t>
            </a:r>
            <a:r>
              <a:rPr lang="en-US" sz="1600" dirty="0">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a:t>
            </a:r>
            <a:r>
              <a:rPr lang="en-US" sz="1600" b="1" i="1" dirty="0">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which is used to call procedure</a:t>
            </a:r>
            <a:endParaRPr lang="en-US" sz="1600" b="1" i="1" dirty="0">
              <a:highlight>
                <a:srgbClr val="FFFF00"/>
              </a:highligh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delimiter //</a:t>
            </a:r>
            <a:endParaRPr lang="en-IN" sz="1600" dirty="0"/>
          </a:p>
        </p:txBody>
      </p:sp>
      <p:sp>
        <p:nvSpPr>
          <p:cNvPr id="8" name="TextBox 7">
            <a:extLst>
              <a:ext uri="{FF2B5EF4-FFF2-40B4-BE49-F238E27FC236}">
                <a16:creationId xmlns:a16="http://schemas.microsoft.com/office/drawing/2014/main" id="{43E04A02-0DE9-4093-1F99-6F8695865AC9}"/>
              </a:ext>
            </a:extLst>
          </p:cNvPr>
          <p:cNvSpPr txBox="1"/>
          <p:nvPr/>
        </p:nvSpPr>
        <p:spPr>
          <a:xfrm>
            <a:off x="558266" y="4058213"/>
            <a:ext cx="10154654" cy="369332"/>
          </a:xfrm>
          <a:prstGeom prst="rect">
            <a:avLst/>
          </a:prstGeom>
          <a:noFill/>
        </p:spPr>
        <p:txBody>
          <a:bodyPr wrap="square">
            <a:spAutoFit/>
          </a:bodyPr>
          <a:lstStyle/>
          <a:p>
            <a:pPr>
              <a:buFont typeface="Wingdings" panose="05000000000000000000" pitchFamily="2" charset="2"/>
              <a:buChar char="Ø"/>
            </a:pPr>
            <a:r>
              <a:rPr lang="en-US" sz="1800" b="1" i="1" dirty="0">
                <a:latin typeface="Times New Roman" panose="02020603050405020304" pitchFamily="18" charset="0"/>
                <a:cs typeface="Times New Roman" panose="02020603050405020304" pitchFamily="18" charset="0"/>
              </a:rPr>
              <a:t> Alter procedures</a:t>
            </a:r>
          </a:p>
        </p:txBody>
      </p:sp>
      <p:pic>
        <p:nvPicPr>
          <p:cNvPr id="9" name="Picture 8">
            <a:extLst>
              <a:ext uri="{FF2B5EF4-FFF2-40B4-BE49-F238E27FC236}">
                <a16:creationId xmlns:a16="http://schemas.microsoft.com/office/drawing/2014/main" id="{B48026DB-A855-B0E1-C748-CDD7FD7BF760}"/>
              </a:ext>
            </a:extLst>
          </p:cNvPr>
          <p:cNvPicPr>
            <a:picLocks noChangeAspect="1"/>
          </p:cNvPicPr>
          <p:nvPr/>
        </p:nvPicPr>
        <p:blipFill>
          <a:blip r:embed="rId2"/>
          <a:stretch>
            <a:fillRect/>
          </a:stretch>
        </p:blipFill>
        <p:spPr>
          <a:xfrm>
            <a:off x="6893178" y="3214558"/>
            <a:ext cx="1519302" cy="735459"/>
          </a:xfrm>
          <a:prstGeom prst="rect">
            <a:avLst/>
          </a:prstGeom>
        </p:spPr>
      </p:pic>
      <p:sp>
        <p:nvSpPr>
          <p:cNvPr id="11" name="TextBox 10">
            <a:extLst>
              <a:ext uri="{FF2B5EF4-FFF2-40B4-BE49-F238E27FC236}">
                <a16:creationId xmlns:a16="http://schemas.microsoft.com/office/drawing/2014/main" id="{558D7D08-AB9F-2CEC-8FAD-729D4C8BEB9F}"/>
              </a:ext>
            </a:extLst>
          </p:cNvPr>
          <p:cNvSpPr txBox="1"/>
          <p:nvPr/>
        </p:nvSpPr>
        <p:spPr>
          <a:xfrm>
            <a:off x="558266" y="1068404"/>
            <a:ext cx="7921591" cy="369332"/>
          </a:xfrm>
          <a:prstGeom prst="rect">
            <a:avLst/>
          </a:prstGeom>
          <a:noFill/>
        </p:spPr>
        <p:txBody>
          <a:bodyPr wrap="square" rtlCol="0">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 We can use the </a:t>
            </a:r>
            <a:r>
              <a:rPr lang="en-US" b="1" i="0" dirty="0">
                <a:solidFill>
                  <a:srgbClr val="333333"/>
                </a:solidFill>
                <a:effectLst/>
                <a:latin typeface="Times New Roman" panose="02020603050405020304" pitchFamily="18" charset="0"/>
                <a:cs typeface="Times New Roman" panose="02020603050405020304" pitchFamily="18" charset="0"/>
              </a:rPr>
              <a:t>CALL statement</a:t>
            </a:r>
            <a:r>
              <a:rPr lang="en-US" b="0" i="0" dirty="0">
                <a:solidFill>
                  <a:srgbClr val="333333"/>
                </a:solidFill>
                <a:effectLst/>
                <a:latin typeface="Times New Roman" panose="02020603050405020304" pitchFamily="18" charset="0"/>
                <a:cs typeface="Times New Roman" panose="02020603050405020304" pitchFamily="18" charset="0"/>
              </a:rPr>
              <a:t> to call a stored procedure. </a:t>
            </a:r>
            <a:endParaRPr lang="en-IN" dirty="0"/>
          </a:p>
        </p:txBody>
      </p:sp>
      <p:sp>
        <p:nvSpPr>
          <p:cNvPr id="13" name="TextBox 12">
            <a:extLst>
              <a:ext uri="{FF2B5EF4-FFF2-40B4-BE49-F238E27FC236}">
                <a16:creationId xmlns:a16="http://schemas.microsoft.com/office/drawing/2014/main" id="{5654B8A6-6703-D2A1-4986-C07916AB0AED}"/>
              </a:ext>
            </a:extLst>
          </p:cNvPr>
          <p:cNvSpPr txBox="1"/>
          <p:nvPr/>
        </p:nvSpPr>
        <p:spPr>
          <a:xfrm>
            <a:off x="702643" y="4535741"/>
            <a:ext cx="8443761" cy="1754326"/>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MySQL does not allow any command to alter the procedure in MySQL. However, it provides a command that is used to change the characteristics of a stored procedure. This command may alter more than one change in the procedure but does not modify the stored procedure's parameters or body. If we want to make such changes, we must </a:t>
            </a:r>
            <a:r>
              <a:rPr lang="en-US" b="1" i="0" dirty="0">
                <a:solidFill>
                  <a:srgbClr val="333333"/>
                </a:solidFill>
                <a:effectLst/>
                <a:latin typeface="Times New Roman" panose="02020603050405020304" pitchFamily="18" charset="0"/>
                <a:cs typeface="Times New Roman" panose="02020603050405020304" pitchFamily="18" charset="0"/>
              </a:rPr>
              <a:t>drop and re-create the procedure</a:t>
            </a:r>
            <a:r>
              <a:rPr lang="en-US" b="0" i="0" dirty="0">
                <a:solidFill>
                  <a:srgbClr val="333333"/>
                </a:solidFill>
                <a:effectLst/>
                <a:latin typeface="Times New Roman" panose="02020603050405020304" pitchFamily="18" charset="0"/>
                <a:cs typeface="Times New Roman" panose="02020603050405020304" pitchFamily="18" charset="0"/>
              </a:rPr>
              <a:t> using the DROP PROCEDURE and CREATE PROCEDURE statement.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200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E926DD-7CCA-D890-A5C1-9B73516DC617}"/>
              </a:ext>
            </a:extLst>
          </p:cNvPr>
          <p:cNvSpPr txBox="1"/>
          <p:nvPr/>
        </p:nvSpPr>
        <p:spPr>
          <a:xfrm>
            <a:off x="750771" y="721895"/>
            <a:ext cx="2598821"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Declaring Variable</a:t>
            </a:r>
          </a:p>
        </p:txBody>
      </p:sp>
      <p:sp>
        <p:nvSpPr>
          <p:cNvPr id="3" name="TextBox 2">
            <a:extLst>
              <a:ext uri="{FF2B5EF4-FFF2-40B4-BE49-F238E27FC236}">
                <a16:creationId xmlns:a16="http://schemas.microsoft.com/office/drawing/2014/main" id="{8D492500-E6D2-7776-6422-8B6C3ED6995E}"/>
              </a:ext>
            </a:extLst>
          </p:cNvPr>
          <p:cNvSpPr txBox="1"/>
          <p:nvPr/>
        </p:nvSpPr>
        <p:spPr>
          <a:xfrm>
            <a:off x="750769" y="1848051"/>
            <a:ext cx="5842537" cy="3754874"/>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Delimiter //</a:t>
            </a:r>
          </a:p>
          <a:p>
            <a:r>
              <a:rPr lang="en-US" sz="2000" dirty="0">
                <a:latin typeface="Times New Roman" panose="02020603050405020304" pitchFamily="18" charset="0"/>
                <a:cs typeface="Times New Roman" panose="02020603050405020304" pitchFamily="18" charset="0"/>
              </a:rPr>
              <a:t>create procedure </a:t>
            </a:r>
            <a:r>
              <a:rPr lang="en-US" sz="2000" dirty="0" err="1">
                <a:latin typeface="Times New Roman" panose="02020603050405020304" pitchFamily="18" charset="0"/>
                <a:cs typeface="Times New Roman" panose="02020603050405020304" pitchFamily="18" charset="0"/>
              </a:rPr>
              <a:t>City_count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Begin</a:t>
            </a:r>
          </a:p>
          <a:p>
            <a:r>
              <a:rPr lang="en-US" sz="2000" b="1" dirty="0">
                <a:highlight>
                  <a:srgbClr val="FF00FF"/>
                </a:highlight>
                <a:latin typeface="Times New Roman" panose="02020603050405020304" pitchFamily="18" charset="0"/>
                <a:cs typeface="Times New Roman" panose="02020603050405020304" pitchFamily="18" charset="0"/>
              </a:rPr>
              <a:t>Declare </a:t>
            </a:r>
            <a:r>
              <a:rPr lang="en-US" sz="2000" b="1" dirty="0" err="1">
                <a:highlight>
                  <a:srgbClr val="FF00FF"/>
                </a:highlight>
                <a:latin typeface="Times New Roman" panose="02020603050405020304" pitchFamily="18" charset="0"/>
                <a:cs typeface="Times New Roman" panose="02020603050405020304" pitchFamily="18" charset="0"/>
              </a:rPr>
              <a:t>Count_city</a:t>
            </a:r>
            <a:r>
              <a:rPr lang="en-US" sz="2000" b="1" dirty="0">
                <a:highlight>
                  <a:srgbClr val="FF00FF"/>
                </a:highlight>
                <a:latin typeface="Times New Roman" panose="02020603050405020304" pitchFamily="18" charset="0"/>
                <a:cs typeface="Times New Roman" panose="02020603050405020304" pitchFamily="18" charset="0"/>
              </a:rPr>
              <a:t> int default 0;</a:t>
            </a:r>
            <a:r>
              <a:rPr lang="en-US" sz="2000" b="1" dirty="0">
                <a:highlight>
                  <a:srgbClr val="FF00FF"/>
                </a:highlight>
                <a:latin typeface="Times New Roman" panose="02020603050405020304" pitchFamily="18" charset="0"/>
                <a:cs typeface="Times New Roman" panose="02020603050405020304" pitchFamily="18" charset="0"/>
                <a:sym typeface="Wingdings" panose="05000000000000000000" pitchFamily="2" charset="2"/>
              </a:rPr>
              <a:t>which declares variable</a:t>
            </a:r>
            <a:endParaRPr lang="en-US" sz="2000" b="1" dirty="0">
              <a:highlight>
                <a:srgbClr val="FF00FF"/>
              </a:highligh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Set </a:t>
            </a:r>
            <a:r>
              <a:rPr lang="en-US" sz="2000" dirty="0" err="1">
                <a:latin typeface="Times New Roman" panose="02020603050405020304" pitchFamily="18" charset="0"/>
                <a:cs typeface="Times New Roman" panose="02020603050405020304" pitchFamily="18" charset="0"/>
              </a:rPr>
              <a:t>Count_city</a:t>
            </a:r>
            <a:r>
              <a:rPr lang="en-US" sz="2000" dirty="0">
                <a:latin typeface="Times New Roman" panose="02020603050405020304" pitchFamily="18" charset="0"/>
                <a:cs typeface="Times New Roman" panose="02020603050405020304" pitchFamily="18" charset="0"/>
              </a:rPr>
              <a:t> =90;</a:t>
            </a:r>
          </a:p>
          <a:p>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count_city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end//</a:t>
            </a:r>
          </a:p>
          <a:p>
            <a:r>
              <a:rPr lang="en-US" sz="2000" dirty="0">
                <a:latin typeface="Times New Roman" panose="02020603050405020304" pitchFamily="18" charset="0"/>
                <a:cs typeface="Times New Roman" panose="02020603050405020304" pitchFamily="18" charset="0"/>
              </a:rPr>
              <a:t>Delimiter ;</a:t>
            </a:r>
          </a:p>
          <a:p>
            <a:r>
              <a:rPr lang="en-US" sz="2000" dirty="0">
                <a:latin typeface="Times New Roman" panose="02020603050405020304" pitchFamily="18" charset="0"/>
                <a:cs typeface="Times New Roman" panose="02020603050405020304" pitchFamily="18" charset="0"/>
              </a:rPr>
              <a:t>call </a:t>
            </a:r>
            <a:r>
              <a:rPr lang="en-US" sz="2000" dirty="0" err="1">
                <a:latin typeface="Times New Roman" panose="02020603050405020304" pitchFamily="18" charset="0"/>
                <a:cs typeface="Times New Roman" panose="02020603050405020304" pitchFamily="18" charset="0"/>
              </a:rPr>
              <a:t>City_count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delimiter //</a:t>
            </a:r>
            <a:endParaRPr lang="en-IN" sz="2000" dirty="0"/>
          </a:p>
        </p:txBody>
      </p:sp>
      <p:sp>
        <p:nvSpPr>
          <p:cNvPr id="7" name="TextBox 6">
            <a:extLst>
              <a:ext uri="{FF2B5EF4-FFF2-40B4-BE49-F238E27FC236}">
                <a16:creationId xmlns:a16="http://schemas.microsoft.com/office/drawing/2014/main" id="{35DE87EA-36C6-88D9-09CD-D25C6A5B753C}"/>
              </a:ext>
            </a:extLst>
          </p:cNvPr>
          <p:cNvSpPr txBox="1"/>
          <p:nvPr/>
        </p:nvSpPr>
        <p:spPr>
          <a:xfrm>
            <a:off x="750770" y="1091227"/>
            <a:ext cx="6593305" cy="923330"/>
          </a:xfrm>
          <a:prstGeom prst="rect">
            <a:avLst/>
          </a:prstGeom>
          <a:noFill/>
        </p:spPr>
        <p:txBody>
          <a:bodyPr wrap="square" rtlCol="0">
            <a:spAutoFit/>
          </a:bodyPr>
          <a:lstStyle/>
          <a:p>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To declare a variable inside a stored procedure, you use the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DECLARE</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statement</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2385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3B1A5-C5D7-FE76-8197-1A05E557A0BD}"/>
              </a:ext>
            </a:extLst>
          </p:cNvPr>
          <p:cNvSpPr txBox="1"/>
          <p:nvPr/>
        </p:nvSpPr>
        <p:spPr>
          <a:xfrm>
            <a:off x="741145" y="712269"/>
            <a:ext cx="5043638" cy="369332"/>
          </a:xfrm>
          <a:prstGeom prst="rect">
            <a:avLst/>
          </a:prstGeom>
          <a:noFill/>
        </p:spPr>
        <p:txBody>
          <a:bodyPr wrap="square" rtlCol="0">
            <a:spAutoFit/>
          </a:bodyPr>
          <a:lstStyle/>
          <a:p>
            <a:pPr marL="285750" indent="-285750">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Store Variables</a:t>
            </a:r>
          </a:p>
        </p:txBody>
      </p:sp>
      <p:sp>
        <p:nvSpPr>
          <p:cNvPr id="3" name="TextBox 2">
            <a:extLst>
              <a:ext uri="{FF2B5EF4-FFF2-40B4-BE49-F238E27FC236}">
                <a16:creationId xmlns:a16="http://schemas.microsoft.com/office/drawing/2014/main" id="{92BF430B-2FA4-E490-D213-6483464BE50B}"/>
              </a:ext>
            </a:extLst>
          </p:cNvPr>
          <p:cNvSpPr txBox="1"/>
          <p:nvPr/>
        </p:nvSpPr>
        <p:spPr>
          <a:xfrm>
            <a:off x="952901" y="1318661"/>
            <a:ext cx="5890661"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Once a variable is declared, it is ready to use. To assign a variable a value, you use the SET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SET </a:t>
            </a:r>
            <a:r>
              <a:rPr kumimoji="0" lang="en-US" altLang="en-US" b="1"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variable_name</a:t>
            </a:r>
            <a:r>
              <a:rPr kumimoji="0" lang="en-US" altLang="en-US"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 value;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4" name="Rectangle 1">
            <a:extLst>
              <a:ext uri="{FF2B5EF4-FFF2-40B4-BE49-F238E27FC236}">
                <a16:creationId xmlns:a16="http://schemas.microsoft.com/office/drawing/2014/main" id="{98B0D99B-5A99-0CD8-8253-286673722D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DE17046-6A9D-147B-78B4-04730DF522C1}"/>
              </a:ext>
            </a:extLst>
          </p:cNvPr>
          <p:cNvSpPr txBox="1"/>
          <p:nvPr/>
        </p:nvSpPr>
        <p:spPr>
          <a:xfrm>
            <a:off x="741145" y="2743200"/>
            <a:ext cx="3878981" cy="283154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Delimiter //</a:t>
            </a:r>
          </a:p>
          <a:p>
            <a:r>
              <a:rPr lang="en-US" sz="1600" dirty="0">
                <a:latin typeface="Times New Roman" panose="02020603050405020304" pitchFamily="18" charset="0"/>
                <a:cs typeface="Times New Roman" panose="02020603050405020304" pitchFamily="18" charset="0"/>
              </a:rPr>
              <a:t>create procedure </a:t>
            </a:r>
            <a:r>
              <a:rPr lang="en-US" sz="1600" dirty="0" err="1">
                <a:latin typeface="Times New Roman" panose="02020603050405020304" pitchFamily="18" charset="0"/>
                <a:cs typeface="Times New Roman" panose="02020603050405020304" pitchFamily="18" charset="0"/>
              </a:rPr>
              <a:t>City_count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Begin</a:t>
            </a:r>
          </a:p>
          <a:p>
            <a:r>
              <a:rPr lang="en-US" sz="1600" b="1" dirty="0">
                <a:highlight>
                  <a:srgbClr val="00FFFF"/>
                </a:highlight>
                <a:latin typeface="Times New Roman" panose="02020603050405020304" pitchFamily="18" charset="0"/>
                <a:cs typeface="Times New Roman" panose="02020603050405020304" pitchFamily="18" charset="0"/>
              </a:rPr>
              <a:t>Declare </a:t>
            </a:r>
            <a:r>
              <a:rPr lang="en-US" sz="1600" b="1" dirty="0" err="1">
                <a:highlight>
                  <a:srgbClr val="00FFFF"/>
                </a:highlight>
                <a:latin typeface="Times New Roman" panose="02020603050405020304" pitchFamily="18" charset="0"/>
                <a:cs typeface="Times New Roman" panose="02020603050405020304" pitchFamily="18" charset="0"/>
              </a:rPr>
              <a:t>Count_city</a:t>
            </a:r>
            <a:r>
              <a:rPr lang="en-US" sz="1600" b="1" dirty="0">
                <a:highlight>
                  <a:srgbClr val="00FFFF"/>
                </a:highlight>
                <a:latin typeface="Times New Roman" panose="02020603050405020304" pitchFamily="18" charset="0"/>
                <a:cs typeface="Times New Roman" panose="02020603050405020304" pitchFamily="18" charset="0"/>
              </a:rPr>
              <a:t> int default 0;</a:t>
            </a:r>
          </a:p>
          <a:p>
            <a:r>
              <a:rPr lang="en-US" sz="1600" b="1" dirty="0">
                <a:highlight>
                  <a:srgbClr val="00FFFF"/>
                </a:highlight>
                <a:latin typeface="Times New Roman" panose="02020603050405020304" pitchFamily="18" charset="0"/>
                <a:cs typeface="Times New Roman" panose="02020603050405020304" pitchFamily="18" charset="0"/>
              </a:rPr>
              <a:t>Set </a:t>
            </a:r>
            <a:r>
              <a:rPr lang="en-US" sz="1600" b="1" dirty="0" err="1">
                <a:highlight>
                  <a:srgbClr val="00FFFF"/>
                </a:highlight>
                <a:latin typeface="Times New Roman" panose="02020603050405020304" pitchFamily="18" charset="0"/>
                <a:cs typeface="Times New Roman" panose="02020603050405020304" pitchFamily="18" charset="0"/>
              </a:rPr>
              <a:t>Count_city</a:t>
            </a:r>
            <a:r>
              <a:rPr lang="en-US" sz="1600" b="1" dirty="0">
                <a:highlight>
                  <a:srgbClr val="00FFFF"/>
                </a:highlight>
                <a:latin typeface="Times New Roman" panose="02020603050405020304" pitchFamily="18" charset="0"/>
                <a:cs typeface="Times New Roman" panose="02020603050405020304" pitchFamily="18" charset="0"/>
              </a:rPr>
              <a:t> =90;</a:t>
            </a:r>
          </a:p>
          <a:p>
            <a:r>
              <a:rPr lang="en-US" sz="1600" dirty="0">
                <a:latin typeface="Times New Roman" panose="02020603050405020304" pitchFamily="18" charset="0"/>
                <a:cs typeface="Times New Roman" panose="02020603050405020304" pitchFamily="18" charset="0"/>
              </a:rPr>
              <a:t>select </a:t>
            </a:r>
            <a:r>
              <a:rPr lang="en-US" sz="1600" dirty="0" err="1">
                <a:latin typeface="Times New Roman" panose="02020603050405020304" pitchFamily="18" charset="0"/>
                <a:cs typeface="Times New Roman" panose="02020603050405020304" pitchFamily="18" charset="0"/>
              </a:rPr>
              <a:t>count_city</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end//</a:t>
            </a:r>
          </a:p>
          <a:p>
            <a:r>
              <a:rPr lang="en-US" sz="1600" dirty="0">
                <a:latin typeface="Times New Roman" panose="02020603050405020304" pitchFamily="18" charset="0"/>
                <a:cs typeface="Times New Roman" panose="02020603050405020304" pitchFamily="18" charset="0"/>
              </a:rPr>
              <a:t>Delimiter ;</a:t>
            </a:r>
          </a:p>
          <a:p>
            <a:r>
              <a:rPr lang="en-US" sz="1600" dirty="0">
                <a:latin typeface="Times New Roman" panose="02020603050405020304" pitchFamily="18" charset="0"/>
                <a:cs typeface="Times New Roman" panose="02020603050405020304" pitchFamily="18" charset="0"/>
              </a:rPr>
              <a:t>call </a:t>
            </a:r>
            <a:r>
              <a:rPr lang="en-US" sz="1600" dirty="0" err="1">
                <a:latin typeface="Times New Roman" panose="02020603050405020304" pitchFamily="18" charset="0"/>
                <a:cs typeface="Times New Roman" panose="02020603050405020304" pitchFamily="18" charset="0"/>
              </a:rPr>
              <a:t>City_count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delimiter //</a:t>
            </a:r>
            <a:endParaRPr lang="en-IN" sz="16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C9EFDAA8-6D95-5237-218C-92F755457E35}"/>
              </a:ext>
            </a:extLst>
          </p:cNvPr>
          <p:cNvPicPr>
            <a:picLocks noChangeAspect="1"/>
          </p:cNvPicPr>
          <p:nvPr/>
        </p:nvPicPr>
        <p:blipFill>
          <a:blip r:embed="rId2"/>
          <a:stretch>
            <a:fillRect/>
          </a:stretch>
        </p:blipFill>
        <p:spPr>
          <a:xfrm>
            <a:off x="808522" y="5483304"/>
            <a:ext cx="1519302" cy="735459"/>
          </a:xfrm>
          <a:prstGeom prst="rect">
            <a:avLst/>
          </a:prstGeom>
        </p:spPr>
      </p:pic>
      <p:sp>
        <p:nvSpPr>
          <p:cNvPr id="7" name="TextBox 6">
            <a:extLst>
              <a:ext uri="{FF2B5EF4-FFF2-40B4-BE49-F238E27FC236}">
                <a16:creationId xmlns:a16="http://schemas.microsoft.com/office/drawing/2014/main" id="{2724F6C5-3C6D-FA7C-67C7-91C32A9D73EE}"/>
              </a:ext>
            </a:extLst>
          </p:cNvPr>
          <p:cNvSpPr txBox="1"/>
          <p:nvPr/>
        </p:nvSpPr>
        <p:spPr>
          <a:xfrm>
            <a:off x="2327824" y="5574744"/>
            <a:ext cx="6248285"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sym typeface="Wingdings" panose="05000000000000000000" pitchFamily="2" charset="2"/>
              </a:rPr>
              <a:t>Displays Stored Variable In Stored Procedure</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781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B612-BD52-C20A-FC89-8BFD755395EA}"/>
              </a:ext>
            </a:extLst>
          </p:cNvPr>
          <p:cNvSpPr>
            <a:spLocks noGrp="1"/>
          </p:cNvSpPr>
          <p:nvPr>
            <p:ph type="title"/>
          </p:nvPr>
        </p:nvSpPr>
        <p:spPr>
          <a:xfrm>
            <a:off x="924025" y="1068404"/>
            <a:ext cx="10173903" cy="750770"/>
          </a:xfrm>
        </p:spPr>
        <p:txBody>
          <a:bodyPr/>
          <a:lstStyle/>
          <a:p>
            <a:r>
              <a:rPr lang="en-IN" b="1" i="1" dirty="0">
                <a:latin typeface="Times New Roman" panose="02020603050405020304" pitchFamily="18" charset="0"/>
                <a:cs typeface="Times New Roman" panose="02020603050405020304" pitchFamily="18" charset="0"/>
              </a:rPr>
              <a:t>Triggers (SQL Automation)</a:t>
            </a:r>
            <a:br>
              <a:rPr lang="en-IN" b="1" i="1" dirty="0">
                <a:latin typeface="Times New Roman" panose="02020603050405020304" pitchFamily="18" charset="0"/>
                <a:cs typeface="Times New Roman" panose="02020603050405020304" pitchFamily="18" charset="0"/>
              </a:rPr>
            </a:br>
            <a:endParaRPr lang="en-IN" b="1"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CCD0CC-6B49-697C-B47D-3518725E9212}"/>
              </a:ext>
            </a:extLst>
          </p:cNvPr>
          <p:cNvSpPr txBox="1"/>
          <p:nvPr/>
        </p:nvSpPr>
        <p:spPr>
          <a:xfrm>
            <a:off x="1414915" y="2387065"/>
            <a:ext cx="4966634"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trigger creation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trigger timings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before insert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after insert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before update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after update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before delete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after delete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Trigger with if statement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Trigger with else if statement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9757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F1A8-0522-2EED-9D65-F5EBA19F2FFF}"/>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What is Trigger?</a:t>
            </a:r>
          </a:p>
        </p:txBody>
      </p:sp>
      <p:sp>
        <p:nvSpPr>
          <p:cNvPr id="3" name="Text Placeholder 2">
            <a:extLst>
              <a:ext uri="{FF2B5EF4-FFF2-40B4-BE49-F238E27FC236}">
                <a16:creationId xmlns:a16="http://schemas.microsoft.com/office/drawing/2014/main" id="{B7BDBBC2-3ABE-C6D0-53DB-1BEF6E8196C1}"/>
              </a:ext>
            </a:extLst>
          </p:cNvPr>
          <p:cNvSpPr>
            <a:spLocks noGrp="1"/>
          </p:cNvSpPr>
          <p:nvPr>
            <p:ph type="body" idx="1"/>
          </p:nvPr>
        </p:nvSpPr>
        <p:spPr>
          <a:xfrm>
            <a:off x="6853187" y="1491915"/>
            <a:ext cx="5139891" cy="4649003"/>
          </a:xfrm>
        </p:spPr>
        <p:txBody>
          <a:bodyPr>
            <a:normAutofit/>
          </a:bodyPr>
          <a:lstStyle/>
          <a:p>
            <a:pPr marL="342900" indent="-342900">
              <a:buFont typeface="Wingdings" panose="05000000000000000000" pitchFamily="2" charset="2"/>
              <a:buChar char="§"/>
            </a:pPr>
            <a:r>
              <a:rPr lang="en-US" b="0" i="0" dirty="0">
                <a:solidFill>
                  <a:srgbClr val="404040"/>
                </a:solidFill>
                <a:effectLst/>
                <a:latin typeface="Times New Roman" panose="02020603050405020304" pitchFamily="18" charset="0"/>
                <a:cs typeface="Times New Roman" panose="02020603050405020304" pitchFamily="18" charset="0"/>
              </a:rPr>
              <a:t>A trigger is a named MySQL object that activates </a:t>
            </a:r>
            <a:r>
              <a:rPr lang="en-US" dirty="0">
                <a:solidFill>
                  <a:srgbClr val="0074DB"/>
                </a:solidFill>
                <a:latin typeface="Times New Roman" panose="02020603050405020304" pitchFamily="18" charset="0"/>
                <a:cs typeface="Times New Roman" panose="02020603050405020304" pitchFamily="18" charset="0"/>
              </a:rPr>
              <a:t>when an event occurs in a table</a:t>
            </a:r>
            <a:r>
              <a:rPr lang="en-US" dirty="0">
                <a:solidFill>
                  <a:srgbClr val="40404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b="0" i="0" dirty="0">
                <a:solidFill>
                  <a:srgbClr val="404040"/>
                </a:solidFill>
                <a:effectLst/>
                <a:latin typeface="Times New Roman" panose="02020603050405020304" pitchFamily="18" charset="0"/>
                <a:cs typeface="Times New Roman" panose="02020603050405020304" pitchFamily="18" charset="0"/>
              </a:rPr>
              <a:t>Triggers are a particular </a:t>
            </a:r>
            <a:r>
              <a:rPr lang="en-US" dirty="0">
                <a:solidFill>
                  <a:srgbClr val="0074DB"/>
                </a:solidFill>
                <a:latin typeface="Times New Roman" panose="02020603050405020304" pitchFamily="18" charset="0"/>
                <a:cs typeface="Times New Roman" panose="02020603050405020304" pitchFamily="18" charset="0"/>
              </a:rPr>
              <a:t>type of stored procedure</a:t>
            </a:r>
            <a:r>
              <a:rPr lang="en-US" dirty="0">
                <a:solidFill>
                  <a:srgbClr val="404040"/>
                </a:solidFill>
                <a:latin typeface="Times New Roman" panose="02020603050405020304" pitchFamily="18" charset="0"/>
                <a:cs typeface="Times New Roman" panose="02020603050405020304" pitchFamily="18" charset="0"/>
              </a:rPr>
              <a:t> </a:t>
            </a:r>
            <a:r>
              <a:rPr lang="en-US" b="0" i="0" dirty="0">
                <a:solidFill>
                  <a:srgbClr val="404040"/>
                </a:solidFill>
                <a:effectLst/>
                <a:latin typeface="Times New Roman" panose="02020603050405020304" pitchFamily="18" charset="0"/>
                <a:cs typeface="Times New Roman" panose="02020603050405020304" pitchFamily="18" charset="0"/>
              </a:rPr>
              <a:t>associated with a specific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4066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5A6C9-3380-F460-47C7-E34BBB20AB06}"/>
              </a:ext>
            </a:extLst>
          </p:cNvPr>
          <p:cNvSpPr txBox="1"/>
          <p:nvPr/>
        </p:nvSpPr>
        <p:spPr>
          <a:xfrm>
            <a:off x="789272" y="741145"/>
            <a:ext cx="7276699" cy="369332"/>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Trigger creation</a:t>
            </a:r>
          </a:p>
        </p:txBody>
      </p:sp>
      <p:sp>
        <p:nvSpPr>
          <p:cNvPr id="3" name="TextBox 2">
            <a:extLst>
              <a:ext uri="{FF2B5EF4-FFF2-40B4-BE49-F238E27FC236}">
                <a16:creationId xmlns:a16="http://schemas.microsoft.com/office/drawing/2014/main" id="{B65D3DF8-D6B8-F001-58C6-1A8C14D82B42}"/>
              </a:ext>
            </a:extLst>
          </p:cNvPr>
          <p:cNvSpPr txBox="1"/>
          <p:nvPr/>
        </p:nvSpPr>
        <p:spPr>
          <a:xfrm>
            <a:off x="972152" y="1328286"/>
            <a:ext cx="5784783" cy="2031325"/>
          </a:xfrm>
          <a:prstGeom prst="rect">
            <a:avLst/>
          </a:prstGeom>
          <a:noFill/>
        </p:spPr>
        <p:txBody>
          <a:bodyPr wrap="square" rtlCol="0">
            <a:spAutoFit/>
          </a:bodyPr>
          <a:lstStyle/>
          <a:p>
            <a:r>
              <a:rPr lang="en-US" dirty="0">
                <a:highlight>
                  <a:srgbClr val="FF00FF"/>
                </a:highlight>
                <a:latin typeface="Times New Roman" panose="02020603050405020304" pitchFamily="18" charset="0"/>
                <a:cs typeface="Times New Roman" panose="02020603050405020304" pitchFamily="18" charset="0"/>
              </a:rPr>
              <a:t>create trigger </a:t>
            </a:r>
            <a:r>
              <a:rPr lang="en-US" dirty="0" err="1">
                <a:highlight>
                  <a:srgbClr val="FF00FF"/>
                </a:highlight>
                <a:latin typeface="Times New Roman" panose="02020603050405020304" pitchFamily="18" charset="0"/>
                <a:cs typeface="Times New Roman" panose="02020603050405020304" pitchFamily="18" charset="0"/>
              </a:rPr>
              <a:t>age_check</a:t>
            </a:r>
            <a:r>
              <a:rPr lang="en-US" dirty="0">
                <a:highlight>
                  <a:srgbClr val="FF00FF"/>
                </a:highlight>
                <a:latin typeface="Times New Roman" panose="02020603050405020304" pitchFamily="18" charset="0"/>
                <a:cs typeface="Times New Roman" panose="02020603050405020304" pitchFamily="18" charset="0"/>
              </a:rPr>
              <a:t> before insert on </a:t>
            </a:r>
            <a:r>
              <a:rPr lang="en-US" dirty="0" err="1">
                <a:highlight>
                  <a:srgbClr val="FF00FF"/>
                </a:highlight>
                <a:latin typeface="Times New Roman" panose="02020603050405020304" pitchFamily="18" charset="0"/>
                <a:cs typeface="Times New Roman" panose="02020603050405020304" pitchFamily="18" charset="0"/>
              </a:rPr>
              <a:t>student_info</a:t>
            </a:r>
            <a:r>
              <a:rPr lang="en-US" dirty="0">
                <a:highlight>
                  <a:srgbClr val="FF00FF"/>
                </a:highlight>
                <a:latin typeface="Times New Roman" panose="02020603050405020304" pitchFamily="18" charset="0"/>
                <a:cs typeface="Times New Roman" panose="02020603050405020304" pitchFamily="18" charset="0"/>
              </a:rPr>
              <a:t> for each row</a:t>
            </a:r>
          </a:p>
          <a:p>
            <a:r>
              <a:rPr lang="en-US" dirty="0">
                <a:latin typeface="Times New Roman" panose="02020603050405020304" pitchFamily="18" charset="0"/>
                <a:cs typeface="Times New Roman" panose="02020603050405020304" pitchFamily="18" charset="0"/>
              </a:rPr>
              <a:t>Begin</a:t>
            </a:r>
          </a:p>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new.age</a:t>
            </a:r>
            <a:r>
              <a:rPr lang="en-US" dirty="0">
                <a:latin typeface="Times New Roman" panose="02020603050405020304" pitchFamily="18" charset="0"/>
                <a:cs typeface="Times New Roman" panose="02020603050405020304" pitchFamily="18" charset="0"/>
              </a:rPr>
              <a:t>&lt;=0 then</a:t>
            </a:r>
          </a:p>
          <a:p>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new.age</a:t>
            </a:r>
            <a:r>
              <a:rPr lang="en-US" dirty="0">
                <a:latin typeface="Times New Roman" panose="02020603050405020304" pitchFamily="18" charset="0"/>
                <a:cs typeface="Times New Roman" panose="02020603050405020304" pitchFamily="18" charset="0"/>
              </a:rPr>
              <a:t>=0;</a:t>
            </a:r>
          </a:p>
          <a:p>
            <a:r>
              <a:rPr lang="en-US" dirty="0">
                <a:latin typeface="Times New Roman" panose="02020603050405020304" pitchFamily="18" charset="0"/>
                <a:cs typeface="Times New Roman" panose="02020603050405020304" pitchFamily="18" charset="0"/>
              </a:rPr>
              <a:t>end if;</a:t>
            </a:r>
          </a:p>
          <a:p>
            <a:r>
              <a:rPr lang="en-US" dirty="0">
                <a:latin typeface="Times New Roman" panose="02020603050405020304" pitchFamily="18" charset="0"/>
                <a:cs typeface="Times New Roman" panose="02020603050405020304" pitchFamily="18" charset="0"/>
              </a:rPr>
              <a:t>end//</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77BA57-D078-07E5-C9E0-24D9642FAED1}"/>
              </a:ext>
            </a:extLst>
          </p:cNvPr>
          <p:cNvSpPr txBox="1"/>
          <p:nvPr/>
        </p:nvSpPr>
        <p:spPr>
          <a:xfrm>
            <a:off x="789273" y="3498390"/>
            <a:ext cx="5306728" cy="369332"/>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Before insert</a:t>
            </a:r>
          </a:p>
        </p:txBody>
      </p:sp>
      <p:sp>
        <p:nvSpPr>
          <p:cNvPr id="6" name="TextBox 5">
            <a:extLst>
              <a:ext uri="{FF2B5EF4-FFF2-40B4-BE49-F238E27FC236}">
                <a16:creationId xmlns:a16="http://schemas.microsoft.com/office/drawing/2014/main" id="{283B9107-93F0-B78E-5839-E67CD2B57239}"/>
              </a:ext>
            </a:extLst>
          </p:cNvPr>
          <p:cNvSpPr txBox="1"/>
          <p:nvPr/>
        </p:nvSpPr>
        <p:spPr>
          <a:xfrm>
            <a:off x="972153" y="4006500"/>
            <a:ext cx="3811604" cy="2062103"/>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Delimiter //</a:t>
            </a:r>
          </a:p>
          <a:p>
            <a:r>
              <a:rPr lang="en-IN" sz="1600" dirty="0">
                <a:latin typeface="Times New Roman" panose="02020603050405020304" pitchFamily="18" charset="0"/>
                <a:cs typeface="Times New Roman" panose="02020603050405020304" pitchFamily="18" charset="0"/>
              </a:rPr>
              <a:t>create trigger </a:t>
            </a:r>
            <a:r>
              <a:rPr lang="en-IN" sz="1600" dirty="0" err="1">
                <a:latin typeface="Times New Roman" panose="02020603050405020304" pitchFamily="18" charset="0"/>
                <a:cs typeface="Times New Roman" panose="02020603050405020304" pitchFamily="18" charset="0"/>
              </a:rPr>
              <a:t>age_check</a:t>
            </a:r>
            <a:r>
              <a:rPr lang="en-IN" sz="1600" dirty="0">
                <a:latin typeface="Times New Roman" panose="02020603050405020304" pitchFamily="18" charset="0"/>
                <a:cs typeface="Times New Roman" panose="02020603050405020304" pitchFamily="18" charset="0"/>
              </a:rPr>
              <a:t> </a:t>
            </a:r>
            <a:r>
              <a:rPr lang="en-IN" sz="1600" dirty="0">
                <a:highlight>
                  <a:srgbClr val="00FFFF"/>
                </a:highlight>
                <a:latin typeface="Times New Roman" panose="02020603050405020304" pitchFamily="18" charset="0"/>
                <a:cs typeface="Times New Roman" panose="02020603050405020304" pitchFamily="18" charset="0"/>
              </a:rPr>
              <a:t>before insert </a:t>
            </a:r>
            <a:r>
              <a:rPr lang="en-IN" sz="1600" dirty="0">
                <a:latin typeface="Times New Roman" panose="02020603050405020304" pitchFamily="18" charset="0"/>
                <a:cs typeface="Times New Roman" panose="02020603050405020304" pitchFamily="18" charset="0"/>
              </a:rPr>
              <a:t>on </a:t>
            </a:r>
            <a:r>
              <a:rPr lang="en-IN" sz="1600" dirty="0" err="1">
                <a:latin typeface="Times New Roman" panose="02020603050405020304" pitchFamily="18" charset="0"/>
                <a:cs typeface="Times New Roman" panose="02020603050405020304" pitchFamily="18" charset="0"/>
              </a:rPr>
              <a:t>student_info</a:t>
            </a:r>
            <a:r>
              <a:rPr lang="en-IN" sz="1600" dirty="0">
                <a:latin typeface="Times New Roman" panose="02020603050405020304" pitchFamily="18" charset="0"/>
                <a:cs typeface="Times New Roman" panose="02020603050405020304" pitchFamily="18" charset="0"/>
              </a:rPr>
              <a:t> for each row</a:t>
            </a:r>
          </a:p>
          <a:p>
            <a:r>
              <a:rPr lang="en-IN" sz="1600" dirty="0">
                <a:latin typeface="Times New Roman" panose="02020603050405020304" pitchFamily="18" charset="0"/>
                <a:cs typeface="Times New Roman" panose="02020603050405020304" pitchFamily="18" charset="0"/>
              </a:rPr>
              <a:t>Begin</a:t>
            </a:r>
          </a:p>
          <a:p>
            <a:r>
              <a:rPr lang="en-IN" sz="1600" dirty="0">
                <a:latin typeface="Times New Roman" panose="02020603050405020304" pitchFamily="18" charset="0"/>
                <a:cs typeface="Times New Roman" panose="02020603050405020304" pitchFamily="18" charset="0"/>
              </a:rPr>
              <a:t>if </a:t>
            </a:r>
            <a:r>
              <a:rPr lang="en-IN" sz="1600" dirty="0" err="1">
                <a:latin typeface="Times New Roman" panose="02020603050405020304" pitchFamily="18" charset="0"/>
                <a:cs typeface="Times New Roman" panose="02020603050405020304" pitchFamily="18" charset="0"/>
              </a:rPr>
              <a:t>new.age</a:t>
            </a:r>
            <a:r>
              <a:rPr lang="en-IN" sz="1600" dirty="0">
                <a:latin typeface="Times New Roman" panose="02020603050405020304" pitchFamily="18" charset="0"/>
                <a:cs typeface="Times New Roman" panose="02020603050405020304" pitchFamily="18" charset="0"/>
              </a:rPr>
              <a:t>&lt;=0 </a:t>
            </a:r>
            <a:r>
              <a:rPr lang="en-IN" sz="1600" dirty="0" err="1">
                <a:latin typeface="Times New Roman" panose="02020603050405020304" pitchFamily="18" charset="0"/>
                <a:cs typeface="Times New Roman" panose="02020603050405020304" pitchFamily="18" charset="0"/>
              </a:rPr>
              <a:t>thenset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new.age</a:t>
            </a:r>
            <a:r>
              <a:rPr lang="en-IN" sz="1600" dirty="0">
                <a:latin typeface="Times New Roman" panose="02020603050405020304" pitchFamily="18" charset="0"/>
                <a:cs typeface="Times New Roman" panose="02020603050405020304" pitchFamily="18" charset="0"/>
              </a:rPr>
              <a:t>=0;</a:t>
            </a:r>
          </a:p>
          <a:p>
            <a:r>
              <a:rPr lang="en-IN" sz="1600" dirty="0">
                <a:latin typeface="Times New Roman" panose="02020603050405020304" pitchFamily="18" charset="0"/>
                <a:cs typeface="Times New Roman" panose="02020603050405020304" pitchFamily="18" charset="0"/>
              </a:rPr>
              <a:t>end if;</a:t>
            </a:r>
          </a:p>
          <a:p>
            <a:r>
              <a:rPr lang="en-IN" sz="1600" dirty="0">
                <a:latin typeface="Times New Roman" panose="02020603050405020304" pitchFamily="18" charset="0"/>
                <a:cs typeface="Times New Roman" panose="02020603050405020304" pitchFamily="18" charset="0"/>
              </a:rPr>
              <a:t>end//</a:t>
            </a:r>
          </a:p>
          <a:p>
            <a:r>
              <a:rPr lang="en-IN" sz="1600" dirty="0">
                <a:latin typeface="Times New Roman" panose="02020603050405020304" pitchFamily="18" charset="0"/>
                <a:cs typeface="Times New Roman" panose="02020603050405020304" pitchFamily="18" charset="0"/>
              </a:rPr>
              <a:t>delimiter ;</a:t>
            </a:r>
          </a:p>
        </p:txBody>
      </p:sp>
      <p:pic>
        <p:nvPicPr>
          <p:cNvPr id="7" name="Picture 6">
            <a:extLst>
              <a:ext uri="{FF2B5EF4-FFF2-40B4-BE49-F238E27FC236}">
                <a16:creationId xmlns:a16="http://schemas.microsoft.com/office/drawing/2014/main" id="{E716C18D-8EF1-A2BA-7651-93D50B6D1580}"/>
              </a:ext>
            </a:extLst>
          </p:cNvPr>
          <p:cNvPicPr>
            <a:picLocks noChangeAspect="1"/>
          </p:cNvPicPr>
          <p:nvPr/>
        </p:nvPicPr>
        <p:blipFill>
          <a:blip r:embed="rId2"/>
          <a:stretch>
            <a:fillRect/>
          </a:stretch>
        </p:blipFill>
        <p:spPr>
          <a:xfrm>
            <a:off x="5316202" y="4399830"/>
            <a:ext cx="5800977" cy="1457143"/>
          </a:xfrm>
          <a:prstGeom prst="rect">
            <a:avLst/>
          </a:prstGeom>
        </p:spPr>
      </p:pic>
    </p:spTree>
    <p:extLst>
      <p:ext uri="{BB962C8B-B14F-4D97-AF65-F5344CB8AC3E}">
        <p14:creationId xmlns:p14="http://schemas.microsoft.com/office/powerpoint/2010/main" val="36034278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7C71E-1FA3-D8A9-C6CF-94EBF89FAC66}"/>
              </a:ext>
            </a:extLst>
          </p:cNvPr>
          <p:cNvPicPr>
            <a:picLocks noChangeAspect="1"/>
          </p:cNvPicPr>
          <p:nvPr/>
        </p:nvPicPr>
        <p:blipFill>
          <a:blip r:embed="rId2"/>
          <a:stretch>
            <a:fillRect/>
          </a:stretch>
        </p:blipFill>
        <p:spPr>
          <a:xfrm>
            <a:off x="1291535" y="3880952"/>
            <a:ext cx="1971429" cy="1638095"/>
          </a:xfrm>
          <a:prstGeom prst="rect">
            <a:avLst/>
          </a:prstGeom>
        </p:spPr>
      </p:pic>
      <p:sp>
        <p:nvSpPr>
          <p:cNvPr id="7" name="TextBox 6">
            <a:extLst>
              <a:ext uri="{FF2B5EF4-FFF2-40B4-BE49-F238E27FC236}">
                <a16:creationId xmlns:a16="http://schemas.microsoft.com/office/drawing/2014/main" id="{502A12E2-B869-7DB0-46D7-8ADD340DBFF8}"/>
              </a:ext>
            </a:extLst>
          </p:cNvPr>
          <p:cNvSpPr txBox="1"/>
          <p:nvPr/>
        </p:nvSpPr>
        <p:spPr>
          <a:xfrm>
            <a:off x="1039528" y="1482291"/>
            <a:ext cx="8106878"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delimiter //</a:t>
            </a:r>
          </a:p>
          <a:p>
            <a:r>
              <a:rPr lang="en-IN" dirty="0">
                <a:latin typeface="Times New Roman" panose="02020603050405020304" pitchFamily="18" charset="0"/>
                <a:cs typeface="Times New Roman" panose="02020603050405020304" pitchFamily="18" charset="0"/>
              </a:rPr>
              <a:t>CREATE TRIGGER </a:t>
            </a:r>
            <a:r>
              <a:rPr lang="en-IN" dirty="0" err="1">
                <a:latin typeface="Times New Roman" panose="02020603050405020304" pitchFamily="18" charset="0"/>
                <a:cs typeface="Times New Roman" panose="02020603050405020304" pitchFamily="18" charset="0"/>
              </a:rPr>
              <a:t>person_Name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AFTER INSERT ON person FOR EACH ROW UPDATE </a:t>
            </a:r>
          </a:p>
          <a:p>
            <a:r>
              <a:rPr lang="en-IN" dirty="0" err="1">
                <a:latin typeface="Times New Roman" panose="02020603050405020304" pitchFamily="18" charset="0"/>
                <a:cs typeface="Times New Roman" panose="02020603050405020304" pitchFamily="18" charset="0"/>
              </a:rPr>
              <a:t>average_age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SET average = (SELECT AVG(age) FROM person);</a:t>
            </a:r>
          </a:p>
          <a:p>
            <a:r>
              <a:rPr lang="en-IN" dirty="0">
                <a:latin typeface="Times New Roman" panose="02020603050405020304" pitchFamily="18" charset="0"/>
                <a:cs typeface="Times New Roman" panose="02020603050405020304" pitchFamily="18" charset="0"/>
              </a:rPr>
              <a:t> //delimiter ;</a:t>
            </a:r>
          </a:p>
        </p:txBody>
      </p:sp>
      <p:sp>
        <p:nvSpPr>
          <p:cNvPr id="8" name="TextBox 7">
            <a:extLst>
              <a:ext uri="{FF2B5EF4-FFF2-40B4-BE49-F238E27FC236}">
                <a16:creationId xmlns:a16="http://schemas.microsoft.com/office/drawing/2014/main" id="{7A2FEBED-3359-7F8C-5822-97F9DF5E0646}"/>
              </a:ext>
            </a:extLst>
          </p:cNvPr>
          <p:cNvSpPr txBox="1"/>
          <p:nvPr/>
        </p:nvSpPr>
        <p:spPr>
          <a:xfrm>
            <a:off x="750771" y="837956"/>
            <a:ext cx="4668252" cy="369332"/>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After Insert</a:t>
            </a:r>
          </a:p>
        </p:txBody>
      </p:sp>
    </p:spTree>
    <p:extLst>
      <p:ext uri="{BB962C8B-B14F-4D97-AF65-F5344CB8AC3E}">
        <p14:creationId xmlns:p14="http://schemas.microsoft.com/office/powerpoint/2010/main" val="3288986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E354A-8898-257F-8DA8-9C96EC183D47}"/>
              </a:ext>
            </a:extLst>
          </p:cNvPr>
          <p:cNvSpPr txBox="1"/>
          <p:nvPr/>
        </p:nvSpPr>
        <p:spPr>
          <a:xfrm>
            <a:off x="741145" y="1414082"/>
            <a:ext cx="5496027"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DELIMITER //</a:t>
            </a:r>
          </a:p>
          <a:p>
            <a:r>
              <a:rPr lang="en-IN" dirty="0">
                <a:latin typeface="Times New Roman" panose="02020603050405020304" pitchFamily="18" charset="0"/>
                <a:cs typeface="Times New Roman" panose="02020603050405020304" pitchFamily="18" charset="0"/>
              </a:rPr>
              <a:t>CREATE TRIGGER </a:t>
            </a:r>
            <a:r>
              <a:rPr lang="en-IN" dirty="0" err="1">
                <a:latin typeface="Times New Roman" panose="02020603050405020304" pitchFamily="18" charset="0"/>
                <a:cs typeface="Times New Roman" panose="02020603050405020304" pitchFamily="18" charset="0"/>
              </a:rPr>
              <a:t>before_update_salesInfo</a:t>
            </a:r>
            <a:r>
              <a:rPr lang="en-IN" dirty="0">
                <a:latin typeface="Times New Roman" panose="02020603050405020304" pitchFamily="18" charset="0"/>
                <a:cs typeface="Times New Roman" panose="02020603050405020304" pitchFamily="18" charset="0"/>
              </a:rPr>
              <a:t>  BEFORE UPDATE ON </a:t>
            </a:r>
            <a:r>
              <a:rPr lang="en-IN" dirty="0" err="1">
                <a:latin typeface="Times New Roman" panose="02020603050405020304" pitchFamily="18" charset="0"/>
                <a:cs typeface="Times New Roman" panose="02020603050405020304" pitchFamily="18" charset="0"/>
              </a:rPr>
              <a:t>sales_info</a:t>
            </a:r>
            <a:r>
              <a:rPr lang="en-IN" dirty="0">
                <a:latin typeface="Times New Roman" panose="02020603050405020304" pitchFamily="18" charset="0"/>
                <a:cs typeface="Times New Roman" panose="02020603050405020304" pitchFamily="18" charset="0"/>
              </a:rPr>
              <a:t> FOR EACH ROW </a:t>
            </a:r>
          </a:p>
          <a:p>
            <a:r>
              <a:rPr lang="en-IN" dirty="0">
                <a:latin typeface="Times New Roman" panose="02020603050405020304" pitchFamily="18" charset="0"/>
                <a:cs typeface="Times New Roman" panose="02020603050405020304" pitchFamily="18" charset="0"/>
              </a:rPr>
              <a:t> BEGIN  </a:t>
            </a:r>
          </a:p>
          <a:p>
            <a:r>
              <a:rPr lang="en-IN" dirty="0">
                <a:latin typeface="Times New Roman" panose="02020603050405020304" pitchFamily="18" charset="0"/>
                <a:cs typeface="Times New Roman" panose="02020603050405020304" pitchFamily="18" charset="0"/>
              </a:rPr>
              <a:t>DECLARE </a:t>
            </a:r>
            <a:r>
              <a:rPr lang="en-IN" dirty="0" err="1">
                <a:latin typeface="Times New Roman" panose="02020603050405020304" pitchFamily="18" charset="0"/>
                <a:cs typeface="Times New Roman" panose="02020603050405020304" pitchFamily="18" charset="0"/>
              </a:rPr>
              <a:t>error_msg</a:t>
            </a:r>
            <a:r>
              <a:rPr lang="en-IN" dirty="0">
                <a:latin typeface="Times New Roman" panose="02020603050405020304" pitchFamily="18" charset="0"/>
                <a:cs typeface="Times New Roman" panose="02020603050405020304" pitchFamily="18" charset="0"/>
              </a:rPr>
              <a:t> VARCHAR(255); </a:t>
            </a:r>
          </a:p>
          <a:p>
            <a:r>
              <a:rPr lang="en-IN" dirty="0">
                <a:latin typeface="Times New Roman" panose="02020603050405020304" pitchFamily="18" charset="0"/>
                <a:cs typeface="Times New Roman" panose="02020603050405020304" pitchFamily="18" charset="0"/>
              </a:rPr>
              <a:t> SET </a:t>
            </a:r>
            <a:r>
              <a:rPr lang="en-IN" dirty="0" err="1">
                <a:latin typeface="Times New Roman" panose="02020603050405020304" pitchFamily="18" charset="0"/>
                <a:cs typeface="Times New Roman" panose="02020603050405020304" pitchFamily="18" charset="0"/>
              </a:rPr>
              <a:t>error_msg</a:t>
            </a:r>
            <a:r>
              <a:rPr lang="en-IN" dirty="0">
                <a:latin typeface="Times New Roman" panose="02020603050405020304" pitchFamily="18" charset="0"/>
                <a:cs typeface="Times New Roman" panose="02020603050405020304" pitchFamily="18" charset="0"/>
              </a:rPr>
              <a:t> = ('The new quantity cannot be greater than 2 times the current quantity');  </a:t>
            </a:r>
          </a:p>
          <a:p>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new.quantity</a:t>
            </a:r>
            <a:r>
              <a:rPr lang="en-IN" dirty="0">
                <a:latin typeface="Times New Roman" panose="02020603050405020304" pitchFamily="18" charset="0"/>
                <a:cs typeface="Times New Roman" panose="02020603050405020304" pitchFamily="18" charset="0"/>
              </a:rPr>
              <a:t> &gt; </a:t>
            </a:r>
            <a:r>
              <a:rPr lang="en-IN" dirty="0" err="1">
                <a:latin typeface="Times New Roman" panose="02020603050405020304" pitchFamily="18" charset="0"/>
                <a:cs typeface="Times New Roman" panose="02020603050405020304" pitchFamily="18" charset="0"/>
              </a:rPr>
              <a:t>old.quantity</a:t>
            </a:r>
            <a:r>
              <a:rPr lang="en-IN" dirty="0">
                <a:latin typeface="Times New Roman" panose="02020603050405020304" pitchFamily="18" charset="0"/>
                <a:cs typeface="Times New Roman" panose="02020603050405020304" pitchFamily="18" charset="0"/>
              </a:rPr>
              <a:t> * 2 THEN  SIGNAL SQLSTATE '45000’   </a:t>
            </a:r>
          </a:p>
          <a:p>
            <a:r>
              <a:rPr lang="en-IN" dirty="0">
                <a:latin typeface="Times New Roman" panose="02020603050405020304" pitchFamily="18" charset="0"/>
                <a:cs typeface="Times New Roman" panose="02020603050405020304" pitchFamily="18" charset="0"/>
              </a:rPr>
              <a:t>SET MESSAGE_TEXT = </a:t>
            </a:r>
            <a:r>
              <a:rPr lang="en-IN" dirty="0" err="1">
                <a:latin typeface="Times New Roman" panose="02020603050405020304" pitchFamily="18" charset="0"/>
                <a:cs typeface="Times New Roman" panose="02020603050405020304" pitchFamily="18" charset="0"/>
              </a:rPr>
              <a:t>error_msg</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END IF; </a:t>
            </a:r>
          </a:p>
          <a:p>
            <a:r>
              <a:rPr lang="en-IN" dirty="0">
                <a:latin typeface="Times New Roman" panose="02020603050405020304" pitchFamily="18" charset="0"/>
                <a:cs typeface="Times New Roman" panose="02020603050405020304" pitchFamily="18" charset="0"/>
              </a:rPr>
              <a:t>END //  </a:t>
            </a:r>
          </a:p>
          <a:p>
            <a:r>
              <a:rPr lang="en-IN" dirty="0">
                <a:latin typeface="Times New Roman" panose="02020603050405020304" pitchFamily="18" charset="0"/>
                <a:cs typeface="Times New Roman" panose="02020603050405020304" pitchFamily="18" charset="0"/>
              </a:rPr>
              <a:t>DELIMITER ; </a:t>
            </a:r>
          </a:p>
        </p:txBody>
      </p:sp>
      <p:sp>
        <p:nvSpPr>
          <p:cNvPr id="3" name="TextBox 2">
            <a:extLst>
              <a:ext uri="{FF2B5EF4-FFF2-40B4-BE49-F238E27FC236}">
                <a16:creationId xmlns:a16="http://schemas.microsoft.com/office/drawing/2014/main" id="{592CCBD9-11DE-6E0E-AA8F-7ED149C08DBF}"/>
              </a:ext>
            </a:extLst>
          </p:cNvPr>
          <p:cNvSpPr txBox="1"/>
          <p:nvPr/>
        </p:nvSpPr>
        <p:spPr>
          <a:xfrm>
            <a:off x="577516" y="952901"/>
            <a:ext cx="4793381" cy="369332"/>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Before Update</a:t>
            </a:r>
          </a:p>
        </p:txBody>
      </p:sp>
      <p:sp>
        <p:nvSpPr>
          <p:cNvPr id="4" name="TextBox 3">
            <a:extLst>
              <a:ext uri="{FF2B5EF4-FFF2-40B4-BE49-F238E27FC236}">
                <a16:creationId xmlns:a16="http://schemas.microsoft.com/office/drawing/2014/main" id="{AB3575CD-0B54-1362-08F3-B4C2CE06C364}"/>
              </a:ext>
            </a:extLst>
          </p:cNvPr>
          <p:cNvSpPr txBox="1"/>
          <p:nvPr/>
        </p:nvSpPr>
        <p:spPr>
          <a:xfrm>
            <a:off x="1087655" y="4957011"/>
            <a:ext cx="771946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sales_info</a:t>
            </a:r>
            <a:r>
              <a:rPr lang="en-US" dirty="0">
                <a:latin typeface="Times New Roman" panose="02020603050405020304" pitchFamily="18" charset="0"/>
                <a:cs typeface="Times New Roman" panose="02020603050405020304" pitchFamily="18" charset="0"/>
              </a:rPr>
              <a:t> SET quantity = 125 WHERE id = 2;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D4AA91-1192-B806-7C51-1C3C0AE98506}"/>
              </a:ext>
            </a:extLst>
          </p:cNvPr>
          <p:cNvPicPr>
            <a:picLocks noChangeAspect="1"/>
          </p:cNvPicPr>
          <p:nvPr/>
        </p:nvPicPr>
        <p:blipFill>
          <a:blip r:embed="rId2"/>
          <a:stretch>
            <a:fillRect/>
          </a:stretch>
        </p:blipFill>
        <p:spPr>
          <a:xfrm>
            <a:off x="6847201" y="2352274"/>
            <a:ext cx="4257143" cy="1600000"/>
          </a:xfrm>
          <a:prstGeom prst="rect">
            <a:avLst/>
          </a:prstGeom>
        </p:spPr>
      </p:pic>
      <p:pic>
        <p:nvPicPr>
          <p:cNvPr id="7" name="Picture 6">
            <a:extLst>
              <a:ext uri="{FF2B5EF4-FFF2-40B4-BE49-F238E27FC236}">
                <a16:creationId xmlns:a16="http://schemas.microsoft.com/office/drawing/2014/main" id="{6E744064-63F5-FC5C-EE7D-71CB92B6258F}"/>
              </a:ext>
            </a:extLst>
          </p:cNvPr>
          <p:cNvPicPr>
            <a:picLocks noChangeAspect="1"/>
          </p:cNvPicPr>
          <p:nvPr/>
        </p:nvPicPr>
        <p:blipFill>
          <a:blip r:embed="rId3"/>
          <a:stretch>
            <a:fillRect/>
          </a:stretch>
        </p:blipFill>
        <p:spPr>
          <a:xfrm>
            <a:off x="4313753" y="5620322"/>
            <a:ext cx="3238095" cy="438095"/>
          </a:xfrm>
          <a:prstGeom prst="rect">
            <a:avLst/>
          </a:prstGeom>
        </p:spPr>
      </p:pic>
      <p:sp>
        <p:nvSpPr>
          <p:cNvPr id="8" name="TextBox 7">
            <a:extLst>
              <a:ext uri="{FF2B5EF4-FFF2-40B4-BE49-F238E27FC236}">
                <a16:creationId xmlns:a16="http://schemas.microsoft.com/office/drawing/2014/main" id="{B827EDBA-7151-EC78-FF00-4207E6570D3C}"/>
              </a:ext>
            </a:extLst>
          </p:cNvPr>
          <p:cNvSpPr txBox="1"/>
          <p:nvPr/>
        </p:nvSpPr>
        <p:spPr>
          <a:xfrm>
            <a:off x="2021305" y="5657895"/>
            <a:ext cx="214643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Trigger Created</a:t>
            </a:r>
            <a:r>
              <a:rPr lang="en-IN" dirty="0">
                <a:latin typeface="Times New Roman" panose="02020603050405020304" pitchFamily="18" charset="0"/>
                <a:cs typeface="Times New Roman" panose="02020603050405020304" pitchFamily="18" charset="0"/>
                <a:sym typeface="Wingdings" panose="05000000000000000000" pitchFamily="2" charset="2"/>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56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B343-DA55-CE90-72A8-3870334F893C}"/>
              </a:ext>
            </a:extLst>
          </p:cNvPr>
          <p:cNvSpPr>
            <a:spLocks noGrp="1"/>
          </p:cNvSpPr>
          <p:nvPr>
            <p:ph type="title"/>
          </p:nvPr>
        </p:nvSpPr>
        <p:spPr>
          <a:xfrm>
            <a:off x="1126674" y="1001949"/>
            <a:ext cx="8922299" cy="421498"/>
          </a:xfrm>
        </p:spPr>
        <p:txBody>
          <a:bodyPr/>
          <a:lstStyle/>
          <a:p>
            <a:r>
              <a:rPr lang="en-IN" sz="2800" i="1" u="sng" dirty="0">
                <a:latin typeface="Times New Roman" panose="02020603050405020304" pitchFamily="18" charset="0"/>
                <a:cs typeface="Times New Roman" panose="02020603050405020304" pitchFamily="18" charset="0"/>
              </a:rPr>
              <a:t>DATE AND TIME DATA TYPE</a:t>
            </a:r>
          </a:p>
        </p:txBody>
      </p:sp>
      <p:graphicFrame>
        <p:nvGraphicFramePr>
          <p:cNvPr id="3" name="Table 2">
            <a:extLst>
              <a:ext uri="{FF2B5EF4-FFF2-40B4-BE49-F238E27FC236}">
                <a16:creationId xmlns:a16="http://schemas.microsoft.com/office/drawing/2014/main" id="{C939E77D-41E5-A331-2974-12CF32AED5FB}"/>
              </a:ext>
            </a:extLst>
          </p:cNvPr>
          <p:cNvGraphicFramePr>
            <a:graphicFrameLocks noGrp="1"/>
          </p:cNvGraphicFramePr>
          <p:nvPr>
            <p:extLst>
              <p:ext uri="{D42A27DB-BD31-4B8C-83A1-F6EECF244321}">
                <p14:modId xmlns:p14="http://schemas.microsoft.com/office/powerpoint/2010/main" val="3645604103"/>
              </p:ext>
            </p:extLst>
          </p:nvPr>
        </p:nvGraphicFramePr>
        <p:xfrm>
          <a:off x="471340" y="1554493"/>
          <a:ext cx="11236751" cy="4591784"/>
        </p:xfrm>
        <a:graphic>
          <a:graphicData uri="http://schemas.openxmlformats.org/drawingml/2006/table">
            <a:tbl>
              <a:tblPr>
                <a:tableStyleId>{125E5076-3810-47DD-B79F-674D7AD40C01}</a:tableStyleId>
              </a:tblPr>
              <a:tblGrid>
                <a:gridCol w="1970288">
                  <a:extLst>
                    <a:ext uri="{9D8B030D-6E8A-4147-A177-3AD203B41FA5}">
                      <a16:colId xmlns:a16="http://schemas.microsoft.com/office/drawing/2014/main" val="1169396247"/>
                    </a:ext>
                  </a:extLst>
                </a:gridCol>
                <a:gridCol w="9266463">
                  <a:extLst>
                    <a:ext uri="{9D8B030D-6E8A-4147-A177-3AD203B41FA5}">
                      <a16:colId xmlns:a16="http://schemas.microsoft.com/office/drawing/2014/main" val="2117136099"/>
                    </a:ext>
                  </a:extLst>
                </a:gridCol>
              </a:tblGrid>
              <a:tr h="255550">
                <a:tc>
                  <a:txBody>
                    <a:bodyPr/>
                    <a:lstStyle/>
                    <a:p>
                      <a:pPr algn="l" fontAlgn="t"/>
                      <a:r>
                        <a:rPr lang="en-IN" sz="1600" b="0" cap="all" baseline="0" dirty="0">
                          <a:effectLst/>
                          <a:latin typeface="Calibri" panose="020F0502020204030204" pitchFamily="34" charset="0"/>
                          <a:ea typeface="Calibri" panose="020F0502020204030204" pitchFamily="34" charset="0"/>
                          <a:cs typeface="Calibri" panose="020F0502020204030204" pitchFamily="34" charset="0"/>
                        </a:rPr>
                        <a:t>DATA TYPE</a:t>
                      </a:r>
                    </a:p>
                  </a:txBody>
                  <a:tcPr marL="28952" marR="28952" marT="14476" marB="14476">
                    <a:solidFill>
                      <a:schemeClr val="accent2"/>
                    </a:solidFill>
                  </a:tcPr>
                </a:tc>
                <a:tc>
                  <a:txBody>
                    <a:bodyPr/>
                    <a:lstStyle/>
                    <a:p>
                      <a:pPr algn="ctr" fontAlgn="t"/>
                      <a:r>
                        <a:rPr lang="en-IN" sz="1600" b="0" cap="all" baseline="0" dirty="0">
                          <a:effectLst/>
                          <a:latin typeface="Calibri" panose="020F0502020204030204" pitchFamily="34" charset="0"/>
                          <a:ea typeface="Calibri" panose="020F0502020204030204" pitchFamily="34" charset="0"/>
                          <a:cs typeface="Calibri" panose="020F0502020204030204" pitchFamily="34" charset="0"/>
                        </a:rPr>
                        <a:t>DESCRIPTION</a:t>
                      </a:r>
                    </a:p>
                  </a:txBody>
                  <a:tcPr marL="28952" marR="28952" marT="14476" marB="14476">
                    <a:solidFill>
                      <a:schemeClr val="accent2"/>
                    </a:solidFill>
                  </a:tcPr>
                </a:tc>
                <a:extLst>
                  <a:ext uri="{0D108BD9-81ED-4DB2-BD59-A6C34878D82A}">
                    <a16:rowId xmlns:a16="http://schemas.microsoft.com/office/drawing/2014/main" val="1839382421"/>
                  </a:ext>
                </a:extLst>
              </a:tr>
              <a:tr h="483978">
                <a:tc>
                  <a:txBody>
                    <a:bodyPr/>
                    <a:lstStyle/>
                    <a:p>
                      <a:pPr fontAlgn="t"/>
                      <a:r>
                        <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DATE</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952" marR="28952" marT="14476" marB="14476">
                    <a:solidFill>
                      <a:schemeClr val="accent2"/>
                    </a:solidFill>
                  </a:tcPr>
                </a:tc>
                <a:tc>
                  <a:txBody>
                    <a:bodyPr/>
                    <a:lstStyle/>
                    <a:p>
                      <a:pPr algn="l" fontAlgn="t"/>
                      <a:r>
                        <a:rPr lang="en-US" sz="1600" baseline="0" dirty="0">
                          <a:effectLst/>
                          <a:latin typeface="Calibri" panose="020F0502020204030204" pitchFamily="34" charset="0"/>
                          <a:ea typeface="Calibri" panose="020F0502020204030204" pitchFamily="34" charset="0"/>
                          <a:cs typeface="Calibri" panose="020F0502020204030204" pitchFamily="34" charset="0"/>
                        </a:rPr>
                        <a:t>Date in YYYY-MM-DD format.</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Supported range is from 1000-01-01 to 9999-12-31.</a:t>
                      </a:r>
                    </a:p>
                  </a:txBody>
                  <a:tcPr marL="28952" marR="28952" marT="14476" marB="14476">
                    <a:solidFill>
                      <a:schemeClr val="accent2"/>
                    </a:solidFill>
                  </a:tcPr>
                </a:tc>
                <a:extLst>
                  <a:ext uri="{0D108BD9-81ED-4DB2-BD59-A6C34878D82A}">
                    <a16:rowId xmlns:a16="http://schemas.microsoft.com/office/drawing/2014/main" val="1513650672"/>
                  </a:ext>
                </a:extLst>
              </a:tr>
              <a:tr h="483978">
                <a:tc>
                  <a:txBody>
                    <a:bodyPr/>
                    <a:lstStyle/>
                    <a:p>
                      <a:pPr fontAlgn="t"/>
                      <a:r>
                        <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TIME</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952" marR="28952" marT="14476" marB="14476">
                    <a:solidFill>
                      <a:schemeClr val="accent2"/>
                    </a:solidFill>
                  </a:tcPr>
                </a:tc>
                <a:tc>
                  <a:txBody>
                    <a:bodyPr/>
                    <a:lstStyle/>
                    <a:p>
                      <a:pPr algn="l" fontAlgn="t"/>
                      <a:r>
                        <a:rPr lang="en-US" sz="1600" baseline="0" dirty="0">
                          <a:effectLst/>
                          <a:latin typeface="Calibri" panose="020F0502020204030204" pitchFamily="34" charset="0"/>
                          <a:ea typeface="Calibri" panose="020F0502020204030204" pitchFamily="34" charset="0"/>
                          <a:cs typeface="Calibri" panose="020F0502020204030204" pitchFamily="34" charset="0"/>
                        </a:rPr>
                        <a:t>Time in </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hh:mm:ss</a:t>
                      </a:r>
                      <a:r>
                        <a:rPr lang="en-US" sz="1600" baseline="0" dirty="0">
                          <a:effectLst/>
                          <a:latin typeface="Calibri" panose="020F0502020204030204" pitchFamily="34" charset="0"/>
                          <a:ea typeface="Calibri" panose="020F0502020204030204" pitchFamily="34" charset="0"/>
                          <a:cs typeface="Calibri" panose="020F0502020204030204" pitchFamily="34" charset="0"/>
                        </a:rPr>
                        <a:t>[.</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nnnnnnn</a:t>
                      </a:r>
                      <a:r>
                        <a:rPr lang="en-US" sz="1600" baseline="0" dirty="0">
                          <a:effectLst/>
                          <a:latin typeface="Calibri" panose="020F0502020204030204" pitchFamily="34" charset="0"/>
                          <a:ea typeface="Calibri" panose="020F0502020204030204" pitchFamily="34" charset="0"/>
                          <a:cs typeface="Calibri" panose="020F0502020204030204" pitchFamily="34" charset="0"/>
                        </a:rPr>
                        <a:t>] format.</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Supported range is from 00:00:00.0000000 to 23:59:59.9999999.</a:t>
                      </a:r>
                    </a:p>
                  </a:txBody>
                  <a:tcPr marL="28952" marR="28952" marT="14476" marB="14476">
                    <a:solidFill>
                      <a:schemeClr val="accent2"/>
                    </a:solidFill>
                  </a:tcPr>
                </a:tc>
                <a:extLst>
                  <a:ext uri="{0D108BD9-81ED-4DB2-BD59-A6C34878D82A}">
                    <a16:rowId xmlns:a16="http://schemas.microsoft.com/office/drawing/2014/main" val="926547390"/>
                  </a:ext>
                </a:extLst>
              </a:tr>
              <a:tr h="712406">
                <a:tc>
                  <a:txBody>
                    <a:bodyPr/>
                    <a:lstStyle/>
                    <a:p>
                      <a:pPr fontAlgn="t"/>
                      <a:r>
                        <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DATETIME2</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952" marR="28952" marT="14476" marB="14476">
                    <a:solidFill>
                      <a:schemeClr val="accent2"/>
                    </a:solidFill>
                  </a:tcPr>
                </a:tc>
                <a:tc>
                  <a:txBody>
                    <a:bodyPr/>
                    <a:lstStyle/>
                    <a:p>
                      <a:pPr algn="l" fontAlgn="t"/>
                      <a:r>
                        <a:rPr lang="en-US" sz="1600" baseline="0" dirty="0">
                          <a:effectLst/>
                          <a:latin typeface="Calibri" panose="020F0502020204030204" pitchFamily="34" charset="0"/>
                          <a:ea typeface="Calibri" panose="020F0502020204030204" pitchFamily="34" charset="0"/>
                          <a:cs typeface="Calibri" panose="020F0502020204030204" pitchFamily="34" charset="0"/>
                        </a:rPr>
                        <a:t>Date and time in YYYY-MM-DD </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hh:mm:ss</a:t>
                      </a:r>
                      <a:r>
                        <a:rPr lang="en-US" sz="1600" baseline="0" dirty="0">
                          <a:effectLst/>
                          <a:latin typeface="Calibri" panose="020F0502020204030204" pitchFamily="34" charset="0"/>
                          <a:ea typeface="Calibri" panose="020F0502020204030204" pitchFamily="34" charset="0"/>
                          <a:cs typeface="Calibri" panose="020F0502020204030204" pitchFamily="34" charset="0"/>
                        </a:rPr>
                        <a:t>[.</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nnnnnnn</a:t>
                      </a:r>
                      <a:r>
                        <a:rPr lang="en-US" sz="1600" baseline="0" dirty="0">
                          <a:effectLst/>
                          <a:latin typeface="Calibri" panose="020F0502020204030204" pitchFamily="34" charset="0"/>
                          <a:ea typeface="Calibri" panose="020F0502020204030204" pitchFamily="34" charset="0"/>
                          <a:cs typeface="Calibri" panose="020F0502020204030204" pitchFamily="34" charset="0"/>
                        </a:rPr>
                        <a:t>] format.</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Date range is 0001-01-01 to 9999-12-31.</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Time range is 00:00:00 to 23:59:59.9999999.</a:t>
                      </a:r>
                    </a:p>
                  </a:txBody>
                  <a:tcPr marL="28952" marR="28952" marT="14476" marB="14476">
                    <a:solidFill>
                      <a:schemeClr val="accent2"/>
                    </a:solidFill>
                  </a:tcPr>
                </a:tc>
                <a:extLst>
                  <a:ext uri="{0D108BD9-81ED-4DB2-BD59-A6C34878D82A}">
                    <a16:rowId xmlns:a16="http://schemas.microsoft.com/office/drawing/2014/main" val="620796239"/>
                  </a:ext>
                </a:extLst>
              </a:tr>
              <a:tr h="940834">
                <a:tc>
                  <a:txBody>
                    <a:bodyPr/>
                    <a:lstStyle/>
                    <a:p>
                      <a:pPr fontAlgn="t"/>
                      <a:r>
                        <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DATETIMEOFFSET</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952" marR="28952" marT="14476" marB="14476">
                    <a:solidFill>
                      <a:schemeClr val="accent2"/>
                    </a:solidFill>
                  </a:tcPr>
                </a:tc>
                <a:tc>
                  <a:txBody>
                    <a:bodyPr/>
                    <a:lstStyle/>
                    <a:p>
                      <a:pPr algn="l" fontAlgn="t"/>
                      <a:r>
                        <a:rPr lang="en-US" sz="1600" baseline="0" dirty="0">
                          <a:effectLst/>
                          <a:latin typeface="Calibri" panose="020F0502020204030204" pitchFamily="34" charset="0"/>
                          <a:ea typeface="Calibri" panose="020F0502020204030204" pitchFamily="34" charset="0"/>
                          <a:cs typeface="Calibri" panose="020F0502020204030204" pitchFamily="34" charset="0"/>
                        </a:rPr>
                        <a:t>Datetime with </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timezone</a:t>
                      </a:r>
                      <a:r>
                        <a:rPr lang="en-US" sz="1600" baseline="0" dirty="0">
                          <a:effectLst/>
                          <a:latin typeface="Calibri" panose="020F0502020204030204" pitchFamily="34" charset="0"/>
                          <a:ea typeface="Calibri" panose="020F0502020204030204" pitchFamily="34" charset="0"/>
                          <a:cs typeface="Calibri" panose="020F0502020204030204" pitchFamily="34" charset="0"/>
                        </a:rPr>
                        <a:t> in YYYY-MM-DD </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hh:mm:ss</a:t>
                      </a:r>
                      <a:r>
                        <a:rPr lang="en-US" sz="1600" baseline="0" dirty="0">
                          <a:effectLst/>
                          <a:latin typeface="Calibri" panose="020F0502020204030204" pitchFamily="34" charset="0"/>
                          <a:ea typeface="Calibri" panose="020F0502020204030204" pitchFamily="34" charset="0"/>
                          <a:cs typeface="Calibri" panose="020F0502020204030204" pitchFamily="34" charset="0"/>
                        </a:rPr>
                        <a:t>[.</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nnnnnnn</a:t>
                      </a:r>
                      <a:r>
                        <a:rPr lang="en-US" sz="1600" baseline="0" dirty="0">
                          <a:effectLst/>
                          <a:latin typeface="Calibri" panose="020F0502020204030204" pitchFamily="34" charset="0"/>
                          <a:ea typeface="Calibri" panose="020F0502020204030204" pitchFamily="34" charset="0"/>
                          <a:cs typeface="Calibri" panose="020F0502020204030204" pitchFamily="34" charset="0"/>
                        </a:rPr>
                        <a:t>] [{+|-}</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hh:mm</a:t>
                      </a:r>
                      <a:r>
                        <a:rPr lang="en-US" sz="1600" baseline="0" dirty="0">
                          <a:effectLst/>
                          <a:latin typeface="Calibri" panose="020F0502020204030204" pitchFamily="34" charset="0"/>
                          <a:ea typeface="Calibri" panose="020F0502020204030204" pitchFamily="34" charset="0"/>
                          <a:cs typeface="Calibri" panose="020F0502020204030204" pitchFamily="34" charset="0"/>
                        </a:rPr>
                        <a:t>] format.</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Date range is 0001-01-01 to 9999-12-31.</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Time range is 00:00:00 to 23:59:59.9999999.</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err="1">
                          <a:effectLst/>
                          <a:latin typeface="Calibri" panose="020F0502020204030204" pitchFamily="34" charset="0"/>
                          <a:ea typeface="Calibri" panose="020F0502020204030204" pitchFamily="34" charset="0"/>
                          <a:cs typeface="Calibri" panose="020F0502020204030204" pitchFamily="34" charset="0"/>
                        </a:rPr>
                        <a:t>Timezone</a:t>
                      </a:r>
                      <a:r>
                        <a:rPr lang="en-US" sz="1600" baseline="0" dirty="0">
                          <a:effectLst/>
                          <a:latin typeface="Calibri" panose="020F0502020204030204" pitchFamily="34" charset="0"/>
                          <a:ea typeface="Calibri" panose="020F0502020204030204" pitchFamily="34" charset="0"/>
                          <a:cs typeface="Calibri" panose="020F0502020204030204" pitchFamily="34" charset="0"/>
                        </a:rPr>
                        <a:t> range is -14:00 to +14:00.</a:t>
                      </a:r>
                    </a:p>
                  </a:txBody>
                  <a:tcPr marL="28952" marR="28952" marT="14476" marB="14476">
                    <a:solidFill>
                      <a:schemeClr val="accent2"/>
                    </a:solidFill>
                  </a:tcPr>
                </a:tc>
                <a:extLst>
                  <a:ext uri="{0D108BD9-81ED-4DB2-BD59-A6C34878D82A}">
                    <a16:rowId xmlns:a16="http://schemas.microsoft.com/office/drawing/2014/main" val="920132083"/>
                  </a:ext>
                </a:extLst>
              </a:tr>
              <a:tr h="712406">
                <a:tc>
                  <a:txBody>
                    <a:bodyPr/>
                    <a:lstStyle/>
                    <a:p>
                      <a:pPr fontAlgn="t"/>
                      <a:r>
                        <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SMALLDATETIME</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952" marR="28952" marT="14476" marB="14476">
                    <a:solidFill>
                      <a:schemeClr val="accent2"/>
                    </a:solidFill>
                  </a:tcPr>
                </a:tc>
                <a:tc>
                  <a:txBody>
                    <a:bodyPr/>
                    <a:lstStyle/>
                    <a:p>
                      <a:pPr algn="l" fontAlgn="t"/>
                      <a:r>
                        <a:rPr lang="en-US" sz="1600" baseline="0" dirty="0">
                          <a:effectLst/>
                          <a:latin typeface="Calibri" panose="020F0502020204030204" pitchFamily="34" charset="0"/>
                          <a:ea typeface="Calibri" panose="020F0502020204030204" pitchFamily="34" charset="0"/>
                          <a:cs typeface="Calibri" panose="020F0502020204030204" pitchFamily="34" charset="0"/>
                        </a:rPr>
                        <a:t>Date and time in YYYY-MM-DD </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hh:mm:ss</a:t>
                      </a:r>
                      <a:r>
                        <a:rPr lang="en-US" sz="1600" baseline="0" dirty="0">
                          <a:effectLst/>
                          <a:latin typeface="Calibri" panose="020F0502020204030204" pitchFamily="34" charset="0"/>
                          <a:ea typeface="Calibri" panose="020F0502020204030204" pitchFamily="34" charset="0"/>
                          <a:cs typeface="Calibri" panose="020F0502020204030204" pitchFamily="34" charset="0"/>
                        </a:rPr>
                        <a:t> format.</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Date range is 1900-01-01 to 2079-06-06.</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Time range is 00:00:00 to 23:59:59.</a:t>
                      </a:r>
                    </a:p>
                  </a:txBody>
                  <a:tcPr marL="28952" marR="28952" marT="14476" marB="14476">
                    <a:solidFill>
                      <a:schemeClr val="accent2"/>
                    </a:solidFill>
                  </a:tcPr>
                </a:tc>
                <a:extLst>
                  <a:ext uri="{0D108BD9-81ED-4DB2-BD59-A6C34878D82A}">
                    <a16:rowId xmlns:a16="http://schemas.microsoft.com/office/drawing/2014/main" val="905313094"/>
                  </a:ext>
                </a:extLst>
              </a:tr>
              <a:tr h="712406">
                <a:tc>
                  <a:txBody>
                    <a:bodyPr/>
                    <a:lstStyle/>
                    <a:p>
                      <a:pPr fontAlgn="t"/>
                      <a:r>
                        <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DATETIME</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952" marR="28952" marT="14476" marB="14476">
                    <a:solidFill>
                      <a:schemeClr val="accent2"/>
                    </a:solidFill>
                  </a:tcPr>
                </a:tc>
                <a:tc>
                  <a:txBody>
                    <a:bodyPr/>
                    <a:lstStyle/>
                    <a:p>
                      <a:pPr algn="l" fontAlgn="t"/>
                      <a:r>
                        <a:rPr lang="en-US" sz="1600" baseline="0" dirty="0">
                          <a:effectLst/>
                          <a:latin typeface="Calibri" panose="020F0502020204030204" pitchFamily="34" charset="0"/>
                          <a:ea typeface="Calibri" panose="020F0502020204030204" pitchFamily="34" charset="0"/>
                          <a:cs typeface="Calibri" panose="020F0502020204030204" pitchFamily="34" charset="0"/>
                        </a:rPr>
                        <a:t>Date and time in YYYY-MM-DD </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hh:mm:ss</a:t>
                      </a:r>
                      <a:r>
                        <a:rPr lang="en-US" sz="1600" baseline="0" dirty="0">
                          <a:effectLst/>
                          <a:latin typeface="Calibri" panose="020F0502020204030204" pitchFamily="34" charset="0"/>
                          <a:ea typeface="Calibri" panose="020F0502020204030204" pitchFamily="34" charset="0"/>
                          <a:cs typeface="Calibri" panose="020F0502020204030204" pitchFamily="34" charset="0"/>
                        </a:rPr>
                        <a:t>[.</a:t>
                      </a:r>
                      <a:r>
                        <a:rPr lang="en-US" sz="1600" baseline="0" dirty="0" err="1">
                          <a:effectLst/>
                          <a:latin typeface="Calibri" panose="020F0502020204030204" pitchFamily="34" charset="0"/>
                          <a:ea typeface="Calibri" panose="020F0502020204030204" pitchFamily="34" charset="0"/>
                          <a:cs typeface="Calibri" panose="020F0502020204030204" pitchFamily="34" charset="0"/>
                        </a:rPr>
                        <a:t>nnn</a:t>
                      </a:r>
                      <a:r>
                        <a:rPr lang="en-US" sz="1600" baseline="0" dirty="0">
                          <a:effectLst/>
                          <a:latin typeface="Calibri" panose="020F0502020204030204" pitchFamily="34" charset="0"/>
                          <a:ea typeface="Calibri" panose="020F0502020204030204" pitchFamily="34" charset="0"/>
                          <a:cs typeface="Calibri" panose="020F0502020204030204" pitchFamily="34" charset="0"/>
                        </a:rPr>
                        <a:t>] format.</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Date range is 1753-01-01 to 9999-12-31.</a:t>
                      </a:r>
                      <a:br>
                        <a:rPr lang="en-US" sz="1600" baseline="0" dirty="0">
                          <a:effectLst/>
                          <a:latin typeface="Calibri" panose="020F0502020204030204" pitchFamily="34" charset="0"/>
                          <a:ea typeface="Calibri" panose="020F0502020204030204" pitchFamily="34" charset="0"/>
                          <a:cs typeface="Calibri" panose="020F0502020204030204" pitchFamily="34" charset="0"/>
                        </a:rPr>
                      </a:br>
                      <a:r>
                        <a:rPr lang="en-US" sz="1600" baseline="0" dirty="0">
                          <a:effectLst/>
                          <a:latin typeface="Calibri" panose="020F0502020204030204" pitchFamily="34" charset="0"/>
                          <a:ea typeface="Calibri" panose="020F0502020204030204" pitchFamily="34" charset="0"/>
                          <a:cs typeface="Calibri" panose="020F0502020204030204" pitchFamily="34" charset="0"/>
                        </a:rPr>
                        <a:t>Time range is 00:00:00 to 23:59:59.997.</a:t>
                      </a:r>
                    </a:p>
                  </a:txBody>
                  <a:tcPr marL="28952" marR="28952" marT="14476" marB="14476">
                    <a:solidFill>
                      <a:schemeClr val="accent2"/>
                    </a:solidFill>
                  </a:tcPr>
                </a:tc>
                <a:extLst>
                  <a:ext uri="{0D108BD9-81ED-4DB2-BD59-A6C34878D82A}">
                    <a16:rowId xmlns:a16="http://schemas.microsoft.com/office/drawing/2014/main" val="4212596505"/>
                  </a:ext>
                </a:extLst>
              </a:tr>
            </a:tbl>
          </a:graphicData>
        </a:graphic>
      </p:graphicFrame>
    </p:spTree>
    <p:extLst>
      <p:ext uri="{BB962C8B-B14F-4D97-AF65-F5344CB8AC3E}">
        <p14:creationId xmlns:p14="http://schemas.microsoft.com/office/powerpoint/2010/main" val="9495010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8C2EDE-D0F2-7A48-7B03-8FE0D5CFF778}"/>
              </a:ext>
            </a:extLst>
          </p:cNvPr>
          <p:cNvSpPr txBox="1"/>
          <p:nvPr/>
        </p:nvSpPr>
        <p:spPr>
          <a:xfrm>
            <a:off x="500514" y="847022"/>
            <a:ext cx="6362299" cy="369332"/>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After Update</a:t>
            </a:r>
          </a:p>
        </p:txBody>
      </p:sp>
      <p:pic>
        <p:nvPicPr>
          <p:cNvPr id="8" name="Picture 7">
            <a:extLst>
              <a:ext uri="{FF2B5EF4-FFF2-40B4-BE49-F238E27FC236}">
                <a16:creationId xmlns:a16="http://schemas.microsoft.com/office/drawing/2014/main" id="{AAC29CE4-6BA3-C2AC-642E-EB7280B8CB15}"/>
              </a:ext>
            </a:extLst>
          </p:cNvPr>
          <p:cNvPicPr>
            <a:picLocks noChangeAspect="1"/>
          </p:cNvPicPr>
          <p:nvPr/>
        </p:nvPicPr>
        <p:blipFill>
          <a:blip r:embed="rId2"/>
          <a:stretch>
            <a:fillRect/>
          </a:stretch>
        </p:blipFill>
        <p:spPr>
          <a:xfrm>
            <a:off x="933651" y="4592218"/>
            <a:ext cx="6257143" cy="1209524"/>
          </a:xfrm>
          <a:prstGeom prst="rect">
            <a:avLst/>
          </a:prstGeom>
        </p:spPr>
      </p:pic>
      <p:sp>
        <p:nvSpPr>
          <p:cNvPr id="9" name="TextBox 8">
            <a:extLst>
              <a:ext uri="{FF2B5EF4-FFF2-40B4-BE49-F238E27FC236}">
                <a16:creationId xmlns:a16="http://schemas.microsoft.com/office/drawing/2014/main" id="{CBED2783-DC6F-1929-6100-2C600D067FCF}"/>
              </a:ext>
            </a:extLst>
          </p:cNvPr>
          <p:cNvSpPr txBox="1"/>
          <p:nvPr/>
        </p:nvSpPr>
        <p:spPr>
          <a:xfrm>
            <a:off x="731520" y="1260909"/>
            <a:ext cx="7960093" cy="313932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DELIMITER //</a:t>
            </a:r>
          </a:p>
          <a:p>
            <a:r>
              <a:rPr lang="en-IN" dirty="0">
                <a:latin typeface="Times New Roman" panose="02020603050405020304" pitchFamily="18" charset="0"/>
                <a:cs typeface="Times New Roman" panose="02020603050405020304" pitchFamily="18" charset="0"/>
              </a:rPr>
              <a:t>CREATE TRIGGER </a:t>
            </a:r>
            <a:r>
              <a:rPr lang="en-IN" dirty="0" err="1">
                <a:latin typeface="Times New Roman" panose="02020603050405020304" pitchFamily="18" charset="0"/>
                <a:cs typeface="Times New Roman" panose="02020603050405020304" pitchFamily="18" charset="0"/>
              </a:rPr>
              <a:t>after_sales_update</a:t>
            </a:r>
            <a:r>
              <a:rPr lang="en-IN" dirty="0">
                <a:latin typeface="Times New Roman" panose="02020603050405020304" pitchFamily="18" charset="0"/>
                <a:cs typeface="Times New Roman" panose="02020603050405020304" pitchFamily="18" charset="0"/>
              </a:rPr>
              <a:t> AFTER UPDATE ON sales FOR EACH ROW</a:t>
            </a:r>
          </a:p>
          <a:p>
            <a:r>
              <a:rPr lang="en-IN" dirty="0">
                <a:latin typeface="Times New Roman" panose="02020603050405020304" pitchFamily="18" charset="0"/>
                <a:cs typeface="Times New Roman" panose="02020603050405020304" pitchFamily="18" charset="0"/>
              </a:rPr>
              <a:t>BEGIN</a:t>
            </a:r>
          </a:p>
          <a:p>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OLD.quantity</a:t>
            </a:r>
            <a:r>
              <a:rPr lang="en-IN" dirty="0">
                <a:latin typeface="Times New Roman" panose="02020603050405020304" pitchFamily="18" charset="0"/>
                <a:cs typeface="Times New Roman" panose="02020603050405020304" pitchFamily="18" charset="0"/>
              </a:rPr>
              <a:t> &lt;&gt; </a:t>
            </a:r>
            <a:r>
              <a:rPr lang="en-IN" dirty="0" err="1">
                <a:latin typeface="Times New Roman" panose="02020603050405020304" pitchFamily="18" charset="0"/>
                <a:cs typeface="Times New Roman" panose="02020603050405020304" pitchFamily="18" charset="0"/>
              </a:rPr>
              <a:t>new.quantity</a:t>
            </a:r>
            <a:r>
              <a:rPr lang="en-IN" dirty="0">
                <a:latin typeface="Times New Roman" panose="02020603050405020304" pitchFamily="18" charset="0"/>
                <a:cs typeface="Times New Roman" panose="02020603050405020304" pitchFamily="18" charset="0"/>
              </a:rPr>
              <a:t> THEN</a:t>
            </a:r>
          </a:p>
          <a:p>
            <a:r>
              <a:rPr lang="en-IN" dirty="0">
                <a:latin typeface="Times New Roman" panose="02020603050405020304" pitchFamily="18" charset="0"/>
                <a:cs typeface="Times New Roman" panose="02020603050405020304" pitchFamily="18" charset="0"/>
              </a:rPr>
              <a:t>INSERT INTO </a:t>
            </a:r>
            <a:r>
              <a:rPr lang="en-IN" dirty="0" err="1">
                <a:latin typeface="Times New Roman" panose="02020603050405020304" pitchFamily="18" charset="0"/>
                <a:cs typeface="Times New Roman" panose="02020603050405020304" pitchFamily="18" charset="0"/>
              </a:rPr>
              <a:t>SalesChanges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salesId,beforeQuantity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afterQuantity</a:t>
            </a:r>
            <a:r>
              <a:rPr lang="en-IN" dirty="0">
                <a:latin typeface="Times New Roman" panose="02020603050405020304" pitchFamily="18" charset="0"/>
                <a:cs typeface="Times New Roman" panose="02020603050405020304" pitchFamily="18" charset="0"/>
              </a:rPr>
              <a:t>)VALUES(old.id, </a:t>
            </a:r>
            <a:r>
              <a:rPr lang="en-IN" dirty="0" err="1">
                <a:latin typeface="Times New Roman" panose="02020603050405020304" pitchFamily="18" charset="0"/>
                <a:cs typeface="Times New Roman" panose="02020603050405020304" pitchFamily="18" charset="0"/>
              </a:rPr>
              <a:t>old.quantity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new.quantity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END IF;</a:t>
            </a:r>
          </a:p>
          <a:p>
            <a:r>
              <a:rPr lang="en-IN" dirty="0">
                <a:latin typeface="Times New Roman" panose="02020603050405020304" pitchFamily="18" charset="0"/>
                <a:cs typeface="Times New Roman" panose="02020603050405020304" pitchFamily="18" charset="0"/>
              </a:rPr>
              <a:t>END//</a:t>
            </a:r>
          </a:p>
          <a:p>
            <a:r>
              <a:rPr lang="en-IN" dirty="0">
                <a:latin typeface="Times New Roman" panose="02020603050405020304" pitchFamily="18" charset="0"/>
                <a:cs typeface="Times New Roman" panose="02020603050405020304" pitchFamily="18" charset="0"/>
              </a:rPr>
              <a:t>DELIMITER ;</a:t>
            </a:r>
          </a:p>
          <a:p>
            <a:r>
              <a:rPr lang="en-IN" dirty="0">
                <a:latin typeface="Times New Roman" panose="02020603050405020304" pitchFamily="18" charset="0"/>
                <a:cs typeface="Times New Roman" panose="02020603050405020304" pitchFamily="18" charset="0"/>
              </a:rPr>
              <a:t>UPDATE Sales SET quantity = 350 WHERE id = 1;SELECT * FROM Sales;</a:t>
            </a:r>
          </a:p>
        </p:txBody>
      </p:sp>
      <p:sp>
        <p:nvSpPr>
          <p:cNvPr id="11" name="TextBox 10">
            <a:extLst>
              <a:ext uri="{FF2B5EF4-FFF2-40B4-BE49-F238E27FC236}">
                <a16:creationId xmlns:a16="http://schemas.microsoft.com/office/drawing/2014/main" id="{50ED02DC-93B2-CF62-79E7-995EC11D760A}"/>
              </a:ext>
            </a:extLst>
          </p:cNvPr>
          <p:cNvSpPr txBox="1"/>
          <p:nvPr/>
        </p:nvSpPr>
        <p:spPr>
          <a:xfrm>
            <a:off x="7190794" y="4812633"/>
            <a:ext cx="2713603"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rPr>
              <a:t>Which updates id=1 quantity from 140 to 350</a:t>
            </a:r>
          </a:p>
        </p:txBody>
      </p:sp>
    </p:spTree>
    <p:extLst>
      <p:ext uri="{BB962C8B-B14F-4D97-AF65-F5344CB8AC3E}">
        <p14:creationId xmlns:p14="http://schemas.microsoft.com/office/powerpoint/2010/main" val="3993221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9FB12-AAB5-0BD6-CFA8-29A6DE8ADDBD}"/>
              </a:ext>
            </a:extLst>
          </p:cNvPr>
          <p:cNvPicPr>
            <a:picLocks noChangeAspect="1"/>
          </p:cNvPicPr>
          <p:nvPr/>
        </p:nvPicPr>
        <p:blipFill>
          <a:blip r:embed="rId2"/>
          <a:stretch>
            <a:fillRect/>
          </a:stretch>
        </p:blipFill>
        <p:spPr>
          <a:xfrm>
            <a:off x="1068404" y="4687503"/>
            <a:ext cx="3428571" cy="1438095"/>
          </a:xfrm>
          <a:prstGeom prst="rect">
            <a:avLst/>
          </a:prstGeom>
        </p:spPr>
      </p:pic>
      <p:sp>
        <p:nvSpPr>
          <p:cNvPr id="4" name="TextBox 3">
            <a:extLst>
              <a:ext uri="{FF2B5EF4-FFF2-40B4-BE49-F238E27FC236}">
                <a16:creationId xmlns:a16="http://schemas.microsoft.com/office/drawing/2014/main" id="{88C1F226-EAFF-A140-AE6B-C0182E695B58}"/>
              </a:ext>
            </a:extLst>
          </p:cNvPr>
          <p:cNvSpPr txBox="1"/>
          <p:nvPr/>
        </p:nvSpPr>
        <p:spPr>
          <a:xfrm>
            <a:off x="721895" y="914400"/>
            <a:ext cx="5669281" cy="369332"/>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Before Delete</a:t>
            </a:r>
          </a:p>
        </p:txBody>
      </p:sp>
      <p:sp>
        <p:nvSpPr>
          <p:cNvPr id="6" name="TextBox 5">
            <a:extLst>
              <a:ext uri="{FF2B5EF4-FFF2-40B4-BE49-F238E27FC236}">
                <a16:creationId xmlns:a16="http://schemas.microsoft.com/office/drawing/2014/main" id="{7EDC440B-CA68-9001-4345-F55378F35B4F}"/>
              </a:ext>
            </a:extLst>
          </p:cNvPr>
          <p:cNvSpPr txBox="1"/>
          <p:nvPr/>
        </p:nvSpPr>
        <p:spPr>
          <a:xfrm>
            <a:off x="885524" y="1487178"/>
            <a:ext cx="8239225" cy="258532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DELIMITER // </a:t>
            </a:r>
          </a:p>
          <a:p>
            <a:r>
              <a:rPr lang="en-IN" dirty="0">
                <a:latin typeface="Times New Roman" panose="02020603050405020304" pitchFamily="18" charset="0"/>
                <a:cs typeface="Times New Roman" panose="02020603050405020304" pitchFamily="18" charset="0"/>
              </a:rPr>
              <a:t>CREATE TRIGGER </a:t>
            </a:r>
            <a:r>
              <a:rPr lang="en-IN" dirty="0" err="1">
                <a:latin typeface="Times New Roman" panose="02020603050405020304" pitchFamily="18" charset="0"/>
                <a:cs typeface="Times New Roman" panose="02020603050405020304" pitchFamily="18" charset="0"/>
              </a:rPr>
              <a:t>before_delete_salaries</a:t>
            </a:r>
            <a:r>
              <a:rPr lang="en-IN" dirty="0">
                <a:latin typeface="Times New Roman" panose="02020603050405020304" pitchFamily="18" charset="0"/>
                <a:cs typeface="Times New Roman" panose="02020603050405020304" pitchFamily="18" charset="0"/>
              </a:rPr>
              <a:t> BEFORE DELETE ON salaries FOR EACH ROW  </a:t>
            </a:r>
          </a:p>
          <a:p>
            <a:r>
              <a:rPr lang="en-IN" dirty="0">
                <a:latin typeface="Times New Roman" panose="02020603050405020304" pitchFamily="18" charset="0"/>
                <a:cs typeface="Times New Roman" panose="02020603050405020304" pitchFamily="18" charset="0"/>
              </a:rPr>
              <a:t>BEGIN </a:t>
            </a:r>
          </a:p>
          <a:p>
            <a:r>
              <a:rPr lang="en-IN" dirty="0">
                <a:latin typeface="Times New Roman" panose="02020603050405020304" pitchFamily="18" charset="0"/>
                <a:cs typeface="Times New Roman" panose="02020603050405020304" pitchFamily="18" charset="0"/>
              </a:rPr>
              <a:t>INSERT INTO </a:t>
            </a:r>
            <a:r>
              <a:rPr lang="en-IN" dirty="0" err="1">
                <a:latin typeface="Times New Roman" panose="02020603050405020304" pitchFamily="18" charset="0"/>
                <a:cs typeface="Times New Roman" panose="02020603050405020304" pitchFamily="18" charset="0"/>
              </a:rPr>
              <a:t>salary_archives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emp_num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valid_from</a:t>
            </a:r>
            <a:r>
              <a:rPr lang="en-IN" dirty="0">
                <a:latin typeface="Times New Roman" panose="02020603050405020304" pitchFamily="18" charset="0"/>
                <a:cs typeface="Times New Roman" panose="02020603050405020304" pitchFamily="18" charset="0"/>
              </a:rPr>
              <a:t>, amount)</a:t>
            </a:r>
          </a:p>
          <a:p>
            <a:r>
              <a:rPr lang="en-IN" dirty="0">
                <a:latin typeface="Times New Roman" panose="02020603050405020304" pitchFamily="18" charset="0"/>
                <a:cs typeface="Times New Roman" panose="02020603050405020304" pitchFamily="18" charset="0"/>
              </a:rPr>
              <a:t>VALUES(OLD. </a:t>
            </a:r>
            <a:r>
              <a:rPr lang="en-IN" dirty="0" err="1">
                <a:latin typeface="Times New Roman" panose="02020603050405020304" pitchFamily="18" charset="0"/>
                <a:cs typeface="Times New Roman" panose="02020603050405020304" pitchFamily="18" charset="0"/>
              </a:rPr>
              <a:t>emp_num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OLD.valid_from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OLD.amount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END //</a:t>
            </a:r>
          </a:p>
          <a:p>
            <a:r>
              <a:rPr lang="en-IN" dirty="0">
                <a:latin typeface="Times New Roman" panose="02020603050405020304" pitchFamily="18" charset="0"/>
                <a:cs typeface="Times New Roman" panose="02020603050405020304" pitchFamily="18" charset="0"/>
              </a:rPr>
              <a:t>DELIMITER ;</a:t>
            </a:r>
          </a:p>
          <a:p>
            <a:r>
              <a:rPr lang="en-IN" dirty="0">
                <a:latin typeface="Times New Roman" panose="02020603050405020304" pitchFamily="18" charset="0"/>
                <a:cs typeface="Times New Roman" panose="02020603050405020304" pitchFamily="18" charset="0"/>
              </a:rPr>
              <a:t>DELETE FROM salaries WHERE </a:t>
            </a:r>
            <a:r>
              <a:rPr lang="en-IN" dirty="0" err="1">
                <a:latin typeface="Times New Roman" panose="02020603050405020304" pitchFamily="18" charset="0"/>
                <a:cs typeface="Times New Roman" panose="02020603050405020304" pitchFamily="18" charset="0"/>
              </a:rPr>
              <a:t>emp_num</a:t>
            </a:r>
            <a:r>
              <a:rPr lang="en-IN" dirty="0">
                <a:latin typeface="Times New Roman" panose="02020603050405020304" pitchFamily="18" charset="0"/>
                <a:cs typeface="Times New Roman" panose="02020603050405020304" pitchFamily="18" charset="0"/>
              </a:rPr>
              <a:t> = 105; </a:t>
            </a:r>
          </a:p>
        </p:txBody>
      </p:sp>
      <p:sp>
        <p:nvSpPr>
          <p:cNvPr id="7" name="TextBox 6">
            <a:extLst>
              <a:ext uri="{FF2B5EF4-FFF2-40B4-BE49-F238E27FC236}">
                <a16:creationId xmlns:a16="http://schemas.microsoft.com/office/drawing/2014/main" id="{9F16CEAA-55A8-86C8-8CEC-F9F33405284D}"/>
              </a:ext>
            </a:extLst>
          </p:cNvPr>
          <p:cNvSpPr txBox="1"/>
          <p:nvPr/>
        </p:nvSpPr>
        <p:spPr>
          <a:xfrm>
            <a:off x="4340994" y="5001490"/>
            <a:ext cx="583291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which deletes </a:t>
            </a:r>
            <a:r>
              <a:rPr lang="en-IN" dirty="0" err="1">
                <a:latin typeface="Times New Roman" panose="02020603050405020304" pitchFamily="18" charset="0"/>
                <a:cs typeface="Times New Roman" panose="02020603050405020304" pitchFamily="18" charset="0"/>
                <a:sym typeface="Wingdings" panose="05000000000000000000" pitchFamily="2" charset="2"/>
              </a:rPr>
              <a:t>emp_num</a:t>
            </a:r>
            <a:r>
              <a:rPr lang="en-IN" dirty="0">
                <a:latin typeface="Times New Roman" panose="02020603050405020304" pitchFamily="18" charset="0"/>
                <a:cs typeface="Times New Roman" panose="02020603050405020304" pitchFamily="18" charset="0"/>
                <a:sym typeface="Wingdings" panose="05000000000000000000" pitchFamily="2" charset="2"/>
              </a:rPr>
              <a:t>=105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2061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768EC-2DC5-8AE4-A54C-6C74C14D7B9B}"/>
              </a:ext>
            </a:extLst>
          </p:cNvPr>
          <p:cNvPicPr>
            <a:picLocks noChangeAspect="1"/>
          </p:cNvPicPr>
          <p:nvPr/>
        </p:nvPicPr>
        <p:blipFill>
          <a:blip r:embed="rId2"/>
          <a:stretch>
            <a:fillRect/>
          </a:stretch>
        </p:blipFill>
        <p:spPr>
          <a:xfrm>
            <a:off x="875897" y="4774131"/>
            <a:ext cx="2011681" cy="1239019"/>
          </a:xfrm>
          <a:prstGeom prst="rect">
            <a:avLst/>
          </a:prstGeom>
        </p:spPr>
      </p:pic>
      <p:sp>
        <p:nvSpPr>
          <p:cNvPr id="5" name="TextBox 4">
            <a:extLst>
              <a:ext uri="{FF2B5EF4-FFF2-40B4-BE49-F238E27FC236}">
                <a16:creationId xmlns:a16="http://schemas.microsoft.com/office/drawing/2014/main" id="{3544E19B-5455-0ABD-13EF-E83642781562}"/>
              </a:ext>
            </a:extLst>
          </p:cNvPr>
          <p:cNvSpPr txBox="1"/>
          <p:nvPr/>
        </p:nvSpPr>
        <p:spPr>
          <a:xfrm>
            <a:off x="712269" y="693019"/>
            <a:ext cx="8434137" cy="369332"/>
          </a:xfrm>
          <a:prstGeom prst="rect">
            <a:avLst/>
          </a:prstGeom>
          <a:noFill/>
        </p:spPr>
        <p:txBody>
          <a:bodyPr wrap="square">
            <a:spAutoFit/>
          </a:bodyPr>
          <a:lstStyle/>
          <a:p>
            <a:pPr marL="285750" indent="-285750">
              <a:buFont typeface="Arial" panose="020B0604020202020204" pitchFamily="34" charset="0"/>
              <a:buChar char="•"/>
            </a:pPr>
            <a:r>
              <a:rPr lang="en-IN" b="1" i="1" dirty="0">
                <a:latin typeface="Times New Roman" panose="02020603050405020304" pitchFamily="18" charset="0"/>
                <a:cs typeface="Times New Roman" panose="02020603050405020304" pitchFamily="18" charset="0"/>
              </a:rPr>
              <a:t>After  Delete</a:t>
            </a:r>
          </a:p>
        </p:txBody>
      </p:sp>
      <p:sp>
        <p:nvSpPr>
          <p:cNvPr id="7" name="TextBox 6">
            <a:extLst>
              <a:ext uri="{FF2B5EF4-FFF2-40B4-BE49-F238E27FC236}">
                <a16:creationId xmlns:a16="http://schemas.microsoft.com/office/drawing/2014/main" id="{6C60CFF3-0C44-E9E6-BE31-52A1D73FF185}"/>
              </a:ext>
            </a:extLst>
          </p:cNvPr>
          <p:cNvSpPr txBox="1"/>
          <p:nvPr/>
        </p:nvSpPr>
        <p:spPr>
          <a:xfrm>
            <a:off x="798897" y="1815282"/>
            <a:ext cx="8347509" cy="203132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delimiter //</a:t>
            </a:r>
          </a:p>
          <a:p>
            <a:r>
              <a:rPr lang="en-IN" dirty="0">
                <a:latin typeface="Times New Roman" panose="02020603050405020304" pitchFamily="18" charset="0"/>
                <a:cs typeface="Times New Roman" panose="02020603050405020304" pitchFamily="18" charset="0"/>
              </a:rPr>
              <a:t>CREATE TRIGGER </a:t>
            </a:r>
            <a:r>
              <a:rPr lang="en-IN" dirty="0" err="1">
                <a:latin typeface="Times New Roman" panose="02020603050405020304" pitchFamily="18" charset="0"/>
                <a:cs typeface="Times New Roman" panose="02020603050405020304" pitchFamily="18" charset="0"/>
              </a:rPr>
              <a:t>after_delete_salaries</a:t>
            </a:r>
            <a:r>
              <a:rPr lang="en-IN" dirty="0">
                <a:latin typeface="Times New Roman" panose="02020603050405020304" pitchFamily="18" charset="0"/>
                <a:cs typeface="Times New Roman" panose="02020603050405020304" pitchFamily="18" charset="0"/>
              </a:rPr>
              <a:t>  AFTER DELETE ON salaries FOR EACH ROW  </a:t>
            </a:r>
          </a:p>
          <a:p>
            <a:r>
              <a:rPr lang="en-IN" dirty="0">
                <a:latin typeface="Times New Roman" panose="02020603050405020304" pitchFamily="18" charset="0"/>
                <a:cs typeface="Times New Roman" panose="02020603050405020304" pitchFamily="18" charset="0"/>
              </a:rPr>
              <a:t>BEGIN  </a:t>
            </a:r>
          </a:p>
          <a:p>
            <a:r>
              <a:rPr lang="en-IN" dirty="0">
                <a:latin typeface="Times New Roman" panose="02020603050405020304" pitchFamily="18" charset="0"/>
                <a:cs typeface="Times New Roman" panose="02020603050405020304" pitchFamily="18" charset="0"/>
              </a:rPr>
              <a:t>UPDATE </a:t>
            </a:r>
            <a:r>
              <a:rPr lang="en-IN" dirty="0" err="1">
                <a:latin typeface="Times New Roman" panose="02020603050405020304" pitchFamily="18" charset="0"/>
                <a:cs typeface="Times New Roman" panose="02020603050405020304" pitchFamily="18" charset="0"/>
              </a:rPr>
              <a:t>total_salary_budget</a:t>
            </a:r>
            <a:r>
              <a:rPr lang="en-IN" dirty="0">
                <a:latin typeface="Times New Roman" panose="02020603050405020304" pitchFamily="18" charset="0"/>
                <a:cs typeface="Times New Roman" panose="02020603050405020304" pitchFamily="18" charset="0"/>
              </a:rPr>
              <a:t> SET </a:t>
            </a:r>
            <a:r>
              <a:rPr lang="en-IN" dirty="0" err="1">
                <a:latin typeface="Times New Roman" panose="02020603050405020304" pitchFamily="18" charset="0"/>
                <a:cs typeface="Times New Roman" panose="02020603050405020304" pitchFamily="18" charset="0"/>
              </a:rPr>
              <a:t>total_budget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total_budget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old.amount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END//  </a:t>
            </a:r>
          </a:p>
          <a:p>
            <a:r>
              <a:rPr lang="en-IN" dirty="0">
                <a:latin typeface="Times New Roman" panose="02020603050405020304" pitchFamily="18" charset="0"/>
                <a:cs typeface="Times New Roman" panose="02020603050405020304" pitchFamily="18" charset="0"/>
              </a:rPr>
              <a:t>DELIMITER ; </a:t>
            </a:r>
          </a:p>
        </p:txBody>
      </p:sp>
      <p:sp>
        <p:nvSpPr>
          <p:cNvPr id="9" name="TextBox 8">
            <a:extLst>
              <a:ext uri="{FF2B5EF4-FFF2-40B4-BE49-F238E27FC236}">
                <a16:creationId xmlns:a16="http://schemas.microsoft.com/office/drawing/2014/main" id="{EC1AAD7F-2937-2C61-B951-C19E9DC0C21A}"/>
              </a:ext>
            </a:extLst>
          </p:cNvPr>
          <p:cNvSpPr txBox="1"/>
          <p:nvPr/>
        </p:nvSpPr>
        <p:spPr>
          <a:xfrm>
            <a:off x="798897" y="3700312"/>
            <a:ext cx="614091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DELETE FROM salary WHERE </a:t>
            </a:r>
            <a:r>
              <a:rPr lang="en-IN" dirty="0" err="1">
                <a:latin typeface="Times New Roman" panose="02020603050405020304" pitchFamily="18" charset="0"/>
                <a:cs typeface="Times New Roman" panose="02020603050405020304" pitchFamily="18" charset="0"/>
              </a:rPr>
              <a:t>emp_num</a:t>
            </a:r>
            <a:r>
              <a:rPr lang="en-IN" dirty="0">
                <a:latin typeface="Times New Roman" panose="02020603050405020304" pitchFamily="18" charset="0"/>
                <a:cs typeface="Times New Roman" panose="02020603050405020304" pitchFamily="18" charset="0"/>
              </a:rPr>
              <a:t> = 105; </a:t>
            </a:r>
          </a:p>
        </p:txBody>
      </p:sp>
      <p:sp>
        <p:nvSpPr>
          <p:cNvPr id="11" name="TextBox 10">
            <a:extLst>
              <a:ext uri="{FF2B5EF4-FFF2-40B4-BE49-F238E27FC236}">
                <a16:creationId xmlns:a16="http://schemas.microsoft.com/office/drawing/2014/main" id="{FC5F74E8-04DA-8917-5069-B7EDB0E2EDFF}"/>
              </a:ext>
            </a:extLst>
          </p:cNvPr>
          <p:cNvSpPr txBox="1"/>
          <p:nvPr/>
        </p:nvSpPr>
        <p:spPr>
          <a:xfrm>
            <a:off x="875897" y="4119932"/>
            <a:ext cx="827050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select*from </a:t>
            </a:r>
            <a:r>
              <a:rPr lang="en-IN" dirty="0" err="1">
                <a:latin typeface="Times New Roman" panose="02020603050405020304" pitchFamily="18" charset="0"/>
                <a:cs typeface="Times New Roman" panose="02020603050405020304" pitchFamily="18" charset="0"/>
              </a:rPr>
              <a:t>total_salary_budget</a:t>
            </a:r>
            <a:r>
              <a:rPr lang="en-IN"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4D27429A-8083-37AD-2183-9F6017EBADB4}"/>
              </a:ext>
            </a:extLst>
          </p:cNvPr>
          <p:cNvSpPr txBox="1"/>
          <p:nvPr/>
        </p:nvSpPr>
        <p:spPr>
          <a:xfrm>
            <a:off x="3012707" y="4908884"/>
            <a:ext cx="7719461"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which removes </a:t>
            </a:r>
            <a:r>
              <a:rPr lang="en-IN" dirty="0" err="1">
                <a:latin typeface="Times New Roman" panose="02020603050405020304" pitchFamily="18" charset="0"/>
                <a:cs typeface="Times New Roman" panose="02020603050405020304" pitchFamily="18" charset="0"/>
                <a:sym typeface="Wingdings" panose="05000000000000000000" pitchFamily="2" charset="2"/>
              </a:rPr>
              <a:t>emp_num</a:t>
            </a:r>
            <a:r>
              <a:rPr lang="en-IN" dirty="0">
                <a:latin typeface="Times New Roman" panose="02020603050405020304" pitchFamily="18" charset="0"/>
                <a:cs typeface="Times New Roman" panose="02020603050405020304" pitchFamily="18" charset="0"/>
                <a:sym typeface="Wingdings" panose="05000000000000000000" pitchFamily="2" charset="2"/>
              </a:rPr>
              <a:t>=105 and validates the total salary budget after delete from the salary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438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6E28-31B2-BDCE-A81C-BF31C0D5110A}"/>
              </a:ext>
            </a:extLst>
          </p:cNvPr>
          <p:cNvSpPr>
            <a:spLocks noGrp="1"/>
          </p:cNvSpPr>
          <p:nvPr>
            <p:ph type="ctrTitle"/>
          </p:nvPr>
        </p:nvSpPr>
        <p:spPr>
          <a:xfrm>
            <a:off x="3696101" y="3012707"/>
            <a:ext cx="4591251" cy="1029904"/>
          </a:xfrm>
        </p:spPr>
        <p:txBody>
          <a:bodyPr/>
          <a:lstStyle/>
          <a:p>
            <a:r>
              <a:rPr lang="en-IN" b="1" i="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0293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4404805-5CB0-7EEE-CE6D-336F90E4C56F}"/>
              </a:ext>
            </a:extLst>
          </p:cNvPr>
          <p:cNvGraphicFramePr>
            <a:graphicFrameLocks noGrp="1"/>
          </p:cNvGraphicFramePr>
          <p:nvPr>
            <p:extLst>
              <p:ext uri="{D42A27DB-BD31-4B8C-83A1-F6EECF244321}">
                <p14:modId xmlns:p14="http://schemas.microsoft.com/office/powerpoint/2010/main" val="1573471762"/>
              </p:ext>
            </p:extLst>
          </p:nvPr>
        </p:nvGraphicFramePr>
        <p:xfrm>
          <a:off x="1498861" y="2498103"/>
          <a:ext cx="8598775" cy="3722610"/>
        </p:xfrm>
        <a:graphic>
          <a:graphicData uri="http://schemas.openxmlformats.org/drawingml/2006/table">
            <a:tbl>
              <a:tblPr>
                <a:tableStyleId>{37CE84F3-28C3-443E-9E96-99CF82512B78}</a:tableStyleId>
              </a:tblPr>
              <a:tblGrid>
                <a:gridCol w="1532178">
                  <a:extLst>
                    <a:ext uri="{9D8B030D-6E8A-4147-A177-3AD203B41FA5}">
                      <a16:colId xmlns:a16="http://schemas.microsoft.com/office/drawing/2014/main" val="326028995"/>
                    </a:ext>
                  </a:extLst>
                </a:gridCol>
                <a:gridCol w="5309705">
                  <a:extLst>
                    <a:ext uri="{9D8B030D-6E8A-4147-A177-3AD203B41FA5}">
                      <a16:colId xmlns:a16="http://schemas.microsoft.com/office/drawing/2014/main" val="468537647"/>
                    </a:ext>
                  </a:extLst>
                </a:gridCol>
                <a:gridCol w="1756892">
                  <a:extLst>
                    <a:ext uri="{9D8B030D-6E8A-4147-A177-3AD203B41FA5}">
                      <a16:colId xmlns:a16="http://schemas.microsoft.com/office/drawing/2014/main" val="28621281"/>
                    </a:ext>
                  </a:extLst>
                </a:gridCol>
              </a:tblGrid>
              <a:tr h="332926">
                <a:tc>
                  <a:txBody>
                    <a:bodyPr/>
                    <a:lstStyle/>
                    <a:p>
                      <a:pPr algn="l" fontAlgn="t"/>
                      <a:r>
                        <a:rPr lang="en-IN" sz="1600" b="0" cap="all" dirty="0">
                          <a:effectLst/>
                          <a:latin typeface="Calibri" panose="020F0502020204030204" pitchFamily="34" charset="0"/>
                          <a:ea typeface="Calibri" panose="020F0502020204030204" pitchFamily="34" charset="0"/>
                          <a:cs typeface="Calibri" panose="020F0502020204030204" pitchFamily="34" charset="0"/>
                        </a:rPr>
                        <a:t>DATA TYPE</a:t>
                      </a:r>
                    </a:p>
                  </a:txBody>
                  <a:tcPr marL="39268" marR="39268" marT="19634" marB="19634"/>
                </a:tc>
                <a:tc>
                  <a:txBody>
                    <a:bodyPr/>
                    <a:lstStyle/>
                    <a:p>
                      <a:pPr algn="ctr" fontAlgn="t"/>
                      <a:r>
                        <a:rPr lang="en-IN" sz="1600" b="0" cap="all" dirty="0">
                          <a:effectLst/>
                          <a:latin typeface="Calibri" panose="020F0502020204030204" pitchFamily="34" charset="0"/>
                          <a:ea typeface="Calibri" panose="020F0502020204030204" pitchFamily="34" charset="0"/>
                          <a:cs typeface="Calibri" panose="020F0502020204030204" pitchFamily="34" charset="0"/>
                        </a:rPr>
                        <a:t>DESCRIPTION</a:t>
                      </a:r>
                    </a:p>
                  </a:txBody>
                  <a:tcPr marL="39268" marR="39268" marT="19634" marB="19634"/>
                </a:tc>
                <a:tc>
                  <a:txBody>
                    <a:bodyPr/>
                    <a:lstStyle/>
                    <a:p>
                      <a:pPr algn="l" fontAlgn="t"/>
                      <a:r>
                        <a:rPr lang="en-IN" sz="1600" b="0" cap="all" dirty="0">
                          <a:effectLst/>
                          <a:latin typeface="Calibri" panose="020F0502020204030204" pitchFamily="34" charset="0"/>
                          <a:ea typeface="Calibri" panose="020F0502020204030204" pitchFamily="34" charset="0"/>
                          <a:cs typeface="Calibri" panose="020F0502020204030204" pitchFamily="34" charset="0"/>
                        </a:rPr>
                        <a:t>MAX SIZE</a:t>
                      </a:r>
                    </a:p>
                  </a:txBody>
                  <a:tcPr marL="39268" marR="39268" marT="19634" marB="19634"/>
                </a:tc>
                <a:extLst>
                  <a:ext uri="{0D108BD9-81ED-4DB2-BD59-A6C34878D82A}">
                    <a16:rowId xmlns:a16="http://schemas.microsoft.com/office/drawing/2014/main" val="3643234472"/>
                  </a:ext>
                </a:extLst>
              </a:tr>
              <a:tr h="442393">
                <a:tc>
                  <a:txBody>
                    <a:bodyPr/>
                    <a:lstStyle/>
                    <a:p>
                      <a:pPr fontAlgn="t"/>
                      <a:r>
                        <a:rPr lang="en-IN" sz="1600" baseline="0" dirty="0">
                          <a:solidFill>
                            <a:schemeClr val="bg1"/>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CHAR</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IN" sz="1600" baseline="0" dirty="0">
                          <a:effectLst/>
                          <a:latin typeface="Calibri" panose="020F0502020204030204" pitchFamily="34" charset="0"/>
                        </a:rPr>
                        <a:t>Fixed length character string</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dirty="0">
                          <a:effectLst/>
                          <a:latin typeface="Calibri" panose="020F0502020204030204" pitchFamily="34" charset="0"/>
                        </a:rPr>
                        <a:t>8,000 characters</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4217700113"/>
                  </a:ext>
                </a:extLst>
              </a:tr>
              <a:tr h="442393">
                <a:tc>
                  <a:txBody>
                    <a:bodyPr/>
                    <a:lstStyle/>
                    <a:p>
                      <a:pPr fontAlgn="t"/>
                      <a:r>
                        <a:rPr lang="en-IN" sz="1600" baseline="0" dirty="0">
                          <a:solidFill>
                            <a:schemeClr val="bg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NCHAR</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IN" sz="1600" baseline="0" dirty="0">
                          <a:effectLst/>
                          <a:latin typeface="Calibri" panose="020F0502020204030204" pitchFamily="34" charset="0"/>
                        </a:rPr>
                        <a:t>Fixed length Unicode string</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dirty="0">
                          <a:effectLst/>
                          <a:latin typeface="Calibri" panose="020F0502020204030204" pitchFamily="34" charset="0"/>
                        </a:rPr>
                        <a:t>4,000 characters</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825109385"/>
                  </a:ext>
                </a:extLst>
              </a:tr>
              <a:tr h="442393">
                <a:tc>
                  <a:txBody>
                    <a:bodyPr/>
                    <a:lstStyle/>
                    <a:p>
                      <a:pPr fontAlgn="t"/>
                      <a:r>
                        <a:rPr lang="en-IN" sz="1600" baseline="0" dirty="0">
                          <a:solidFill>
                            <a:schemeClr val="bg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VARCHAR</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IN" sz="1600" baseline="0" dirty="0">
                          <a:effectLst/>
                          <a:latin typeface="Calibri" panose="020F0502020204030204" pitchFamily="34" charset="0"/>
                        </a:rPr>
                        <a:t>Variable-length character string</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a:effectLst/>
                          <a:latin typeface="Calibri" panose="020F0502020204030204" pitchFamily="34" charset="0"/>
                        </a:rPr>
                        <a:t>8,000 characters</a:t>
                      </a:r>
                      <a:endParaRPr lang="en-IN" sz="1600" baseline="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1431573925"/>
                  </a:ext>
                </a:extLst>
              </a:tr>
              <a:tr h="442393">
                <a:tc>
                  <a:txBody>
                    <a:bodyPr/>
                    <a:lstStyle/>
                    <a:p>
                      <a:pPr fontAlgn="t"/>
                      <a:r>
                        <a:rPr lang="en-IN" sz="1600" baseline="0" dirty="0">
                          <a:solidFill>
                            <a:schemeClr val="bg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NVARCHAR</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IN" sz="1600" baseline="0" dirty="0">
                          <a:effectLst/>
                          <a:latin typeface="Calibri" panose="020F0502020204030204" pitchFamily="34" charset="0"/>
                        </a:rPr>
                        <a:t>Variable-length Unicode string</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a:effectLst/>
                          <a:latin typeface="Calibri" panose="020F0502020204030204" pitchFamily="34" charset="0"/>
                        </a:rPr>
                        <a:t>4,000 characters</a:t>
                      </a:r>
                      <a:endParaRPr lang="en-IN" sz="1600" baseline="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2887714007"/>
                  </a:ext>
                </a:extLst>
              </a:tr>
              <a:tr h="469009">
                <a:tc>
                  <a:txBody>
                    <a:bodyPr/>
                    <a:lstStyle/>
                    <a:p>
                      <a:pPr fontAlgn="t"/>
                      <a:r>
                        <a:rPr lang="en-IN" sz="1600" baseline="0" dirty="0">
                          <a:solidFill>
                            <a:schemeClr val="bg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VARCHAR(Max)</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US" sz="1600" baseline="0" dirty="0">
                          <a:effectLst/>
                          <a:latin typeface="Calibri" panose="020F0502020204030204" pitchFamily="34" charset="0"/>
                        </a:rPr>
                        <a:t>Variable-size character storage</a:t>
                      </a:r>
                      <a:br>
                        <a:rPr lang="en-US" sz="1600" baseline="0" dirty="0">
                          <a:effectLst/>
                          <a:latin typeface="Calibri" panose="020F0502020204030204" pitchFamily="34" charset="0"/>
                        </a:rPr>
                      </a:br>
                      <a:r>
                        <a:rPr lang="en-US" sz="1600" baseline="0" dirty="0">
                          <a:effectLst/>
                          <a:latin typeface="Calibri" panose="020F0502020204030204" pitchFamily="34" charset="0"/>
                        </a:rPr>
                        <a:t>The max indicates maximum characters</a:t>
                      </a:r>
                      <a:endParaRPr lang="en-US"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dirty="0">
                          <a:effectLst/>
                          <a:latin typeface="Calibri" panose="020F0502020204030204" pitchFamily="34" charset="0"/>
                        </a:rPr>
                        <a:t>2GB of data</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4187501540"/>
                  </a:ext>
                </a:extLst>
              </a:tr>
              <a:tr h="469009">
                <a:tc>
                  <a:txBody>
                    <a:bodyPr/>
                    <a:lstStyle/>
                    <a:p>
                      <a:pPr fontAlgn="t"/>
                      <a:r>
                        <a:rPr lang="en-IN" sz="1600" baseline="0" dirty="0">
                          <a:solidFill>
                            <a:schemeClr val="bg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NVARCHAR(Max)</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US" sz="1600" baseline="0" dirty="0">
                          <a:effectLst/>
                          <a:latin typeface="Calibri" panose="020F0502020204030204" pitchFamily="34" charset="0"/>
                        </a:rPr>
                        <a:t>Variable-size Unicode storage</a:t>
                      </a:r>
                      <a:br>
                        <a:rPr lang="en-US" sz="1600" baseline="0" dirty="0">
                          <a:effectLst/>
                          <a:latin typeface="Calibri" panose="020F0502020204030204" pitchFamily="34" charset="0"/>
                        </a:rPr>
                      </a:br>
                      <a:r>
                        <a:rPr lang="en-US" sz="1600" baseline="0" dirty="0">
                          <a:effectLst/>
                          <a:latin typeface="Calibri" panose="020F0502020204030204" pitchFamily="34" charset="0"/>
                        </a:rPr>
                        <a:t>The max indicates maximum characters</a:t>
                      </a:r>
                      <a:endParaRPr lang="en-US"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a:effectLst/>
                          <a:latin typeface="Calibri" panose="020F0502020204030204" pitchFamily="34" charset="0"/>
                        </a:rPr>
                        <a:t>2GB of data</a:t>
                      </a:r>
                      <a:endParaRPr lang="en-IN" sz="1600" baseline="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2670816430"/>
                  </a:ext>
                </a:extLst>
              </a:tr>
              <a:tr h="251980">
                <a:tc>
                  <a:txBody>
                    <a:bodyPr/>
                    <a:lstStyle/>
                    <a:p>
                      <a:pPr fontAlgn="t"/>
                      <a:r>
                        <a:rPr lang="en-IN" sz="1600" baseline="0" dirty="0">
                          <a:solidFill>
                            <a:schemeClr val="bg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TEXT</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IN" sz="1600" baseline="0" dirty="0">
                          <a:effectLst/>
                          <a:latin typeface="Calibri" panose="020F0502020204030204" pitchFamily="34" charset="0"/>
                        </a:rPr>
                        <a:t>Variable-length character string</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dirty="0">
                          <a:effectLst/>
                          <a:latin typeface="Calibri" panose="020F0502020204030204" pitchFamily="34" charset="0"/>
                        </a:rPr>
                        <a:t>2GB of data</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1150979100"/>
                  </a:ext>
                </a:extLst>
              </a:tr>
              <a:tr h="251980">
                <a:tc>
                  <a:txBody>
                    <a:bodyPr/>
                    <a:lstStyle/>
                    <a:p>
                      <a:pPr fontAlgn="t"/>
                      <a:r>
                        <a:rPr lang="en-IN" sz="1600" baseline="0" dirty="0">
                          <a:solidFill>
                            <a:schemeClr val="bg1"/>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NTEXT</a:t>
                      </a:r>
                      <a:endParaRPr lang="en-IN" sz="160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algn="ctr" fontAlgn="t"/>
                      <a:r>
                        <a:rPr lang="en-IN" sz="1600" baseline="0" dirty="0">
                          <a:effectLst/>
                          <a:latin typeface="Calibri" panose="020F0502020204030204" pitchFamily="34" charset="0"/>
                        </a:rPr>
                        <a:t>Variable-length Unicode string</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tc>
                  <a:txBody>
                    <a:bodyPr/>
                    <a:lstStyle/>
                    <a:p>
                      <a:pPr fontAlgn="t"/>
                      <a:r>
                        <a:rPr lang="en-IN" sz="1600" baseline="0" dirty="0">
                          <a:effectLst/>
                          <a:latin typeface="Calibri" panose="020F0502020204030204" pitchFamily="34" charset="0"/>
                        </a:rPr>
                        <a:t>1GB of data</a:t>
                      </a:r>
                      <a:endParaRPr lang="en-IN" sz="1600" baseline="0" dirty="0">
                        <a:effectLst/>
                        <a:latin typeface="Calibri" panose="020F0502020204030204" pitchFamily="34" charset="0"/>
                        <a:ea typeface="Calibri" panose="020F0502020204030204" pitchFamily="34" charset="0"/>
                        <a:cs typeface="Calibri" panose="020F0502020204030204" pitchFamily="34" charset="0"/>
                      </a:endParaRPr>
                    </a:p>
                  </a:txBody>
                  <a:tcPr marL="39268" marR="39268" marT="19634" marB="19634"/>
                </a:tc>
                <a:extLst>
                  <a:ext uri="{0D108BD9-81ED-4DB2-BD59-A6C34878D82A}">
                    <a16:rowId xmlns:a16="http://schemas.microsoft.com/office/drawing/2014/main" val="3252219172"/>
                  </a:ext>
                </a:extLst>
              </a:tr>
            </a:tbl>
          </a:graphicData>
        </a:graphic>
      </p:graphicFrame>
      <p:sp>
        <p:nvSpPr>
          <p:cNvPr id="5" name="Title 4">
            <a:extLst>
              <a:ext uri="{FF2B5EF4-FFF2-40B4-BE49-F238E27FC236}">
                <a16:creationId xmlns:a16="http://schemas.microsoft.com/office/drawing/2014/main" id="{524CA3D8-5D93-4C86-FD69-407F3F0FFC93}"/>
              </a:ext>
            </a:extLst>
          </p:cNvPr>
          <p:cNvSpPr>
            <a:spLocks noGrp="1"/>
          </p:cNvSpPr>
          <p:nvPr>
            <p:ph type="title"/>
          </p:nvPr>
        </p:nvSpPr>
        <p:spPr/>
        <p:txBody>
          <a:bodyPr/>
          <a:lstStyle/>
          <a:p>
            <a:r>
              <a:rPr lang="en-IN" sz="2800" i="1" u="sng" dirty="0">
                <a:latin typeface="Times New Roman" panose="02020603050405020304" pitchFamily="18" charset="0"/>
                <a:ea typeface="Calibri" panose="020F0502020204030204" pitchFamily="34" charset="0"/>
                <a:cs typeface="Times New Roman" panose="02020603050405020304" pitchFamily="18" charset="0"/>
              </a:rPr>
              <a:t>STRING DATA TYPES</a:t>
            </a:r>
          </a:p>
        </p:txBody>
      </p:sp>
    </p:spTree>
    <p:extLst>
      <p:ext uri="{BB962C8B-B14F-4D97-AF65-F5344CB8AC3E}">
        <p14:creationId xmlns:p14="http://schemas.microsoft.com/office/powerpoint/2010/main" val="1616740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1779</TotalTime>
  <Words>5348</Words>
  <Application>Microsoft Office PowerPoint</Application>
  <PresentationFormat>Widescreen</PresentationFormat>
  <Paragraphs>726</Paragraphs>
  <Slides>83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83</vt:i4>
      </vt:variant>
    </vt:vector>
  </HeadingPairs>
  <TitlesOfParts>
    <vt:vector size="92" baseType="lpstr">
      <vt:lpstr>Aptos Narrow</vt:lpstr>
      <vt:lpstr>Arial</vt:lpstr>
      <vt:lpstr>Calibri</vt:lpstr>
      <vt:lpstr>Century Gothic</vt:lpstr>
      <vt:lpstr>Nunito</vt:lpstr>
      <vt:lpstr>Times New Roman</vt:lpstr>
      <vt:lpstr>Wingdings</vt:lpstr>
      <vt:lpstr>Wingdings 3</vt:lpstr>
      <vt:lpstr>Ion Boardroom</vt:lpstr>
      <vt:lpstr>MYSQL PROJECT</vt:lpstr>
      <vt:lpstr>INTRODUCTION TO SQL</vt:lpstr>
      <vt:lpstr>SQL SERVERS</vt:lpstr>
      <vt:lpstr>DBMS AND RDBMS</vt:lpstr>
      <vt:lpstr>DIFFERENCE BETWEEN DBMS AND RDBMS</vt:lpstr>
      <vt:lpstr>DATABASE AND SQL DATA TYPE</vt:lpstr>
      <vt:lpstr>NUMERIC DATA TYPE</vt:lpstr>
      <vt:lpstr>DATE AND TIME DATA TYPE</vt:lpstr>
      <vt:lpstr>STRING DATA TYPES</vt:lpstr>
      <vt:lpstr>INTRODUCTION TO MYSQL</vt:lpstr>
      <vt:lpstr>MY SQL MAIN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SQL General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SQL Calculate Functions </vt:lpstr>
      <vt:lpstr>PowerPoint Presentation</vt:lpstr>
      <vt:lpstr>PowerPoint Presentation</vt:lpstr>
      <vt:lpstr>My SQL String Functions </vt:lpstr>
      <vt:lpstr>PowerPoint Presentation</vt:lpstr>
      <vt:lpstr>PowerPoint Presentation</vt:lpstr>
      <vt:lpstr>PowerPoint Presentation</vt:lpstr>
      <vt:lpstr>PowerPoint Presentation</vt:lpstr>
      <vt:lpstr>PowerPoint Presentation</vt:lpstr>
      <vt:lpstr>My SQL Date Functions </vt:lpstr>
      <vt:lpstr>PowerPoint Presentation</vt:lpstr>
      <vt:lpstr>PowerPoint Presentation</vt:lpstr>
      <vt:lpstr>PowerPoint Presentation</vt:lpstr>
      <vt:lpstr>PowerPoint Presentation</vt:lpstr>
      <vt:lpstr>Logical Functions</vt:lpstr>
      <vt:lpstr>PowerPoint Presentation</vt:lpstr>
      <vt:lpstr>PowerPoint Presentation</vt:lpstr>
      <vt:lpstr>RDBMS SYSTEM</vt:lpstr>
      <vt:lpstr>PowerPoint Presentation</vt:lpstr>
      <vt:lpstr>PowerPoint Presentation</vt:lpstr>
      <vt:lpstr>PowerPoint Presentation</vt:lpstr>
      <vt:lpstr>Join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Procedures</vt:lpstr>
      <vt:lpstr>What is Procedure?</vt:lpstr>
      <vt:lpstr>PowerPoint Presentation</vt:lpstr>
      <vt:lpstr>PowerPoint Presentation</vt:lpstr>
      <vt:lpstr>PowerPoint Presentation</vt:lpstr>
      <vt:lpstr>PowerPoint Presentation</vt:lpstr>
      <vt:lpstr>Triggers (SQL Automation) </vt:lpstr>
      <vt:lpstr>What is Trigger?</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dc:title>
  <dc:creator>Jayasree G</dc:creator>
  <cp:lastModifiedBy>Jayasree G</cp:lastModifiedBy>
  <cp:revision>26</cp:revision>
  <dcterms:created xsi:type="dcterms:W3CDTF">2023-11-05T12:12:40Z</dcterms:created>
  <dcterms:modified xsi:type="dcterms:W3CDTF">2023-11-25T14:00:16Z</dcterms:modified>
</cp:coreProperties>
</file>