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3"/>
  </p:sldMasterIdLst>
  <p:sldIdLst>
    <p:sldId id="256" r:id="rId4"/>
    <p:sldId id="257" r:id="rId5"/>
    <p:sldId id="258" r:id="rId6"/>
    <p:sldId id="259" r:id="rId7"/>
    <p:sldId id="274" r:id="rId8"/>
    <p:sldId id="271" r:id="rId9"/>
    <p:sldId id="275" r:id="rId10"/>
    <p:sldId id="269" r:id="rId11"/>
    <p:sldId id="264" r:id="rId12"/>
    <p:sldId id="263" r:id="rId13"/>
    <p:sldId id="273" r:id="rId14"/>
    <p:sldId id="265" r:id="rId15"/>
    <p:sldId id="277" r:id="rId16"/>
    <p:sldId id="278" r:id="rId17"/>
    <p:sldId id="266" r:id="rId18"/>
    <p:sldId id="276" r:id="rId19"/>
    <p:sldId id="26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1939D-10A7-4952-B97B-A37B146FBF39}" v="61" dt="2023-01-17T10:51:07.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ikakumari, Sasapu" userId="S::sasapu.chandrikakumari@capgemini.com::113a6b75-a755-4b8f-b91b-9d03a33e1de2" providerId="AD" clId="Web-{2341939D-10A7-4952-B97B-A37B146FBF39}"/>
    <pc:docChg chg="modSld">
      <pc:chgData name="Chandrikakumari, Sasapu" userId="S::sasapu.chandrikakumari@capgemini.com::113a6b75-a755-4b8f-b91b-9d03a33e1de2" providerId="AD" clId="Web-{2341939D-10A7-4952-B97B-A37B146FBF39}" dt="2023-01-17T10:51:07.767" v="61" actId="20577"/>
      <pc:docMkLst>
        <pc:docMk/>
      </pc:docMkLst>
      <pc:sldChg chg="modSp">
        <pc:chgData name="Chandrikakumari, Sasapu" userId="S::sasapu.chandrikakumari@capgemini.com::113a6b75-a755-4b8f-b91b-9d03a33e1de2" providerId="AD" clId="Web-{2341939D-10A7-4952-B97B-A37B146FBF39}" dt="2023-01-17T10:43:49.739" v="9" actId="20577"/>
        <pc:sldMkLst>
          <pc:docMk/>
          <pc:sldMk cId="149767659" sldId="256"/>
        </pc:sldMkLst>
        <pc:spChg chg="mod">
          <ac:chgData name="Chandrikakumari, Sasapu" userId="S::sasapu.chandrikakumari@capgemini.com::113a6b75-a755-4b8f-b91b-9d03a33e1de2" providerId="AD" clId="Web-{2341939D-10A7-4952-B97B-A37B146FBF39}" dt="2023-01-17T10:43:49.739" v="9" actId="20577"/>
          <ac:spMkLst>
            <pc:docMk/>
            <pc:sldMk cId="149767659" sldId="256"/>
            <ac:spMk id="6" creationId="{00000000-0000-0000-0000-000000000000}"/>
          </ac:spMkLst>
        </pc:spChg>
      </pc:sldChg>
      <pc:sldChg chg="modSp">
        <pc:chgData name="Chandrikakumari, Sasapu" userId="S::sasapu.chandrikakumari@capgemini.com::113a6b75-a755-4b8f-b91b-9d03a33e1de2" providerId="AD" clId="Web-{2341939D-10A7-4952-B97B-A37B146FBF39}" dt="2023-01-17T10:46:24.196" v="39" actId="20577"/>
        <pc:sldMkLst>
          <pc:docMk/>
          <pc:sldMk cId="4062166928" sldId="271"/>
        </pc:sldMkLst>
        <pc:spChg chg="mod">
          <ac:chgData name="Chandrikakumari, Sasapu" userId="S::sasapu.chandrikakumari@capgemini.com::113a6b75-a755-4b8f-b91b-9d03a33e1de2" providerId="AD" clId="Web-{2341939D-10A7-4952-B97B-A37B146FBF39}" dt="2023-01-17T10:46:24.196" v="39" actId="20577"/>
          <ac:spMkLst>
            <pc:docMk/>
            <pc:sldMk cId="4062166928" sldId="271"/>
            <ac:spMk id="3" creationId="{00000000-0000-0000-0000-000000000000}"/>
          </ac:spMkLst>
        </pc:spChg>
      </pc:sldChg>
      <pc:sldChg chg="modSp">
        <pc:chgData name="Chandrikakumari, Sasapu" userId="S::sasapu.chandrikakumari@capgemini.com::113a6b75-a755-4b8f-b91b-9d03a33e1de2" providerId="AD" clId="Web-{2341939D-10A7-4952-B97B-A37B146FBF39}" dt="2023-01-17T10:45:26.585" v="28" actId="20577"/>
        <pc:sldMkLst>
          <pc:docMk/>
          <pc:sldMk cId="2817036041" sldId="274"/>
        </pc:sldMkLst>
        <pc:spChg chg="mod">
          <ac:chgData name="Chandrikakumari, Sasapu" userId="S::sasapu.chandrikakumari@capgemini.com::113a6b75-a755-4b8f-b91b-9d03a33e1de2" providerId="AD" clId="Web-{2341939D-10A7-4952-B97B-A37B146FBF39}" dt="2023-01-17T10:45:26.585" v="28" actId="20577"/>
          <ac:spMkLst>
            <pc:docMk/>
            <pc:sldMk cId="2817036041" sldId="274"/>
            <ac:spMk id="3" creationId="{36AAC06D-C56B-43E9-81A1-3DEF6123E542}"/>
          </ac:spMkLst>
        </pc:spChg>
      </pc:sldChg>
      <pc:sldChg chg="modSp">
        <pc:chgData name="Chandrikakumari, Sasapu" userId="S::sasapu.chandrikakumari@capgemini.com::113a6b75-a755-4b8f-b91b-9d03a33e1de2" providerId="AD" clId="Web-{2341939D-10A7-4952-B97B-A37B146FBF39}" dt="2023-01-17T10:46:43.009" v="44" actId="20577"/>
        <pc:sldMkLst>
          <pc:docMk/>
          <pc:sldMk cId="1995419877" sldId="275"/>
        </pc:sldMkLst>
        <pc:spChg chg="mod">
          <ac:chgData name="Chandrikakumari, Sasapu" userId="S::sasapu.chandrikakumari@capgemini.com::113a6b75-a755-4b8f-b91b-9d03a33e1de2" providerId="AD" clId="Web-{2341939D-10A7-4952-B97B-A37B146FBF39}" dt="2023-01-17T10:46:43.009" v="44" actId="20577"/>
          <ac:spMkLst>
            <pc:docMk/>
            <pc:sldMk cId="1995419877" sldId="275"/>
            <ac:spMk id="3" creationId="{602E47D6-78A2-4C45-A2FA-CB472DF21E7A}"/>
          </ac:spMkLst>
        </pc:spChg>
      </pc:sldChg>
      <pc:sldChg chg="modSp">
        <pc:chgData name="Chandrikakumari, Sasapu" userId="S::sasapu.chandrikakumari@capgemini.com::113a6b75-a755-4b8f-b91b-9d03a33e1de2" providerId="AD" clId="Web-{2341939D-10A7-4952-B97B-A37B146FBF39}" dt="2023-01-17T10:50:39.048" v="53" actId="14100"/>
        <pc:sldMkLst>
          <pc:docMk/>
          <pc:sldMk cId="687540620" sldId="277"/>
        </pc:sldMkLst>
        <pc:spChg chg="mod">
          <ac:chgData name="Chandrikakumari, Sasapu" userId="S::sasapu.chandrikakumari@capgemini.com::113a6b75-a755-4b8f-b91b-9d03a33e1de2" providerId="AD" clId="Web-{2341939D-10A7-4952-B97B-A37B146FBF39}" dt="2023-01-17T10:50:06.422" v="47" actId="14100"/>
          <ac:spMkLst>
            <pc:docMk/>
            <pc:sldMk cId="687540620" sldId="277"/>
            <ac:spMk id="3" creationId="{38FAC656-9C2D-4BE9-8224-D9DF2AA9F9E3}"/>
          </ac:spMkLst>
        </pc:spChg>
        <pc:picChg chg="mod">
          <ac:chgData name="Chandrikakumari, Sasapu" userId="S::sasapu.chandrikakumari@capgemini.com::113a6b75-a755-4b8f-b91b-9d03a33e1de2" providerId="AD" clId="Web-{2341939D-10A7-4952-B97B-A37B146FBF39}" dt="2023-01-17T10:50:39.048" v="53" actId="14100"/>
          <ac:picMkLst>
            <pc:docMk/>
            <pc:sldMk cId="687540620" sldId="277"/>
            <ac:picMk id="5" creationId="{F58F8CE2-8DC4-41D9-9D5F-50906A173171}"/>
          </ac:picMkLst>
        </pc:picChg>
      </pc:sldChg>
      <pc:sldChg chg="modSp">
        <pc:chgData name="Chandrikakumari, Sasapu" userId="S::sasapu.chandrikakumari@capgemini.com::113a6b75-a755-4b8f-b91b-9d03a33e1de2" providerId="AD" clId="Web-{2341939D-10A7-4952-B97B-A37B146FBF39}" dt="2023-01-17T10:51:07.767" v="61" actId="20577"/>
        <pc:sldMkLst>
          <pc:docMk/>
          <pc:sldMk cId="2507360195" sldId="278"/>
        </pc:sldMkLst>
        <pc:spChg chg="mod">
          <ac:chgData name="Chandrikakumari, Sasapu" userId="S::sasapu.chandrikakumari@capgemini.com::113a6b75-a755-4b8f-b91b-9d03a33e1de2" providerId="AD" clId="Web-{2341939D-10A7-4952-B97B-A37B146FBF39}" dt="2023-01-17T10:51:07.767" v="61" actId="20577"/>
          <ac:spMkLst>
            <pc:docMk/>
            <pc:sldMk cId="2507360195" sldId="278"/>
            <ac:spMk id="3" creationId="{27129015-019C-40F6-A55C-7A2222AF2C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47307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707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2027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0815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241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092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526858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5574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4221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92551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99322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767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2434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7783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2031419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1/20/2023</a:t>
            </a:fld>
            <a:endParaRPr lang="en-US"/>
          </a:p>
        </p:txBody>
      </p:sp>
    </p:spTree>
    <p:extLst>
      <p:ext uri="{BB962C8B-B14F-4D97-AF65-F5344CB8AC3E}">
        <p14:creationId xmlns:p14="http://schemas.microsoft.com/office/powerpoint/2010/main" val="4237514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9932707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D91ADD-5F4A-4659-B0FA-70DEE268C764}"/>
              </a:ext>
            </a:extLst>
          </p:cNvPr>
          <p:cNvPicPr>
            <a:picLocks noChangeAspect="1"/>
          </p:cNvPicPr>
          <p:nvPr/>
        </p:nvPicPr>
        <p:blipFill rotWithShape="1">
          <a:blip r:embed="rId2"/>
          <a:srcRect l="11663" r="1700"/>
          <a:stretch/>
        </p:blipFill>
        <p:spPr>
          <a:xfrm>
            <a:off x="428001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33400" y="609600"/>
            <a:ext cx="6734175" cy="1320800"/>
          </a:xfrm>
        </p:spPr>
        <p:txBody>
          <a:bodyPr vert="horz" lIns="91440" tIns="45720" rIns="91440" bIns="45720" rtlCol="0" anchor="t">
            <a:normAutofit fontScale="90000"/>
          </a:bodyPr>
          <a:lstStyle/>
          <a:p>
            <a:pPr algn="l">
              <a:lnSpc>
                <a:spcPct val="90000"/>
              </a:lnSpc>
            </a:pPr>
            <a:r>
              <a:rPr lang="en-US" sz="2800"/>
              <a:t>    </a:t>
            </a:r>
            <a:r>
              <a:rPr lang="en-US" sz="4000">
                <a:solidFill>
                  <a:schemeClr val="accent2">
                    <a:lumMod val="50000"/>
                  </a:schemeClr>
                </a:solidFill>
              </a:rPr>
              <a:t>GROUP-1 </a:t>
            </a:r>
            <a:r>
              <a:rPr lang="en-US" sz="2800">
                <a:solidFill>
                  <a:schemeClr val="accent2">
                    <a:lumMod val="50000"/>
                  </a:schemeClr>
                </a:solidFill>
              </a:rPr>
              <a:t>          .         </a:t>
            </a:r>
            <a:br>
              <a:rPr lang="en-US" sz="2800">
                <a:solidFill>
                  <a:schemeClr val="accent2">
                    <a:lumMod val="50000"/>
                  </a:schemeClr>
                </a:solidFill>
              </a:rPr>
            </a:br>
            <a:r>
              <a:rPr lang="en-US" sz="5300">
                <a:solidFill>
                  <a:schemeClr val="accent2">
                    <a:lumMod val="50000"/>
                  </a:schemeClr>
                </a:solidFill>
                <a:latin typeface="Algerian" panose="04020705040A02060702" pitchFamily="82" charset="0"/>
              </a:rPr>
              <a:t>ONLINE  MOVIE TICKET BOOKING  system</a:t>
            </a:r>
            <a:r>
              <a:rPr lang="en-US" sz="4400">
                <a:solidFill>
                  <a:schemeClr val="accent2">
                    <a:lumMod val="50000"/>
                  </a:schemeClr>
                </a:solidFill>
                <a:latin typeface="Algerian" panose="04020705040A02060702" pitchFamily="82" charset="0"/>
              </a:rPr>
              <a:t>         </a:t>
            </a:r>
            <a:r>
              <a:rPr lang="en-US" sz="2800"/>
              <a:t>.  </a:t>
            </a:r>
          </a:p>
        </p:txBody>
      </p:sp>
      <p:sp>
        <p:nvSpPr>
          <p:cNvPr id="6" name="TextBox 5"/>
          <p:cNvSpPr txBox="1"/>
          <p:nvPr/>
        </p:nvSpPr>
        <p:spPr>
          <a:xfrm>
            <a:off x="610603" y="4301663"/>
            <a:ext cx="4563179" cy="2556337"/>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PRESENTED BY :</a:t>
            </a:r>
          </a:p>
          <a:p>
            <a:pPr>
              <a:spcBef>
                <a:spcPts val="1000"/>
              </a:spcBef>
              <a:buClr>
                <a:schemeClr val="accent1"/>
              </a:buClr>
              <a:buSzPct val="80000"/>
              <a:buFont typeface="Wingdings 3" charset="2"/>
              <a:buChar char=""/>
            </a:pPr>
            <a:r>
              <a:rPr lang="en-US">
                <a:solidFill>
                  <a:schemeClr val="tx1">
                    <a:lumMod val="75000"/>
                    <a:lumOff val="25000"/>
                  </a:schemeClr>
                </a:solidFill>
              </a:rPr>
              <a:t> Chinta Jayasree (46294684)</a:t>
            </a:r>
          </a:p>
          <a:p>
            <a:pPr>
              <a:spcBef>
                <a:spcPts val="1000"/>
              </a:spcBef>
              <a:buClr>
                <a:schemeClr val="accent1"/>
              </a:buClr>
              <a:buSzPct val="80000"/>
              <a:buFont typeface="Wingdings 3" charset="2"/>
              <a:buChar char=""/>
            </a:pPr>
            <a:r>
              <a:rPr lang="en-US">
                <a:solidFill>
                  <a:schemeClr val="tx1">
                    <a:lumMod val="75000"/>
                    <a:lumOff val="25000"/>
                  </a:schemeClr>
                </a:solidFill>
              </a:rPr>
              <a:t> Potnuru Ramya (46294683)</a:t>
            </a:r>
          </a:p>
          <a:p>
            <a:pPr>
              <a:spcBef>
                <a:spcPts val="1000"/>
              </a:spcBef>
              <a:buClr>
                <a:schemeClr val="accent1"/>
              </a:buClr>
              <a:buSzPct val="80000"/>
              <a:buFont typeface="Wingdings 3" charset="2"/>
              <a:buChar char=""/>
            </a:pPr>
            <a:r>
              <a:rPr lang="en-US">
                <a:solidFill>
                  <a:schemeClr val="tx1">
                    <a:lumMod val="75000"/>
                    <a:lumOff val="25000"/>
                  </a:schemeClr>
                </a:solidFill>
              </a:rPr>
              <a:t> Chandrika Kumari Sasapu (46282518)</a:t>
            </a:r>
          </a:p>
          <a:p>
            <a:pPr>
              <a:spcBef>
                <a:spcPts val="1000"/>
              </a:spcBef>
              <a:buClr>
                <a:schemeClr val="accent1"/>
              </a:buClr>
              <a:buSzPct val="80000"/>
              <a:buFont typeface="Wingdings 3" charset="2"/>
              <a:buChar char=""/>
            </a:pPr>
            <a:r>
              <a:rPr lang="en-US">
                <a:solidFill>
                  <a:schemeClr val="tx1">
                    <a:lumMod val="75000"/>
                    <a:lumOff val="25000"/>
                  </a:schemeClr>
                </a:solidFill>
              </a:rPr>
              <a:t> Rohini Gokake (46294642)</a:t>
            </a:r>
          </a:p>
          <a:p>
            <a:pPr>
              <a:spcBef>
                <a:spcPts val="1000"/>
              </a:spcBef>
              <a:buClr>
                <a:schemeClr val="accent1"/>
              </a:buClr>
              <a:buSzPct val="80000"/>
              <a:buFont typeface="Wingdings 3" charset="2"/>
              <a:buChar char=""/>
            </a:pPr>
            <a:r>
              <a:rPr lang="en-US">
                <a:solidFill>
                  <a:schemeClr val="tx1">
                    <a:lumMod val="75000"/>
                    <a:lumOff val="25000"/>
                  </a:schemeClr>
                </a:solidFill>
              </a:rPr>
              <a:t> Mounika Palla(46294672)</a:t>
            </a:r>
          </a:p>
          <a:p>
            <a:pPr>
              <a:spcBef>
                <a:spcPts val="1000"/>
              </a:spcBef>
              <a:buClr>
                <a:schemeClr val="accent1"/>
              </a:buClr>
              <a:buSzPct val="80000"/>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14976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905"/>
            <a:ext cx="8596668" cy="831011"/>
          </a:xfrm>
        </p:spPr>
        <p:txBody>
          <a:bodyPr>
            <a:normAutofit/>
          </a:bodyPr>
          <a:lstStyle/>
          <a:p>
            <a:r>
              <a:rPr lang="en-IN">
                <a:latin typeface="Arial" panose="020B0604020202020204" pitchFamily="34" charset="0"/>
                <a:cs typeface="Arial" panose="020B0604020202020204" pitchFamily="34" charset="0"/>
              </a:rPr>
              <a:t>                     MODULES</a:t>
            </a:r>
          </a:p>
        </p:txBody>
      </p:sp>
      <p:sp>
        <p:nvSpPr>
          <p:cNvPr id="3" name="Content Placeholder 2"/>
          <p:cNvSpPr>
            <a:spLocks noGrp="1"/>
          </p:cNvSpPr>
          <p:nvPr>
            <p:ph idx="1"/>
          </p:nvPr>
        </p:nvSpPr>
        <p:spPr>
          <a:xfrm>
            <a:off x="381000" y="1017916"/>
            <a:ext cx="9748520" cy="5011409"/>
          </a:xfrm>
        </p:spPr>
        <p:txBody>
          <a:bodyPr/>
          <a:lstStyle/>
          <a:p>
            <a:pPr marL="0" indent="0">
              <a:buNone/>
            </a:pPr>
            <a:endParaRPr lang="en-IN" sz="2000"/>
          </a:p>
          <a:p>
            <a:endParaRPr lang="en-IN"/>
          </a:p>
        </p:txBody>
      </p:sp>
      <p:sp>
        <p:nvSpPr>
          <p:cNvPr id="5" name="TextBox 4">
            <a:extLst>
              <a:ext uri="{FF2B5EF4-FFF2-40B4-BE49-F238E27FC236}">
                <a16:creationId xmlns:a16="http://schemas.microsoft.com/office/drawing/2014/main" id="{170E2926-6191-4439-BE22-D5CC8730DECB}"/>
              </a:ext>
            </a:extLst>
          </p:cNvPr>
          <p:cNvSpPr txBox="1"/>
          <p:nvPr/>
        </p:nvSpPr>
        <p:spPr>
          <a:xfrm>
            <a:off x="466725" y="1017916"/>
            <a:ext cx="8596668" cy="4585871"/>
          </a:xfrm>
          <a:prstGeom prst="rect">
            <a:avLst/>
          </a:prstGeom>
          <a:noFill/>
        </p:spPr>
        <p:txBody>
          <a:bodyPr wrap="square">
            <a:spAutoFit/>
          </a:bodyPr>
          <a:lstStyle/>
          <a:p>
            <a:r>
              <a:rPr lang="en-IN" sz="2400" b="1" i="0" dirty="0">
                <a:solidFill>
                  <a:srgbClr val="000000"/>
                </a:solidFill>
                <a:effectLst/>
                <a:latin typeface="Times New Roman" panose="02020603050405020304" pitchFamily="18" charset="0"/>
                <a:cs typeface="Times New Roman" panose="02020603050405020304" pitchFamily="18" charset="0"/>
              </a:rPr>
              <a:t>Admin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The  </a:t>
            </a:r>
            <a:r>
              <a:rPr lang="en-IN" sz="2000" dirty="0">
                <a:solidFill>
                  <a:srgbClr val="000000"/>
                </a:solidFill>
                <a:latin typeface="Times New Roman" panose="02020603050405020304" pitchFamily="18" charset="0"/>
                <a:cs typeface="Times New Roman" panose="02020603050405020304" pitchFamily="18" charset="0"/>
              </a:rPr>
              <a:t>A</a:t>
            </a:r>
            <a:r>
              <a:rPr lang="en-IN" sz="2000" b="0" i="0" dirty="0">
                <a:solidFill>
                  <a:srgbClr val="000000"/>
                </a:solidFill>
                <a:effectLst/>
                <a:latin typeface="Times New Roman" panose="02020603050405020304" pitchFamily="18" charset="0"/>
                <a:cs typeface="Times New Roman" panose="02020603050405020304" pitchFamily="18" charset="0"/>
              </a:rPr>
              <a:t>dmin  will use this module. </a:t>
            </a:r>
            <a:r>
              <a:rPr lang="en-IN" sz="2000" dirty="0">
                <a:solidFill>
                  <a:srgbClr val="000000"/>
                </a:solidFill>
                <a:latin typeface="Times New Roman" panose="02020603050405020304" pitchFamily="18" charset="0"/>
                <a:cs typeface="Times New Roman" panose="02020603050405020304" pitchFamily="18" charset="0"/>
              </a:rPr>
              <a:t>Admin</a:t>
            </a:r>
            <a:r>
              <a:rPr lang="en-IN" sz="2000" b="0" i="0" dirty="0">
                <a:solidFill>
                  <a:srgbClr val="000000"/>
                </a:solidFill>
                <a:effectLst/>
                <a:latin typeface="Times New Roman" panose="02020603050405020304" pitchFamily="18" charset="0"/>
                <a:cs typeface="Times New Roman" panose="02020603050405020304" pitchFamily="18" charset="0"/>
              </a:rPr>
              <a:t> will get access to the system only after the login and based on the login ID they will get options in the system. Admin add and delete the movies in the list.</a:t>
            </a:r>
            <a:br>
              <a:rPr lang="en-IN" sz="2000" dirty="0">
                <a:latin typeface="Times New Roman" panose="02020603050405020304" pitchFamily="18" charset="0"/>
                <a:cs typeface="Times New Roman" panose="02020603050405020304" pitchFamily="18" charset="0"/>
              </a:rPr>
            </a:br>
            <a:r>
              <a:rPr lang="en-IN" sz="2400" b="1" dirty="0">
                <a:solidFill>
                  <a:srgbClr val="000000"/>
                </a:solidFill>
                <a:latin typeface="Times New Roman" panose="02020603050405020304" pitchFamily="18" charset="0"/>
                <a:cs typeface="Times New Roman" panose="02020603050405020304" pitchFamily="18" charset="0"/>
              </a:rPr>
              <a:t>Movie booking</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The customer will use this module, and through this module, the users can search for a movie, can pay.</a:t>
            </a:r>
            <a:br>
              <a:rPr lang="en-IN" sz="2000" dirty="0">
                <a:latin typeface="Times New Roman" panose="02020603050405020304" pitchFamily="18" charset="0"/>
                <a:cs typeface="Times New Roman" panose="02020603050405020304" pitchFamily="18" charset="0"/>
              </a:rPr>
            </a:br>
            <a:r>
              <a:rPr lang="en-IN" sz="2400" b="1" dirty="0">
                <a:solidFill>
                  <a:srgbClr val="000000"/>
                </a:solidFill>
                <a:latin typeface="Times New Roman" panose="02020603050405020304" pitchFamily="18" charset="0"/>
                <a:cs typeface="Times New Roman" panose="02020603050405020304" pitchFamily="18" charset="0"/>
              </a:rPr>
              <a:t>Membership</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This module will give information about the membership of a member. This system will provide membership extension for  1year, 3 </a:t>
            </a:r>
            <a:r>
              <a:rPr lang="en-IN" sz="2000" dirty="0">
                <a:solidFill>
                  <a:srgbClr val="000000"/>
                </a:solidFill>
                <a:latin typeface="Times New Roman" panose="02020603050405020304" pitchFamily="18" charset="0"/>
                <a:cs typeface="Times New Roman" panose="02020603050405020304" pitchFamily="18" charset="0"/>
              </a:rPr>
              <a:t>years and 5 years.</a:t>
            </a:r>
          </a:p>
          <a:p>
            <a:r>
              <a:rPr lang="en-IN" sz="2400" b="1" dirty="0">
                <a:solidFill>
                  <a:srgbClr val="000000"/>
                </a:solidFill>
                <a:latin typeface="Times New Roman" panose="02020603050405020304" pitchFamily="18" charset="0"/>
                <a:cs typeface="Times New Roman" panose="02020603050405020304" pitchFamily="18" charset="0"/>
              </a:rPr>
              <a:t>Ticket cancellation</a:t>
            </a:r>
            <a:r>
              <a:rPr lang="en-IN" sz="2400" b="1" i="0" dirty="0">
                <a:solidFill>
                  <a:srgbClr val="000000"/>
                </a:solidFill>
                <a:effectLst/>
                <a:latin typeface="Times New Roman" panose="02020603050405020304" pitchFamily="18" charset="0"/>
                <a:cs typeface="Times New Roman" panose="02020603050405020304" pitchFamily="18" charset="0"/>
              </a:rPr>
              <a:t> module: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000" b="0" i="0" dirty="0">
                <a:solidFill>
                  <a:srgbClr val="000000"/>
                </a:solidFill>
                <a:effectLst/>
                <a:latin typeface="Times New Roman" panose="02020603050405020304" pitchFamily="18" charset="0"/>
                <a:cs typeface="Times New Roman" panose="02020603050405020304" pitchFamily="18" charset="0"/>
              </a:rPr>
              <a:t>By use of this module a customer can cancel the tickets and will request the refund.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087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Shape 2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339891F-4E5E-4CEE-948E-57E997E80561}"/>
              </a:ext>
            </a:extLst>
          </p:cNvPr>
          <p:cNvSpPr>
            <a:spLocks noGrp="1"/>
          </p:cNvSpPr>
          <p:nvPr>
            <p:ph type="title"/>
          </p:nvPr>
        </p:nvSpPr>
        <p:spPr>
          <a:xfrm>
            <a:off x="2440957" y="266700"/>
            <a:ext cx="6988476" cy="1351430"/>
          </a:xfrm>
        </p:spPr>
        <p:txBody>
          <a:bodyPr anchor="ctr">
            <a:normAutofit/>
          </a:bodyPr>
          <a:lstStyle/>
          <a:p>
            <a:r>
              <a:rPr lang="en-IN">
                <a:solidFill>
                  <a:schemeClr val="accent2">
                    <a:lumMod val="50000"/>
                  </a:schemeClr>
                </a:solidFill>
              </a:rPr>
              <a:t>     HARDWARE AND SOFTWARE</a:t>
            </a:r>
          </a:p>
        </p:txBody>
      </p:sp>
      <p:pic>
        <p:nvPicPr>
          <p:cNvPr id="4" name="Picture 3">
            <a:extLst>
              <a:ext uri="{FF2B5EF4-FFF2-40B4-BE49-F238E27FC236}">
                <a16:creationId xmlns:a16="http://schemas.microsoft.com/office/drawing/2014/main" id="{D2130F20-834A-44FD-8315-5B3F3509C752}"/>
              </a:ext>
            </a:extLst>
          </p:cNvPr>
          <p:cNvPicPr>
            <a:picLocks noChangeAspect="1"/>
          </p:cNvPicPr>
          <p:nvPr/>
        </p:nvPicPr>
        <p:blipFill rotWithShape="1">
          <a:blip r:embed="rId2"/>
          <a:srcRect l="6672" r="5557" b="2"/>
          <a:stretch/>
        </p:blipFill>
        <p:spPr>
          <a:xfrm>
            <a:off x="672098" y="1723465"/>
            <a:ext cx="3735149" cy="4610101"/>
          </a:xfrm>
          <a:prstGeom prst="rect">
            <a:avLst/>
          </a:prstGeom>
        </p:spPr>
      </p:pic>
      <p:sp>
        <p:nvSpPr>
          <p:cNvPr id="3" name="Content Placeholder 2">
            <a:extLst>
              <a:ext uri="{FF2B5EF4-FFF2-40B4-BE49-F238E27FC236}">
                <a16:creationId xmlns:a16="http://schemas.microsoft.com/office/drawing/2014/main" id="{7CFBC730-5135-455D-BB5E-1C286D6D3BF4}"/>
              </a:ext>
            </a:extLst>
          </p:cNvPr>
          <p:cNvSpPr>
            <a:spLocks noGrp="1"/>
          </p:cNvSpPr>
          <p:nvPr>
            <p:ph idx="1"/>
          </p:nvPr>
        </p:nvSpPr>
        <p:spPr>
          <a:xfrm>
            <a:off x="7181725" y="2837329"/>
            <a:ext cx="4512988" cy="3317938"/>
          </a:xfrm>
        </p:spPr>
        <p:txBody>
          <a:bodyPr anchor="t">
            <a:normAutofit/>
          </a:bodyPr>
          <a:lstStyle/>
          <a:p>
            <a:r>
              <a:rPr lang="en-IN" sz="2400">
                <a:solidFill>
                  <a:srgbClr val="FFFFFF"/>
                </a:solidFill>
                <a:latin typeface="Times New Roman" panose="02020603050405020304" pitchFamily="18" charset="0"/>
                <a:cs typeface="Times New Roman" panose="02020603050405020304" pitchFamily="18" charset="0"/>
              </a:rPr>
              <a:t>C++ language</a:t>
            </a:r>
          </a:p>
          <a:p>
            <a:endParaRPr lang="en-IN" sz="2400">
              <a:solidFill>
                <a:srgbClr val="FFFFFF"/>
              </a:solidFill>
              <a:latin typeface="Times New Roman" panose="02020603050405020304" pitchFamily="18" charset="0"/>
              <a:cs typeface="Times New Roman" panose="02020603050405020304" pitchFamily="18" charset="0"/>
            </a:endParaRPr>
          </a:p>
          <a:p>
            <a:r>
              <a:rPr lang="en-IN" sz="2400">
                <a:solidFill>
                  <a:srgbClr val="FFFFFF"/>
                </a:solidFill>
                <a:latin typeface="Times New Roman" panose="02020603050405020304" pitchFamily="18" charset="0"/>
                <a:cs typeface="Times New Roman" panose="02020603050405020304" pitchFamily="18" charset="0"/>
              </a:rPr>
              <a:t>Ubuntu/Linux terminal</a:t>
            </a:r>
          </a:p>
          <a:p>
            <a:endParaRPr lang="en-IN" sz="2400">
              <a:solidFill>
                <a:srgbClr val="FFFFFF"/>
              </a:solidFill>
              <a:latin typeface="Times New Roman" panose="02020603050405020304" pitchFamily="18" charset="0"/>
              <a:cs typeface="Times New Roman" panose="02020603050405020304" pitchFamily="18" charset="0"/>
            </a:endParaRPr>
          </a:p>
          <a:p>
            <a:r>
              <a:rPr lang="en-IN" sz="2400">
                <a:solidFill>
                  <a:srgbClr val="FFFFFF"/>
                </a:solidFill>
                <a:latin typeface="Times New Roman" panose="02020603050405020304" pitchFamily="18" charset="0"/>
                <a:cs typeface="Times New Roman" panose="02020603050405020304" pitchFamily="18" charset="0"/>
              </a:rPr>
              <a:t>System with i3 processor</a:t>
            </a:r>
          </a:p>
        </p:txBody>
      </p:sp>
    </p:spTree>
    <p:extLst>
      <p:ext uri="{BB962C8B-B14F-4D97-AF65-F5344CB8AC3E}">
        <p14:creationId xmlns:p14="http://schemas.microsoft.com/office/powerpoint/2010/main" val="393293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96819"/>
            <a:ext cx="10153650" cy="839638"/>
          </a:xfrm>
        </p:spPr>
        <p:txBody>
          <a:bodyPr/>
          <a:lstStyle/>
          <a:p>
            <a:r>
              <a:rPr lang="en-IN">
                <a:latin typeface="Times New Roman" panose="02020603050405020304" pitchFamily="18" charset="0"/>
                <a:cs typeface="Times New Roman" panose="02020603050405020304" pitchFamily="18" charset="0"/>
              </a:rPr>
              <a:t>                  </a:t>
            </a:r>
            <a:r>
              <a:rPr lang="en-IN" sz="2800">
                <a:latin typeface="Times New Roman" panose="02020603050405020304" pitchFamily="18" charset="0"/>
                <a:cs typeface="Times New Roman" panose="02020603050405020304" pitchFamily="18" charset="0"/>
              </a:rPr>
              <a:t>UML DIAGRAMS</a:t>
            </a:r>
          </a:p>
        </p:txBody>
      </p:sp>
      <p:sp>
        <p:nvSpPr>
          <p:cNvPr id="4" name="Content Placeholder 3">
            <a:extLst>
              <a:ext uri="{FF2B5EF4-FFF2-40B4-BE49-F238E27FC236}">
                <a16:creationId xmlns:a16="http://schemas.microsoft.com/office/drawing/2014/main" id="{69089C94-38B2-4EA7-B19E-54427A71088B}"/>
              </a:ext>
            </a:extLst>
          </p:cNvPr>
          <p:cNvSpPr>
            <a:spLocks noGrp="1"/>
          </p:cNvSpPr>
          <p:nvPr>
            <p:ph idx="1"/>
          </p:nvPr>
        </p:nvSpPr>
        <p:spPr>
          <a:xfrm>
            <a:off x="741294" y="1058103"/>
            <a:ext cx="8492952" cy="5601114"/>
          </a:xfrm>
        </p:spPr>
        <p:txBody>
          <a:bodyPr>
            <a:normAutofit/>
          </a:bodyPr>
          <a:lstStyle/>
          <a:p>
            <a:r>
              <a:rPr lang="en-IN" sz="2000" dirty="0">
                <a:solidFill>
                  <a:schemeClr val="accent1">
                    <a:lumMod val="50000"/>
                  </a:schemeClr>
                </a:solidFill>
                <a:latin typeface="Times New Roman" panose="02020603050405020304" pitchFamily="18" charset="0"/>
                <a:cs typeface="Times New Roman" panose="02020603050405020304" pitchFamily="18" charset="0"/>
              </a:rPr>
              <a:t>Use case diagram:</a:t>
            </a:r>
          </a:p>
        </p:txBody>
      </p:sp>
      <p:pic>
        <p:nvPicPr>
          <p:cNvPr id="8" name="Picture 7" descr="Diagram&#10;&#10;Description automatically generated">
            <a:extLst>
              <a:ext uri="{FF2B5EF4-FFF2-40B4-BE49-F238E27FC236}">
                <a16:creationId xmlns:a16="http://schemas.microsoft.com/office/drawing/2014/main" id="{9EA022DF-B446-4CE5-B070-B600BA03E5F1}"/>
              </a:ext>
            </a:extLst>
          </p:cNvPr>
          <p:cNvPicPr>
            <a:picLocks noChangeAspect="1"/>
          </p:cNvPicPr>
          <p:nvPr/>
        </p:nvPicPr>
        <p:blipFill>
          <a:blip r:embed="rId2"/>
          <a:stretch>
            <a:fillRect/>
          </a:stretch>
        </p:blipFill>
        <p:spPr>
          <a:xfrm>
            <a:off x="1044635" y="1498743"/>
            <a:ext cx="7813616" cy="5359257"/>
          </a:xfrm>
          <a:prstGeom prst="rect">
            <a:avLst/>
          </a:prstGeom>
        </p:spPr>
      </p:pic>
    </p:spTree>
    <p:extLst>
      <p:ext uri="{BB962C8B-B14F-4D97-AF65-F5344CB8AC3E}">
        <p14:creationId xmlns:p14="http://schemas.microsoft.com/office/powerpoint/2010/main" val="58760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FAC656-9C2D-4BE9-8224-D9DF2AA9F9E3}"/>
              </a:ext>
            </a:extLst>
          </p:cNvPr>
          <p:cNvSpPr>
            <a:spLocks noGrp="1"/>
          </p:cNvSpPr>
          <p:nvPr>
            <p:ph idx="1"/>
          </p:nvPr>
        </p:nvSpPr>
        <p:spPr>
          <a:xfrm>
            <a:off x="685167" y="532206"/>
            <a:ext cx="3720916" cy="5189116"/>
          </a:xfrm>
        </p:spPr>
        <p:txBody>
          <a:bodyPr vert="horz" lIns="91440" tIns="45720" rIns="91440" bIns="45720" rtlCol="0" anchor="t">
            <a:normAutofit/>
          </a:bodyPr>
          <a:lstStyle/>
          <a:p>
            <a:r>
              <a:rPr lang="en-IN" sz="2000" dirty="0"/>
              <a:t>Sequence diagram:</a:t>
            </a:r>
            <a:endParaRPr lang="en-US" dirty="0"/>
          </a:p>
        </p:txBody>
      </p:sp>
      <p:pic>
        <p:nvPicPr>
          <p:cNvPr id="5" name="Picture 4" descr="Graphical user interface&#10;&#10;Description automatically generated">
            <a:extLst>
              <a:ext uri="{FF2B5EF4-FFF2-40B4-BE49-F238E27FC236}">
                <a16:creationId xmlns:a16="http://schemas.microsoft.com/office/drawing/2014/main" id="{F58F8CE2-8DC4-41D9-9D5F-50906A173171}"/>
              </a:ext>
            </a:extLst>
          </p:cNvPr>
          <p:cNvPicPr>
            <a:picLocks noChangeAspect="1"/>
          </p:cNvPicPr>
          <p:nvPr/>
        </p:nvPicPr>
        <p:blipFill>
          <a:blip r:embed="rId2"/>
          <a:stretch>
            <a:fillRect/>
          </a:stretch>
        </p:blipFill>
        <p:spPr>
          <a:xfrm>
            <a:off x="683808" y="945294"/>
            <a:ext cx="8634853" cy="5567707"/>
          </a:xfrm>
          <a:prstGeom prst="rect">
            <a:avLst/>
          </a:prstGeom>
        </p:spPr>
      </p:pic>
    </p:spTree>
    <p:extLst>
      <p:ext uri="{BB962C8B-B14F-4D97-AF65-F5344CB8AC3E}">
        <p14:creationId xmlns:p14="http://schemas.microsoft.com/office/powerpoint/2010/main" val="68754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51D6-3614-4230-9B5F-5443DAD332E0}"/>
              </a:ext>
            </a:extLst>
          </p:cNvPr>
          <p:cNvSpPr>
            <a:spLocks noGrp="1"/>
          </p:cNvSpPr>
          <p:nvPr>
            <p:ph type="title"/>
          </p:nvPr>
        </p:nvSpPr>
        <p:spPr>
          <a:xfrm>
            <a:off x="734484" y="388013"/>
            <a:ext cx="8596668" cy="714375"/>
          </a:xfrm>
        </p:spPr>
        <p:txBody>
          <a:bodyPr/>
          <a:lstStyle/>
          <a:p>
            <a:r>
              <a:rPr lang="en-IN"/>
              <a:t>                           Tools </a:t>
            </a:r>
          </a:p>
        </p:txBody>
      </p:sp>
      <p:sp>
        <p:nvSpPr>
          <p:cNvPr id="3" name="Content Placeholder 2">
            <a:extLst>
              <a:ext uri="{FF2B5EF4-FFF2-40B4-BE49-F238E27FC236}">
                <a16:creationId xmlns:a16="http://schemas.microsoft.com/office/drawing/2014/main" id="{27129015-019C-40F6-A55C-7A2222AF2C5B}"/>
              </a:ext>
            </a:extLst>
          </p:cNvPr>
          <p:cNvSpPr>
            <a:spLocks noGrp="1"/>
          </p:cNvSpPr>
          <p:nvPr>
            <p:ph idx="1"/>
          </p:nvPr>
        </p:nvSpPr>
        <p:spPr>
          <a:xfrm>
            <a:off x="909638" y="1171575"/>
            <a:ext cx="9458324" cy="4965037"/>
          </a:xfrm>
        </p:spPr>
        <p:txBody>
          <a:bodyPr vert="horz" lIns="91440" tIns="45720" rIns="91440" bIns="45720" rtlCol="0" anchor="t">
            <a:normAutofit/>
          </a:bodyPr>
          <a:lstStyle/>
          <a:p>
            <a:pPr marL="0" indent="0">
              <a:buNone/>
            </a:pPr>
            <a:r>
              <a:rPr lang="en-IN">
                <a:latin typeface="Times New Roman"/>
                <a:cs typeface="Times New Roman"/>
              </a:rPr>
              <a:t>     </a:t>
            </a:r>
            <a:r>
              <a:rPr lang="en-IN" sz="2000" b="1">
                <a:latin typeface="Times New Roman"/>
                <a:cs typeface="Times New Roman"/>
              </a:rPr>
              <a:t>VALGRIND:</a:t>
            </a:r>
          </a:p>
          <a:p>
            <a:r>
              <a:rPr lang="en-IN" sz="2000">
                <a:latin typeface="Times New Roman"/>
                <a:cs typeface="Times New Roman"/>
              </a:rPr>
              <a:t>            It is memory checking tool to detect memory leaks and it majorly focus on dynamic memory.</a:t>
            </a:r>
          </a:p>
          <a:p>
            <a:pPr marL="0" indent="0">
              <a:buNone/>
            </a:pPr>
            <a:r>
              <a:rPr lang="en-IN" sz="2000" b="1">
                <a:latin typeface="Times New Roman"/>
                <a:cs typeface="Times New Roman"/>
              </a:rPr>
              <a:t>      SPLINT:</a:t>
            </a:r>
          </a:p>
          <a:p>
            <a:r>
              <a:rPr lang="en-IN" sz="2000">
                <a:latin typeface="Times New Roman"/>
                <a:cs typeface="Times New Roman"/>
              </a:rPr>
              <a:t>            Static analyzer which helps programmer in finding possible errors in program without having to compile or executing the program.</a:t>
            </a:r>
          </a:p>
          <a:p>
            <a:pPr marL="0" indent="0">
              <a:buNone/>
            </a:pPr>
            <a:r>
              <a:rPr lang="en-IN" sz="2000" b="1">
                <a:latin typeface="Times New Roman"/>
                <a:cs typeface="Times New Roman"/>
              </a:rPr>
              <a:t>      MAKEFILE:</a:t>
            </a:r>
          </a:p>
          <a:p>
            <a:r>
              <a:rPr lang="en-IN" sz="2000">
                <a:latin typeface="Times New Roman"/>
                <a:cs typeface="Times New Roman"/>
              </a:rPr>
              <a:t>          Tool used for run and compile program automatically in more efficient way. </a:t>
            </a:r>
          </a:p>
          <a:p>
            <a:pPr marL="0" indent="0">
              <a:buNone/>
            </a:pPr>
            <a:r>
              <a:rPr lang="en-IN" sz="2000" b="1">
                <a:latin typeface="Times New Roman"/>
                <a:cs typeface="Times New Roman"/>
              </a:rPr>
              <a:t>     C++/CPP  Unit testing: </a:t>
            </a:r>
          </a:p>
          <a:p>
            <a:r>
              <a:rPr lang="en-IN" sz="2000">
                <a:latin typeface="Times New Roman"/>
                <a:cs typeface="Times New Roman"/>
              </a:rPr>
              <a:t>              Unit testing is used to test a particular code or  for to a particular function .</a:t>
            </a:r>
          </a:p>
          <a:p>
            <a:pPr marL="0" indent="0">
              <a:buNone/>
            </a:pPr>
            <a:r>
              <a:rPr lang="en-IN" sz="2000" b="1">
                <a:latin typeface="Times New Roman"/>
                <a:cs typeface="Times New Roman"/>
              </a:rPr>
              <a:t>       IT testing:</a:t>
            </a:r>
          </a:p>
          <a:p>
            <a:r>
              <a:rPr lang="en-IN" sz="2000">
                <a:latin typeface="Times New Roman"/>
                <a:cs typeface="Times New Roman"/>
              </a:rPr>
              <a:t>       IT testing is used to test for enter code after the integration is done</a:t>
            </a:r>
            <a:endParaRPr lang="en-IN" sz="2000"/>
          </a:p>
        </p:txBody>
      </p:sp>
    </p:spTree>
    <p:extLst>
      <p:ext uri="{BB962C8B-B14F-4D97-AF65-F5344CB8AC3E}">
        <p14:creationId xmlns:p14="http://schemas.microsoft.com/office/powerpoint/2010/main" val="250736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9125"/>
            <a:ext cx="8596668" cy="805132"/>
          </a:xfrm>
        </p:spPr>
        <p:txBody>
          <a:bodyPr/>
          <a:lstStyle/>
          <a:p>
            <a:r>
              <a:rPr lang="en-IN"/>
              <a:t>                      BENEFITS</a:t>
            </a:r>
          </a:p>
        </p:txBody>
      </p:sp>
      <p:sp>
        <p:nvSpPr>
          <p:cNvPr id="3" name="Content Placeholder 2"/>
          <p:cNvSpPr>
            <a:spLocks noGrp="1"/>
          </p:cNvSpPr>
          <p:nvPr>
            <p:ph idx="1"/>
          </p:nvPr>
        </p:nvSpPr>
        <p:spPr>
          <a:xfrm>
            <a:off x="1239309" y="1414732"/>
            <a:ext cx="8596668" cy="4617106"/>
          </a:xfrm>
        </p:spPr>
        <p:txBody>
          <a:bodyPr>
            <a:normAutofit lnSpcReduction="10000"/>
          </a:bodyPr>
          <a:lstStyle/>
          <a:p>
            <a:r>
              <a:rPr lang="en-IN" sz="2000" b="1">
                <a:latin typeface="Times New Roman" panose="02020603050405020304" pitchFamily="18" charset="0"/>
                <a:cs typeface="Times New Roman" panose="02020603050405020304" pitchFamily="18" charset="0"/>
              </a:rPr>
              <a:t>Customer Satisfaction</a:t>
            </a:r>
            <a:r>
              <a:rPr lang="en-IN" sz="2000">
                <a:latin typeface="Times New Roman" panose="02020603050405020304" pitchFamily="18" charset="0"/>
                <a:cs typeface="Times New Roman" panose="02020603050405020304" pitchFamily="18" charset="0"/>
              </a:rPr>
              <a:t> - Provide customers with the very best services and to meet all their needs. </a:t>
            </a:r>
          </a:p>
          <a:p>
            <a:endParaRPr lang="en-IN" sz="200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Reduce Costs</a:t>
            </a:r>
            <a:r>
              <a:rPr lang="en-IN" sz="2000">
                <a:latin typeface="Times New Roman" panose="02020603050405020304" pitchFamily="18" charset="0"/>
                <a:cs typeface="Times New Roman" panose="02020603050405020304" pitchFamily="18" charset="0"/>
              </a:rPr>
              <a:t> - A major benefit of the digital era is the way it can drastically cut costs.</a:t>
            </a:r>
          </a:p>
          <a:p>
            <a:pPr marL="0" indent="0">
              <a:buNone/>
            </a:pPr>
            <a:r>
              <a:rPr lang="en-IN" sz="2000">
                <a:latin typeface="Times New Roman" panose="02020603050405020304" pitchFamily="18" charset="0"/>
                <a:cs typeface="Times New Roman" panose="02020603050405020304" pitchFamily="18" charset="0"/>
              </a:rPr>
              <a:t> </a:t>
            </a:r>
          </a:p>
          <a:p>
            <a:r>
              <a:rPr lang="en-IN" sz="2000" b="1">
                <a:latin typeface="Times New Roman" panose="02020603050405020304" pitchFamily="18" charset="0"/>
                <a:cs typeface="Times New Roman" panose="02020603050405020304" pitchFamily="18" charset="0"/>
              </a:rPr>
              <a:t>User Friendly</a:t>
            </a:r>
            <a:r>
              <a:rPr lang="en-IN" sz="2000">
                <a:latin typeface="Times New Roman" panose="02020603050405020304" pitchFamily="18" charset="0"/>
                <a:cs typeface="Times New Roman" panose="02020603050405020304" pitchFamily="18" charset="0"/>
              </a:rPr>
              <a:t> - Most software developers use it because it is not complicated to use. They make the user experience enjoyable and even the admins have an easy time updating the system.</a:t>
            </a:r>
          </a:p>
          <a:p>
            <a:endParaRPr lang="en-IN" sz="2000">
              <a:latin typeface="Times New Roman" panose="02020603050405020304" pitchFamily="18" charset="0"/>
              <a:cs typeface="Times New Roman" panose="02020603050405020304" pitchFamily="18" charset="0"/>
            </a:endParaRPr>
          </a:p>
          <a:p>
            <a:r>
              <a:rPr lang="en-IN" sz="2000" b="1">
                <a:latin typeface="Times New Roman" panose="02020603050405020304" pitchFamily="18" charset="0"/>
                <a:cs typeface="Times New Roman" panose="02020603050405020304" pitchFamily="18" charset="0"/>
              </a:rPr>
              <a:t>Analytics</a:t>
            </a:r>
            <a:r>
              <a:rPr lang="en-IN" sz="2000">
                <a:latin typeface="Times New Roman" panose="02020603050405020304" pitchFamily="18" charset="0"/>
                <a:cs typeface="Times New Roman" panose="02020603050405020304" pitchFamily="18" charset="0"/>
              </a:rPr>
              <a:t> - Data collected digitally is fairly easy to </a:t>
            </a:r>
            <a:r>
              <a:rPr lang="en-IN" sz="2000" err="1">
                <a:latin typeface="Times New Roman" panose="02020603050405020304" pitchFamily="18" charset="0"/>
                <a:cs typeface="Times New Roman" panose="02020603050405020304" pitchFamily="18" charset="0"/>
              </a:rPr>
              <a:t>analyze</a:t>
            </a:r>
            <a:r>
              <a:rPr lang="en-IN" sz="2000">
                <a:latin typeface="Times New Roman" panose="02020603050405020304" pitchFamily="18" charset="0"/>
                <a:cs typeface="Times New Roman" panose="02020603050405020304" pitchFamily="18" charset="0"/>
              </a:rPr>
              <a:t>. Customers can also give their feedback concerning the services which the business can take into consideration.</a:t>
            </a:r>
          </a:p>
          <a:p>
            <a:pPr marL="0" indent="0">
              <a:buNone/>
            </a:pPr>
            <a:endParaRPr lang="en-IN"/>
          </a:p>
        </p:txBody>
      </p:sp>
    </p:spTree>
    <p:extLst>
      <p:ext uri="{BB962C8B-B14F-4D97-AF65-F5344CB8AC3E}">
        <p14:creationId xmlns:p14="http://schemas.microsoft.com/office/powerpoint/2010/main" val="252707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B71C-02E4-461B-94C2-605B8432B1A1}"/>
              </a:ext>
            </a:extLst>
          </p:cNvPr>
          <p:cNvSpPr>
            <a:spLocks noGrp="1"/>
          </p:cNvSpPr>
          <p:nvPr>
            <p:ph type="title"/>
          </p:nvPr>
        </p:nvSpPr>
        <p:spPr>
          <a:xfrm>
            <a:off x="677334" y="568503"/>
            <a:ext cx="8596668" cy="752475"/>
          </a:xfrm>
        </p:spPr>
        <p:txBody>
          <a:bodyPr/>
          <a:lstStyle/>
          <a:p>
            <a:r>
              <a:rPr lang="en-IN"/>
              <a:t>                    LIMITATIONS</a:t>
            </a:r>
          </a:p>
        </p:txBody>
      </p:sp>
      <p:sp>
        <p:nvSpPr>
          <p:cNvPr id="3" name="Content Placeholder 2">
            <a:extLst>
              <a:ext uri="{FF2B5EF4-FFF2-40B4-BE49-F238E27FC236}">
                <a16:creationId xmlns:a16="http://schemas.microsoft.com/office/drawing/2014/main" id="{364B7261-959C-4AD1-A3D8-3EAEA6D45435}"/>
              </a:ext>
            </a:extLst>
          </p:cNvPr>
          <p:cNvSpPr>
            <a:spLocks noGrp="1"/>
          </p:cNvSpPr>
          <p:nvPr>
            <p:ph idx="1"/>
          </p:nvPr>
        </p:nvSpPr>
        <p:spPr>
          <a:xfrm>
            <a:off x="1305984" y="1952090"/>
            <a:ext cx="8596668" cy="3498722"/>
          </a:xfrm>
        </p:spPr>
        <p:txBody>
          <a:bodyPr/>
          <a:lstStyle/>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You need internet access.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You need to be ready for an influx of new customers.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Not all online booking systems are created equal.</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US" sz="2000" dirty="0">
                <a:effectLst/>
                <a:latin typeface="Times New Roman" panose="02020603050405020304" pitchFamily="18" charset="0"/>
                <a:ea typeface="Arial" panose="020B0604020202020204" pitchFamily="34" charset="0"/>
                <a:cs typeface="Times New Roman" panose="02020603050405020304" pitchFamily="18" charset="0"/>
              </a:rPr>
              <a:t>Avoid booking systems that don’t bring you new quality customers.</a:t>
            </a:r>
          </a:p>
          <a:p>
            <a:pPr>
              <a:spcAft>
                <a:spcPts val="600"/>
              </a:spcAft>
            </a:pPr>
            <a:endParaRPr lang="en-IN" sz="2000" b="1" dirty="0">
              <a:solidFill>
                <a:srgbClr val="022E47"/>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317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059" y="426112"/>
            <a:ext cx="8295216" cy="781050"/>
          </a:xfrm>
        </p:spPr>
        <p:txBody>
          <a:bodyPr/>
          <a:lstStyle/>
          <a:p>
            <a:r>
              <a:rPr lang="en-IN"/>
              <a:t>                  CONCLUSION</a:t>
            </a:r>
          </a:p>
        </p:txBody>
      </p:sp>
      <p:sp>
        <p:nvSpPr>
          <p:cNvPr id="3" name="Content Placeholder 2"/>
          <p:cNvSpPr>
            <a:spLocks noGrp="1"/>
          </p:cNvSpPr>
          <p:nvPr>
            <p:ph idx="1"/>
          </p:nvPr>
        </p:nvSpPr>
        <p:spPr>
          <a:xfrm>
            <a:off x="677334" y="1371601"/>
            <a:ext cx="8596668" cy="4669762"/>
          </a:xfrm>
        </p:spPr>
        <p:txBody>
          <a:bodyPr>
            <a:normAutofit/>
          </a:bodyPr>
          <a:lstStyle/>
          <a:p>
            <a:pPr marL="457200">
              <a:lnSpc>
                <a:spcPct val="107000"/>
              </a:lnSpc>
              <a:spcAft>
                <a:spcPts val="800"/>
              </a:spcAft>
            </a:pPr>
            <a:r>
              <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project Movie ticket booking System, provides the customer with hassle-free service for booking movie tickets online and avoids standing in a long queue and provides the customers facility to book tickets for movie online and gather information about the movies and its timings.</a:t>
            </a:r>
            <a:endParaRPr lang="en-IN" sz="200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457200">
              <a:lnSpc>
                <a:spcPct val="107000"/>
              </a:lnSpc>
              <a:spcAft>
                <a:spcPts val="800"/>
              </a:spcAft>
            </a:pPr>
            <a:r>
              <a:rPr lang="en-IN" sz="2000" dirty="0">
                <a:latin typeface="Times New Roman" panose="02020603050405020304" pitchFamily="18" charset="0"/>
                <a:cs typeface="Times New Roman" panose="02020603050405020304" pitchFamily="18" charset="0"/>
              </a:rPr>
              <a:t>The web-based application can help customer to book ticket for movie from         any device which is connected to internet, the web-based application will make customers to watch trails, movie rating, and book tickets, pay from their debit cards easily.</a:t>
            </a:r>
          </a:p>
          <a:p>
            <a:pPr marL="457200">
              <a:lnSpc>
                <a:spcPct val="107000"/>
              </a:lnSpc>
              <a:spcAft>
                <a:spcPts val="800"/>
              </a:spcAft>
            </a:pPr>
            <a:r>
              <a:rPr lang="en-IN" sz="2000" dirty="0">
                <a:latin typeface="Times New Roman" panose="02020603050405020304" pitchFamily="18" charset="0"/>
                <a:cs typeface="Times New Roman" panose="02020603050405020304" pitchFamily="18" charset="0"/>
              </a:rPr>
              <a:t>This application will keep the record of customers, customer will always be able  to book and check new movies in list.</a:t>
            </a:r>
          </a:p>
        </p:txBody>
      </p:sp>
    </p:spTree>
    <p:extLst>
      <p:ext uri="{BB962C8B-B14F-4D97-AF65-F5344CB8AC3E}">
        <p14:creationId xmlns:p14="http://schemas.microsoft.com/office/powerpoint/2010/main" val="3345204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65421" y="1919090"/>
            <a:ext cx="7052109" cy="2743200"/>
          </a:xfrm>
          <a:prstGeom prst="rect">
            <a:avLst/>
          </a:prstGeom>
        </p:spPr>
      </p:pic>
    </p:spTree>
    <p:extLst>
      <p:ext uri="{BB962C8B-B14F-4D97-AF65-F5344CB8AC3E}">
        <p14:creationId xmlns:p14="http://schemas.microsoft.com/office/powerpoint/2010/main" val="15620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1544"/>
            <a:ext cx="8596668" cy="990600"/>
          </a:xfrm>
        </p:spPr>
        <p:txBody>
          <a:bodyPr>
            <a:normAutofit/>
          </a:bodyPr>
          <a:lstStyle/>
          <a:p>
            <a:r>
              <a:rPr lang="en-IN">
                <a:solidFill>
                  <a:schemeClr val="accent2">
                    <a:lumMod val="50000"/>
                  </a:schemeClr>
                </a:solidFill>
              </a:rPr>
              <a:t>                       </a:t>
            </a:r>
            <a:r>
              <a:rPr lang="en-IN" sz="4400">
                <a:solidFill>
                  <a:schemeClr val="accent1">
                    <a:lumMod val="50000"/>
                  </a:schemeClr>
                </a:solidFill>
              </a:rPr>
              <a:t>CONTENTS</a:t>
            </a:r>
          </a:p>
        </p:txBody>
      </p:sp>
      <p:sp>
        <p:nvSpPr>
          <p:cNvPr id="3" name="Content Placeholder 2"/>
          <p:cNvSpPr>
            <a:spLocks noGrp="1"/>
          </p:cNvSpPr>
          <p:nvPr>
            <p:ph idx="1"/>
          </p:nvPr>
        </p:nvSpPr>
        <p:spPr>
          <a:xfrm>
            <a:off x="677334" y="990599"/>
            <a:ext cx="8596668" cy="5204717"/>
          </a:xfrm>
        </p:spPr>
        <p:txBody>
          <a:bodyPr>
            <a:noAutofit/>
          </a:bodyPr>
          <a:lstStyle/>
          <a:p>
            <a:r>
              <a:rPr lang="en-IN" sz="2000" dirty="0">
                <a:latin typeface="Arial Rounded MT Bold" panose="020F0704030504030204" pitchFamily="34" charset="0"/>
              </a:rPr>
              <a:t>Introduction</a:t>
            </a:r>
          </a:p>
          <a:p>
            <a:r>
              <a:rPr lang="en-IN" sz="2000" dirty="0">
                <a:latin typeface="Arial Rounded MT Bold" panose="020F0704030504030204" pitchFamily="34" charset="0"/>
              </a:rPr>
              <a:t>Requirements</a:t>
            </a:r>
          </a:p>
          <a:p>
            <a:r>
              <a:rPr lang="en-IN" sz="2000" dirty="0">
                <a:latin typeface="Arial Rounded MT Bold" panose="020F0704030504030204" pitchFamily="34" charset="0"/>
              </a:rPr>
              <a:t>Problem statement</a:t>
            </a:r>
          </a:p>
          <a:p>
            <a:r>
              <a:rPr lang="en-IN" sz="2000" dirty="0">
                <a:latin typeface="Arial Rounded MT Bold" panose="020F0704030504030204" pitchFamily="34" charset="0"/>
              </a:rPr>
              <a:t>Functional specifications</a:t>
            </a:r>
          </a:p>
          <a:p>
            <a:r>
              <a:rPr lang="en-IN" sz="2000" dirty="0">
                <a:latin typeface="Arial Rounded MT Bold" panose="020F0704030504030204" pitchFamily="34" charset="0"/>
              </a:rPr>
              <a:t>Technical Specification</a:t>
            </a:r>
          </a:p>
          <a:p>
            <a:r>
              <a:rPr lang="en-IN" sz="2000" dirty="0">
                <a:latin typeface="Arial Rounded MT Bold" panose="020F0704030504030204" pitchFamily="34" charset="0"/>
              </a:rPr>
              <a:t>Flowchart</a:t>
            </a:r>
          </a:p>
          <a:p>
            <a:r>
              <a:rPr lang="en-IN" sz="2000" dirty="0">
                <a:latin typeface="Arial Rounded MT Bold" panose="020F0704030504030204" pitchFamily="34" charset="0"/>
              </a:rPr>
              <a:t>Modules</a:t>
            </a:r>
          </a:p>
          <a:p>
            <a:r>
              <a:rPr lang="en-IN" sz="2000" dirty="0">
                <a:latin typeface="Arial Rounded MT Bold" panose="020F0704030504030204" pitchFamily="34" charset="0"/>
              </a:rPr>
              <a:t>Hardware and software</a:t>
            </a:r>
          </a:p>
          <a:p>
            <a:r>
              <a:rPr lang="en-IN" sz="2000" dirty="0">
                <a:latin typeface="Arial Rounded MT Bold" panose="020F0704030504030204" pitchFamily="34" charset="0"/>
              </a:rPr>
              <a:t>UML Diagram</a:t>
            </a:r>
          </a:p>
          <a:p>
            <a:r>
              <a:rPr lang="en-IN" sz="2000" dirty="0">
                <a:latin typeface="Arial Rounded MT Bold" panose="020F0704030504030204" pitchFamily="34" charset="0"/>
              </a:rPr>
              <a:t>Tools</a:t>
            </a:r>
          </a:p>
          <a:p>
            <a:r>
              <a:rPr lang="en-IN" sz="2000" dirty="0">
                <a:latin typeface="Arial Rounded MT Bold" panose="020F0704030504030204" pitchFamily="34" charset="0"/>
              </a:rPr>
              <a:t>Benefits</a:t>
            </a:r>
          </a:p>
          <a:p>
            <a:r>
              <a:rPr lang="en-IN" sz="2000" dirty="0">
                <a:latin typeface="Arial Rounded MT Bold" panose="020F0704030504030204" pitchFamily="34" charset="0"/>
              </a:rPr>
              <a:t>conclusion</a:t>
            </a:r>
          </a:p>
        </p:txBody>
      </p:sp>
    </p:spTree>
    <p:extLst>
      <p:ext uri="{BB962C8B-B14F-4D97-AF65-F5344CB8AC3E}">
        <p14:creationId xmlns:p14="http://schemas.microsoft.com/office/powerpoint/2010/main" val="71106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3977"/>
          </a:xfrm>
        </p:spPr>
        <p:txBody>
          <a:bodyPr>
            <a:noAutofit/>
          </a:bodyPr>
          <a:lstStyle/>
          <a:p>
            <a:r>
              <a:rPr lang="en-IN" sz="4400"/>
              <a:t>                  </a:t>
            </a:r>
            <a:r>
              <a:rPr lang="en-IN" sz="4400">
                <a:solidFill>
                  <a:schemeClr val="accent1">
                    <a:lumMod val="50000"/>
                  </a:schemeClr>
                </a:solidFill>
              </a:rPr>
              <a:t>INTRODUCTION</a:t>
            </a:r>
          </a:p>
        </p:txBody>
      </p:sp>
      <p:sp>
        <p:nvSpPr>
          <p:cNvPr id="3" name="Content Placeholder 2"/>
          <p:cNvSpPr>
            <a:spLocks noGrp="1"/>
          </p:cNvSpPr>
          <p:nvPr>
            <p:ph idx="1"/>
          </p:nvPr>
        </p:nvSpPr>
        <p:spPr>
          <a:xfrm>
            <a:off x="1067859" y="1666875"/>
            <a:ext cx="8723413" cy="3644864"/>
          </a:xfrm>
        </p:spPr>
        <p:txBody>
          <a:bodyPr>
            <a:noAutofit/>
          </a:bodyPr>
          <a:lstStyle/>
          <a:p>
            <a:r>
              <a:rPr lang="en-IN" sz="2000" dirty="0">
                <a:latin typeface="Times New Roman" panose="02020603050405020304" pitchFamily="18" charset="0"/>
                <a:cs typeface="Times New Roman" panose="02020603050405020304" pitchFamily="18" charset="0"/>
              </a:rPr>
              <a:t>Numerous people are constantly flooding movie theatres and cinemas for some entertainment daily. The excitement of these customers can be crushed however by the long lines involved in the manual process of booking and buying tickets. This is why many businesses are opting to invest in digital ways for customers to access their services.</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An online movie ticketing system is a digital platform that allows customers to access the services of a business, reserve seats and buy tickets. This platform provides details such as what time a movie will be played, what seats are available, movie previews and so much more.</a:t>
            </a:r>
          </a:p>
          <a:p>
            <a:pPr marL="0" indent="0">
              <a:buNone/>
            </a:pPr>
            <a:br>
              <a:rPr lang="en-IN" sz="2400" dirty="0"/>
            </a:br>
            <a:endParaRPr lang="en-IN" sz="2400" dirty="0"/>
          </a:p>
        </p:txBody>
      </p:sp>
    </p:spTree>
    <p:extLst>
      <p:ext uri="{BB962C8B-B14F-4D97-AF65-F5344CB8AC3E}">
        <p14:creationId xmlns:p14="http://schemas.microsoft.com/office/powerpoint/2010/main" val="241705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chor="t">
            <a:normAutofit/>
          </a:bodyPr>
          <a:lstStyle/>
          <a:p>
            <a:r>
              <a:rPr lang="en-IN"/>
              <a:t>                  REQUIREMENTS</a:t>
            </a:r>
          </a:p>
        </p:txBody>
      </p:sp>
      <p:sp>
        <p:nvSpPr>
          <p:cNvPr id="3" name="Content Placeholder 2"/>
          <p:cNvSpPr>
            <a:spLocks noGrp="1"/>
          </p:cNvSpPr>
          <p:nvPr>
            <p:ph idx="1"/>
          </p:nvPr>
        </p:nvSpPr>
        <p:spPr>
          <a:xfrm>
            <a:off x="6336287" y="2160589"/>
            <a:ext cx="2934714" cy="3880773"/>
          </a:xfrm>
        </p:spPr>
        <p:txBody>
          <a:bodyPr>
            <a:normAutofit/>
          </a:bodyPr>
          <a:lstStyle/>
          <a:p>
            <a:r>
              <a:rPr lang="en-IN" sz="2000">
                <a:latin typeface="Times New Roman" panose="02020603050405020304" pitchFamily="18" charset="0"/>
                <a:cs typeface="Times New Roman" panose="02020603050405020304" pitchFamily="18" charset="0"/>
              </a:rPr>
              <a:t>Problem Statement.</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Functional Specifications.</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Technical Specifications</a:t>
            </a:r>
          </a:p>
        </p:txBody>
      </p:sp>
      <p:pic>
        <p:nvPicPr>
          <p:cNvPr id="5" name="Picture 4">
            <a:extLst>
              <a:ext uri="{FF2B5EF4-FFF2-40B4-BE49-F238E27FC236}">
                <a16:creationId xmlns:a16="http://schemas.microsoft.com/office/drawing/2014/main" id="{707CAEC7-5EAD-42B7-A98C-BD9E0E38F65D}"/>
              </a:ext>
            </a:extLst>
          </p:cNvPr>
          <p:cNvPicPr>
            <a:picLocks noChangeAspect="1"/>
          </p:cNvPicPr>
          <p:nvPr/>
        </p:nvPicPr>
        <p:blipFill rotWithShape="1">
          <a:blip r:embed="rId2"/>
          <a:srcRect l="13190" r="8232"/>
          <a:stretch/>
        </p:blipFill>
        <p:spPr>
          <a:xfrm>
            <a:off x="677334" y="2159331"/>
            <a:ext cx="5423429" cy="3882362"/>
          </a:xfrm>
          <a:prstGeom prst="rect">
            <a:avLst/>
          </a:prstGeom>
        </p:spPr>
      </p:pic>
    </p:spTree>
    <p:extLst>
      <p:ext uri="{BB962C8B-B14F-4D97-AF65-F5344CB8AC3E}">
        <p14:creationId xmlns:p14="http://schemas.microsoft.com/office/powerpoint/2010/main" val="20054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EB94-71F7-43E2-BB89-F3CAF76516AF}"/>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36AAC06D-C56B-43E9-81A1-3DEF6123E542}"/>
              </a:ext>
            </a:extLst>
          </p:cNvPr>
          <p:cNvSpPr>
            <a:spLocks noGrp="1"/>
          </p:cNvSpPr>
          <p:nvPr>
            <p:ph idx="1"/>
          </p:nvPr>
        </p:nvSpPr>
        <p:spPr>
          <a:xfrm>
            <a:off x="677334" y="1314451"/>
            <a:ext cx="8596668" cy="5000624"/>
          </a:xfrm>
        </p:spPr>
        <p:txBody>
          <a:bodyPr vert="horz" lIns="91440" tIns="45720" rIns="91440" bIns="45720" rtlCol="0" anchor="t">
            <a:normAutofit/>
          </a:bodyPr>
          <a:lstStyle/>
          <a:p>
            <a:pPr algn="just">
              <a:lnSpc>
                <a:spcPct val="150000"/>
              </a:lnSpc>
              <a:spcAft>
                <a:spcPts val="1000"/>
              </a:spcAft>
            </a:pPr>
            <a:r>
              <a:rPr lang="en-US" sz="2000">
                <a:effectLst/>
                <a:latin typeface="Times New Roman"/>
                <a:ea typeface="Calibri" panose="020F0502020204030204" pitchFamily="34" charset="0"/>
                <a:cs typeface="Times New Roman"/>
              </a:rPr>
              <a:t>The main objective of “</a:t>
            </a:r>
            <a:r>
              <a:rPr lang="en-US" sz="2000" b="1">
                <a:effectLst/>
                <a:latin typeface="Times New Roman"/>
                <a:ea typeface="Calibri" panose="020F0502020204030204" pitchFamily="34" charset="0"/>
                <a:cs typeface="Times New Roman"/>
              </a:rPr>
              <a:t>ONLINE</a:t>
            </a:r>
            <a:r>
              <a:rPr lang="en-US" sz="2000">
                <a:effectLst/>
                <a:latin typeface="Times New Roman"/>
                <a:ea typeface="Calibri" panose="020F0502020204030204" pitchFamily="34" charset="0"/>
                <a:cs typeface="Times New Roman"/>
              </a:rPr>
              <a:t> </a:t>
            </a:r>
            <a:r>
              <a:rPr lang="en-US" sz="2000" b="1" i="1">
                <a:effectLst/>
                <a:latin typeface="Times New Roman"/>
                <a:ea typeface="Calibri" panose="020F0502020204030204" pitchFamily="34" charset="0"/>
                <a:cs typeface="Times New Roman"/>
              </a:rPr>
              <a:t>MOVIE TICKET BOOKING SYSTEM</a:t>
            </a:r>
            <a:r>
              <a:rPr lang="en-US" sz="2000">
                <a:effectLst/>
                <a:latin typeface="Times New Roman"/>
                <a:ea typeface="Calibri" panose="020F0502020204030204" pitchFamily="34" charset="0"/>
                <a:cs typeface="Times New Roman"/>
              </a:rPr>
              <a:t>” is to provide a convenient way to the users to book the tickets for cinema hall online, through which they can book tickets anytime and anywhere . Our </a:t>
            </a:r>
            <a:r>
              <a:rPr lang="en-US" sz="2000">
                <a:latin typeface="Times New Roman"/>
                <a:ea typeface="Calibri" panose="020F0502020204030204" pitchFamily="34" charset="0"/>
                <a:cs typeface="Times New Roman"/>
              </a:rPr>
              <a:t>application </a:t>
            </a:r>
            <a:r>
              <a:rPr lang="en-US" sz="2000">
                <a:effectLst/>
                <a:latin typeface="Times New Roman"/>
                <a:ea typeface="Calibri" panose="020F0502020204030204" pitchFamily="34" charset="0"/>
                <a:cs typeface="Times New Roman"/>
              </a:rPr>
              <a:t>will also give the facility to let the user select any timing slot and they have the authority to choose any seat according to their convenience .</a:t>
            </a:r>
            <a:r>
              <a:rPr lang="en-US" sz="2000">
                <a:latin typeface="Times New Roman"/>
                <a:ea typeface="Calibri" panose="020F0502020204030204" pitchFamily="34" charset="0"/>
                <a:cs typeface="Times New Roman"/>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a:effectLst/>
                <a:latin typeface="Times New Roman"/>
                <a:ea typeface="Calibri" panose="020F0502020204030204" pitchFamily="34" charset="0"/>
                <a:cs typeface="Times New Roman"/>
              </a:rPr>
              <a:t>This </a:t>
            </a:r>
            <a:r>
              <a:rPr lang="en-US" sz="2000">
                <a:latin typeface="Times New Roman"/>
                <a:ea typeface="Calibri" panose="020F0502020204030204" pitchFamily="34" charset="0"/>
                <a:cs typeface="Times New Roman"/>
              </a:rPr>
              <a:t>application</a:t>
            </a:r>
            <a:r>
              <a:rPr lang="en-US" sz="2000">
                <a:effectLst/>
                <a:latin typeface="Times New Roman"/>
                <a:ea typeface="Calibri" panose="020F0502020204030204" pitchFamily="34" charset="0"/>
                <a:cs typeface="Times New Roman"/>
              </a:rPr>
              <a:t> is basically made for providing customer an anytime and anywhere service for booking the seat in the cinema hall and to gather information about the movies online. The user can easily be able to know about the movies released and then make the choices .</a:t>
            </a:r>
            <a:r>
              <a:rPr lang="en-US" sz="2000">
                <a:latin typeface="Times New Roman"/>
                <a:ea typeface="Calibri" panose="020F0502020204030204" pitchFamily="34" charset="0"/>
                <a:cs typeface="Times New Roman"/>
              </a:rPr>
              <a:t> </a:t>
            </a:r>
            <a:endParaRPr lang="en-US" sz="2000">
              <a:latin typeface="Times New Roman"/>
              <a:cs typeface="Times New Roman"/>
            </a:endParaRPr>
          </a:p>
        </p:txBody>
      </p:sp>
    </p:spTree>
    <p:extLst>
      <p:ext uri="{BB962C8B-B14F-4D97-AF65-F5344CB8AC3E}">
        <p14:creationId xmlns:p14="http://schemas.microsoft.com/office/powerpoint/2010/main" val="281703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925902"/>
          </a:xfrm>
        </p:spPr>
        <p:txBody>
          <a:bodyPr/>
          <a:lstStyle/>
          <a:p>
            <a:r>
              <a:rPr lang="en-IN"/>
              <a:t>FUNCTIONAL SPECIFICATIONS </a:t>
            </a:r>
          </a:p>
        </p:txBody>
      </p:sp>
      <p:sp>
        <p:nvSpPr>
          <p:cNvPr id="3" name="Content Placeholder 2"/>
          <p:cNvSpPr>
            <a:spLocks noGrp="1"/>
          </p:cNvSpPr>
          <p:nvPr>
            <p:ph idx="1"/>
          </p:nvPr>
        </p:nvSpPr>
        <p:spPr>
          <a:xfrm>
            <a:off x="915459" y="1078302"/>
            <a:ext cx="8596668" cy="5068347"/>
          </a:xfrm>
        </p:spPr>
        <p:txBody>
          <a:bodyPr vert="horz" lIns="91440" tIns="45720" rIns="91440" bIns="45720" rtlCol="0" anchor="t">
            <a:normAutofit fontScale="25000" lnSpcReduction="20000"/>
          </a:bodyPr>
          <a:lstStyle/>
          <a:p>
            <a:pPr marL="0" indent="0">
              <a:buNone/>
            </a:pPr>
            <a:r>
              <a:rPr lang="en-IN" sz="8000" b="1" dirty="0">
                <a:latin typeface="Times New Roman" panose="02020603050405020304" pitchFamily="18" charset="0"/>
                <a:cs typeface="Times New Roman" panose="02020603050405020304" pitchFamily="18" charset="0"/>
              </a:rPr>
              <a:t>    Register:</a:t>
            </a:r>
          </a:p>
          <a:p>
            <a:r>
              <a:rPr lang="en-US" sz="8000" dirty="0">
                <a:latin typeface="Times New Roman" panose="02020603050405020304" pitchFamily="18" charset="0"/>
                <a:ea typeface="+mn-lt"/>
                <a:cs typeface="Times New Roman" panose="02020603050405020304" pitchFamily="18" charset="0"/>
              </a:rPr>
              <a:t>System will allow users to create account.</a:t>
            </a:r>
          </a:p>
          <a:p>
            <a:pPr marL="0" indent="0">
              <a:buNone/>
            </a:pPr>
            <a:endParaRPr lang="en-IN" sz="8000" dirty="0">
              <a:latin typeface="Times New Roman" panose="02020603050405020304" pitchFamily="18" charset="0"/>
              <a:cs typeface="Times New Roman" panose="02020603050405020304" pitchFamily="18" charset="0"/>
            </a:endParaRPr>
          </a:p>
          <a:p>
            <a:pPr marL="0" indent="0">
              <a:buNone/>
            </a:pPr>
            <a:r>
              <a:rPr lang="en-IN" sz="8000" b="1" dirty="0">
                <a:latin typeface="Times New Roman" panose="02020603050405020304" pitchFamily="18" charset="0"/>
                <a:cs typeface="Times New Roman" panose="02020603050405020304" pitchFamily="18" charset="0"/>
              </a:rPr>
              <a:t>     Login :</a:t>
            </a:r>
          </a:p>
          <a:p>
            <a:r>
              <a:rPr lang="en-US" sz="8000" dirty="0">
                <a:latin typeface="Times New Roman"/>
                <a:cs typeface="Times New Roman"/>
              </a:rPr>
              <a:t>System will allow the user to login.</a:t>
            </a:r>
          </a:p>
          <a:p>
            <a:r>
              <a:rPr lang="en-US" sz="8000" dirty="0">
                <a:latin typeface="Times New Roman"/>
                <a:cs typeface="Times New Roman"/>
              </a:rPr>
              <a:t>System will verify the username and password.</a:t>
            </a:r>
          </a:p>
          <a:p>
            <a:r>
              <a:rPr lang="en-US" sz="8000" dirty="0">
                <a:latin typeface="Times New Roman"/>
                <a:cs typeface="Times New Roman"/>
              </a:rPr>
              <a:t>System will not allow user to login with invalid username or password.</a:t>
            </a:r>
          </a:p>
          <a:p>
            <a:r>
              <a:rPr lang="en-US" sz="8000" dirty="0">
                <a:latin typeface="Times New Roman"/>
                <a:cs typeface="Times New Roman"/>
              </a:rPr>
              <a:t>System will be able to remember username and password</a:t>
            </a:r>
          </a:p>
          <a:p>
            <a:endParaRPr lang="en-US" sz="8000" dirty="0">
              <a:latin typeface="Times New Roman" panose="02020603050405020304" pitchFamily="18" charset="0"/>
              <a:cs typeface="Times New Roman" panose="02020603050405020304" pitchFamily="18" charset="0"/>
            </a:endParaRPr>
          </a:p>
          <a:p>
            <a:pPr marL="0" indent="0">
              <a:buNone/>
            </a:pPr>
            <a:r>
              <a:rPr lang="en-US" sz="8000" b="1" dirty="0">
                <a:latin typeface="Times New Roman" panose="02020603050405020304" pitchFamily="18" charset="0"/>
                <a:cs typeface="Times New Roman" panose="02020603050405020304" pitchFamily="18" charset="0"/>
              </a:rPr>
              <a:t>      Browsing and data base search:</a:t>
            </a:r>
          </a:p>
          <a:p>
            <a:r>
              <a:rPr lang="en-US" sz="8000" dirty="0">
                <a:latin typeface="Times New Roman"/>
                <a:cs typeface="Times New Roman"/>
              </a:rPr>
              <a:t>System will allow user to search movies that are available from movie list</a:t>
            </a:r>
          </a:p>
          <a:p>
            <a:r>
              <a:rPr lang="en-US" sz="8000" dirty="0">
                <a:latin typeface="Times New Roman"/>
                <a:cs typeface="Times New Roman"/>
              </a:rPr>
              <a:t>System shall display the movie list.</a:t>
            </a:r>
          </a:p>
          <a:p>
            <a:r>
              <a:rPr lang="en-US" sz="8000" dirty="0">
                <a:latin typeface="Times New Roman"/>
                <a:cs typeface="Times New Roman"/>
              </a:rPr>
              <a:t>System will allow the user to select the movie and then he can book the ticket on the bases of his requirements like seats, show time , deluxe , normal ..</a:t>
            </a:r>
          </a:p>
          <a:p>
            <a:endParaRPr lang="en-US" sz="80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a:p>
            <a:pPr>
              <a:buFont typeface="Wingdings" panose="05000000000000000000" pitchFamily="2" charset="2"/>
              <a:buChar char="Ø"/>
            </a:pPr>
            <a:r>
              <a:rPr lang="en-IN" dirty="0"/>
              <a:t>        </a:t>
            </a:r>
          </a:p>
        </p:txBody>
      </p:sp>
    </p:spTree>
    <p:extLst>
      <p:ext uri="{BB962C8B-B14F-4D97-AF65-F5344CB8AC3E}">
        <p14:creationId xmlns:p14="http://schemas.microsoft.com/office/powerpoint/2010/main" val="406216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2E47D6-78A2-4C45-A2FA-CB472DF21E7A}"/>
              </a:ext>
            </a:extLst>
          </p:cNvPr>
          <p:cNvSpPr>
            <a:spLocks noGrp="1"/>
          </p:cNvSpPr>
          <p:nvPr>
            <p:ph idx="1"/>
          </p:nvPr>
        </p:nvSpPr>
        <p:spPr>
          <a:xfrm>
            <a:off x="884583" y="745435"/>
            <a:ext cx="8570394" cy="7248553"/>
          </a:xfrm>
        </p:spPr>
        <p:txBody>
          <a:bodyPr vert="horz" lIns="91440" tIns="45720" rIns="91440" bIns="45720" rtlCol="0" anchor="t">
            <a:norm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Send Ticket- </a:t>
            </a:r>
            <a:r>
              <a:rPr lang="en-US" sz="2000" dirty="0">
                <a:latin typeface="Times New Roman" panose="02020603050405020304" pitchFamily="18" charset="0"/>
                <a:ea typeface="Calibri" panose="020F0502020204030204" pitchFamily="34" charset="0"/>
                <a:cs typeface="Times New Roman" panose="02020603050405020304" pitchFamily="18" charset="0"/>
              </a:rPr>
              <a:t>After successful payment, user get ticket with seat number and other essential information.</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effectLst/>
                <a:latin typeface="Times New Roman"/>
                <a:ea typeface="Calibri" panose="020F0502020204030204" pitchFamily="34" charset="0"/>
                <a:cs typeface="Times New Roman"/>
              </a:rPr>
              <a:t>Cancel Ticket -</a:t>
            </a:r>
            <a:r>
              <a:rPr lang="en-US" sz="2000" dirty="0">
                <a:effectLst/>
                <a:latin typeface="Times New Roman"/>
                <a:ea typeface="Calibri" panose="020F0502020204030204" pitchFamily="34" charset="0"/>
                <a:cs typeface="Times New Roman"/>
              </a:rPr>
              <a:t>In some situations, if user want to cancel </a:t>
            </a:r>
            <a:r>
              <a:rPr lang="en-US" sz="2000" dirty="0">
                <a:latin typeface="Times New Roman"/>
                <a:ea typeface="Calibri" panose="020F0502020204030204" pitchFamily="34" charset="0"/>
                <a:cs typeface="Times New Roman"/>
              </a:rPr>
              <a:t>the ticket </a:t>
            </a:r>
            <a:r>
              <a:rPr lang="en-US" sz="2000" dirty="0">
                <a:effectLst/>
                <a:latin typeface="Times New Roman"/>
                <a:ea typeface="Calibri" panose="020F0502020204030204" pitchFamily="34" charset="0"/>
                <a:cs typeface="Times New Roman"/>
              </a:rPr>
              <a:t>then user cancel his ticket</a:t>
            </a:r>
            <a:r>
              <a:rPr lang="en-US" sz="2000" dirty="0">
                <a:latin typeface="Times New Roman"/>
                <a:ea typeface="Calibri" panose="020F0502020204030204" pitchFamily="34" charset="0"/>
                <a:cs typeface="Times New Roman"/>
              </a:rPr>
              <a:t> </a:t>
            </a:r>
            <a:r>
              <a:rPr lang="en-US" sz="2000" dirty="0">
                <a:effectLst/>
                <a:latin typeface="Times New Roman"/>
                <a:ea typeface="Calibri" panose="020F0502020204030204" pitchFamily="34" charset="0"/>
                <a:cs typeface="Times New Roman"/>
              </a:rPr>
              <a:t> on the bases of ticket number which was provide on the time of ticket booking.</a:t>
            </a:r>
            <a:endParaRPr lang="en-IN" sz="2000" dirty="0">
              <a:effectLst/>
              <a:latin typeface="Times New Roman"/>
              <a:ea typeface="Calibri" panose="020F0502020204030204" pitchFamily="34" charset="0"/>
              <a:cs typeface="Times New Roman"/>
            </a:endParaRPr>
          </a:p>
          <a:p>
            <a:pPr marL="0" indent="0" algn="just">
              <a:lnSpc>
                <a:spcPct val="150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541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5132"/>
          </a:xfrm>
        </p:spPr>
        <p:txBody>
          <a:bodyPr/>
          <a:lstStyle/>
          <a:p>
            <a:r>
              <a:rPr lang="en-IN"/>
              <a:t>           TECHNICAL SPECFICATION</a:t>
            </a:r>
          </a:p>
        </p:txBody>
      </p:sp>
      <p:sp>
        <p:nvSpPr>
          <p:cNvPr id="3" name="Content Placeholder 2"/>
          <p:cNvSpPr>
            <a:spLocks noGrp="1"/>
          </p:cNvSpPr>
          <p:nvPr>
            <p:ph idx="1"/>
          </p:nvPr>
        </p:nvSpPr>
        <p:spPr>
          <a:xfrm>
            <a:off x="1073574" y="1777429"/>
            <a:ext cx="8596668" cy="3806733"/>
          </a:xfrm>
        </p:spPr>
        <p:txBody>
          <a:bodyPr>
            <a:normAutofit/>
          </a:bodyPr>
          <a:lstStyle/>
          <a:p>
            <a:r>
              <a:rPr lang="en-IN" sz="2000" b="0" i="0" dirty="0">
                <a:solidFill>
                  <a:srgbClr val="282829"/>
                </a:solidFill>
                <a:effectLst/>
                <a:latin typeface="Times New Roman" panose="02020603050405020304" pitchFamily="18" charset="0"/>
                <a:cs typeface="Times New Roman" panose="02020603050405020304" pitchFamily="18" charset="0"/>
              </a:rPr>
              <a:t>Every online booking needs to be associated with an account.</a:t>
            </a:r>
          </a:p>
          <a:p>
            <a:r>
              <a:rPr lang="en-IN" sz="2000" b="0" i="0" dirty="0">
                <a:solidFill>
                  <a:srgbClr val="282829"/>
                </a:solidFill>
                <a:effectLst/>
                <a:latin typeface="Times New Roman" panose="02020603050405020304" pitchFamily="18" charset="0"/>
                <a:cs typeface="Times New Roman" panose="02020603050405020304" pitchFamily="18" charset="0"/>
              </a:rPr>
              <a:t>One account cannot be associated with multiple users.</a:t>
            </a:r>
          </a:p>
          <a:p>
            <a:r>
              <a:rPr lang="en-IN" sz="2000" b="0" i="0" dirty="0">
                <a:solidFill>
                  <a:srgbClr val="282829"/>
                </a:solidFill>
                <a:effectLst/>
                <a:latin typeface="Times New Roman" panose="02020603050405020304" pitchFamily="18" charset="0"/>
                <a:cs typeface="Times New Roman" panose="02020603050405020304" pitchFamily="18" charset="0"/>
              </a:rPr>
              <a:t>Search results should enable users to find the most recent and relevant booking options.</a:t>
            </a:r>
          </a:p>
          <a:p>
            <a:r>
              <a:rPr lang="en-IN" sz="2000" b="0" i="0" dirty="0">
                <a:solidFill>
                  <a:srgbClr val="282829"/>
                </a:solidFill>
                <a:effectLst/>
                <a:latin typeface="Times New Roman" panose="02020603050405020304" pitchFamily="18" charset="0"/>
                <a:cs typeface="Times New Roman" panose="02020603050405020304" pitchFamily="18" charset="0"/>
              </a:rPr>
              <a:t>System should enable users to book / pay for their tickets only in a timeboxed manner after tickets being added to the cart.</a:t>
            </a:r>
          </a:p>
          <a:p>
            <a:r>
              <a:rPr lang="en-IN" sz="2000" b="0" i="0" dirty="0">
                <a:solidFill>
                  <a:srgbClr val="282829"/>
                </a:solidFill>
                <a:effectLst/>
                <a:latin typeface="Times New Roman" panose="02020603050405020304" pitchFamily="18" charset="0"/>
                <a:cs typeface="Times New Roman" panose="02020603050405020304" pitchFamily="18" charset="0"/>
              </a:rPr>
              <a:t>System should only allow users to move to payment only when the seats are booked in particular row and column.</a:t>
            </a:r>
          </a:p>
        </p:txBody>
      </p:sp>
    </p:spTree>
    <p:extLst>
      <p:ext uri="{BB962C8B-B14F-4D97-AF65-F5344CB8AC3E}">
        <p14:creationId xmlns:p14="http://schemas.microsoft.com/office/powerpoint/2010/main" val="244011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849" y="-8467"/>
            <a:ext cx="8288032" cy="1096316"/>
          </a:xfrm>
        </p:spPr>
        <p:txBody>
          <a:bodyPr vert="horz" lIns="91440" tIns="45720" rIns="91440" bIns="45720" rtlCol="0" anchor="b">
            <a:normAutofit/>
          </a:bodyPr>
          <a:lstStyle/>
          <a:p>
            <a:pPr algn="ctr"/>
            <a:r>
              <a:rPr lang="en-US" sz="4800"/>
              <a:t>                  FLOW CHART</a:t>
            </a:r>
          </a:p>
        </p:txBody>
      </p:sp>
      <p:pic>
        <p:nvPicPr>
          <p:cNvPr id="2050" name="Picture 2">
            <a:extLst>
              <a:ext uri="{FF2B5EF4-FFF2-40B4-BE49-F238E27FC236}">
                <a16:creationId xmlns:a16="http://schemas.microsoft.com/office/drawing/2014/main" id="{4FBF3863-6AB0-461E-A1CE-EF7CFD6683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1075" y="1209675"/>
            <a:ext cx="9010650"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070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B64C4372939184C9D876C04FA5415A6" ma:contentTypeVersion="2" ma:contentTypeDescription="Create a new document." ma:contentTypeScope="" ma:versionID="e49d31f91edf2140adf7a88220f38f63">
  <xsd:schema xmlns:xsd="http://www.w3.org/2001/XMLSchema" xmlns:xs="http://www.w3.org/2001/XMLSchema" xmlns:p="http://schemas.microsoft.com/office/2006/metadata/properties" xmlns:ns2="a505c56a-31c3-4ca7-aa0e-c109bcec898a" targetNamespace="http://schemas.microsoft.com/office/2006/metadata/properties" ma:root="true" ma:fieldsID="b81e6b2e3d50f9863a1d727f94f00993" ns2:_="">
    <xsd:import namespace="a505c56a-31c3-4ca7-aa0e-c109bcec898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05c56a-31c3-4ca7-aa0e-c109bcec89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08BCE-7E7B-40BB-9A2B-CCA9FC2EC73E}">
  <ds:schemaRefs>
    <ds:schemaRef ds:uri="http://schemas.microsoft.com/sharepoint/v3/contenttype/forms"/>
  </ds:schemaRefs>
</ds:datastoreItem>
</file>

<file path=customXml/itemProps2.xml><?xml version="1.0" encoding="utf-8"?>
<ds:datastoreItem xmlns:ds="http://schemas.openxmlformats.org/officeDocument/2006/customXml" ds:itemID="{56FA5360-5E23-400B-B55E-AEE89F760C64}">
  <ds:schemaRefs>
    <ds:schemaRef ds:uri="a505c56a-31c3-4ca7-aa0e-c109bcec89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89</TotalTime>
  <Words>1079</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Arial Rounded MT Bold</vt:lpstr>
      <vt:lpstr>Calibri</vt:lpstr>
      <vt:lpstr>Times New Roman</vt:lpstr>
      <vt:lpstr>Trebuchet MS</vt:lpstr>
      <vt:lpstr>Wingdings</vt:lpstr>
      <vt:lpstr>Wingdings 3</vt:lpstr>
      <vt:lpstr>Facet</vt:lpstr>
      <vt:lpstr>    GROUP-1           .          ONLINE  MOVIE TICKET BOOKING  system         .  </vt:lpstr>
      <vt:lpstr>                       CONTENTS</vt:lpstr>
      <vt:lpstr>                  INTRODUCTION</vt:lpstr>
      <vt:lpstr>                  REQUIREMENTS</vt:lpstr>
      <vt:lpstr>PROBLEM STATEMENT</vt:lpstr>
      <vt:lpstr>FUNCTIONAL SPECIFICATIONS </vt:lpstr>
      <vt:lpstr>PowerPoint Presentation</vt:lpstr>
      <vt:lpstr>           TECHNICAL SPECFICATION</vt:lpstr>
      <vt:lpstr>                  FLOW CHART</vt:lpstr>
      <vt:lpstr>                     MODULES</vt:lpstr>
      <vt:lpstr>     HARDWARE AND SOFTWARE</vt:lpstr>
      <vt:lpstr>                  UML DIAGRAMS</vt:lpstr>
      <vt:lpstr>PowerPoint Presentation</vt:lpstr>
      <vt:lpstr>                           Tools </vt:lpstr>
      <vt:lpstr>                      BENEFITS</vt:lpstr>
      <vt:lpstr>                    LIMITATIONS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GROUP-1           .          ONLINE  MOVIE TICKET BOOKING  system         .  </dc:title>
  <dc:creator>Palla, Mounika</dc:creator>
  <cp:lastModifiedBy>Ramya, Potnuru</cp:lastModifiedBy>
  <cp:revision>3</cp:revision>
  <dcterms:created xsi:type="dcterms:W3CDTF">2023-01-17T10:19:32Z</dcterms:created>
  <dcterms:modified xsi:type="dcterms:W3CDTF">2023-01-20T07:17:28Z</dcterms:modified>
</cp:coreProperties>
</file>