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'[NAN MUDHALVAN.xlsx]Sheet1'!$B$3</c:f>
              <c:strCache>
                <c:ptCount val="1"/>
                <c:pt idx="0">
                  <c:v>SUM OF EMPLOYEE ENGAGEMENT </c:v>
                </c:pt>
              </c:strCache>
            </c:strRef>
          </c:tx>
          <c:spPr>
            <a:solidFill>
              <a:schemeClr val="accent5">
                <a:shade val="76000"/>
              </a:schemeClr>
            </a:solidFill>
            <a:ln>
              <a:noFill/>
            </a:ln>
            <a:effectLst/>
          </c:spPr>
          <c:invertIfNegative val="0"/>
          <c:cat>
            <c:strRef>
              <c:f>'[NAN MUDHALVAN.xlsx]Sheet1'!$A$4:$A$23</c:f>
              <c:strCache>
                <c:ptCount val="20"/>
                <c:pt idx="0">
                  <c:v>Abinaya</c:v>
                </c:pt>
                <c:pt idx="1">
                  <c:v>Akash</c:v>
                </c:pt>
                <c:pt idx="2">
                  <c:v>arun</c:v>
                </c:pt>
                <c:pt idx="3">
                  <c:v>bhavani</c:v>
                </c:pt>
                <c:pt idx="4">
                  <c:v>Elizabeth</c:v>
                </c:pt>
                <c:pt idx="5">
                  <c:v>Elakkiya</c:v>
                </c:pt>
                <c:pt idx="6">
                  <c:v>tharuna</c:v>
                </c:pt>
                <c:pt idx="7">
                  <c:v>Joseph</c:v>
                </c:pt>
                <c:pt idx="8">
                  <c:v>jackline</c:v>
                </c:pt>
                <c:pt idx="9">
                  <c:v>mira</c:v>
                </c:pt>
                <c:pt idx="10">
                  <c:v>Dharshini</c:v>
                </c:pt>
                <c:pt idx="11">
                  <c:v>Aparna</c:v>
                </c:pt>
                <c:pt idx="12">
                  <c:v>Ganesh</c:v>
                </c:pt>
                <c:pt idx="13">
                  <c:v>Rajesh</c:v>
                </c:pt>
                <c:pt idx="14">
                  <c:v>gopal</c:v>
                </c:pt>
                <c:pt idx="15">
                  <c:v>kaviya</c:v>
                </c:pt>
                <c:pt idx="16">
                  <c:v>Vikram</c:v>
                </c:pt>
                <c:pt idx="17">
                  <c:v>vidhya</c:v>
                </c:pt>
                <c:pt idx="18">
                  <c:v>sasi</c:v>
                </c:pt>
                <c:pt idx="19">
                  <c:v>sakthi </c:v>
                </c:pt>
              </c:strCache>
            </c:strRef>
          </c:cat>
          <c:val>
            <c:numRef>
              <c:f>'[NAN MUDHALVAN.xlsx]Sheet1'!$B$4:$B$23</c:f>
              <c:numCache>
                <c:formatCode>General</c:formatCode>
                <c:ptCount val="20"/>
                <c:pt idx="0">
                  <c:v>290</c:v>
                </c:pt>
                <c:pt idx="1">
                  <c:v>296</c:v>
                </c:pt>
                <c:pt idx="2">
                  <c:v>300</c:v>
                </c:pt>
                <c:pt idx="3">
                  <c:v>400</c:v>
                </c:pt>
                <c:pt idx="4">
                  <c:v>485</c:v>
                </c:pt>
                <c:pt idx="5">
                  <c:v>658</c:v>
                </c:pt>
                <c:pt idx="6">
                  <c:v>952</c:v>
                </c:pt>
                <c:pt idx="7">
                  <c:v>458</c:v>
                </c:pt>
                <c:pt idx="8">
                  <c:v>845</c:v>
                </c:pt>
                <c:pt idx="9">
                  <c:v>569</c:v>
                </c:pt>
                <c:pt idx="10">
                  <c:v>659</c:v>
                </c:pt>
                <c:pt idx="11">
                  <c:v>785</c:v>
                </c:pt>
                <c:pt idx="12">
                  <c:v>987</c:v>
                </c:pt>
                <c:pt idx="13">
                  <c:v>547</c:v>
                </c:pt>
                <c:pt idx="14">
                  <c:v>674</c:v>
                </c:pt>
                <c:pt idx="15">
                  <c:v>547</c:v>
                </c:pt>
                <c:pt idx="16">
                  <c:v>854</c:v>
                </c:pt>
                <c:pt idx="17">
                  <c:v>985</c:v>
                </c:pt>
                <c:pt idx="18">
                  <c:v>574</c:v>
                </c:pt>
                <c:pt idx="19">
                  <c:v>674</c:v>
                </c:pt>
              </c:numCache>
            </c:numRef>
          </c:val>
          <c:extLst>
            <c:ext xmlns:c16="http://schemas.microsoft.com/office/drawing/2014/chart" uri="{C3380CC4-5D6E-409C-BE32-E72D297353CC}">
              <c16:uniqueId val="{00000000-643F-0C4E-B699-AB59BD3D16E0}"/>
            </c:ext>
          </c:extLst>
        </c:ser>
        <c:ser>
          <c:idx val="1"/>
          <c:order val="1"/>
          <c:tx>
            <c:strRef>
              <c:f>'[NAN MUDHALVAN.xlsx]Sheet1'!$C$3</c:f>
              <c:strCache>
                <c:ptCount val="1"/>
                <c:pt idx="0">
                  <c:v>SUM OF SATISFACTION SCORE </c:v>
                </c:pt>
              </c:strCache>
            </c:strRef>
          </c:tx>
          <c:spPr>
            <a:solidFill>
              <a:schemeClr val="accent5">
                <a:tint val="77000"/>
              </a:schemeClr>
            </a:solidFill>
            <a:ln>
              <a:noFill/>
            </a:ln>
            <a:effectLst/>
          </c:spPr>
          <c:invertIfNegative val="0"/>
          <c:cat>
            <c:strRef>
              <c:f>'[NAN MUDHALVAN.xlsx]Sheet1'!$A$4:$A$23</c:f>
              <c:strCache>
                <c:ptCount val="20"/>
                <c:pt idx="0">
                  <c:v>Abinaya</c:v>
                </c:pt>
                <c:pt idx="1">
                  <c:v>Akash</c:v>
                </c:pt>
                <c:pt idx="2">
                  <c:v>arun</c:v>
                </c:pt>
                <c:pt idx="3">
                  <c:v>bhavani</c:v>
                </c:pt>
                <c:pt idx="4">
                  <c:v>Elizabeth</c:v>
                </c:pt>
                <c:pt idx="5">
                  <c:v>Elakkiya</c:v>
                </c:pt>
                <c:pt idx="6">
                  <c:v>tharuna</c:v>
                </c:pt>
                <c:pt idx="7">
                  <c:v>Joseph</c:v>
                </c:pt>
                <c:pt idx="8">
                  <c:v>jackline</c:v>
                </c:pt>
                <c:pt idx="9">
                  <c:v>mira</c:v>
                </c:pt>
                <c:pt idx="10">
                  <c:v>Dharshini</c:v>
                </c:pt>
                <c:pt idx="11">
                  <c:v>Aparna</c:v>
                </c:pt>
                <c:pt idx="12">
                  <c:v>Ganesh</c:v>
                </c:pt>
                <c:pt idx="13">
                  <c:v>Rajesh</c:v>
                </c:pt>
                <c:pt idx="14">
                  <c:v>gopal</c:v>
                </c:pt>
                <c:pt idx="15">
                  <c:v>kaviya</c:v>
                </c:pt>
                <c:pt idx="16">
                  <c:v>Vikram</c:v>
                </c:pt>
                <c:pt idx="17">
                  <c:v>vidhya</c:v>
                </c:pt>
                <c:pt idx="18">
                  <c:v>sasi</c:v>
                </c:pt>
                <c:pt idx="19">
                  <c:v>sakthi </c:v>
                </c:pt>
              </c:strCache>
            </c:strRef>
          </c:cat>
          <c:val>
            <c:numRef>
              <c:f>'[NAN MUDHALVAN.xlsx]Sheet1'!$C$4:$C$23</c:f>
              <c:numCache>
                <c:formatCode>General</c:formatCode>
                <c:ptCount val="20"/>
                <c:pt idx="0">
                  <c:v>288</c:v>
                </c:pt>
                <c:pt idx="1">
                  <c:v>290</c:v>
                </c:pt>
                <c:pt idx="2">
                  <c:v>289</c:v>
                </c:pt>
                <c:pt idx="3">
                  <c:v>380</c:v>
                </c:pt>
                <c:pt idx="4">
                  <c:v>480</c:v>
                </c:pt>
                <c:pt idx="5">
                  <c:v>655</c:v>
                </c:pt>
                <c:pt idx="6">
                  <c:v>945</c:v>
                </c:pt>
                <c:pt idx="7">
                  <c:v>450</c:v>
                </c:pt>
                <c:pt idx="8">
                  <c:v>840</c:v>
                </c:pt>
                <c:pt idx="9">
                  <c:v>560</c:v>
                </c:pt>
                <c:pt idx="10">
                  <c:v>650</c:v>
                </c:pt>
                <c:pt idx="11">
                  <c:v>780</c:v>
                </c:pt>
                <c:pt idx="12">
                  <c:v>980</c:v>
                </c:pt>
                <c:pt idx="13">
                  <c:v>530</c:v>
                </c:pt>
                <c:pt idx="14">
                  <c:v>660</c:v>
                </c:pt>
                <c:pt idx="15">
                  <c:v>530</c:v>
                </c:pt>
                <c:pt idx="16">
                  <c:v>850</c:v>
                </c:pt>
                <c:pt idx="17">
                  <c:v>980</c:v>
                </c:pt>
                <c:pt idx="18">
                  <c:v>565</c:v>
                </c:pt>
                <c:pt idx="19">
                  <c:v>670</c:v>
                </c:pt>
              </c:numCache>
            </c:numRef>
          </c:val>
          <c:extLst>
            <c:ext xmlns:c16="http://schemas.microsoft.com/office/drawing/2014/chart" uri="{C3380CC4-5D6E-409C-BE32-E72D297353CC}">
              <c16:uniqueId val="{00000001-643F-0C4E-B699-AB59BD3D16E0}"/>
            </c:ext>
          </c:extLst>
        </c:ser>
        <c:dLbls>
          <c:showLegendKey val="0"/>
          <c:showVal val="0"/>
          <c:showCatName val="0"/>
          <c:showSerName val="0"/>
          <c:showPercent val="0"/>
          <c:showBubbleSize val="0"/>
        </c:dLbls>
        <c:gapWidth val="219"/>
        <c:overlap val="-27"/>
        <c:axId val="334116176"/>
        <c:axId val="334223248"/>
      </c:barChart>
      <c:catAx>
        <c:axId val="334116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4223248"/>
        <c:crosses val="autoZero"/>
        <c:auto val="1"/>
        <c:lblAlgn val="ctr"/>
        <c:lblOffset val="100"/>
        <c:noMultiLvlLbl val="0"/>
      </c:catAx>
      <c:valAx>
        <c:axId val="334223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4116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'[NAN MUDHALVAN.xlsx]Sheet1'!$B$3</c:f>
              <c:strCache>
                <c:ptCount val="1"/>
                <c:pt idx="0">
                  <c:v>SUM OF EMPLOYEE ENGAGEMENT </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cat>
            <c:strRef>
              <c:f>'[NAN MUDHALVAN.xlsx]Sheet1'!$A$4:$A$22</c:f>
              <c:strCache>
                <c:ptCount val="19"/>
                <c:pt idx="0">
                  <c:v>Abinaya</c:v>
                </c:pt>
                <c:pt idx="1">
                  <c:v>Akash</c:v>
                </c:pt>
                <c:pt idx="2">
                  <c:v>arun</c:v>
                </c:pt>
                <c:pt idx="3">
                  <c:v>bhavani</c:v>
                </c:pt>
                <c:pt idx="4">
                  <c:v>Elizabeth</c:v>
                </c:pt>
                <c:pt idx="5">
                  <c:v>Elakkiya</c:v>
                </c:pt>
                <c:pt idx="6">
                  <c:v>tharuna</c:v>
                </c:pt>
                <c:pt idx="7">
                  <c:v>Joseph</c:v>
                </c:pt>
                <c:pt idx="8">
                  <c:v>jackline</c:v>
                </c:pt>
                <c:pt idx="9">
                  <c:v>mira</c:v>
                </c:pt>
                <c:pt idx="10">
                  <c:v>Dharshini</c:v>
                </c:pt>
                <c:pt idx="11">
                  <c:v>Aparna</c:v>
                </c:pt>
                <c:pt idx="12">
                  <c:v>Ganesh</c:v>
                </c:pt>
                <c:pt idx="13">
                  <c:v>Rajesh</c:v>
                </c:pt>
                <c:pt idx="14">
                  <c:v>gopal</c:v>
                </c:pt>
                <c:pt idx="15">
                  <c:v>kaviya</c:v>
                </c:pt>
                <c:pt idx="16">
                  <c:v>Vikram</c:v>
                </c:pt>
                <c:pt idx="17">
                  <c:v>vidhya</c:v>
                </c:pt>
                <c:pt idx="18">
                  <c:v>sasi</c:v>
                </c:pt>
              </c:strCache>
            </c:strRef>
          </c:cat>
          <c:val>
            <c:numRef>
              <c:f>'[NAN MUDHALVAN.xlsx]Sheet1'!$B$4:$B$22</c:f>
              <c:numCache>
                <c:formatCode>General</c:formatCode>
                <c:ptCount val="19"/>
                <c:pt idx="0">
                  <c:v>290</c:v>
                </c:pt>
                <c:pt idx="1">
                  <c:v>296</c:v>
                </c:pt>
                <c:pt idx="2">
                  <c:v>300</c:v>
                </c:pt>
                <c:pt idx="3">
                  <c:v>400</c:v>
                </c:pt>
                <c:pt idx="4">
                  <c:v>485</c:v>
                </c:pt>
                <c:pt idx="5">
                  <c:v>658</c:v>
                </c:pt>
                <c:pt idx="6">
                  <c:v>952</c:v>
                </c:pt>
                <c:pt idx="7">
                  <c:v>458</c:v>
                </c:pt>
                <c:pt idx="8">
                  <c:v>845</c:v>
                </c:pt>
                <c:pt idx="9">
                  <c:v>569</c:v>
                </c:pt>
                <c:pt idx="10">
                  <c:v>659</c:v>
                </c:pt>
                <c:pt idx="11">
                  <c:v>785</c:v>
                </c:pt>
                <c:pt idx="12">
                  <c:v>987</c:v>
                </c:pt>
                <c:pt idx="13">
                  <c:v>547</c:v>
                </c:pt>
                <c:pt idx="14">
                  <c:v>674</c:v>
                </c:pt>
                <c:pt idx="15">
                  <c:v>547</c:v>
                </c:pt>
                <c:pt idx="16">
                  <c:v>854</c:v>
                </c:pt>
                <c:pt idx="17">
                  <c:v>985</c:v>
                </c:pt>
                <c:pt idx="18">
                  <c:v>574</c:v>
                </c:pt>
              </c:numCache>
            </c:numRef>
          </c:val>
          <c:extLst>
            <c:ext xmlns:c16="http://schemas.microsoft.com/office/drawing/2014/chart" uri="{C3380CC4-5D6E-409C-BE32-E72D297353CC}">
              <c16:uniqueId val="{00000000-115D-E447-886F-DEDBA8533F09}"/>
            </c:ext>
          </c:extLst>
        </c:ser>
        <c:ser>
          <c:idx val="1"/>
          <c:order val="1"/>
          <c:tx>
            <c:strRef>
              <c:f>'[NAN MUDHALVAN.xlsx]Sheet1'!$C$3</c:f>
              <c:strCache>
                <c:ptCount val="1"/>
                <c:pt idx="0">
                  <c:v>SUM OF SATISFACTION SCORE </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cat>
            <c:strRef>
              <c:f>'[NAN MUDHALVAN.xlsx]Sheet1'!$A$4:$A$22</c:f>
              <c:strCache>
                <c:ptCount val="19"/>
                <c:pt idx="0">
                  <c:v>Abinaya</c:v>
                </c:pt>
                <c:pt idx="1">
                  <c:v>Akash</c:v>
                </c:pt>
                <c:pt idx="2">
                  <c:v>arun</c:v>
                </c:pt>
                <c:pt idx="3">
                  <c:v>bhavani</c:v>
                </c:pt>
                <c:pt idx="4">
                  <c:v>Elizabeth</c:v>
                </c:pt>
                <c:pt idx="5">
                  <c:v>Elakkiya</c:v>
                </c:pt>
                <c:pt idx="6">
                  <c:v>tharuna</c:v>
                </c:pt>
                <c:pt idx="7">
                  <c:v>Joseph</c:v>
                </c:pt>
                <c:pt idx="8">
                  <c:v>jackline</c:v>
                </c:pt>
                <c:pt idx="9">
                  <c:v>mira</c:v>
                </c:pt>
                <c:pt idx="10">
                  <c:v>Dharshini</c:v>
                </c:pt>
                <c:pt idx="11">
                  <c:v>Aparna</c:v>
                </c:pt>
                <c:pt idx="12">
                  <c:v>Ganesh</c:v>
                </c:pt>
                <c:pt idx="13">
                  <c:v>Rajesh</c:v>
                </c:pt>
                <c:pt idx="14">
                  <c:v>gopal</c:v>
                </c:pt>
                <c:pt idx="15">
                  <c:v>kaviya</c:v>
                </c:pt>
                <c:pt idx="16">
                  <c:v>Vikram</c:v>
                </c:pt>
                <c:pt idx="17">
                  <c:v>vidhya</c:v>
                </c:pt>
                <c:pt idx="18">
                  <c:v>sasi</c:v>
                </c:pt>
              </c:strCache>
            </c:strRef>
          </c:cat>
          <c:val>
            <c:numRef>
              <c:f>'[NAN MUDHALVAN.xlsx]Sheet1'!$C$4:$C$22</c:f>
              <c:numCache>
                <c:formatCode>General</c:formatCode>
                <c:ptCount val="19"/>
                <c:pt idx="0">
                  <c:v>288</c:v>
                </c:pt>
                <c:pt idx="1">
                  <c:v>290</c:v>
                </c:pt>
                <c:pt idx="2">
                  <c:v>289</c:v>
                </c:pt>
                <c:pt idx="3">
                  <c:v>380</c:v>
                </c:pt>
                <c:pt idx="4">
                  <c:v>480</c:v>
                </c:pt>
                <c:pt idx="5">
                  <c:v>655</c:v>
                </c:pt>
                <c:pt idx="6">
                  <c:v>945</c:v>
                </c:pt>
                <c:pt idx="7">
                  <c:v>450</c:v>
                </c:pt>
                <c:pt idx="8">
                  <c:v>840</c:v>
                </c:pt>
                <c:pt idx="9">
                  <c:v>560</c:v>
                </c:pt>
                <c:pt idx="10">
                  <c:v>650</c:v>
                </c:pt>
                <c:pt idx="11">
                  <c:v>780</c:v>
                </c:pt>
                <c:pt idx="12">
                  <c:v>980</c:v>
                </c:pt>
                <c:pt idx="13">
                  <c:v>530</c:v>
                </c:pt>
                <c:pt idx="14">
                  <c:v>660</c:v>
                </c:pt>
                <c:pt idx="15">
                  <c:v>530</c:v>
                </c:pt>
                <c:pt idx="16">
                  <c:v>850</c:v>
                </c:pt>
                <c:pt idx="17">
                  <c:v>980</c:v>
                </c:pt>
                <c:pt idx="18">
                  <c:v>565</c:v>
                </c:pt>
              </c:numCache>
            </c:numRef>
          </c:val>
          <c:extLst>
            <c:ext xmlns:c16="http://schemas.microsoft.com/office/drawing/2014/chart" uri="{C3380CC4-5D6E-409C-BE32-E72D297353CC}">
              <c16:uniqueId val="{00000001-115D-E447-886F-DEDBA8533F09}"/>
            </c:ext>
          </c:extLst>
        </c:ser>
        <c:dLbls>
          <c:showLegendKey val="0"/>
          <c:showVal val="0"/>
          <c:showCatName val="0"/>
          <c:showSerName val="0"/>
          <c:showPercent val="0"/>
          <c:showBubbleSize val="0"/>
          <c:showLeaderLines val="1"/>
        </c:dLbls>
        <c:gapWidth val="15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0753-FD68-3C74-64DC-FA24F1DA4DA7}"/>
              </a:ext>
            </a:extLst>
          </p:cNvPr>
          <p:cNvSpPr>
            <a:spLocks noGrp="1"/>
          </p:cNvSpPr>
          <p:nvPr>
            <p:ph type="ctrTitle"/>
          </p:nvPr>
        </p:nvSpPr>
        <p:spPr>
          <a:xfrm>
            <a:off x="1995810" y="1474690"/>
            <a:ext cx="8361229" cy="2098226"/>
          </a:xfrm>
        </p:spPr>
        <p:txBody>
          <a:bodyPr anchor="t"/>
          <a:lstStyle/>
          <a:p>
            <a:pPr algn="l"/>
            <a:r>
              <a:rPr lang="en-US" sz="4000" b="1" dirty="0"/>
              <a:t>Employee Data Analysis using Excel</a:t>
            </a:r>
            <a:r>
              <a:rPr lang="en-US" sz="1800" dirty="0"/>
              <a:t>
STUDENT NAME: JAYASREE S
REGISTER NO:2213391036221
NM ID NO:7415398EC49A78AB44F468F8D81C6FCB
DEPARTMENT: DEPARTMENT OF COMMERCE
COLLEGE:QUEEN MARY’S COLLEGE, CHENNAI
</a:t>
            </a:r>
          </a:p>
        </p:txBody>
      </p:sp>
    </p:spTree>
    <p:extLst>
      <p:ext uri="{BB962C8B-B14F-4D97-AF65-F5344CB8AC3E}">
        <p14:creationId xmlns:p14="http://schemas.microsoft.com/office/powerpoint/2010/main" val="312210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9A2327-4D77-420B-C667-FAAB6CD9A4AB}"/>
              </a:ext>
            </a:extLst>
          </p:cNvPr>
          <p:cNvSpPr>
            <a:spLocks noGrp="1"/>
          </p:cNvSpPr>
          <p:nvPr>
            <p:ph idx="1"/>
          </p:nvPr>
        </p:nvSpPr>
        <p:spPr>
          <a:xfrm>
            <a:off x="1093693" y="537882"/>
            <a:ext cx="9215718" cy="4845424"/>
          </a:xfrm>
        </p:spPr>
        <p:txBody>
          <a:bodyPr>
            <a:normAutofit/>
          </a:bodyPr>
          <a:lstStyle/>
          <a:p>
            <a:pPr marL="0" indent="0">
              <a:buNone/>
            </a:pPr>
            <a:r>
              <a:rPr lang="en-US" sz="2400" dirty="0"/>
              <a:t>Step 6: Analyze the Results
Interpret the Graph: Use the visual representation to analyze employee engagement and satisfaction Look for trends, high performers, and areas needing improvement.
Step 7: Graphs
Bar Chart: To compare sales performance among employees.
Line Chart: To show trends in customer satisfaction over time.
Pie Chart: To represent the distribution of performance ratings across departments.</a:t>
            </a:r>
          </a:p>
        </p:txBody>
      </p:sp>
    </p:spTree>
    <p:extLst>
      <p:ext uri="{BB962C8B-B14F-4D97-AF65-F5344CB8AC3E}">
        <p14:creationId xmlns:p14="http://schemas.microsoft.com/office/powerpoint/2010/main" val="72029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4114BD3-326D-1E21-56AB-19CFF8CB719A}"/>
              </a:ext>
              <a:ext uri="{147F2762-F138-4A5C-976F-8EAC2B608ADB}">
                <a16:predDERef xmlns:a16="http://schemas.microsoft.com/office/drawing/2014/main" pred="{DD2F498F-BAAF-CEA6-0BE9-19919B6BDC5A}"/>
              </a:ext>
            </a:extLst>
          </p:cNvPr>
          <p:cNvGraphicFramePr>
            <a:graphicFrameLocks noGrp="1"/>
          </p:cNvGraphicFramePr>
          <p:nvPr>
            <p:ph idx="4294967295"/>
            <p:extLst>
              <p:ext uri="{D42A27DB-BD31-4B8C-83A1-F6EECF244321}">
                <p14:modId xmlns:p14="http://schemas.microsoft.com/office/powerpoint/2010/main" val="2375018075"/>
              </p:ext>
            </p:extLst>
          </p:nvPr>
        </p:nvGraphicFramePr>
        <p:xfrm>
          <a:off x="1456764" y="945356"/>
          <a:ext cx="960120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5">
            <a:extLst>
              <a:ext uri="{FF2B5EF4-FFF2-40B4-BE49-F238E27FC236}">
                <a16:creationId xmlns:a16="http://schemas.microsoft.com/office/drawing/2014/main" id="{C5E561F1-BF91-F9BA-97B2-BB7FF2497FF4}"/>
              </a:ext>
            </a:extLst>
          </p:cNvPr>
          <p:cNvSpPr>
            <a:spLocks noGrp="1"/>
          </p:cNvSpPr>
          <p:nvPr>
            <p:ph type="ctrTitle" idx="4294967295"/>
          </p:nvPr>
        </p:nvSpPr>
        <p:spPr>
          <a:xfrm>
            <a:off x="1295400" y="116728"/>
            <a:ext cx="8359775" cy="2098675"/>
          </a:xfrm>
        </p:spPr>
        <p:txBody>
          <a:bodyPr/>
          <a:lstStyle/>
          <a:p>
            <a:r>
              <a:rPr lang="en-US" sz="4000" dirty="0"/>
              <a:t>Results</a:t>
            </a:r>
            <a:r>
              <a:rPr lang="en-US" dirty="0"/>
              <a:t> </a:t>
            </a:r>
          </a:p>
        </p:txBody>
      </p:sp>
    </p:spTree>
    <p:extLst>
      <p:ext uri="{BB962C8B-B14F-4D97-AF65-F5344CB8AC3E}">
        <p14:creationId xmlns:p14="http://schemas.microsoft.com/office/powerpoint/2010/main" val="2677086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355310-E63F-C81A-D36F-A94836EA7FA2}"/>
              </a:ext>
            </a:extLst>
          </p:cNvPr>
          <p:cNvSpPr>
            <a:spLocks noGrp="1"/>
          </p:cNvSpPr>
          <p:nvPr>
            <p:ph idx="1"/>
          </p:nvPr>
        </p:nvSpPr>
        <p:spPr>
          <a:xfrm>
            <a:off x="735105" y="0"/>
            <a:ext cx="10183906" cy="3478306"/>
          </a:xfrm>
        </p:spPr>
        <p:txBody>
          <a:bodyPr/>
          <a:lstStyle/>
          <a:p>
            <a:pPr marL="0" indent="0">
              <a:buNone/>
            </a:pPr>
            <a:r>
              <a:rPr lang="en-US" sz="3600" dirty="0"/>
              <a:t>RESULTS</a:t>
            </a:r>
            <a:r>
              <a:rPr lang="en-US" dirty="0"/>
              <a:t> </a:t>
            </a:r>
          </a:p>
        </p:txBody>
      </p:sp>
      <p:graphicFrame>
        <p:nvGraphicFramePr>
          <p:cNvPr id="5" name="Chart 4">
            <a:extLst>
              <a:ext uri="{FF2B5EF4-FFF2-40B4-BE49-F238E27FC236}">
                <a16:creationId xmlns:a16="http://schemas.microsoft.com/office/drawing/2014/main" id="{CA65AD5C-769A-92C1-562D-0D2B8E1ED2D0}"/>
              </a:ext>
            </a:extLst>
          </p:cNvPr>
          <p:cNvGraphicFramePr>
            <a:graphicFrameLocks/>
          </p:cNvGraphicFramePr>
          <p:nvPr>
            <p:extLst>
              <p:ext uri="{D42A27DB-BD31-4B8C-83A1-F6EECF244321}">
                <p14:modId xmlns:p14="http://schemas.microsoft.com/office/powerpoint/2010/main" val="585947317"/>
              </p:ext>
            </p:extLst>
          </p:nvPr>
        </p:nvGraphicFramePr>
        <p:xfrm>
          <a:off x="1595718" y="842681"/>
          <a:ext cx="8821270" cy="55939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152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195A-7612-16C8-126B-6132DF0A2E67}"/>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FC7CAB9C-55B8-D1EA-1F13-A6407B99A7A9}"/>
              </a:ext>
            </a:extLst>
          </p:cNvPr>
          <p:cNvSpPr>
            <a:spLocks noGrp="1"/>
          </p:cNvSpPr>
          <p:nvPr>
            <p:ph idx="1"/>
          </p:nvPr>
        </p:nvSpPr>
        <p:spPr>
          <a:xfrm>
            <a:off x="1371600" y="1428750"/>
            <a:ext cx="9601200" cy="3581400"/>
          </a:xfrm>
        </p:spPr>
        <p:txBody>
          <a:bodyPr/>
          <a:lstStyle/>
          <a:p>
            <a:pPr marL="0" indent="0">
              <a:buNone/>
            </a:pPr>
            <a:r>
              <a:rPr lang="en-US" dirty="0"/>
              <a:t>
➤ From the bar and line chart given above it is evident that employee satisfaction is directly proportional to employee engagement.
➤ Thus the more engaging he/she is the more he/she will be satisfied.</a:t>
            </a:r>
          </a:p>
        </p:txBody>
      </p:sp>
    </p:spTree>
    <p:extLst>
      <p:ext uri="{BB962C8B-B14F-4D97-AF65-F5344CB8AC3E}">
        <p14:creationId xmlns:p14="http://schemas.microsoft.com/office/powerpoint/2010/main" val="2355315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44F0-B135-7A12-D284-A045F5865D90}"/>
              </a:ext>
            </a:extLst>
          </p:cNvPr>
          <p:cNvSpPr>
            <a:spLocks noGrp="1"/>
          </p:cNvSpPr>
          <p:nvPr>
            <p:ph type="title"/>
          </p:nvPr>
        </p:nvSpPr>
        <p:spPr>
          <a:xfrm>
            <a:off x="3361765" y="2424952"/>
            <a:ext cx="9601200" cy="1485900"/>
          </a:xfrm>
        </p:spPr>
        <p:txBody>
          <a:bodyPr>
            <a:normAutofit/>
          </a:bodyPr>
          <a:lstStyle/>
          <a:p>
            <a:r>
              <a:rPr lang="en-US" sz="8000" dirty="0"/>
              <a:t>THANK YOU </a:t>
            </a:r>
          </a:p>
        </p:txBody>
      </p:sp>
    </p:spTree>
    <p:extLst>
      <p:ext uri="{BB962C8B-B14F-4D97-AF65-F5344CB8AC3E}">
        <p14:creationId xmlns:p14="http://schemas.microsoft.com/office/powerpoint/2010/main" val="57866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1528-FB3A-DE5E-0E81-44AE5519A16D}"/>
              </a:ext>
            </a:extLst>
          </p:cNvPr>
          <p:cNvSpPr>
            <a:spLocks noGrp="1"/>
          </p:cNvSpPr>
          <p:nvPr>
            <p:ph type="title"/>
          </p:nvPr>
        </p:nvSpPr>
        <p:spPr>
          <a:xfrm>
            <a:off x="1295400" y="1618129"/>
            <a:ext cx="9601200" cy="1485900"/>
          </a:xfrm>
        </p:spPr>
        <p:txBody>
          <a:bodyPr>
            <a:normAutofit fontScale="90000"/>
          </a:bodyPr>
          <a:lstStyle/>
          <a:p>
            <a:r>
              <a:rPr lang="en-US" b="1" dirty="0"/>
              <a:t>PROJECT TITLE:</a:t>
            </a:r>
            <a:r>
              <a:rPr lang="en-US" dirty="0"/>
              <a:t>
EMPLOYEE ENGAGEMENT AND SATISFACTION ANALYSIS WITH EXCEL</a:t>
            </a:r>
          </a:p>
        </p:txBody>
      </p:sp>
    </p:spTree>
    <p:extLst>
      <p:ext uri="{BB962C8B-B14F-4D97-AF65-F5344CB8AC3E}">
        <p14:creationId xmlns:p14="http://schemas.microsoft.com/office/powerpoint/2010/main" val="86188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28E5BD-D78A-85B4-1C60-EC5E06C68F33}"/>
              </a:ext>
            </a:extLst>
          </p:cNvPr>
          <p:cNvSpPr>
            <a:spLocks noGrp="1"/>
          </p:cNvSpPr>
          <p:nvPr>
            <p:ph idx="1"/>
          </p:nvPr>
        </p:nvSpPr>
        <p:spPr>
          <a:xfrm>
            <a:off x="1488141" y="1138520"/>
            <a:ext cx="8655424" cy="2290480"/>
          </a:xfrm>
        </p:spPr>
        <p:txBody>
          <a:bodyPr>
            <a:noAutofit/>
          </a:bodyPr>
          <a:lstStyle/>
          <a:p>
            <a:pPr marL="0" indent="0">
              <a:buNone/>
            </a:pPr>
            <a:r>
              <a:rPr lang="en-US" sz="3600" b="1" dirty="0"/>
              <a:t>AGENDA:</a:t>
            </a:r>
            <a:r>
              <a:rPr lang="en-US" sz="1800" dirty="0"/>
              <a:t>
</a:t>
            </a:r>
            <a:r>
              <a:rPr lang="en-US" sz="2400" dirty="0"/>
              <a:t>1.Problem Statement
2.Project Overview
3.End Users
4.Our Solution and Proposition
5.Dataset Description
6.Modelling Approach
7.Results and Discussion
8.Conclusion</a:t>
            </a:r>
          </a:p>
        </p:txBody>
      </p:sp>
    </p:spTree>
    <p:extLst>
      <p:ext uri="{BB962C8B-B14F-4D97-AF65-F5344CB8AC3E}">
        <p14:creationId xmlns:p14="http://schemas.microsoft.com/office/powerpoint/2010/main" val="352130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07B5F-7891-1E3C-B546-5F7C1DD319B2}"/>
              </a:ext>
            </a:extLst>
          </p:cNvPr>
          <p:cNvSpPr>
            <a:spLocks noGrp="1"/>
          </p:cNvSpPr>
          <p:nvPr>
            <p:ph idx="1"/>
          </p:nvPr>
        </p:nvSpPr>
        <p:spPr>
          <a:xfrm>
            <a:off x="950260" y="228600"/>
            <a:ext cx="11062446" cy="6400800"/>
          </a:xfrm>
        </p:spPr>
        <p:txBody>
          <a:bodyPr>
            <a:normAutofit/>
          </a:bodyPr>
          <a:lstStyle/>
          <a:p>
            <a:pPr marL="0" indent="0">
              <a:buNone/>
            </a:pPr>
            <a:r>
              <a:rPr lang="en-US" sz="2400" b="1" dirty="0"/>
              <a:t>PROBLEM STATEMENT:</a:t>
            </a:r>
            <a:r>
              <a:rPr lang="en-US" sz="2400" dirty="0"/>
              <a:t>
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a:t>
            </a:r>
          </a:p>
          <a:p>
            <a:pPr marL="0" indent="0">
              <a:buNone/>
            </a:pPr>
            <a:r>
              <a:rPr lang="en-US" sz="2400" b="1" dirty="0"/>
              <a:t>PROJECT OVERVIEW:</a:t>
            </a:r>
            <a:r>
              <a:rPr lang="en-US" sz="2400" dirty="0"/>
              <a:t>
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p>
          <a:p>
            <a:pPr marL="0" indent="0">
              <a:buNone/>
            </a:pPr>
            <a:endParaRPr lang="en-US" dirty="0"/>
          </a:p>
        </p:txBody>
      </p:sp>
    </p:spTree>
    <p:extLst>
      <p:ext uri="{BB962C8B-B14F-4D97-AF65-F5344CB8AC3E}">
        <p14:creationId xmlns:p14="http://schemas.microsoft.com/office/powerpoint/2010/main" val="316445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04500-FE78-B70F-339F-A350D1001E59}"/>
              </a:ext>
            </a:extLst>
          </p:cNvPr>
          <p:cNvSpPr>
            <a:spLocks noGrp="1"/>
          </p:cNvSpPr>
          <p:nvPr>
            <p:ph idx="1"/>
          </p:nvPr>
        </p:nvSpPr>
        <p:spPr>
          <a:xfrm>
            <a:off x="1918446" y="394446"/>
            <a:ext cx="9341223" cy="3473823"/>
          </a:xfrm>
        </p:spPr>
        <p:txBody>
          <a:bodyPr>
            <a:noAutofit/>
          </a:bodyPr>
          <a:lstStyle/>
          <a:p>
            <a:pPr marL="0" indent="0">
              <a:buNone/>
            </a:pPr>
            <a:r>
              <a:rPr lang="en-US" sz="2800" b="1" dirty="0"/>
              <a:t>END USERS:</a:t>
            </a:r>
            <a:r>
              <a:rPr lang="en-US" dirty="0"/>
              <a:t>
1. Managers and Supervisors: For feedback and decision-making.
2. HR Departments: For training, talent management, and fairness.
3. Employees: For understanding feedback and growth opportunities.
4. Executives: For strategic workforce insights.
5. Coaches/Consultants: For development support.
6. Compliance Officers: For ensuring fair evaluations.
</a:t>
            </a:r>
          </a:p>
          <a:p>
            <a:pPr marL="0" indent="0">
              <a:buNone/>
            </a:pPr>
            <a:r>
              <a:rPr lang="en-US" sz="2800" b="1" dirty="0"/>
              <a:t>OUR SOLUTION AND ITS VALUE PROPOSITION:</a:t>
            </a:r>
            <a:r>
              <a:rPr lang="en-US" dirty="0"/>
              <a:t>
➤Conditional formatting: Highlight the missing values.
Filter: Filter out or remove the missing values.
</a:t>
            </a:r>
          </a:p>
        </p:txBody>
      </p:sp>
    </p:spTree>
    <p:extLst>
      <p:ext uri="{BB962C8B-B14F-4D97-AF65-F5344CB8AC3E}">
        <p14:creationId xmlns:p14="http://schemas.microsoft.com/office/powerpoint/2010/main" val="266672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5495E-1774-006F-7A25-A48104EA7F4D}"/>
              </a:ext>
            </a:extLst>
          </p:cNvPr>
          <p:cNvSpPr>
            <a:spLocks noGrp="1"/>
          </p:cNvSpPr>
          <p:nvPr>
            <p:ph idx="1"/>
          </p:nvPr>
        </p:nvSpPr>
        <p:spPr>
          <a:xfrm>
            <a:off x="1174377" y="0"/>
            <a:ext cx="10497670" cy="7252448"/>
          </a:xfrm>
        </p:spPr>
        <p:txBody>
          <a:bodyPr>
            <a:normAutofit/>
          </a:bodyPr>
          <a:lstStyle/>
          <a:p>
            <a:pPr marL="0" indent="0">
              <a:buNone/>
            </a:pPr>
            <a:endParaRPr lang="en-US" dirty="0"/>
          </a:p>
          <a:p>
            <a:pPr marL="0" indent="0">
              <a:buNone/>
            </a:pPr>
            <a:r>
              <a:rPr lang="en-US" dirty="0"/>
              <a:t>➤Formula: Calculate the employee performance level
Pivot table: Summary.
➤Graph: For data visualization.</a:t>
            </a:r>
          </a:p>
          <a:p>
            <a:pPr marL="0" indent="0">
              <a:buNone/>
            </a:pPr>
            <a:r>
              <a:rPr lang="en-US" sz="2800" b="1" dirty="0"/>
              <a:t>Dataset description:</a:t>
            </a:r>
          </a:p>
          <a:p>
            <a:r>
              <a:rPr lang="en-US" dirty="0"/>
              <a:t>Job role 
Employee data set - kaggle
Employee ID(numerical values)
First name and last name of employees (text form)
Age
Gender
Tenure
Engagement
Satisfaction
Turnover risk</a:t>
            </a:r>
          </a:p>
          <a:p>
            <a:pPr marL="0" indent="0">
              <a:buNone/>
            </a:pPr>
            <a:endParaRPr lang="en-US" sz="8000" dirty="0"/>
          </a:p>
        </p:txBody>
      </p:sp>
    </p:spTree>
    <p:extLst>
      <p:ext uri="{BB962C8B-B14F-4D97-AF65-F5344CB8AC3E}">
        <p14:creationId xmlns:p14="http://schemas.microsoft.com/office/powerpoint/2010/main" val="361984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66319-082B-FE35-E653-4543FC517D25}"/>
              </a:ext>
            </a:extLst>
          </p:cNvPr>
          <p:cNvSpPr>
            <a:spLocks noGrp="1"/>
          </p:cNvSpPr>
          <p:nvPr>
            <p:ph idx="1"/>
          </p:nvPr>
        </p:nvSpPr>
        <p:spPr>
          <a:xfrm>
            <a:off x="1371600" y="1093694"/>
            <a:ext cx="9601200" cy="4773706"/>
          </a:xfrm>
        </p:spPr>
        <p:txBody>
          <a:bodyPr>
            <a:normAutofit/>
          </a:bodyPr>
          <a:lstStyle/>
          <a:p>
            <a:pPr marL="0" indent="0">
              <a:buNone/>
            </a:pPr>
            <a:r>
              <a:rPr lang="en-US" sz="3000" b="1" dirty="0"/>
              <a:t>THE ‘WOW’ IN OUR SOLUTION</a:t>
            </a:r>
          </a:p>
          <a:p>
            <a:pPr marL="0" indent="0">
              <a:buNone/>
            </a:pPr>
            <a:r>
              <a:rPr lang="en-US" sz="2200" dirty="0"/>
              <a:t>•Advanced Formulas: Use VLOOKUP, INDEX-MATCH, and dynamic arrays (FILTER, SORT).
Conditional Formatting: Highlight key data with colors or icons.
•Dashboards: Make interactive with Slicers and Pivot table.
Visuals: Use charts, Sparkline's, and heat maps. These enhance clarity and engagement.</a:t>
            </a:r>
          </a:p>
        </p:txBody>
      </p:sp>
    </p:spTree>
    <p:extLst>
      <p:ext uri="{BB962C8B-B14F-4D97-AF65-F5344CB8AC3E}">
        <p14:creationId xmlns:p14="http://schemas.microsoft.com/office/powerpoint/2010/main" val="233821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ADB45-B131-DCE0-417F-9FA978C75E88}"/>
              </a:ext>
            </a:extLst>
          </p:cNvPr>
          <p:cNvSpPr>
            <a:spLocks noGrp="1"/>
          </p:cNvSpPr>
          <p:nvPr>
            <p:ph idx="1"/>
          </p:nvPr>
        </p:nvSpPr>
        <p:spPr>
          <a:xfrm>
            <a:off x="860611" y="197222"/>
            <a:ext cx="11187953" cy="6660778"/>
          </a:xfrm>
        </p:spPr>
        <p:txBody>
          <a:bodyPr>
            <a:noAutofit/>
          </a:bodyPr>
          <a:lstStyle/>
          <a:p>
            <a:pPr marL="0" indent="0">
              <a:buNone/>
            </a:pPr>
            <a:r>
              <a:rPr lang="en-US" sz="2400" b="1" dirty="0"/>
              <a:t>MODELLING</a:t>
            </a:r>
            <a:r>
              <a:rPr lang="en-US" sz="2400" dirty="0"/>
              <a:t>
Step 1: Gather Data
Collect Employee data: Create a spreadsheet with relevant data. For example, you might include columns for:
Employee Name
Department, KPIs (e.g., Sales, Customer Satisfaction Score, Project Completion Rate)
Performance Rating (if applicable)
Step 2: Organize Data
Structure Your Data: Ensure your data is organized in a tabular format.
Step 3: Calculate Performance Metrics
Add Calculations: If necessary, add columns to calculate averages or totals for each. ΚΡΙ.
For example, you can use formulas like AVERAGE(range) or =SUM(range).</a:t>
            </a:r>
            <a:r>
              <a:rPr lang="en-US" dirty="0"/>
              <a:t>
</a:t>
            </a:r>
          </a:p>
        </p:txBody>
      </p:sp>
    </p:spTree>
    <p:extLst>
      <p:ext uri="{BB962C8B-B14F-4D97-AF65-F5344CB8AC3E}">
        <p14:creationId xmlns:p14="http://schemas.microsoft.com/office/powerpoint/2010/main" val="336132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54A41-BDFB-6F84-5770-EF6221CF65F6}"/>
              </a:ext>
            </a:extLst>
          </p:cNvPr>
          <p:cNvSpPr>
            <a:spLocks noGrp="1"/>
          </p:cNvSpPr>
          <p:nvPr>
            <p:ph idx="1"/>
          </p:nvPr>
        </p:nvSpPr>
        <p:spPr>
          <a:xfrm>
            <a:off x="1228164" y="591670"/>
            <a:ext cx="9126071" cy="5096435"/>
          </a:xfrm>
        </p:spPr>
        <p:txBody>
          <a:bodyPr>
            <a:normAutofit lnSpcReduction="10000"/>
          </a:bodyPr>
          <a:lstStyle/>
          <a:p>
            <a:pPr marL="0" indent="0">
              <a:buNone/>
            </a:pPr>
            <a:r>
              <a:rPr lang="en-US" sz="2400" dirty="0"/>
              <a:t>Step 4: Create Graphs
Select Data for Graphing: Highlight the data you want to visualize.</a:t>
            </a:r>
          </a:p>
          <a:p>
            <a:pPr marL="0" indent="0">
              <a:buNone/>
            </a:pPr>
            <a:r>
              <a:rPr lang="en-US" sz="2400" dirty="0"/>
              <a:t>Insert a Graph: Go to the Insert tab in the Excel ribbon.
✔ Choose the type of graph you want to create (e.g., Bar Chart, Column Chart, Line Chart). </a:t>
            </a:r>
          </a:p>
          <a:p>
            <a:pPr marL="0" indent="0">
              <a:buNone/>
            </a:pPr>
            <a:r>
              <a:rPr lang="en-US" sz="2400" dirty="0"/>
              <a:t>✔ Click on the chosen chart type, and Excel will generate a graph based on your selected data.
Step 5: Customize the Graph
Format the Graph: Click on the graph to select it, and use the Chart Tools that appear in the ribbon to customize it. You can change the chart title, adjust axis labels, and modify colors to improve readability.</a:t>
            </a:r>
          </a:p>
          <a:p>
            <a:pPr marL="0" indent="0">
              <a:buNone/>
            </a:pPr>
            <a:endParaRPr lang="en-US" dirty="0"/>
          </a:p>
        </p:txBody>
      </p:sp>
    </p:spTree>
    <p:extLst>
      <p:ext uri="{BB962C8B-B14F-4D97-AF65-F5344CB8AC3E}">
        <p14:creationId xmlns:p14="http://schemas.microsoft.com/office/powerpoint/2010/main" val="123352836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Crop</vt:lpstr>
      <vt:lpstr>Employee Data Analysis using Excel
STUDENT NAME: JAYASREE S
REGISTER NO:2213391036221
NM ID NO:7415398EC49A78AB44F468F8D81C6FCB
DEPARTMENT: DEPARTMENT OF COMMERCE
COLLEGE:QUEEN MARY’S COLLEGE, CHENNAI
</vt:lpstr>
      <vt:lpstr>PROJECT TITLE:
EMPLOYEE ENGAGEMENT AND SATISFACTION ANALYSIS WITH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vt:lpstr>
      <vt:lpstr>PowerPoint Presentation</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STUDENT NAME: JAYASREE S
REGISTER NO:2213391036221
NM ID NO:7415398EC49A78AB44F468F8D81C6FCB
DEPARTMENT: DEPARTMENT OF COMMERCE
COLLEGE:QUEEN MARY’S COLLEGE, CHENNAI
</dc:title>
  <dc:creator>JAYASREE S</dc:creator>
  <cp:lastModifiedBy>JAYASREE S</cp:lastModifiedBy>
  <cp:revision>4</cp:revision>
  <dcterms:created xsi:type="dcterms:W3CDTF">2024-09-01T07:56:59Z</dcterms:created>
  <dcterms:modified xsi:type="dcterms:W3CDTF">2024-09-01T09:47:41Z</dcterms:modified>
</cp:coreProperties>
</file>