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
        <p:nvSpPr>
          <p:cNvPr id="1048807"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8"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9"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
        <p:nvSpPr>
          <p:cNvPr id="104861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8" name="文本框"/>
          <p:cNvSpPr>
            <a:spLocks noGrp="1"/>
          </p:cNvSpPr>
          <p:nvPr>
            <p:ph type="sldImg"/>
          </p:nvPr>
        </p:nvSpPr>
        <p:spPr/>
      </p:sp>
      <p:sp>
        <p:nvSpPr>
          <p:cNvPr id="1048739" name="文本框"/>
          <p:cNvSpPr>
            <a:spLocks noGrp="1"/>
          </p:cNvSpPr>
          <p:nvPr>
            <p:ph type="body" idx="1"/>
          </p:nvPr>
        </p:nvSpPr>
        <p:spPr/>
        <p:txBody>
          <a:bodyPr/>
          <a:p>
            <a:endParaRPr altLang="en-US" lang="zh-CN"/>
          </a:p>
        </p:txBody>
      </p:sp>
      <p:sp>
        <p:nvSpPr>
          <p:cNvPr id="10487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3" name="文本框"/>
          <p:cNvSpPr>
            <a:spLocks noGrp="1"/>
          </p:cNvSpPr>
          <p:nvPr>
            <p:ph type="sldImg"/>
          </p:nvPr>
        </p:nvSpPr>
        <p:spPr/>
      </p:sp>
      <p:sp>
        <p:nvSpPr>
          <p:cNvPr id="1048744" name="文本框"/>
          <p:cNvSpPr>
            <a:spLocks noGrp="1"/>
          </p:cNvSpPr>
          <p:nvPr>
            <p:ph type="body" idx="1"/>
          </p:nvPr>
        </p:nvSpPr>
        <p:spPr/>
        <p:txBody>
          <a:bodyPr/>
          <a:p>
            <a:endParaRPr altLang="en-US" lang="zh-CN"/>
          </a:p>
        </p:txBody>
      </p:sp>
      <p:sp>
        <p:nvSpPr>
          <p:cNvPr id="104874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0" name="文本框"/>
          <p:cNvSpPr>
            <a:spLocks noGrp="1"/>
          </p:cNvSpPr>
          <p:nvPr>
            <p:ph type="sldImg"/>
          </p:nvPr>
        </p:nvSpPr>
        <p:spPr/>
      </p:sp>
      <p:sp>
        <p:nvSpPr>
          <p:cNvPr id="1048651" name="文本框"/>
          <p:cNvSpPr>
            <a:spLocks noGrp="1"/>
          </p:cNvSpPr>
          <p:nvPr>
            <p:ph type="body" idx="1"/>
          </p:nvPr>
        </p:nvSpPr>
        <p:spPr/>
        <p:txBody>
          <a:bodyPr/>
          <a:p>
            <a:endParaRPr altLang="en-US" lang="zh-CN"/>
          </a:p>
        </p:txBody>
      </p:sp>
      <p:sp>
        <p:nvSpPr>
          <p:cNvPr id="104865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文本框"/>
          <p:cNvSpPr>
            <a:spLocks noGrp="1"/>
          </p:cNvSpPr>
          <p:nvPr>
            <p:ph type="sldImg"/>
          </p:nvPr>
        </p:nvSpPr>
        <p:spPr/>
      </p:sp>
      <p:sp>
        <p:nvSpPr>
          <p:cNvPr id="1048671" name="文本框"/>
          <p:cNvSpPr>
            <a:spLocks noGrp="1"/>
          </p:cNvSpPr>
          <p:nvPr>
            <p:ph type="body" idx="1"/>
          </p:nvPr>
        </p:nvSpPr>
        <p:spPr/>
        <p:txBody>
          <a:bodyPr/>
          <a:p>
            <a:endParaRPr altLang="en-US" lang="zh-CN"/>
          </a:p>
        </p:txBody>
      </p:sp>
      <p:sp>
        <p:nvSpPr>
          <p:cNvPr id="104867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9" name="文本框"/>
          <p:cNvSpPr>
            <a:spLocks noGrp="1"/>
          </p:cNvSpPr>
          <p:nvPr>
            <p:ph type="sldImg"/>
          </p:nvPr>
        </p:nvSpPr>
        <p:spPr/>
      </p:sp>
      <p:sp>
        <p:nvSpPr>
          <p:cNvPr id="1048680" name="文本框"/>
          <p:cNvSpPr>
            <a:spLocks noGrp="1"/>
          </p:cNvSpPr>
          <p:nvPr>
            <p:ph type="body" idx="1"/>
          </p:nvPr>
        </p:nvSpPr>
        <p:spPr/>
        <p:txBody>
          <a:bodyPr/>
          <a:p>
            <a:endParaRPr altLang="en-US" lang="zh-CN"/>
          </a:p>
        </p:txBody>
      </p:sp>
      <p:sp>
        <p:nvSpPr>
          <p:cNvPr id="104868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9" name="文本框"/>
          <p:cNvSpPr>
            <a:spLocks noGrp="1"/>
          </p:cNvSpPr>
          <p:nvPr>
            <p:ph type="sldImg"/>
          </p:nvPr>
        </p:nvSpPr>
        <p:spPr/>
      </p:sp>
      <p:sp>
        <p:nvSpPr>
          <p:cNvPr id="1048690" name="文本框"/>
          <p:cNvSpPr>
            <a:spLocks noGrp="1"/>
          </p:cNvSpPr>
          <p:nvPr>
            <p:ph type="body" idx="1"/>
          </p:nvPr>
        </p:nvSpPr>
        <p:spPr/>
        <p:txBody>
          <a:bodyPr/>
          <a:p>
            <a:endParaRPr altLang="en-US" lang="zh-CN"/>
          </a:p>
        </p:txBody>
      </p:sp>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8" name="文本框"/>
          <p:cNvSpPr>
            <a:spLocks noGrp="1"/>
          </p:cNvSpPr>
          <p:nvPr>
            <p:ph type="sldImg"/>
          </p:nvPr>
        </p:nvSpPr>
        <p:spPr/>
      </p:sp>
      <p:sp>
        <p:nvSpPr>
          <p:cNvPr id="1048699" name="文本框"/>
          <p:cNvSpPr>
            <a:spLocks noGrp="1"/>
          </p:cNvSpPr>
          <p:nvPr>
            <p:ph type="body" idx="1"/>
          </p:nvPr>
        </p:nvSpPr>
        <p:spPr/>
        <p:txBody>
          <a:bodyPr/>
          <a:p>
            <a:endParaRPr altLang="en-US" lang="zh-CN"/>
          </a:p>
        </p:txBody>
      </p:sp>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7" name="文本框"/>
          <p:cNvSpPr>
            <a:spLocks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2" name="文本框"/>
          <p:cNvSpPr>
            <a:spLocks noGrp="1"/>
          </p:cNvSpPr>
          <p:nvPr>
            <p:ph type="sldImg"/>
          </p:nvPr>
        </p:nvSpPr>
        <p:spPr/>
      </p:sp>
      <p:sp>
        <p:nvSpPr>
          <p:cNvPr id="1048713" name="文本框"/>
          <p:cNvSpPr>
            <a:spLocks noGrp="1"/>
          </p:cNvSpPr>
          <p:nvPr>
            <p:ph type="body" idx="1"/>
          </p:nvPr>
        </p:nvSpPr>
        <p:spPr/>
        <p:txBody>
          <a:bodyPr/>
          <a:p>
            <a:endParaRPr altLang="en-US" lang="zh-CN"/>
          </a:p>
        </p:txBody>
      </p:sp>
      <p:sp>
        <p:nvSpPr>
          <p:cNvPr id="10487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2" name="文本框"/>
          <p:cNvSpPr>
            <a:spLocks noGrp="1"/>
          </p:cNvSpPr>
          <p:nvPr>
            <p:ph type="sldImg"/>
          </p:nvPr>
        </p:nvSpPr>
        <p:spPr/>
      </p:sp>
      <p:sp>
        <p:nvSpPr>
          <p:cNvPr id="1048723" name="文本框"/>
          <p:cNvSpPr>
            <a:spLocks noGrp="1"/>
          </p:cNvSpPr>
          <p:nvPr>
            <p:ph type="body" idx="1"/>
          </p:nvPr>
        </p:nvSpPr>
        <p:spPr/>
        <p:txBody>
          <a:bodyPr/>
          <a:p>
            <a:endParaRPr altLang="en-US" lang="zh-CN"/>
          </a:p>
        </p:txBody>
      </p:sp>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6"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7"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7" name="文本框"/>
          <p:cNvSpPr>
            <a:spLocks noGrp="1"/>
          </p:cNvSpPr>
          <p:nvPr>
            <p:ph type="title"/>
          </p:nvPr>
        </p:nvSpPr>
        <p:spPr/>
        <p:txBody>
          <a:bodyPr/>
          <a:p>
            <a:r>
              <a:rPr altLang="en-US" lang="zh-CN" smtClean="0"/>
              <a:t>单击此处编辑母版标题样式</a:t>
            </a:r>
            <a:endParaRPr altLang="en-US" lang="zh-CN"/>
          </a:p>
        </p:txBody>
      </p:sp>
      <p:sp>
        <p:nvSpPr>
          <p:cNvPr id="104878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2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2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3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3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3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6" name="文本框"/>
          <p:cNvSpPr>
            <a:spLocks noGrp="1"/>
          </p:cNvSpPr>
          <p:nvPr>
            <p:ph type="ftr" sz="quarter" idx="11"/>
          </p:nvPr>
        </p:nvSpPr>
        <p:spPr/>
        <p:txBody>
          <a:bodyPr/>
          <a:p>
            <a:endParaRPr altLang="en-US" lang="zh-CN"/>
          </a:p>
        </p:txBody>
      </p:sp>
      <p:sp>
        <p:nvSpPr>
          <p:cNvPr id="10487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1" name="文本框"/>
          <p:cNvSpPr>
            <a:spLocks noGrp="1"/>
          </p:cNvSpPr>
          <p:nvPr>
            <p:ph type="title"/>
          </p:nvPr>
        </p:nvSpPr>
        <p:spPr/>
        <p:txBody>
          <a:bodyPr/>
          <a:p>
            <a:r>
              <a:rPr altLang="en-US" lang="zh-CN" smtClean="0"/>
              <a:t>单击此处编辑母版标题样式</a:t>
            </a:r>
            <a:endParaRPr altLang="en-US" lang="zh-CN"/>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2" name="文本框"/>
          <p:cNvSpPr>
            <a:spLocks noGrp="1"/>
          </p:cNvSpPr>
          <p:nvPr>
            <p:ph type="ftr" sz="quarter" idx="11"/>
          </p:nvPr>
        </p:nvSpPr>
        <p:spPr/>
        <p:txBody>
          <a:bodyPr/>
          <a:p>
            <a:endParaRPr altLang="en-US" lang="zh-CN"/>
          </a:p>
        </p:txBody>
      </p:sp>
      <p:sp>
        <p:nvSpPr>
          <p:cNvPr id="10488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
        <p:nvSpPr>
          <p:cNvPr id="1048613" name="文本框"/>
          <p:cNvSpPr txBox="1"/>
          <p:nvPr/>
        </p:nvSpPr>
        <p:spPr>
          <a:xfrm rot="0">
            <a:off x="4876725" y="3352749"/>
            <a:ext cx="476242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JAYASREE G</a:t>
            </a:r>
            <a:endParaRPr altLang="en-US" baseline="0" b="0" cap="none" sz="1800" i="0" kern="1200" lang="zh-CN"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Valliammal</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0" cap="none" sz="1800" i="0" kern="1200" lang="en-US" spc="0" strike="noStrike" u="none">
                <a:solidFill>
                  <a:schemeClr val="tx1"/>
                </a:solidFill>
                <a:latin typeface="Droid Sans" pitchFamily="0" charset="0"/>
                <a:ea typeface="宋体" pitchFamily="0" charset="0"/>
                <a:cs typeface="Lucida Sans"/>
              </a:rPr>
              <a:t>college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0" cap="none" sz="1800" i="0" kern="1200" lang="en-US" spc="0" strike="noStrike" u="none">
                <a:solidFill>
                  <a:schemeClr val="tx1"/>
                </a:solidFill>
                <a:latin typeface="Droid Sans" pitchFamily="0" charset="0"/>
                <a:ea typeface="宋体" pitchFamily="0" charset="0"/>
                <a:cs typeface="Lucida Sans"/>
              </a:rPr>
              <a:t>for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0" cap="none" sz="1800" i="0" kern="1200" lang="en-US" spc="0" strike="noStrike" u="none">
                <a:solidFill>
                  <a:schemeClr val="tx1"/>
                </a:solidFill>
                <a:latin typeface="Droid Sans" pitchFamily="0" charset="0"/>
                <a:ea typeface="宋体" pitchFamily="0" charset="0"/>
                <a:cs typeface="Lucida Sans"/>
              </a:rPr>
              <a:t>women</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14" name="文本框"/>
          <p:cNvSpPr txBox="1"/>
          <p:nvPr/>
        </p:nvSpPr>
        <p:spPr>
          <a:xfrm rot="0">
            <a:off x="4657654" y="3648019"/>
            <a:ext cx="4762427"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312209992</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15" name="文本框"/>
          <p:cNvSpPr txBox="1"/>
          <p:nvPr/>
        </p:nvSpPr>
        <p:spPr>
          <a:xfrm rot="0">
            <a:off x="4657654" y="4076638"/>
            <a:ext cx="4762427"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B.com General</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文本框"/>
          <p:cNvSpPr txBox="1"/>
          <p:nvPr/>
        </p:nvSpPr>
        <p:spPr>
          <a:xfrm rot="0">
            <a:off x="1628750" y="1552551"/>
            <a:ext cx="4762427"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using Excel involves creating a structured representation of real-world scenarios, systems, or problems to analyze outcomes, make decisions, or forecast future trends. Excel is widely used for financial, operational, statistical, and predictive modeling due to its flexibility and powerful calculation tools. Here's how you can approach different types of modeling in Excel</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6"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9" name=""/>
          <p:cNvPicPr>
            <a:picLocks/>
          </p:cNvPicPr>
          <p:nvPr/>
        </p:nvPicPr>
        <p:blipFill>
          <a:blip xmlns:r="http://schemas.openxmlformats.org/officeDocument/2006/relationships" r:embed="rId2"/>
          <a:stretch>
            <a:fillRect/>
          </a:stretch>
        </p:blipFill>
        <p:spPr>
          <a:xfrm rot="0">
            <a:off x="1165531" y="2022898"/>
            <a:ext cx="6611960" cy="333440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1"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2" name="文本框"/>
          <p:cNvSpPr txBox="1"/>
          <p:nvPr/>
        </p:nvSpPr>
        <p:spPr>
          <a:xfrm rot="0">
            <a:off x="1485877" y="1628750"/>
            <a:ext cx="4762427"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When crafting a conclusion in Excel, especially after conducting data analysis, modeling, or creating reports, it's important to summarize the insights and provide clear, actionable takeaways. Here’s how you can effectively write and present a conclusion using Excel</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3"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7"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9"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3"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5"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6"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7" name="文本框"/>
          <p:cNvSpPr>
            <a:spLocks noGrp="1"/>
          </p:cNvSpPr>
          <p:nvPr>
            <p:ph type="title"/>
          </p:nvPr>
        </p:nvSpPr>
        <p:spPr>
          <a:xfrm rot="0">
            <a:off x="1140776" y="447673"/>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9" name="矩形"/>
          <p:cNvSpPr/>
          <p:nvPr/>
        </p:nvSpPr>
        <p:spPr>
          <a:xfrm rot="0">
            <a:off x="2322511" y="1553675"/>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6" name="文本框"/>
          <p:cNvSpPr>
            <a:spLocks noGrp="1"/>
          </p:cNvSpPr>
          <p:nvPr>
            <p:ph type="title"/>
          </p:nvPr>
        </p:nvSpPr>
        <p:spPr>
          <a:xfrm rot="0">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7"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8" name="文本框"/>
          <p:cNvSpPr txBox="1"/>
          <p:nvPr/>
        </p:nvSpPr>
        <p:spPr>
          <a:xfrm rot="0">
            <a:off x="981060" y="1704949"/>
            <a:ext cx="4762427"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Creating a problem statement using Excel involves defining a specific issue or challenge that can be analyzed or solved using Excel's data analysis tools. Below is a structured approach to crafting a problem statement suitable for Excel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5" name="文本框"/>
          <p:cNvSpPr>
            <a:spLocks noGrp="1"/>
          </p:cNvSpPr>
          <p:nvPr>
            <p:ph type="title"/>
          </p:nvPr>
        </p:nvSpPr>
        <p:spPr>
          <a:xfrm rot="0">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7"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8" name="文本框"/>
          <p:cNvSpPr txBox="1"/>
          <p:nvPr/>
        </p:nvSpPr>
        <p:spPr>
          <a:xfrm rot="0">
            <a:off x="1419203" y="1990694"/>
            <a:ext cx="4762427"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Creating a project overview in Excel is a great way to visualize and manage the various elements of a project. A project overview typically includes key details like the project timeline, milestones, tasks, responsible parties, and status updates. Here's how you can set up a project overview using Excel:</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5"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7" name="文本框"/>
          <p:cNvSpPr txBox="1"/>
          <p:nvPr/>
        </p:nvSpPr>
        <p:spPr>
          <a:xfrm rot="0">
            <a:off x="1123932" y="1628750"/>
            <a:ext cx="4762427" cy="1424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end users of Excel can vary widely depending on the context, but generally, they include anyone who needs to manage, analyze, or present data. Here’s a breakdown of common end users across different fields: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4"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6" name="文本框"/>
          <p:cNvSpPr txBox="1"/>
          <p:nvPr/>
        </p:nvSpPr>
        <p:spPr>
          <a:xfrm rot="0">
            <a:off x="3714693" y="2476462"/>
            <a:ext cx="4762427"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When you're using Excel to craft a solution and define its value proposition, you're essentially leveraging Excel's powerful data analysis, visualization, and management capabilities to address specific needs. Here's how you can outline your solution and its value proposition using Excel:</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1" name="文本框"/>
          <p:cNvSpPr txBox="1"/>
          <p:nvPr/>
        </p:nvSpPr>
        <p:spPr>
          <a:xfrm rot="0">
            <a:off x="1123932" y="1628750"/>
            <a:ext cx="4762427"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When describing a dataset in Excel, it's important to clearly communicate the contents, structure, and purpose of the data. This helps users understand what the dataset includes, how to use it, and any limitations or considerations that apply. Here's how you can set up a dataset description in Excel:</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5"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9" name="文本框"/>
          <p:cNvSpPr>
            <a:spLocks noGrp="1"/>
          </p:cNvSpPr>
          <p:nvPr>
            <p:ph type="title"/>
          </p:nvPr>
        </p:nvSpPr>
        <p:spPr>
          <a:xfrm rot="0">
            <a:off x="7524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6" name=""/>
          <p:cNvPicPr>
            <a:picLocks/>
          </p:cNvPicPr>
          <p:nvPr/>
        </p:nvPicPr>
        <p:blipFill>
          <a:blip xmlns:r="http://schemas.openxmlformats.org/officeDocument/2006/relationships" r:embed="rId2"/>
          <a:stretch>
            <a:fillRect/>
          </a:stretch>
        </p:blipFill>
        <p:spPr>
          <a:xfrm rot="0">
            <a:off x="3241463" y="1871671"/>
            <a:ext cx="6758920" cy="3219439"/>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2024-09-02T06:15:16Z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