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09" r:id="rId6"/>
    <p:sldId id="263" r:id="rId7"/>
    <p:sldId id="310" r:id="rId8"/>
    <p:sldId id="311" r:id="rId9"/>
    <p:sldId id="316" r:id="rId10"/>
    <p:sldId id="314" r:id="rId11"/>
    <p:sldId id="323" r:id="rId12"/>
    <p:sldId id="322" r:id="rId13"/>
    <p:sldId id="318" r:id="rId14"/>
    <p:sldId id="319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5" autoAdjust="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HSV Color Model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                                               </a:t>
            </a:r>
            <a:br>
              <a:rPr lang="en-US" dirty="0"/>
            </a:br>
            <a:r>
              <a:rPr lang="en-US" dirty="0"/>
              <a:t>                                                         </a:t>
            </a:r>
            <a:r>
              <a:rPr lang="en-US" sz="2000" dirty="0"/>
              <a:t>By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                                                                                 Jayasree V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                                                                                             2023510026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2BAD-2F59-66C7-3265-472A2E10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HSV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542C-127F-69F3-4EE0-E3A18762CA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 It separates the </a:t>
            </a:r>
            <a:r>
              <a:rPr lang="en-IN" dirty="0" err="1"/>
              <a:t>color</a:t>
            </a:r>
            <a:r>
              <a:rPr lang="en-IN" dirty="0"/>
              <a:t> itself from the brightness and intensity</a:t>
            </a:r>
          </a:p>
          <a:p>
            <a:r>
              <a:rPr lang="en-IN" dirty="0"/>
              <a:t> It makes it easier to detect and filter </a:t>
            </a:r>
            <a:r>
              <a:rPr lang="en-IN" dirty="0" err="1"/>
              <a:t>colors</a:t>
            </a:r>
            <a:r>
              <a:rPr lang="en-IN" dirty="0"/>
              <a:t> in image.</a:t>
            </a:r>
          </a:p>
          <a:p>
            <a:r>
              <a:rPr lang="en-IN" dirty="0"/>
              <a:t> It works when lighting changes(like shadow or brightness).</a:t>
            </a:r>
          </a:p>
          <a:p>
            <a:r>
              <a:rPr lang="en-IN" dirty="0"/>
              <a:t> Why HSV is often preferred over RGB?</a:t>
            </a:r>
          </a:p>
          <a:p>
            <a:r>
              <a:rPr lang="en-IN" dirty="0"/>
              <a:t> Separation of </a:t>
            </a:r>
            <a:r>
              <a:rPr lang="en-IN" dirty="0" err="1"/>
              <a:t>color</a:t>
            </a:r>
            <a:r>
              <a:rPr lang="en-IN" dirty="0"/>
              <a:t> and intensity.</a:t>
            </a:r>
          </a:p>
          <a:p>
            <a:r>
              <a:rPr lang="en-IN" dirty="0"/>
              <a:t> </a:t>
            </a:r>
            <a:r>
              <a:rPr lang="en-US" b="1" dirty="0"/>
              <a:t>HSV</a:t>
            </a:r>
            <a:r>
              <a:rPr lang="en-US" dirty="0"/>
              <a:t> separates </a:t>
            </a:r>
            <a:r>
              <a:rPr lang="en-US" b="1" dirty="0"/>
              <a:t>color (hue)</a:t>
            </a:r>
            <a:r>
              <a:rPr lang="en-US" dirty="0"/>
              <a:t> from </a:t>
            </a:r>
            <a:r>
              <a:rPr lang="en-US" b="1" dirty="0"/>
              <a:t>brightness (value)</a:t>
            </a:r>
            <a:r>
              <a:rPr lang="en-US" dirty="0"/>
              <a:t> and </a:t>
            </a:r>
            <a:r>
              <a:rPr lang="en-US" b="1" dirty="0"/>
              <a:t>colorfulness (saturation)</a:t>
            </a:r>
            <a:r>
              <a:rPr lang="en-US" dirty="0"/>
              <a:t>.</a:t>
            </a:r>
            <a:endParaRPr lang="en-IN" dirty="0"/>
          </a:p>
          <a:p>
            <a:r>
              <a:rPr lang="en-IN" dirty="0"/>
              <a:t> </a:t>
            </a:r>
            <a:r>
              <a:rPr lang="en-US" b="1" dirty="0"/>
              <a:t>RGB</a:t>
            </a:r>
            <a:r>
              <a:rPr lang="en-US" dirty="0"/>
              <a:t> mixes color and brightness, making it hard to isolate just the hue or shade.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5D13B-73B0-91DF-25FE-0A325138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35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4067-7115-6CE6-8FD0-3FE71DF9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HSV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222C-55E1-A728-EE8B-B95DB3A498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Image Processing</a:t>
            </a:r>
            <a:r>
              <a:rPr lang="en-IN" dirty="0"/>
              <a:t> (computer vision)</a:t>
            </a:r>
          </a:p>
          <a:p>
            <a:r>
              <a:rPr lang="en-IN" b="1" dirty="0"/>
              <a:t> Object Tracking</a:t>
            </a:r>
            <a:endParaRPr lang="en-IN" dirty="0"/>
          </a:p>
          <a:p>
            <a:r>
              <a:rPr lang="en-IN" dirty="0"/>
              <a:t> </a:t>
            </a:r>
            <a:r>
              <a:rPr lang="en-IN" b="1" dirty="0" err="1"/>
              <a:t>Color</a:t>
            </a:r>
            <a:r>
              <a:rPr lang="en-IN" b="1" dirty="0"/>
              <a:t> Pickers</a:t>
            </a:r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Skin or face detection</a:t>
            </a:r>
            <a:endParaRPr lang="en-IN" dirty="0"/>
          </a:p>
          <a:p>
            <a:r>
              <a:rPr lang="en-IN" dirty="0"/>
              <a:t>  </a:t>
            </a:r>
            <a:r>
              <a:rPr lang="en-US" b="1" dirty="0"/>
              <a:t>Underwater or low-light color detection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CB986-BB45-DC71-CB0C-F9A7A387C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7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0257" y="1094014"/>
            <a:ext cx="5641848" cy="5029200"/>
          </a:xfrm>
        </p:spPr>
        <p:txBody>
          <a:bodyPr/>
          <a:lstStyle/>
          <a:p>
            <a:r>
              <a:rPr lang="en-US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 The word </a:t>
            </a:r>
            <a:r>
              <a:rPr lang="en-US" b="1" dirty="0"/>
              <a:t>"color"</a:t>
            </a:r>
            <a:r>
              <a:rPr lang="en-US" dirty="0"/>
              <a:t> refers to the visual perception created by the way an object reflects or emits light. It's how our eyes and brain interpret different wavelengths of light.</a:t>
            </a:r>
          </a:p>
          <a:p>
            <a:r>
              <a:rPr lang="en-US" dirty="0"/>
              <a:t> Color is a </a:t>
            </a:r>
            <a:r>
              <a:rPr lang="en-US" b="1" dirty="0"/>
              <a:t>property of light</a:t>
            </a:r>
            <a:r>
              <a:rPr lang="en-US" dirty="0"/>
              <a:t> determined by its </a:t>
            </a:r>
            <a:r>
              <a:rPr lang="en-US" b="1" dirty="0"/>
              <a:t>wavelength</a:t>
            </a:r>
            <a:r>
              <a:rPr lang="en-US" dirty="0"/>
              <a:t> in the visible spectrum</a:t>
            </a:r>
          </a:p>
          <a:p>
            <a:r>
              <a:rPr lang="en-US" dirty="0"/>
              <a:t> For example:</a:t>
            </a:r>
          </a:p>
          <a:p>
            <a:r>
              <a:rPr lang="en-US" dirty="0"/>
              <a:t> </a:t>
            </a:r>
            <a:r>
              <a:rPr lang="en-IN" b="1" dirty="0"/>
              <a:t>Red</a:t>
            </a:r>
            <a:r>
              <a:rPr lang="en-IN" dirty="0"/>
              <a:t>: ~620–750 nm</a:t>
            </a:r>
            <a:endParaRPr lang="en-US" dirty="0"/>
          </a:p>
          <a:p>
            <a:r>
              <a:rPr lang="en-US" dirty="0"/>
              <a:t> </a:t>
            </a:r>
            <a:r>
              <a:rPr lang="en-IN" b="1" dirty="0"/>
              <a:t>Green</a:t>
            </a:r>
            <a:r>
              <a:rPr lang="en-IN" dirty="0"/>
              <a:t>: ~495–570 nm</a:t>
            </a:r>
            <a:endParaRPr lang="en-US" dirty="0"/>
          </a:p>
          <a:p>
            <a:r>
              <a:rPr lang="en-US" dirty="0"/>
              <a:t> </a:t>
            </a:r>
            <a:r>
              <a:rPr lang="en-IN" b="1" dirty="0"/>
              <a:t>Blue</a:t>
            </a:r>
            <a:r>
              <a:rPr lang="en-IN" dirty="0"/>
              <a:t>: ~450–495 nm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00E880-57AA-2140-8753-3E795CE2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50605"/>
            <a:ext cx="7534656" cy="914400"/>
          </a:xfrm>
        </p:spPr>
        <p:txBody>
          <a:bodyPr/>
          <a:lstStyle/>
          <a:p>
            <a:r>
              <a:rPr lang="en-IN" dirty="0"/>
              <a:t>What is </a:t>
            </a:r>
            <a:r>
              <a:rPr lang="en-IN" dirty="0" err="1"/>
              <a:t>color</a:t>
            </a:r>
            <a:r>
              <a:rPr lang="en-I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534886"/>
          </a:xfrm>
        </p:spPr>
        <p:txBody>
          <a:bodyPr anchor="b"/>
          <a:lstStyle/>
          <a:p>
            <a:r>
              <a:rPr lang="en-US" dirty="0"/>
              <a:t>What is color model?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2612571"/>
            <a:ext cx="8109772" cy="385807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 COLOR MODEL CAN BE DEFINED AS A SYSTEM,WHICH MAKES USE OF THE THREE PRIMARY COLORS(RGB),TO PRODUCE A VAST RANGE OF COLORS.THERE are many color models used in the technology sector and each of them have certain purposes and different from each </a:t>
            </a:r>
            <a:r>
              <a:rPr lang="en-US" sz="2000" dirty="0" err="1"/>
              <a:t>other.the</a:t>
            </a:r>
            <a:r>
              <a:rPr lang="en-US" sz="2000" dirty="0"/>
              <a:t> range of colors which can be produced by deploying any particular color model is referred technically as a color space.</a:t>
            </a:r>
          </a:p>
          <a:p>
            <a:r>
              <a:rPr lang="en-US" dirty="0"/>
              <a:t>The different color models are:</a:t>
            </a:r>
          </a:p>
          <a:p>
            <a:r>
              <a:rPr lang="en-US" dirty="0"/>
              <a:t>-</a:t>
            </a:r>
            <a:r>
              <a:rPr lang="en-US" dirty="0" err="1"/>
              <a:t>rgb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cmy</a:t>
            </a:r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hsv</a:t>
            </a:r>
            <a:endParaRPr lang="en-US" dirty="0"/>
          </a:p>
          <a:p>
            <a:r>
              <a:rPr lang="en-US" dirty="0"/>
              <a:t>-YIQ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 dirty="0"/>
              <a:t>   These are the </a:t>
            </a:r>
            <a:r>
              <a:rPr lang="en-US" b="1" dirty="0"/>
              <a:t>primary colors of light</a:t>
            </a:r>
            <a:r>
              <a:rPr lang="en-US" dirty="0"/>
              <a:t>, and by mixing them at different intensities (usually from 0 to 255), we can create </a:t>
            </a:r>
            <a:r>
              <a:rPr lang="en-US" b="1" dirty="0"/>
              <a:t>millions of colors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R-Red</a:t>
            </a:r>
          </a:p>
          <a:p>
            <a:pPr lvl="1"/>
            <a:r>
              <a:rPr lang="en-US" dirty="0"/>
              <a:t> G-Green</a:t>
            </a:r>
          </a:p>
          <a:p>
            <a:pPr lvl="1"/>
            <a:r>
              <a:rPr lang="en-US" dirty="0"/>
              <a:t> B-Blue</a:t>
            </a:r>
          </a:p>
          <a:p>
            <a:pPr lvl="1"/>
            <a:r>
              <a:rPr lang="en-US" dirty="0"/>
              <a:t> Primary colors are used to produce the secondary colors as and when required</a:t>
            </a:r>
          </a:p>
          <a:p>
            <a:pPr lvl="1"/>
            <a:r>
              <a:rPr lang="en-US" dirty="0"/>
              <a:t> There are two color model-Additive and Subtractive models.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US" dirty="0"/>
              <a:t> It is a subtractive color model, which means it works by removing light from white</a:t>
            </a:r>
          </a:p>
          <a:p>
            <a:pPr lvl="1"/>
            <a:r>
              <a:rPr lang="en-US" dirty="0"/>
              <a:t> C-Cyan</a:t>
            </a:r>
          </a:p>
          <a:p>
            <a:pPr lvl="1"/>
            <a:r>
              <a:rPr lang="en-US" dirty="0"/>
              <a:t> M-Magenta</a:t>
            </a:r>
          </a:p>
          <a:p>
            <a:pPr lvl="1"/>
            <a:r>
              <a:rPr lang="en-US" dirty="0"/>
              <a:t> Y-Yellow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C0E884-D7A9-A8A3-AA1A-419C4B18E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RGB and CMY </a:t>
            </a:r>
            <a:r>
              <a:rPr lang="en-IN" dirty="0" err="1"/>
              <a:t>color</a:t>
            </a:r>
            <a:r>
              <a:rPr lang="en-IN" dirty="0"/>
              <a:t> model: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1FE4AE-47DE-2056-354E-C51F9919D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933" y="3977639"/>
            <a:ext cx="1975253" cy="1878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7A90EC-0F8F-CFDE-107E-0DC8527FA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03" y="3977640"/>
            <a:ext cx="1975253" cy="18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HSV color model?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r>
              <a:rPr lang="en-US" dirty="0"/>
              <a:t> H-The type of color</a:t>
            </a:r>
          </a:p>
          <a:p>
            <a:r>
              <a:rPr lang="en-US" dirty="0"/>
              <a:t> S-How strong or pure the color is</a:t>
            </a:r>
          </a:p>
          <a:p>
            <a:r>
              <a:rPr lang="en-US" dirty="0"/>
              <a:t> V-How bright or dark the color is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endParaRPr lang="en-US" dirty="0"/>
          </a:p>
          <a:p>
            <a:pPr lvl="1"/>
            <a:r>
              <a:rPr lang="en-US" dirty="0"/>
              <a:t> H-Hue</a:t>
            </a:r>
          </a:p>
          <a:p>
            <a:pPr lvl="1"/>
            <a:r>
              <a:rPr lang="en-US" dirty="0"/>
              <a:t> Hue(H) is the angle around the vertical axis.</a:t>
            </a:r>
          </a:p>
          <a:p>
            <a:pPr lvl="1"/>
            <a:r>
              <a:rPr lang="en-US" dirty="0"/>
              <a:t> S-Saturation</a:t>
            </a:r>
          </a:p>
          <a:p>
            <a:pPr lvl="1"/>
            <a:r>
              <a:rPr lang="en-US" dirty="0"/>
              <a:t> Saturation(S) is a value from 0 to 1 indicating how far from the vertical axis the color lies.</a:t>
            </a:r>
          </a:p>
          <a:p>
            <a:pPr lvl="1"/>
            <a:r>
              <a:rPr lang="en-US" dirty="0"/>
              <a:t> V-Value</a:t>
            </a:r>
          </a:p>
          <a:p>
            <a:pPr lvl="1"/>
            <a:r>
              <a:rPr lang="en-US" dirty="0"/>
              <a:t> Value(V) is the height of the </a:t>
            </a:r>
            <a:r>
              <a:rPr lang="en-US" dirty="0" err="1"/>
              <a:t>hexcone</a:t>
            </a:r>
            <a:r>
              <a:rPr lang="en-US" dirty="0"/>
              <a:t>.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HSV color model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58851786"/>
              </p:ext>
            </p:extLst>
          </p:nvPr>
        </p:nvGraphicFramePr>
        <p:xfrm>
          <a:off x="4097338" y="2038350"/>
          <a:ext cx="7180262" cy="390254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8373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7717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HUE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SATURATION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Green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White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812163">
                <a:tc>
                  <a:txBody>
                    <a:bodyPr/>
                    <a:lstStyle/>
                    <a:p>
                      <a:r>
                        <a:rPr lang="en-US" sz="2000" b="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Black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33196-2EC5-F532-779A-C46B7EF4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68" y="2234585"/>
            <a:ext cx="3279486" cy="31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Hue,Saturation,Value:Cylinder</a:t>
            </a:r>
            <a:r>
              <a:rPr lang="en-US" dirty="0"/>
              <a:t>!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C9C421E-20DA-A098-6D9D-8B8903671446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7090413" y="2228769"/>
            <a:ext cx="3622345" cy="37148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807429-D6A7-66BE-DF8F-4C9D9F0CE1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707455" y="2472072"/>
            <a:ext cx="4201958" cy="3069007"/>
          </a:xfr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9671-FDEC-0B7E-B7FE-094C7D1E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Artists do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BD67-C5F0-2BEE-8615-2C4D03D3DD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 Artists often specify </a:t>
            </a:r>
            <a:r>
              <a:rPr lang="en-IN" dirty="0" err="1"/>
              <a:t>color</a:t>
            </a:r>
            <a:r>
              <a:rPr lang="en-IN" dirty="0"/>
              <a:t> as </a:t>
            </a:r>
            <a:r>
              <a:rPr lang="en-IN" dirty="0" err="1"/>
              <a:t>tints,shades</a:t>
            </a:r>
            <a:r>
              <a:rPr lang="en-IN" dirty="0"/>
              <a:t> and tones of saturated(pure) pigments.</a:t>
            </a:r>
          </a:p>
          <a:p>
            <a:r>
              <a:rPr lang="en-IN" dirty="0"/>
              <a:t> </a:t>
            </a:r>
            <a:r>
              <a:rPr lang="en-IN" dirty="0" err="1"/>
              <a:t>Tint:gotten</a:t>
            </a:r>
            <a:r>
              <a:rPr lang="en-IN" dirty="0"/>
              <a:t> by adding white to a pure </a:t>
            </a:r>
            <a:r>
              <a:rPr lang="en-IN" dirty="0" err="1"/>
              <a:t>pigment,decreasing</a:t>
            </a:r>
            <a:r>
              <a:rPr lang="en-IN" dirty="0"/>
              <a:t> saturation.</a:t>
            </a:r>
          </a:p>
          <a:p>
            <a:r>
              <a:rPr lang="en-IN" dirty="0"/>
              <a:t> </a:t>
            </a:r>
            <a:r>
              <a:rPr lang="en-IN" dirty="0" err="1"/>
              <a:t>Shade:gotten</a:t>
            </a:r>
            <a:r>
              <a:rPr lang="en-IN" dirty="0"/>
              <a:t> by adding black to a pure </a:t>
            </a:r>
            <a:r>
              <a:rPr lang="en-IN" dirty="0" err="1"/>
              <a:t>pigment,decreasing</a:t>
            </a:r>
            <a:r>
              <a:rPr lang="en-IN" dirty="0"/>
              <a:t> lightness.</a:t>
            </a:r>
          </a:p>
          <a:p>
            <a:r>
              <a:rPr lang="en-IN" dirty="0"/>
              <a:t> </a:t>
            </a:r>
            <a:r>
              <a:rPr lang="en-IN" dirty="0" err="1"/>
              <a:t>Tone:gotten</a:t>
            </a:r>
            <a:r>
              <a:rPr lang="en-IN" dirty="0"/>
              <a:t> by adding white and black to a pure pigment.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00825-7DCF-327E-ED23-20E0F5910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A1AD3-9A8E-A167-4654-B40D3BF03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460" y="2561621"/>
            <a:ext cx="3024540" cy="38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3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2512E1-FC5A-4AAA-439B-06651B5B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3" y="1796651"/>
            <a:ext cx="9966907" cy="398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374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{2B8B8897-DB4B-4343-AA1A-A36B5F0FA9EC}tf11964407_win32</Template>
  <TotalTime>379</TotalTime>
  <Words>600</Words>
  <Application>Microsoft Office PowerPoint</Application>
  <PresentationFormat>Widescreen</PresentationFormat>
  <Paragraphs>100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Gill Sans Nova Light</vt:lpstr>
      <vt:lpstr>Sagona Book</vt:lpstr>
      <vt:lpstr>Custom</vt:lpstr>
      <vt:lpstr>  HSV Color Model                                                                                                                     By                                                                                                                                                             Jayasree V                                                                                                                                                                 2023510026</vt:lpstr>
      <vt:lpstr>What is color?</vt:lpstr>
      <vt:lpstr>What is color model?</vt:lpstr>
      <vt:lpstr>RGB and CMY color model:</vt:lpstr>
      <vt:lpstr>What is HSV color model?</vt:lpstr>
      <vt:lpstr>HSV color model </vt:lpstr>
      <vt:lpstr>Hue,Saturation,Value:Cylinder!</vt:lpstr>
      <vt:lpstr>How do Artists do it?</vt:lpstr>
      <vt:lpstr>PowerPoint Presentation</vt:lpstr>
      <vt:lpstr>Why is HSV used?</vt:lpstr>
      <vt:lpstr>Where is HSV used?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DHANALAKSHMI A</dc:creator>
  <cp:lastModifiedBy>DHANALAKSHMI A</cp:lastModifiedBy>
  <cp:revision>3</cp:revision>
  <dcterms:created xsi:type="dcterms:W3CDTF">2025-05-05T11:55:08Z</dcterms:created>
  <dcterms:modified xsi:type="dcterms:W3CDTF">2025-05-05T18:40:51Z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