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shree%20naan%20mudhalvan1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[shree naan mudhalvan1]in!PivotTable3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200219586555272"/>
          <c:y val="0.12860892388451445"/>
          <c:w val="0.72214030921179739"/>
          <c:h val="0.750102799650043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in!$AG$6:$AG$7</c:f>
              <c:strCache>
                <c:ptCount val="1"/>
                <c:pt idx="0">
                  <c:v>BAD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in!$AF$8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in!$AG$8</c:f>
              <c:numCache>
                <c:formatCode>General</c:formatCode>
                <c:ptCount val="1"/>
                <c:pt idx="0">
                  <c:v>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20-420D-8217-0DF813EDCCBD}"/>
            </c:ext>
          </c:extLst>
        </c:ser>
        <c:ser>
          <c:idx val="1"/>
          <c:order val="1"/>
          <c:tx>
            <c:strRef>
              <c:f>in!$AH$6:$AH$7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in!$AF$8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in!$AH$8</c:f>
              <c:numCache>
                <c:formatCode>General</c:formatCode>
                <c:ptCount val="1"/>
                <c:pt idx="0">
                  <c:v>418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20-420D-8217-0DF813EDCCBD}"/>
            </c:ext>
          </c:extLst>
        </c:ser>
        <c:ser>
          <c:idx val="2"/>
          <c:order val="2"/>
          <c:tx>
            <c:strRef>
              <c:f>in!$AI$6:$AI$7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in!$AF$8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in!$AI$8</c:f>
              <c:numCache>
                <c:formatCode>General</c:formatCode>
                <c:ptCount val="1"/>
                <c:pt idx="0">
                  <c:v>510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20-420D-8217-0DF813EDCCBD}"/>
            </c:ext>
          </c:extLst>
        </c:ser>
        <c:ser>
          <c:idx val="3"/>
          <c:order val="3"/>
          <c:tx>
            <c:strRef>
              <c:f>in!$AJ$6:$AJ$7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in!$AF$8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in!$AJ$8</c:f>
              <c:numCache>
                <c:formatCode>General</c:formatCode>
                <c:ptCount val="1"/>
                <c:pt idx="0">
                  <c:v>1530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920-420D-8217-0DF813EDCCBD}"/>
            </c:ext>
          </c:extLst>
        </c:ser>
        <c:ser>
          <c:idx val="4"/>
          <c:order val="4"/>
          <c:tx>
            <c:strRef>
              <c:f>in!$AK$6:$AK$7</c:f>
              <c:strCache>
                <c:ptCount val="1"/>
                <c:pt idx="0">
                  <c:v>SUPER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in!$AF$8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in!$AK$8</c:f>
              <c:numCache>
                <c:formatCode>General</c:formatCode>
                <c:ptCount val="1"/>
                <c:pt idx="0">
                  <c:v>270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20-420D-8217-0DF813EDCCBD}"/>
            </c:ext>
          </c:extLst>
        </c:ser>
        <c:ser>
          <c:idx val="5"/>
          <c:order val="5"/>
          <c:tx>
            <c:strRef>
              <c:f>in!$AL$6:$AL$7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in!$AF$8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in!$AL$8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5-D920-420D-8217-0DF813EDCC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9196943"/>
        <c:axId val="249205103"/>
      </c:barChart>
      <c:catAx>
        <c:axId val="249196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205103"/>
        <c:crosses val="autoZero"/>
        <c:auto val="1"/>
        <c:lblAlgn val="ctr"/>
        <c:lblOffset val="100"/>
        <c:noMultiLvlLbl val="0"/>
      </c:catAx>
      <c:valAx>
        <c:axId val="249205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196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>
            <a:extLst>
              <a:ext uri="{FF2B5EF4-FFF2-40B4-BE49-F238E27FC236}">
                <a16:creationId xmlns:a16="http://schemas.microsoft.com/office/drawing/2014/main" id="{138EBF81-C5B3-86FD-5027-970A18F92F5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E1555D82-D28E-E75C-1D55-E18AF60DAE0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6905621" y="0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48FC158-9658-42A7-9990-E3A7B92A5C57}" type="datetime1">
              <a:rPr lang="en-IN"/>
              <a:pPr lvl="0"/>
              <a:t>31-08-2024</a:t>
            </a:fld>
            <a:endParaRPr lang="en-IN"/>
          </a:p>
        </p:txBody>
      </p:sp>
      <p:sp>
        <p:nvSpPr>
          <p:cNvPr id="10" name="Slide Image Placeholder 3">
            <a:extLst>
              <a:ext uri="{FF2B5EF4-FFF2-40B4-BE49-F238E27FC236}">
                <a16:creationId xmlns:a16="http://schemas.microsoft.com/office/drawing/2014/main" id="{FBAA0854-DEA3-311D-4E72-6ADA0B66FF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38603" y="857250"/>
            <a:ext cx="4114800" cy="2314574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1" name="Notes Placeholder 4">
            <a:extLst>
              <a:ext uri="{FF2B5EF4-FFF2-40B4-BE49-F238E27FC236}">
                <a16:creationId xmlns:a16="http://schemas.microsoft.com/office/drawing/2014/main" id="{BAA4028F-FC1F-BF8E-707F-49152061795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1219196" y="3300417"/>
            <a:ext cx="9753603" cy="2700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7CDAC23B-B658-E3FF-818E-D43925BF960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6513508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DF3F8F14-3285-A192-6363-C9BB538893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6905621" y="6513508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4E5EB61C-336D-4546-9654-CFC7708D7B83}" type="slidenum">
              <a:t>‹#›</a:t>
            </a:fld>
            <a:endParaRPr lang="en-IN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5BA11-4AC3-4792-9248-BFE74CB3E113}" type="datetimeFigureOut">
              <a:t>8/31/2024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D174D-529E-4FA9-9029-8B3DA9F250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2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C03F6A-EF3C-9367-4C84-DD3E6F7CD1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E1B2D6-0DDE-7D91-5E4C-58B659B45E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219196" y="3300417"/>
            <a:ext cx="9753603" cy="2700332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56527-1200-50F4-451C-15F2E58F859B}"/>
              </a:ext>
            </a:extLst>
          </p:cNvPr>
          <p:cNvSpPr txBox="1">
            <a:spLocks noGrp="1"/>
          </p:cNvSpPr>
          <p:nvPr/>
        </p:nvSpPr>
        <p:spPr>
          <a:xfrm>
            <a:off x="6905621" y="6513508"/>
            <a:ext cx="5283202" cy="34449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A1EB2-B12B-482C-88BE-123A54DC5DC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18D8D48B-4793-1D68-B8F5-3C3E8B1F6F5E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170FF236-2E9D-EA00-7CE7-3AB4FCC3A681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3EA2DCFB-60AB-BD18-3253-C0AC422791EC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08AE6D60-297F-34DF-0D7F-47CDC7E6075D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F434BE86-4FA7-DA7F-29E3-D03696C4E505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477E83F6-0A1C-457D-4DE7-CCDB37F78E3E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C6848D2B-75AC-6FC5-7203-8CFA90CF1594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B514CA00-8055-EC72-6F08-2FAFF1992D40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C19E7A5F-F48E-2587-3989-0E2A18F68784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12E86C0E-D413-41C5-3DB7-FB1E19FEAC9F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928564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1401B997-9760-61E2-EB91-58B55F1897A2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052A7B37-18C9-BDB3-027C-4E3F8312436E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B72CE599-337A-CB2B-0507-63FB2BF47E0A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B24436F7-EA13-323C-E8E7-D8BE8DCFA598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F45849ED-BCC3-E52C-86A5-CE58C97F9D78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9E1A31B0-1A9D-FE3D-9024-ABBDA372D906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D7EA2262-D0E9-FFCE-5240-60B0F2C05593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DE4E7D63-52FC-1E8E-ED34-8ACC1B2DCE61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E918B4F7-501D-4191-15C8-3FD557B39FE2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424478C8-BD98-FB96-5BDF-9616CB39C703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362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7FCEF150-0A63-D651-CFB2-620BC8B985B7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BEE31BBC-DB7F-4AD4-7B03-4B5413888DA2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BE04C1C9-4AE2-1FA9-8F63-7528EBE2B1A8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F62E8B5A-0611-504B-23EF-4ED6F328E69A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51F9A91A-B0A6-C1AE-C17A-C509252F5BEF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DB3C70B7-9B58-8A63-7152-EEFF93912ABF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A16C3C20-3B76-6CD7-E3F3-6D4F64443C74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9405B9C6-0222-A0A6-5656-DE4C0ED5F3AE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2E6392B4-44DC-CD1B-9F51-C365398124E5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6901D666-E2C1-6C85-9469-34BF3FC53445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550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056A94EB-67C3-9AFB-0AAF-1E9F25612D29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6D5835FF-BBB7-1851-1110-B795A670DC27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15B14354-F16D-074E-FF60-27CFC253A3BD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79F43C94-5D81-0BC3-25C2-C018279B8664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A19DB191-DC63-08A8-6ECC-6D7E39925285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E37A0A10-1625-EA1D-8DE0-86C72EA87498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B72EBFAE-1DC9-F28B-EE64-47F516F85365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3B09AA51-2C22-867B-2F6B-AB3F58E2F771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92CBBC3A-E558-797E-D2A7-6BE0BF25660A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F27BC40C-7491-0B05-A23C-778E7692A57F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53419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FEC87414-1B9B-FF42-BA54-4AA225C8687E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FF01DE80-F19A-283D-750F-970F30148338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96B33306-6B3B-E70B-7B7D-C94D0BEF8B21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E39C9B17-16BE-26C1-BDF8-5EA2D9703EDD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F02B7F97-01F9-1DFC-AA92-CFB6CAAB6AB7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90603F46-5BB8-F6D3-6261-C5FF3BDCF3E7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FFC0A3EE-7F3E-9BF5-7B97-01266EBEFFF3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0D5EC5CD-A7EB-F079-0FE7-5CA698091CCC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3105B771-4DB6-7E5E-8875-FFE9D35FD887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6E5D146A-FBEC-5A2F-A6CF-4013A1F6BB02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137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86056B30-083C-2A23-7CE7-BD5709C65E34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EF8AFB70-70FC-FF30-FAB9-38DB86FAD467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678167F9-B8FF-F6E2-B621-BF39F7FAA43D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ECFC779C-6AE9-886D-B88C-34942D45FDD1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401C8AD5-ACF4-C723-E7BE-95E74FBE203D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E84AB7A7-3D32-EDF1-6FAF-D6ADD8881C56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5A999D0C-CEDA-81AF-8B0B-6D1DD5242230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8937727A-9CC1-36D4-085F-EBC1F63F939B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7CB4B228-B2BB-3241-DA84-20F6FFEE47F5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ADE68629-3854-C024-A752-5A8C207EB90F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Holder 2">
            <a:extLst>
              <a:ext uri="{FF2B5EF4-FFF2-40B4-BE49-F238E27FC236}">
                <a16:creationId xmlns:a16="http://schemas.microsoft.com/office/drawing/2014/main" id="{B19EB22F-3B28-17DC-2B9C-32A582917D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endParaRPr lang="en-US"/>
          </a:p>
        </p:txBody>
      </p:sp>
      <p:sp>
        <p:nvSpPr>
          <p:cNvPr id="13" name="Holder 3">
            <a:extLst>
              <a:ext uri="{FF2B5EF4-FFF2-40B4-BE49-F238E27FC236}">
                <a16:creationId xmlns:a16="http://schemas.microsoft.com/office/drawing/2014/main" id="{553ED310-4AFF-4159-30BE-0FF00BD833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3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410B8862-7200-EB17-52E1-AEEAE8FBDA2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145276" y="6377940"/>
            <a:ext cx="390144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sp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Holder 5">
            <a:extLst>
              <a:ext uri="{FF2B5EF4-FFF2-40B4-BE49-F238E27FC236}">
                <a16:creationId xmlns:a16="http://schemas.microsoft.com/office/drawing/2014/main" id="{D2E39467-89F2-55EB-9712-1CBBC701A77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09603" y="6377940"/>
            <a:ext cx="280416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6D4F24AD-A3ED-4221-9AAF-8B2B40529BB0}" type="datetime1">
              <a:rPr lang="en-US"/>
              <a:pPr lvl="0"/>
              <a:t>8/31/2024</a:t>
            </a:fld>
            <a:endParaRPr lang="en-US"/>
          </a:p>
        </p:txBody>
      </p:sp>
      <p:sp>
        <p:nvSpPr>
          <p:cNvPr id="16" name="Holder 6">
            <a:extLst>
              <a:ext uri="{FF2B5EF4-FFF2-40B4-BE49-F238E27FC236}">
                <a16:creationId xmlns:a16="http://schemas.microsoft.com/office/drawing/2014/main" id="{CAD93319-90FA-098B-8618-7A141E690B9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10" baseline="0">
                <a:solidFill>
                  <a:srgbClr val="2D936B"/>
                </a:solidFill>
                <a:uFillTx/>
                <a:latin typeface="Trebuchet MS"/>
                <a:cs typeface="Trebuchet MS"/>
              </a:defRPr>
            </a:lvl1pPr>
          </a:lstStyle>
          <a:p>
            <a:pPr lvl="0"/>
            <a:fld id="{81D86AC8-38E4-4523-8DE9-5F21437507D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marL="0" marR="0" lvl="0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800" b="1" i="0" u="none" strike="noStrike" kern="0" cap="none" spc="0" baseline="0">
          <a:solidFill>
            <a:srgbClr val="000000"/>
          </a:solidFill>
          <a:uFillTx/>
          <a:latin typeface="Trebuchet MS"/>
          <a:cs typeface="Trebuchet MS"/>
        </a:defRPr>
      </a:lvl1pPr>
    </p:titleStyle>
    <p:bodyStyle>
      <a:lvl1pPr marL="0" marR="0" lvl="0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0" cap="none" spc="0" baseline="0">
          <a:solidFill>
            <a:srgbClr val="000000"/>
          </a:solidFill>
          <a:uFillTx/>
          <a:latin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44B32DFF-6E0B-A5C4-B5B5-339D087F22B3}"/>
              </a:ext>
            </a:extLst>
          </p:cNvPr>
          <p:cNvGrpSpPr/>
          <p:nvPr/>
        </p:nvGrpSpPr>
        <p:grpSpPr>
          <a:xfrm>
            <a:off x="876296" y="990596"/>
            <a:ext cx="1743074" cy="1333507"/>
            <a:chOff x="876296" y="990596"/>
            <a:chExt cx="1743074" cy="1333507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92FABAE7-699D-02A3-DAE7-A3F7DF483FB8}"/>
                </a:ext>
              </a:extLst>
            </p:cNvPr>
            <p:cNvSpPr/>
            <p:nvPr/>
          </p:nvSpPr>
          <p:spPr>
            <a:xfrm>
              <a:off x="876296" y="1266828"/>
              <a:ext cx="1228725" cy="10572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28725"/>
                <a:gd name="f4" fmla="val 1057275"/>
                <a:gd name="f5" fmla="val 964438"/>
                <a:gd name="f6" fmla="val 264312"/>
                <a:gd name="f7" fmla="val 528701"/>
                <a:gd name="f8" fmla="*/ f0 1 1228725"/>
                <a:gd name="f9" fmla="*/ f1 1 10572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28725"/>
                <a:gd name="f16" fmla="*/ f13 1 10572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28725" h="10572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AB9BB9F-270D-19BB-9532-871786559A23}"/>
                </a:ext>
              </a:extLst>
            </p:cNvPr>
            <p:cNvSpPr/>
            <p:nvPr/>
          </p:nvSpPr>
          <p:spPr>
            <a:xfrm>
              <a:off x="1971674" y="990596"/>
              <a:ext cx="647696" cy="5619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7700"/>
                <a:gd name="f4" fmla="val 561975"/>
                <a:gd name="f5" fmla="val 507238"/>
                <a:gd name="f6" fmla="val 140462"/>
                <a:gd name="f7" fmla="val 280924"/>
                <a:gd name="f8" fmla="*/ f0 1 647700"/>
                <a:gd name="f9" fmla="*/ f1 1 5619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47700"/>
                <a:gd name="f16" fmla="*/ f13 1 5619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47700" h="5619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D8EBAD70-166C-E8E4-C7EB-71CAC770569C}"/>
              </a:ext>
            </a:extLst>
          </p:cNvPr>
          <p:cNvSpPr/>
          <p:nvPr/>
        </p:nvSpPr>
        <p:spPr>
          <a:xfrm>
            <a:off x="3752853" y="1190621"/>
            <a:ext cx="1666878" cy="1438278"/>
          </a:xfrm>
          <a:custGeom>
            <a:avLst/>
            <a:gdLst>
              <a:gd name="f0" fmla="val w"/>
              <a:gd name="f1" fmla="val h"/>
              <a:gd name="f2" fmla="val 0"/>
              <a:gd name="f3" fmla="val 1666875"/>
              <a:gd name="f4" fmla="val 1438275"/>
              <a:gd name="f5" fmla="val 1307338"/>
              <a:gd name="f6" fmla="val 359537"/>
              <a:gd name="f7" fmla="val 719074"/>
              <a:gd name="f8" fmla="*/ f0 1 1666875"/>
              <a:gd name="f9" fmla="*/ f1 1 143827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666875"/>
              <a:gd name="f16" fmla="*/ f13 1 143827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666875" h="143827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D0A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09C1044-994A-B45F-40B3-6B00C956BF01}"/>
              </a:ext>
            </a:extLst>
          </p:cNvPr>
          <p:cNvSpPr/>
          <p:nvPr/>
        </p:nvSpPr>
        <p:spPr>
          <a:xfrm>
            <a:off x="3800475" y="5229225"/>
            <a:ext cx="723903" cy="619121"/>
          </a:xfrm>
          <a:custGeom>
            <a:avLst/>
            <a:gdLst>
              <a:gd name="f0" fmla="val w"/>
              <a:gd name="f1" fmla="val h"/>
              <a:gd name="f2" fmla="val 0"/>
              <a:gd name="f3" fmla="val 723900"/>
              <a:gd name="f4" fmla="val 619125"/>
              <a:gd name="f5" fmla="val 569087"/>
              <a:gd name="f6" fmla="val 154812"/>
              <a:gd name="f7" fmla="val 309625"/>
              <a:gd name="f8" fmla="*/ f0 1 723900"/>
              <a:gd name="f9" fmla="*/ f1 1 61912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723900"/>
              <a:gd name="f16" fmla="*/ f13 1 61912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723900" h="61912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CAD8B6E-D0AA-AE68-195D-530FE32B1B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828675" y="19668"/>
            <a:ext cx="9982203" cy="100155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3213731" lvl="0">
              <a:spcBef>
                <a:spcPts val="130"/>
              </a:spcBef>
            </a:pPr>
            <a:r>
              <a:rPr lang="en-US" sz="3200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  <a:t>Employee Data Analysis using Excel </a:t>
            </a:r>
            <a:br>
              <a:rPr lang="en-US" sz="3200">
                <a:solidFill>
                  <a:srgbClr val="0F0F0F"/>
                </a:solidFill>
                <a:latin typeface="Roboto" pitchFamily="2"/>
              </a:rPr>
            </a:br>
            <a:endParaRPr lang="en-US" sz="3200" b="0" spc="15"/>
          </a:p>
        </p:txBody>
      </p:sp>
      <p:pic>
        <p:nvPicPr>
          <p:cNvPr id="8" name="object 9">
            <a:extLst>
              <a:ext uri="{FF2B5EF4-FFF2-40B4-BE49-F238E27FC236}">
                <a16:creationId xmlns:a16="http://schemas.microsoft.com/office/drawing/2014/main" id="{69F0AEDD-7A98-AC93-E485-6EDD338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11">
            <a:extLst>
              <a:ext uri="{FF2B5EF4-FFF2-40B4-BE49-F238E27FC236}">
                <a16:creationId xmlns:a16="http://schemas.microsoft.com/office/drawing/2014/main" id="{1572BC9D-EABF-869C-CACB-2423A6B2EB0A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EB0D7A-2104-44D5-ABC2-F739B47C59D6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8F0C1629-F5A1-C2F5-2AE7-0564D26FC389}"/>
              </a:ext>
            </a:extLst>
          </p:cNvPr>
          <p:cNvSpPr txBox="1"/>
          <p:nvPr/>
        </p:nvSpPr>
        <p:spPr>
          <a:xfrm>
            <a:off x="2554540" y="3314151"/>
            <a:ext cx="8610603" cy="193899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STUDENT NAME:</a:t>
            </a: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JAYASRI . S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REGISTER NO:</a:t>
            </a: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312208948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DEPARTMENT:</a:t>
            </a: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B.COM GENERAL 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COLLEGE</a:t>
            </a: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: CHEVALIER T. THOMAS ELIZABETH COLLEGE FOR WOMEN 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</a:t>
            </a: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2C421958-AA15-AE27-7D45-C73386D14C92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3" name="object 6">
            <a:extLst>
              <a:ext uri="{FF2B5EF4-FFF2-40B4-BE49-F238E27FC236}">
                <a16:creationId xmlns:a16="http://schemas.microsoft.com/office/drawing/2014/main" id="{AC414155-7F60-7448-926F-256F52B0F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object 9">
            <a:extLst>
              <a:ext uri="{FF2B5EF4-FFF2-40B4-BE49-F238E27FC236}">
                <a16:creationId xmlns:a16="http://schemas.microsoft.com/office/drawing/2014/main" id="{740632B4-233C-0FBC-63F1-6346B6A418B4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133FA8-323A-4ED2-A9C5-16C408C14D78}" type="slidenum">
              <a:t>10</a:t>
            </a:fld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D7C81FBB-CAB8-CD72-A7EF-848638D6C16E}"/>
              </a:ext>
            </a:extLst>
          </p:cNvPr>
          <p:cNvSpPr txBox="1"/>
          <p:nvPr/>
        </p:nvSpPr>
        <p:spPr>
          <a:xfrm>
            <a:off x="739777" y="291144"/>
            <a:ext cx="3303900" cy="7581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b="1" i="0" u="none" strike="noStrike" kern="1200" cap="none" spc="1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M</a:t>
            </a:r>
            <a:r>
              <a:rPr lang="en-US" sz="4800" b="1" i="0" u="none" strike="noStrike" kern="1200" cap="none" spc="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O</a:t>
            </a:r>
            <a:r>
              <a:rPr lang="en-US" sz="4800" b="1" i="0" u="none" strike="noStrike" kern="1200" cap="none" spc="-1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D</a:t>
            </a:r>
            <a:r>
              <a:rPr lang="en-US" sz="4800" b="1" i="0" u="none" strike="noStrike" kern="1200" cap="none" spc="-3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4800" b="1" i="0" u="none" strike="noStrike" kern="1200" cap="none" spc="-3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LL</a:t>
            </a:r>
            <a:r>
              <a:rPr lang="en-US" sz="4800" b="1" i="0" u="none" strike="noStrike" kern="1200" cap="none" spc="-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US" sz="4800" b="1" i="0" u="none" strike="noStrike" kern="1200" cap="none" spc="3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N</a:t>
            </a:r>
            <a:r>
              <a:rPr lang="en-US" sz="4800" b="1" i="0" u="none" strike="noStrike" kern="1200" cap="none" spc="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G</a:t>
            </a:r>
            <a:endParaRPr lang="en-US" sz="48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CCE1C63-BE80-D5EF-EF20-CE01064D7EE4}"/>
              </a:ext>
            </a:extLst>
          </p:cNvPr>
          <p:cNvSpPr/>
          <p:nvPr/>
        </p:nvSpPr>
        <p:spPr>
          <a:xfrm>
            <a:off x="10058400" y="525139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A1CF2B25-B0A9-F599-35EB-C175BE8000A4}"/>
              </a:ext>
            </a:extLst>
          </p:cNvPr>
          <p:cNvSpPr txBox="1"/>
          <p:nvPr/>
        </p:nvSpPr>
        <p:spPr>
          <a:xfrm>
            <a:off x="3052468" y="1728151"/>
            <a:ext cx="6104936" cy="34163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• DATA COLLECTION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• Identification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• Gathering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• Preparation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• DATA CLEANING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• Standardization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• Correction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• Validation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• SUMMARY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• Data analysis involves examining, transforming, and modeling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data to extract meaningful insights, identify patterns, and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support decision-making.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E1DEF511-DE99-844F-B496-9EEF0A697B03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41A5AF23-C51B-1036-9A93-3CD15116D8BC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9B921C32-9BAC-456A-F4AC-DA9687442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object 7">
            <a:extLst>
              <a:ext uri="{FF2B5EF4-FFF2-40B4-BE49-F238E27FC236}">
                <a16:creationId xmlns:a16="http://schemas.microsoft.com/office/drawing/2014/main" id="{8A05C9CB-CE28-0861-D6F6-BD43D80596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2437132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US"/>
              <a:t>R</a:t>
            </a:r>
            <a:r>
              <a:rPr lang="en-US" spc="-40"/>
              <a:t>E</a:t>
            </a:r>
            <a:r>
              <a:rPr lang="en-US" spc="15"/>
              <a:t>S</a:t>
            </a:r>
            <a:r>
              <a:rPr lang="en-US" spc="-30"/>
              <a:t>U</a:t>
            </a:r>
            <a:r>
              <a:rPr lang="en-US" spc="-405"/>
              <a:t>L</a:t>
            </a:r>
            <a:r>
              <a:rPr lang="en-US"/>
              <a:t>TS</a:t>
            </a: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DA7F30C3-8804-4177-3EF4-4431C2F4C2EC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F1B103-01C8-437B-86CD-5B7EE67BB41B}" type="slidenum">
              <a:t>11</a:t>
            </a:fld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810B4D2-174C-BD5C-C61B-94E2329AD5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284653"/>
              </p:ext>
            </p:extLst>
          </p:nvPr>
        </p:nvGraphicFramePr>
        <p:xfrm>
          <a:off x="1177410" y="1592826"/>
          <a:ext cx="5410204" cy="3500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2A9ED-DE16-67BF-2FDA-82A497FB63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conclusion</a:t>
            </a:r>
            <a:endParaRPr lang="en-IN"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AE57AB-28C4-E162-D909-88AF532D173C}"/>
              </a:ext>
            </a:extLst>
          </p:cNvPr>
          <p:cNvSpPr txBox="1"/>
          <p:nvPr/>
        </p:nvSpPr>
        <p:spPr>
          <a:xfrm>
            <a:off x="1303852" y="1596304"/>
            <a:ext cx="6263347" cy="25853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• In conclusion, the employee data analysis conducted using Excel provided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valuable insights into workforce trends, enabling more informed decisionmaking.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• The use of Excel allowed for efficient data organization, visualization, and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reporting, ultimately helping to enhance HR strategies, improve employee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satisfaction.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B3DB0E9-2DDD-5B2D-1E93-1AE2B75F71C6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8D50DE71-CD2C-0787-95F3-37D002E5771B}"/>
              </a:ext>
            </a:extLst>
          </p:cNvPr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3C37A43-1FD4-E117-AC8B-F738AF075CA1}"/>
                </a:ext>
              </a:extLst>
            </p:cNvPr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D97D1D3-5D7D-29F1-CC28-DFE70E75BBC0}"/>
                </a:ext>
              </a:extLst>
            </p:cNvPr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3139B4EB-E02B-3E1A-964A-4606A2D29A6D}"/>
                </a:ext>
              </a:extLst>
            </p:cNvPr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C74B77B0-981A-99F4-6095-72E57D998FD4}"/>
                </a:ext>
              </a:extLst>
            </p:cNvPr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83147676-9CCE-5B1C-ABC2-09C27DC24D9B}"/>
                </a:ext>
              </a:extLst>
            </p:cNvPr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EC141638-6471-67EC-28EF-AE5A13933A09}"/>
                </a:ext>
              </a:extLst>
            </p:cNvPr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EE460EA2-B60A-BD75-5059-6522A4485402}"/>
                </a:ext>
              </a:extLst>
            </p:cNvPr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F25DCD8B-5F3E-3114-2F7D-C365BC3F8FE0}"/>
                </a:ext>
              </a:extLst>
            </p:cNvPr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9ACA3876-F77C-E9AC-C8E3-6AA13D90FA28}"/>
                </a:ext>
              </a:extLst>
            </p:cNvPr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C020FB97-1693-ACD6-7770-5B88EE41521E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5693982E-BE18-FCF1-B817-B98BC2B16F31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6094CC0A-1EA9-C733-79AC-29BCD76C99B5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A0E556C1-A332-44F1-BDF9-D6E25EF4F858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6B37178B-D8A8-6B98-7AC1-A3F9FDD67F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3909690" cy="678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US" sz="4250" spc="5"/>
              <a:t>PROJECT</a:t>
            </a:r>
            <a:r>
              <a:rPr lang="en-US" sz="4250" spc="-85"/>
              <a:t> </a:t>
            </a:r>
            <a:r>
              <a:rPr lang="en-US" sz="4250" spc="25"/>
              <a:t>TITLE</a:t>
            </a:r>
            <a:endParaRPr lang="en-US" sz="4250"/>
          </a:p>
        </p:txBody>
      </p:sp>
      <p:grpSp>
        <p:nvGrpSpPr>
          <p:cNvPr id="18" name="object 18">
            <a:extLst>
              <a:ext uri="{FF2B5EF4-FFF2-40B4-BE49-F238E27FC236}">
                <a16:creationId xmlns:a16="http://schemas.microsoft.com/office/drawing/2014/main" id="{57788079-9C6E-05AD-A99A-0B6A055D812D}"/>
              </a:ext>
            </a:extLst>
          </p:cNvPr>
          <p:cNvGrpSpPr/>
          <p:nvPr/>
        </p:nvGrpSpPr>
        <p:grpSpPr>
          <a:xfrm>
            <a:off x="466728" y="6410328"/>
            <a:ext cx="3705221" cy="295278"/>
            <a:chOff x="466728" y="6410328"/>
            <a:chExt cx="3705221" cy="295278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7C4EDAC9-A729-5255-3F5D-4045AB9E1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271" y="6467478"/>
              <a:ext cx="2143125" cy="200025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A3F91D0A-9505-0C83-753C-741359429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1" name="object 22">
            <a:extLst>
              <a:ext uri="{FF2B5EF4-FFF2-40B4-BE49-F238E27FC236}">
                <a16:creationId xmlns:a16="http://schemas.microsoft.com/office/drawing/2014/main" id="{64471AC9-E8AF-B301-55BD-B73892B43DEB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777649-BE3A-4253-87DB-B7B2368A588C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25C7FECB-3541-07D3-8758-DB58536D3181}"/>
              </a:ext>
            </a:extLst>
          </p:cNvPr>
          <p:cNvSpPr txBox="1"/>
          <p:nvPr/>
        </p:nvSpPr>
        <p:spPr>
          <a:xfrm>
            <a:off x="1217523" y="2123273"/>
            <a:ext cx="8593229" cy="14465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1" i="0" u="none" strike="noStrike" kern="1200" cap="none" spc="0" baseline="0">
                <a:solidFill>
                  <a:srgbClr val="0F0F0F"/>
                </a:solidFill>
                <a:uFillTx/>
                <a:latin typeface="Times New Roman" pitchFamily="18"/>
                <a:cs typeface="Times New Roman" pitchFamily="18"/>
              </a:rPr>
              <a:t>Employee Performance Analysis using Excel</a:t>
            </a:r>
            <a:endParaRPr lang="en-IN" sz="2800" b="0" i="0" u="none" strike="noStrike" kern="1200" cap="none" spc="0" baseline="0">
              <a:solidFill>
                <a:srgbClr val="7030A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854266D-6017-24B9-BB63-45FCBE57F89B}"/>
              </a:ext>
            </a:extLst>
          </p:cNvPr>
          <p:cNvSpPr/>
          <p:nvPr/>
        </p:nvSpPr>
        <p:spPr>
          <a:xfrm>
            <a:off x="-76196" y="28575"/>
            <a:ext cx="1248171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6AF3AE34-D84E-7C59-F816-9CDBE34B546A}"/>
              </a:ext>
            </a:extLst>
          </p:cNvPr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B4033B2-4E0C-6BE1-F315-2BDC288F032F}"/>
                </a:ext>
              </a:extLst>
            </p:cNvPr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351DD9F-1E2F-7108-1691-E2E673842CB2}"/>
                </a:ext>
              </a:extLst>
            </p:cNvPr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BB8D910E-74B7-BFA7-9413-7A9A904823BC}"/>
                </a:ext>
              </a:extLst>
            </p:cNvPr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C1887F50-57AE-8E0E-877A-FDEBEB3BBDC2}"/>
                </a:ext>
              </a:extLst>
            </p:cNvPr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1481D7AE-4819-784D-9644-8917C606AA30}"/>
                </a:ext>
              </a:extLst>
            </p:cNvPr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3EF19D35-1177-58E5-84A9-253FE6967824}"/>
                </a:ext>
              </a:extLst>
            </p:cNvPr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124183E3-86C9-06AE-20B3-772753C2D880}"/>
                </a:ext>
              </a:extLst>
            </p:cNvPr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618E11A4-60BA-F2B0-E637-3C2AB8F2BDF6}"/>
                </a:ext>
              </a:extLst>
            </p:cNvPr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F23A45F3-8E75-D372-5189-F0FBB0AB0CF2}"/>
                </a:ext>
              </a:extLst>
            </p:cNvPr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D42979FF-2B0C-5CC1-A141-32DA08B10423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D8F6E76B-EA09-797C-B0B1-70D41C4A5180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3/21/202</a:t>
            </a:r>
            <a:r>
              <a:rPr lang="en-US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US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US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US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US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E7983070-F8DD-1574-38C3-F122554FFAD1}"/>
              </a:ext>
            </a:extLst>
          </p:cNvPr>
          <p:cNvSpPr/>
          <p:nvPr/>
        </p:nvSpPr>
        <p:spPr>
          <a:xfrm>
            <a:off x="7362821" y="447671"/>
            <a:ext cx="361946" cy="361946"/>
          </a:xfrm>
          <a:custGeom>
            <a:avLst/>
            <a:gdLst>
              <a:gd name="f0" fmla="val w"/>
              <a:gd name="f1" fmla="val h"/>
              <a:gd name="f2" fmla="val 0"/>
              <a:gd name="f3" fmla="val 361950"/>
              <a:gd name="f4" fmla="val 180975"/>
              <a:gd name="f5" fmla="val 132864"/>
              <a:gd name="f6" fmla="val 6464"/>
              <a:gd name="f7" fmla="val 89633"/>
              <a:gd name="f8" fmla="val 24708"/>
              <a:gd name="f9" fmla="val 53006"/>
              <a:gd name="f10" fmla="val 229085"/>
              <a:gd name="f11" fmla="val 272316"/>
              <a:gd name="f12" fmla="val 308943"/>
              <a:gd name="f13" fmla="val 337241"/>
              <a:gd name="f14" fmla="val 355485"/>
              <a:gd name="f15" fmla="*/ f0 1 361950"/>
              <a:gd name="f16" fmla="*/ f1 1 361950"/>
              <a:gd name="f17" fmla="val f2"/>
              <a:gd name="f18" fmla="val f3"/>
              <a:gd name="f19" fmla="+- f18 0 f17"/>
              <a:gd name="f20" fmla="*/ f19 1 361950"/>
              <a:gd name="f21" fmla="*/ f17 1 f20"/>
              <a:gd name="f22" fmla="*/ f18 1 f20"/>
              <a:gd name="f23" fmla="*/ f21 f15 1"/>
              <a:gd name="f24" fmla="*/ f22 f15 1"/>
              <a:gd name="f25" fmla="*/ f22 f16 1"/>
              <a:gd name="f26" fmla="*/ f2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6" r="f24" b="f25"/>
            <a:pathLst>
              <a:path w="361950" h="36195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9"/>
                </a:lnTo>
                <a:lnTo>
                  <a:pt x="f8" y="f7"/>
                </a:lnTo>
                <a:lnTo>
                  <a:pt x="f6" y="f5"/>
                </a:lnTo>
                <a:lnTo>
                  <a:pt x="f2" y="f4"/>
                </a:lnTo>
                <a:lnTo>
                  <a:pt x="f6" y="f10"/>
                </a:lnTo>
                <a:lnTo>
                  <a:pt x="f8" y="f11"/>
                </a:lnTo>
                <a:lnTo>
                  <a:pt x="f9" y="f12"/>
                </a:lnTo>
                <a:lnTo>
                  <a:pt x="f7" y="f13"/>
                </a:lnTo>
                <a:lnTo>
                  <a:pt x="f5" y="f14"/>
                </a:lnTo>
                <a:lnTo>
                  <a:pt x="f4" y="f3"/>
                </a:lnTo>
                <a:lnTo>
                  <a:pt x="f10" y="f14"/>
                </a:lnTo>
                <a:lnTo>
                  <a:pt x="f11" y="f13"/>
                </a:lnTo>
                <a:lnTo>
                  <a:pt x="f12" y="f12"/>
                </a:lnTo>
                <a:lnTo>
                  <a:pt x="f13" y="f11"/>
                </a:lnTo>
                <a:lnTo>
                  <a:pt x="f14" y="f10"/>
                </a:lnTo>
                <a:lnTo>
                  <a:pt x="f3" y="f4"/>
                </a:lnTo>
                <a:lnTo>
                  <a:pt x="f14" y="f5"/>
                </a:lnTo>
                <a:lnTo>
                  <a:pt x="f13" y="f7"/>
                </a:lnTo>
                <a:lnTo>
                  <a:pt x="f12" y="f9"/>
                </a:lnTo>
                <a:lnTo>
                  <a:pt x="f11" y="f8"/>
                </a:lnTo>
                <a:lnTo>
                  <a:pt x="f10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EBEBE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1F1D1F73-B901-8B4A-6DED-2D42BD601DD9}"/>
              </a:ext>
            </a:extLst>
          </p:cNvPr>
          <p:cNvSpPr/>
          <p:nvPr/>
        </p:nvSpPr>
        <p:spPr>
          <a:xfrm>
            <a:off x="11010903" y="5610228"/>
            <a:ext cx="647696" cy="647696"/>
          </a:xfrm>
          <a:custGeom>
            <a:avLst/>
            <a:gdLst>
              <a:gd name="f0" fmla="val w"/>
              <a:gd name="f1" fmla="val h"/>
              <a:gd name="f2" fmla="val 0"/>
              <a:gd name="f3" fmla="val 647700"/>
              <a:gd name="f4" fmla="val 323850"/>
              <a:gd name="f5" fmla="val 276003"/>
              <a:gd name="f6" fmla="val 3511"/>
              <a:gd name="f7" fmla="val 230332"/>
              <a:gd name="f8" fmla="val 13711"/>
              <a:gd name="f9" fmla="val 187340"/>
              <a:gd name="f10" fmla="val 30099"/>
              <a:gd name="f11" fmla="val 147528"/>
              <a:gd name="f12" fmla="val 52175"/>
              <a:gd name="f13" fmla="val 111397"/>
              <a:gd name="f14" fmla="val 79436"/>
              <a:gd name="f15" fmla="val 79448"/>
              <a:gd name="f16" fmla="val 111381"/>
              <a:gd name="f17" fmla="val 52184"/>
              <a:gd name="f18" fmla="val 147511"/>
              <a:gd name="f19" fmla="val 30106"/>
              <a:gd name="f20" fmla="val 187324"/>
              <a:gd name="f21" fmla="val 13714"/>
              <a:gd name="f22" fmla="val 230319"/>
              <a:gd name="f23" fmla="val 3512"/>
              <a:gd name="f24" fmla="val 275994"/>
              <a:gd name="f25" fmla="val 371705"/>
              <a:gd name="f26" fmla="val 417380"/>
              <a:gd name="f27" fmla="val 460375"/>
              <a:gd name="f28" fmla="val 500188"/>
              <a:gd name="f29" fmla="val 536318"/>
              <a:gd name="f30" fmla="val 568263"/>
              <a:gd name="f31" fmla="val 595524"/>
              <a:gd name="f32" fmla="val 617600"/>
              <a:gd name="f33" fmla="val 633988"/>
              <a:gd name="f34" fmla="val 644188"/>
              <a:gd name="f35" fmla="val 371696"/>
              <a:gd name="f36" fmla="val 417367"/>
              <a:gd name="f37" fmla="val 460359"/>
              <a:gd name="f38" fmla="val 500171"/>
              <a:gd name="f39" fmla="val 536302"/>
              <a:gd name="f40" fmla="val 568251"/>
              <a:gd name="f41" fmla="val 595515"/>
              <a:gd name="f42" fmla="val 617593"/>
              <a:gd name="f43" fmla="val 633985"/>
              <a:gd name="f44" fmla="val 644187"/>
              <a:gd name="f45" fmla="*/ f0 1 647700"/>
              <a:gd name="f46" fmla="*/ f1 1 647700"/>
              <a:gd name="f47" fmla="val f2"/>
              <a:gd name="f48" fmla="val f3"/>
              <a:gd name="f49" fmla="+- f48 0 f47"/>
              <a:gd name="f50" fmla="*/ f49 1 647700"/>
              <a:gd name="f51" fmla="*/ f47 1 f50"/>
              <a:gd name="f52" fmla="*/ f48 1 f50"/>
              <a:gd name="f53" fmla="*/ f51 f45 1"/>
              <a:gd name="f54" fmla="*/ f52 f45 1"/>
              <a:gd name="f55" fmla="*/ f52 f46 1"/>
              <a:gd name="f56" fmla="*/ f51 f4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6" r="f54" b="f55"/>
            <a:pathLst>
              <a:path w="647700" h="64770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" y="f4"/>
                </a:lnTo>
                <a:lnTo>
                  <a:pt x="f23" y="f25"/>
                </a:lnTo>
                <a:lnTo>
                  <a:pt x="f21" y="f26"/>
                </a:lnTo>
                <a:lnTo>
                  <a:pt x="f19" y="f27"/>
                </a:lnTo>
                <a:lnTo>
                  <a:pt x="f17" y="f28"/>
                </a:lnTo>
                <a:lnTo>
                  <a:pt x="f15" y="f29"/>
                </a:lnTo>
                <a:lnTo>
                  <a:pt x="f13" y="f30"/>
                </a:lnTo>
                <a:lnTo>
                  <a:pt x="f11" y="f31"/>
                </a:lnTo>
                <a:lnTo>
                  <a:pt x="f9" y="f32"/>
                </a:lnTo>
                <a:lnTo>
                  <a:pt x="f7" y="f33"/>
                </a:lnTo>
                <a:lnTo>
                  <a:pt x="f5" y="f34"/>
                </a:lnTo>
                <a:lnTo>
                  <a:pt x="f4" y="f3"/>
                </a:lnTo>
                <a:lnTo>
                  <a:pt x="f35" y="f34"/>
                </a:lnTo>
                <a:lnTo>
                  <a:pt x="f36" y="f33"/>
                </a:lnTo>
                <a:lnTo>
                  <a:pt x="f37" y="f32"/>
                </a:lnTo>
                <a:lnTo>
                  <a:pt x="f38" y="f31"/>
                </a:lnTo>
                <a:lnTo>
                  <a:pt x="f39" y="f30"/>
                </a:lnTo>
                <a:lnTo>
                  <a:pt x="f40" y="f29"/>
                </a:lnTo>
                <a:lnTo>
                  <a:pt x="f41" y="f28"/>
                </a:lnTo>
                <a:lnTo>
                  <a:pt x="f42" y="f27"/>
                </a:lnTo>
                <a:lnTo>
                  <a:pt x="f43" y="f26"/>
                </a:lnTo>
                <a:lnTo>
                  <a:pt x="f44" y="f25"/>
                </a:lnTo>
                <a:lnTo>
                  <a:pt x="f3" y="f4"/>
                </a:lnTo>
                <a:lnTo>
                  <a:pt x="f44" y="f24"/>
                </a:lnTo>
                <a:lnTo>
                  <a:pt x="f43" y="f22"/>
                </a:lnTo>
                <a:lnTo>
                  <a:pt x="f42" y="f20"/>
                </a:lnTo>
                <a:lnTo>
                  <a:pt x="f41" y="f18"/>
                </a:lnTo>
                <a:lnTo>
                  <a:pt x="f40" y="f16"/>
                </a:lnTo>
                <a:lnTo>
                  <a:pt x="f39" y="f14"/>
                </a:lnTo>
                <a:lnTo>
                  <a:pt x="f38" y="f12"/>
                </a:lnTo>
                <a:lnTo>
                  <a:pt x="f37" y="f10"/>
                </a:lnTo>
                <a:lnTo>
                  <a:pt x="f36" y="f8"/>
                </a:lnTo>
                <a:lnTo>
                  <a:pt x="f35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7" name="object 17">
            <a:extLst>
              <a:ext uri="{FF2B5EF4-FFF2-40B4-BE49-F238E27FC236}">
                <a16:creationId xmlns:a16="http://schemas.microsoft.com/office/drawing/2014/main" id="{D974240C-41DC-59D3-AD72-ED789DA93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50" y="6134096"/>
            <a:ext cx="247646" cy="247646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18" name="object 18">
            <a:extLst>
              <a:ext uri="{FF2B5EF4-FFF2-40B4-BE49-F238E27FC236}">
                <a16:creationId xmlns:a16="http://schemas.microsoft.com/office/drawing/2014/main" id="{D7E0079F-7AD7-C037-4849-3D12F1D33B4B}"/>
              </a:ext>
            </a:extLst>
          </p:cNvPr>
          <p:cNvGrpSpPr/>
          <p:nvPr/>
        </p:nvGrpSpPr>
        <p:grpSpPr>
          <a:xfrm>
            <a:off x="47621" y="3819521"/>
            <a:ext cx="4124328" cy="3009893"/>
            <a:chOff x="47621" y="3819521"/>
            <a:chExt cx="4124328" cy="3009893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3254BDB8-388E-66C0-8418-F3D0857C7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8FE4F437-68BC-9269-6170-B77D255DC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21" y="3819521"/>
              <a:ext cx="1733546" cy="300989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B1D1A378-5427-5A19-292E-DB8818AEC0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445385"/>
            <a:ext cx="2357122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US" spc="25"/>
              <a:t>A</a:t>
            </a:r>
            <a:r>
              <a:rPr lang="en-US" spc="-5"/>
              <a:t>G</a:t>
            </a:r>
            <a:r>
              <a:rPr lang="en-US" spc="-35"/>
              <a:t>E</a:t>
            </a:r>
            <a:r>
              <a:rPr lang="en-US" spc="15"/>
              <a:t>N</a:t>
            </a:r>
            <a:r>
              <a:rPr lang="en-US"/>
              <a:t>DA</a:t>
            </a: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37320F77-8B12-6BC3-90D4-F3101C19E847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88EEA5-4127-4432-966B-07592C340878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88BB51-FBEF-6485-86B7-FEDD556679A8}"/>
              </a:ext>
            </a:extLst>
          </p:cNvPr>
          <p:cNvSpPr txBox="1"/>
          <p:nvPr/>
        </p:nvSpPr>
        <p:spPr>
          <a:xfrm>
            <a:off x="2509808" y="1041529"/>
            <a:ext cx="5029200" cy="440120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D0D0D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Problem Statement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Project Overview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End Users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Our Solution and Proposition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Dataset Description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Modelling Approach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Results and Discussion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Conclusion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805EF730-86DB-B219-F500-F4E5DBDF1AD9}"/>
              </a:ext>
            </a:extLst>
          </p:cNvPr>
          <p:cNvGrpSpPr/>
          <p:nvPr/>
        </p:nvGrpSpPr>
        <p:grpSpPr>
          <a:xfrm>
            <a:off x="7991471" y="2933696"/>
            <a:ext cx="2762246" cy="3257550"/>
            <a:chOff x="7991471" y="2933696"/>
            <a:chExt cx="2762246" cy="325755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56D7F393-FED2-5983-B2AC-5F0A3B98C608}"/>
                </a:ext>
              </a:extLst>
            </p:cNvPr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B2763E3-3FD1-6428-CA1F-FE447796EDE7}"/>
                </a:ext>
              </a:extLst>
            </p:cNvPr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710B9BFF-4031-860F-70D1-6DD2CBA26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1471" y="2933696"/>
              <a:ext cx="2762246" cy="325755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object 7">
            <a:extLst>
              <a:ext uri="{FF2B5EF4-FFF2-40B4-BE49-F238E27FC236}">
                <a16:creationId xmlns:a16="http://schemas.microsoft.com/office/drawing/2014/main" id="{CD8E8E1A-EA4F-4150-286A-85BAB88B75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4069" y="575057"/>
            <a:ext cx="5636891" cy="678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  <a:tabLst>
                <a:tab pos="2727956" algn="l"/>
              </a:tabLst>
            </a:pPr>
            <a:r>
              <a:rPr lang="en-US" sz="4250" spc="-20"/>
              <a:t>P</a:t>
            </a:r>
            <a:r>
              <a:rPr lang="en-US" sz="4250" spc="15"/>
              <a:t>ROB</a:t>
            </a:r>
            <a:r>
              <a:rPr lang="en-US" sz="4250" spc="55"/>
              <a:t>L</a:t>
            </a:r>
            <a:r>
              <a:rPr lang="en-US" sz="4250" spc="-20"/>
              <a:t>E</a:t>
            </a:r>
            <a:r>
              <a:rPr lang="en-US" sz="4250" spc="20"/>
              <a:t>M</a:t>
            </a:r>
            <a:r>
              <a:rPr lang="en-US" sz="4250"/>
              <a:t>	</a:t>
            </a:r>
            <a:r>
              <a:rPr lang="en-US" sz="4250" spc="10"/>
              <a:t>S</a:t>
            </a:r>
            <a:r>
              <a:rPr lang="en-US" sz="4250" spc="-370"/>
              <a:t>T</a:t>
            </a:r>
            <a:r>
              <a:rPr lang="en-US" sz="4250" spc="-375"/>
              <a:t>A</a:t>
            </a:r>
            <a:r>
              <a:rPr lang="en-US" sz="4250" spc="15"/>
              <a:t>T</a:t>
            </a:r>
            <a:r>
              <a:rPr lang="en-US" sz="4250" spc="-10"/>
              <a:t>E</a:t>
            </a:r>
            <a:r>
              <a:rPr lang="en-US" sz="4250" spc="-20"/>
              <a:t>ME</a:t>
            </a:r>
            <a:r>
              <a:rPr lang="en-US" sz="4250" spc="10"/>
              <a:t>NT</a:t>
            </a:r>
            <a:endParaRPr lang="en-US" sz="4250"/>
          </a:p>
        </p:txBody>
      </p:sp>
      <p:pic>
        <p:nvPicPr>
          <p:cNvPr id="7" name="object 8">
            <a:extLst>
              <a:ext uri="{FF2B5EF4-FFF2-40B4-BE49-F238E27FC236}">
                <a16:creationId xmlns:a16="http://schemas.microsoft.com/office/drawing/2014/main" id="{C5502357-55CC-16C2-154E-EEBE16078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object 10">
            <a:extLst>
              <a:ext uri="{FF2B5EF4-FFF2-40B4-BE49-F238E27FC236}">
                <a16:creationId xmlns:a16="http://schemas.microsoft.com/office/drawing/2014/main" id="{31C76526-F49D-9746-7581-E791D62BF331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E93D70-E6E5-4242-BBA0-A1211AE161CF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367E93F-8A5A-2924-CEF4-AE5D6B6C3496}"/>
              </a:ext>
            </a:extLst>
          </p:cNvPr>
          <p:cNvSpPr txBox="1"/>
          <p:nvPr/>
        </p:nvSpPr>
        <p:spPr>
          <a:xfrm>
            <a:off x="1747839" y="2278885"/>
            <a:ext cx="6104936" cy="17543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Improve employee performance and productivity and Identify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training and development needs, Inform career development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and succession planning, Enhance employee engagement and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motivation , Support business objectives and strategic goals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Ensure fairness and equity in performance evaluations and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Drive business success and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ABF5F1A6-88A9-3BD3-4BDC-96A27D908F2D}"/>
              </a:ext>
            </a:extLst>
          </p:cNvPr>
          <p:cNvGrpSpPr/>
          <p:nvPr/>
        </p:nvGrpSpPr>
        <p:grpSpPr>
          <a:xfrm>
            <a:off x="8658225" y="2647946"/>
            <a:ext cx="3533771" cy="3810003"/>
            <a:chOff x="8658225" y="2647946"/>
            <a:chExt cx="3533771" cy="3810003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20049B74-73A3-5819-8CED-C9ECBFB48736}"/>
                </a:ext>
              </a:extLst>
            </p:cNvPr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19F799B-AF2D-2C63-58EF-00E87E8C4216}"/>
                </a:ext>
              </a:extLst>
            </p:cNvPr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64C2637D-BAE9-B7DA-A730-2B9E4635A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58225" y="2647946"/>
              <a:ext cx="3533771" cy="381000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object 7">
            <a:extLst>
              <a:ext uri="{FF2B5EF4-FFF2-40B4-BE49-F238E27FC236}">
                <a16:creationId xmlns:a16="http://schemas.microsoft.com/office/drawing/2014/main" id="{645F94C0-E272-B3BA-8B3F-7BEB6A0899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5263515" cy="678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  <a:tabLst>
                <a:tab pos="2642872" algn="l"/>
              </a:tabLst>
            </a:pPr>
            <a:r>
              <a:rPr lang="en-US" sz="4250" spc="5"/>
              <a:t>PROJECT	</a:t>
            </a:r>
            <a:r>
              <a:rPr lang="en-US" sz="4250" spc="-20"/>
              <a:t>OVERVIEW</a:t>
            </a:r>
            <a:endParaRPr lang="en-US" sz="4250"/>
          </a:p>
        </p:txBody>
      </p:sp>
      <p:pic>
        <p:nvPicPr>
          <p:cNvPr id="7" name="object 8">
            <a:extLst>
              <a:ext uri="{FF2B5EF4-FFF2-40B4-BE49-F238E27FC236}">
                <a16:creationId xmlns:a16="http://schemas.microsoft.com/office/drawing/2014/main" id="{07879EBE-5365-B312-D69B-E1C97B1DE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object 10">
            <a:extLst>
              <a:ext uri="{FF2B5EF4-FFF2-40B4-BE49-F238E27FC236}">
                <a16:creationId xmlns:a16="http://schemas.microsoft.com/office/drawing/2014/main" id="{D42EF06D-74B8-DF7A-9650-731040690EC8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2589C-64B0-4013-8075-FE160A893FC9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FF14E8F0-4866-4FC6-3DD8-C3C06F6B07D0}"/>
              </a:ext>
            </a:extLst>
          </p:cNvPr>
          <p:cNvSpPr txBox="1"/>
          <p:nvPr/>
        </p:nvSpPr>
        <p:spPr>
          <a:xfrm>
            <a:off x="1191335" y="2042120"/>
            <a:ext cx="6104936" cy="313931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The process of evaluating an employee's job performance and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Productivity. It involves measuring and analyzing their work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habits, behaviors, and outcomes to identify strengths,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weaknesses, opportunities for growth, and areas for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improvement.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The analysis typically considers factors such as: Job knowledge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and technical skills ,Communication and teamwork, Problemsolving and adaptability,Time management and productivity,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Quality of work and attention to detail6. Leadership and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initiative, Customer service and relations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41E1599-2A77-FD3F-20D3-EB58D26CABD0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85A9A3E-0006-739A-8D09-7B9FBD025A71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9783DCB6-5C30-C5A8-F406-77620D7AD2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451" y="891796"/>
            <a:ext cx="5014597" cy="5181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US" sz="3200" spc="25"/>
              <a:t>W</a:t>
            </a:r>
            <a:r>
              <a:rPr lang="en-US" sz="3200" spc="-20"/>
              <a:t>H</a:t>
            </a:r>
            <a:r>
              <a:rPr lang="en-US" sz="3200" spc="20"/>
              <a:t>O</a:t>
            </a:r>
            <a:r>
              <a:rPr lang="en-US" sz="3200" spc="-235"/>
              <a:t> </a:t>
            </a:r>
            <a:r>
              <a:rPr lang="en-US" sz="3200" spc="-10"/>
              <a:t>AR</a:t>
            </a:r>
            <a:r>
              <a:rPr lang="en-US" sz="3200" spc="15"/>
              <a:t>E</a:t>
            </a:r>
            <a:r>
              <a:rPr lang="en-US" sz="3200" spc="-35"/>
              <a:t> </a:t>
            </a:r>
            <a:r>
              <a:rPr lang="en-US" sz="3200" spc="-10"/>
              <a:t>T</a:t>
            </a:r>
            <a:r>
              <a:rPr lang="en-US" sz="3200" spc="-15"/>
              <a:t>H</a:t>
            </a:r>
            <a:r>
              <a:rPr lang="en-US" sz="3200" spc="15"/>
              <a:t>E</a:t>
            </a:r>
            <a:r>
              <a:rPr lang="en-US" sz="3200" spc="-35"/>
              <a:t> </a:t>
            </a:r>
            <a:r>
              <a:rPr lang="en-US" sz="3200" spc="-20"/>
              <a:t>E</a:t>
            </a:r>
            <a:r>
              <a:rPr lang="en-US" sz="3200" spc="30"/>
              <a:t>N</a:t>
            </a:r>
            <a:r>
              <a:rPr lang="en-US" sz="3200" spc="15"/>
              <a:t>D</a:t>
            </a:r>
            <a:r>
              <a:rPr lang="en-US" sz="3200" spc="-45"/>
              <a:t> </a:t>
            </a:r>
            <a:r>
              <a:rPr lang="en-US" sz="3200"/>
              <a:t>U</a:t>
            </a:r>
            <a:r>
              <a:rPr lang="en-US" sz="3200" spc="10"/>
              <a:t>S</a:t>
            </a:r>
            <a:r>
              <a:rPr lang="en-US" sz="3200" spc="-25"/>
              <a:t>E</a:t>
            </a:r>
            <a:r>
              <a:rPr lang="en-US" sz="3200" spc="-10"/>
              <a:t>R</a:t>
            </a:r>
            <a:r>
              <a:rPr lang="en-US" sz="3200" spc="5"/>
              <a:t>S?</a:t>
            </a:r>
            <a:endParaRPr lang="en-US" sz="3200"/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CDD07A59-DBFA-1FC2-CC2F-160EB7C49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3" y="6172200"/>
            <a:ext cx="2181228" cy="48577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object 8">
            <a:extLst>
              <a:ext uri="{FF2B5EF4-FFF2-40B4-BE49-F238E27FC236}">
                <a16:creationId xmlns:a16="http://schemas.microsoft.com/office/drawing/2014/main" id="{0A38349C-4945-EEAF-DF6F-3F0F46935D08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7F4172-A7BC-466E-A543-4CC8EC702750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2E778456-DCFB-9D2B-BE4F-62A0D0F34FAD}"/>
              </a:ext>
            </a:extLst>
          </p:cNvPr>
          <p:cNvSpPr txBox="1"/>
          <p:nvPr/>
        </p:nvSpPr>
        <p:spPr>
          <a:xfrm>
            <a:off x="980931" y="2097286"/>
            <a:ext cx="6104936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The End Users of Employees performance analysis are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Employees , Managers, HR Department, Organisation, Team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member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527DBDFD-B2A7-CC6A-DED9-487EFD433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371"/>
            <a:ext cx="2695578" cy="32480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53CE00F7-3D18-C375-E6B2-48A8901A8DDC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0D22FF1-D97C-B409-9D29-9A148615EE10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803A0455-C897-A24E-C8A0-A558C2C222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8168" y="857880"/>
            <a:ext cx="9763121" cy="5753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US" sz="3600" spc="10"/>
              <a:t>O</a:t>
            </a:r>
            <a:r>
              <a:rPr lang="en-US" sz="3600" spc="25"/>
              <a:t>U</a:t>
            </a:r>
            <a:r>
              <a:rPr lang="en-US" sz="3600"/>
              <a:t>R</a:t>
            </a:r>
            <a:r>
              <a:rPr lang="en-US" sz="3600" spc="5"/>
              <a:t> </a:t>
            </a:r>
            <a:r>
              <a:rPr lang="en-US" sz="3600" spc="25"/>
              <a:t>S</a:t>
            </a:r>
            <a:r>
              <a:rPr lang="en-US" sz="3600" spc="10"/>
              <a:t>O</a:t>
            </a:r>
            <a:r>
              <a:rPr lang="en-US" sz="3600" spc="25"/>
              <a:t>LU</a:t>
            </a:r>
            <a:r>
              <a:rPr lang="en-US" sz="3600" spc="-35"/>
              <a:t>T</a:t>
            </a:r>
            <a:r>
              <a:rPr lang="en-US" sz="3600" spc="-30"/>
              <a:t>I</a:t>
            </a:r>
            <a:r>
              <a:rPr lang="en-US" sz="3600" spc="10"/>
              <a:t>O</a:t>
            </a:r>
            <a:r>
              <a:rPr lang="en-US" sz="3600"/>
              <a:t>N</a:t>
            </a:r>
            <a:r>
              <a:rPr lang="en-US" sz="3600" spc="-345"/>
              <a:t> </a:t>
            </a:r>
            <a:r>
              <a:rPr lang="en-US" sz="3600" spc="-35"/>
              <a:t>A</a:t>
            </a:r>
            <a:r>
              <a:rPr lang="en-US" sz="3600" spc="-5"/>
              <a:t>N</a:t>
            </a:r>
            <a:r>
              <a:rPr lang="en-US" sz="3600"/>
              <a:t>D</a:t>
            </a:r>
            <a:r>
              <a:rPr lang="en-US" sz="3600" spc="35"/>
              <a:t> </a:t>
            </a:r>
            <a:r>
              <a:rPr lang="en-US" sz="3600" spc="-30"/>
              <a:t>I</a:t>
            </a:r>
            <a:r>
              <a:rPr lang="en-US" sz="3600" spc="-35"/>
              <a:t>T</a:t>
            </a:r>
            <a:r>
              <a:rPr lang="en-US" sz="3600"/>
              <a:t>S</a:t>
            </a:r>
            <a:r>
              <a:rPr lang="en-US" sz="3600" spc="60"/>
              <a:t> </a:t>
            </a:r>
            <a:r>
              <a:rPr lang="en-US" sz="3600" spc="-295"/>
              <a:t>V</a:t>
            </a:r>
            <a:r>
              <a:rPr lang="en-US" sz="3600" spc="-35"/>
              <a:t>A</a:t>
            </a:r>
            <a:r>
              <a:rPr lang="en-US" sz="3600" spc="25"/>
              <a:t>LU</a:t>
            </a:r>
            <a:r>
              <a:rPr lang="en-US" sz="3600"/>
              <a:t>E</a:t>
            </a:r>
            <a:r>
              <a:rPr lang="en-US" sz="3600" spc="-65"/>
              <a:t> </a:t>
            </a:r>
            <a:r>
              <a:rPr lang="en-US" sz="3600" spc="-15"/>
              <a:t>P</a:t>
            </a:r>
            <a:r>
              <a:rPr lang="en-US" sz="3600" spc="-30"/>
              <a:t>R</a:t>
            </a:r>
            <a:r>
              <a:rPr lang="en-US" sz="3600" spc="10"/>
              <a:t>O</a:t>
            </a:r>
            <a:r>
              <a:rPr lang="en-US" sz="3600" spc="-15"/>
              <a:t>P</a:t>
            </a:r>
            <a:r>
              <a:rPr lang="en-US" sz="3600" spc="10"/>
              <a:t>O</a:t>
            </a:r>
            <a:r>
              <a:rPr lang="en-US" sz="3600" spc="25"/>
              <a:t>S</a:t>
            </a:r>
            <a:r>
              <a:rPr lang="en-US" sz="3600" spc="-30"/>
              <a:t>I</a:t>
            </a:r>
            <a:r>
              <a:rPr lang="en-US" sz="3600" spc="-35"/>
              <a:t>T</a:t>
            </a:r>
            <a:r>
              <a:rPr lang="en-US" sz="3600" spc="-30"/>
              <a:t>I</a:t>
            </a:r>
            <a:r>
              <a:rPr lang="en-US" sz="3600" spc="10"/>
              <a:t>O</a:t>
            </a:r>
            <a:r>
              <a:rPr lang="en-US" sz="3600"/>
              <a:t>N</a:t>
            </a:r>
          </a:p>
        </p:txBody>
      </p:sp>
      <p:pic>
        <p:nvPicPr>
          <p:cNvPr id="6" name="object 7">
            <a:extLst>
              <a:ext uri="{FF2B5EF4-FFF2-40B4-BE49-F238E27FC236}">
                <a16:creationId xmlns:a16="http://schemas.microsoft.com/office/drawing/2014/main" id="{C382769D-7007-9205-AE4D-0D20E5326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9">
            <a:extLst>
              <a:ext uri="{FF2B5EF4-FFF2-40B4-BE49-F238E27FC236}">
                <a16:creationId xmlns:a16="http://schemas.microsoft.com/office/drawing/2014/main" id="{D4C9F2AF-8C51-F6C3-BC35-190CED43B704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811048-BE06-4FDE-9756-BF6EFDEE0CED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2A81FB7C-2C85-06BD-C945-5CC1518CB84B}"/>
              </a:ext>
            </a:extLst>
          </p:cNvPr>
          <p:cNvSpPr txBox="1"/>
          <p:nvPr/>
        </p:nvSpPr>
        <p:spPr>
          <a:xfrm>
            <a:off x="3052468" y="2420645"/>
            <a:ext cx="6104936" cy="20313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1. Conditional formatting – Highlights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missing cells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2. Filter- Helps to remove the empty cells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3. Formula – Helps to identify the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performance of employees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4. Pivot table – Helps to summarise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5. Pie chart – Shows the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7412-1522-B947-5E44-DF477F33E5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IN"/>
              <a:t>Dataset Description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48D0A86-6CFF-F1D9-C43C-51F660F4C411}"/>
              </a:ext>
            </a:extLst>
          </p:cNvPr>
          <p:cNvSpPr txBox="1"/>
          <p:nvPr/>
        </p:nvSpPr>
        <p:spPr>
          <a:xfrm>
            <a:off x="1495967" y="1693203"/>
            <a:ext cx="6104936" cy="286231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1. EMPLOYEE ID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2. FIRST NAME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3. LAST NAME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4. BUSINESS UNIT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5. EMPLOYEE TYPE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6. EMPLOYEE CLASSIFICATION TYPE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7. GENDER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8. PERFORMANCE SCORE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9. CURRENT EMPLOYEE RATE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10. PERFORMANCE LEVEL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BE26CD9-9043-1E24-7C7D-C3D60F95A452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3/21/202</a:t>
            </a:r>
            <a:r>
              <a:rPr lang="en-US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US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US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US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US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6DC0501-70AD-4B13-B4E2-8DA4F628075F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7237E733-D5F0-DE00-894F-55B2A28DE075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A9D291EA-089C-6DBC-5977-64FA2D24E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8" y="3381368"/>
            <a:ext cx="2466978" cy="34194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object 7">
            <a:extLst>
              <a:ext uri="{FF2B5EF4-FFF2-40B4-BE49-F238E27FC236}">
                <a16:creationId xmlns:a16="http://schemas.microsoft.com/office/drawing/2014/main" id="{44B0A97E-2FD0-5793-E121-5D40940F20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654939"/>
            <a:ext cx="8480429" cy="67069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US" sz="4250" spc="15"/>
              <a:t>THE</a:t>
            </a:r>
            <a:r>
              <a:rPr lang="en-US" sz="4250" spc="20"/>
              <a:t> "</a:t>
            </a:r>
            <a:r>
              <a:rPr lang="en-US" sz="4250" spc="10"/>
              <a:t>WOW"</a:t>
            </a:r>
            <a:r>
              <a:rPr lang="en-US" sz="4250" spc="85"/>
              <a:t> </a:t>
            </a:r>
            <a:r>
              <a:rPr lang="en-US" sz="4250" spc="10"/>
              <a:t>IN</a:t>
            </a:r>
            <a:r>
              <a:rPr lang="en-US" sz="4250" spc="-5"/>
              <a:t> </a:t>
            </a:r>
            <a:r>
              <a:rPr lang="en-US" sz="4250" spc="15"/>
              <a:t>OUR</a:t>
            </a:r>
            <a:r>
              <a:rPr lang="en-US" sz="4250" spc="-10"/>
              <a:t> </a:t>
            </a:r>
            <a:r>
              <a:rPr lang="en-US" sz="4250" spc="20"/>
              <a:t>SOLUTION</a:t>
            </a:r>
            <a:endParaRPr lang="en-US" sz="4250"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A94BF29E-9946-3078-B812-75C0CC8B2BDA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1F58C94-B91D-4154-8F28-9553774F42D7}" type="slidenum">
              <a:t>9</a:t>
            </a:fld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FF64F7D3-279D-5DB6-1BF9-847B065BBAC4}"/>
              </a:ext>
            </a:extLst>
          </p:cNvPr>
          <p:cNvSpPr txBox="1"/>
          <p:nvPr/>
        </p:nvSpPr>
        <p:spPr>
          <a:xfrm>
            <a:off x="1475905" y="1418892"/>
            <a:ext cx="8534022" cy="13849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D0D0D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=IF(Z2&gt;=5,”SUPER”,IF(Z2&gt;=4,”GOOD”,IF(Z2&gt;=3,”MED”,IF(Z2&gt;=2,”LOW”,”BAD”))))</a:t>
            </a:r>
            <a:endParaRPr lang="en-IN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465</Words>
  <Application>Microsoft Office PowerPoint</Application>
  <PresentationFormat>Widescreen</PresentationFormat>
  <Paragraphs>94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jayasrishankar05@gmail.com</cp:lastModifiedBy>
  <cp:revision>19</cp:revision>
  <dcterms:created xsi:type="dcterms:W3CDTF">2024-03-29T15:07:22Z</dcterms:created>
  <dcterms:modified xsi:type="dcterms:W3CDTF">2024-08-31T02:06:59Z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