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2" r:id="rId7"/>
    <p:sldId id="269" r:id="rId8"/>
    <p:sldId id="263"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microsoft.com/office/2016/11/relationships/changesInfo" Target="changesInfos/changesInfo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a:t>
            </a:r>
            <a:r>
              <a:rPr lang="en-US" sz="2400" dirty="0" err="1"/>
              <a:t>R.Jayasri</a:t>
            </a:r>
            <a:endParaRPr lang="en-US" sz="2400" dirty="0"/>
          </a:p>
          <a:p>
            <a:r>
              <a:rPr lang="en-US" sz="2400" dirty="0"/>
              <a:t>REGISTER NO:312220247</a:t>
            </a:r>
          </a:p>
          <a:p>
            <a:r>
              <a:rPr lang="en-US" sz="2400" dirty="0"/>
              <a:t>DEPARTMENT: Commerce </a:t>
            </a:r>
          </a:p>
          <a:p>
            <a:r>
              <a:rPr lang="en-US" sz="2400" dirty="0"/>
              <a:t>COLLEGE: </a:t>
            </a:r>
            <a:r>
              <a:rPr lang="en-US" sz="2400" dirty="0" err="1"/>
              <a:t>Jeppiaar</a:t>
            </a:r>
            <a:r>
              <a:rPr lang="en-US" sz="2400" dirty="0"/>
              <a:t>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D464DC37-CD9A-A0D0-CFBC-FB89A787238A}"/>
              </a:ext>
            </a:extLst>
          </p:cNvPr>
          <p:cNvSpPr txBox="1"/>
          <p:nvPr/>
        </p:nvSpPr>
        <p:spPr>
          <a:xfrm>
            <a:off x="3045963" y="2274838"/>
            <a:ext cx="6100074" cy="2308324"/>
          </a:xfrm>
          <a:prstGeom prst="rect">
            <a:avLst/>
          </a:prstGeom>
          <a:noFill/>
        </p:spPr>
        <p:txBody>
          <a:bodyPr wrap="square">
            <a:spAutoFit/>
          </a:bodyPr>
          <a:lstStyle/>
          <a:p>
            <a:r>
              <a:rPr lang="en-US" b="1" dirty="0"/>
              <a:t>Data Summary:</a:t>
            </a:r>
            <a:endParaRPr lang="en-US" dirty="0"/>
          </a:p>
          <a:p>
            <a:pPr>
              <a:buFont typeface="Arial" panose="020B0604020202020204" pitchFamily="34" charset="0"/>
              <a:buChar char="•"/>
            </a:pPr>
            <a:r>
              <a:rPr lang="en-US" b="1" dirty="0"/>
              <a:t>Overview:</a:t>
            </a:r>
            <a:r>
              <a:rPr lang="en-US" dirty="0"/>
              <a:t> The dataset includes performance metrics for 100 employees over the past year. Metrics include sales figures, project completion rates, and customer satisfaction scores.</a:t>
            </a:r>
          </a:p>
          <a:p>
            <a:pPr>
              <a:buFont typeface="Arial" panose="020B0604020202020204" pitchFamily="34" charset="0"/>
              <a:buChar char="•"/>
            </a:pPr>
            <a:r>
              <a:rPr lang="en-US" b="1" dirty="0"/>
              <a:t>Descriptive Statistics:</a:t>
            </a:r>
            <a:endParaRPr lang="en-US" dirty="0"/>
          </a:p>
          <a:p>
            <a:pPr marL="742950" lvl="1" indent="-285750">
              <a:buFont typeface="Arial" panose="020B0604020202020204" pitchFamily="34" charset="0"/>
              <a:buChar char="•"/>
            </a:pPr>
            <a:r>
              <a:rPr lang="en-US" b="1" dirty="0"/>
              <a:t>Average Sales:</a:t>
            </a:r>
            <a:r>
              <a:rPr lang="en-US" dirty="0"/>
              <a:t> $50,000</a:t>
            </a:r>
          </a:p>
          <a:p>
            <a:pPr marL="742950" lvl="1" indent="-285750">
              <a:buFont typeface="Arial" panose="020B0604020202020204" pitchFamily="34" charset="0"/>
              <a:buChar char="•"/>
            </a:pPr>
            <a:r>
              <a:rPr lang="en-US" b="1" dirty="0"/>
              <a:t>Average Project Completion Rate:</a:t>
            </a:r>
            <a:r>
              <a:rPr lang="en-US" dirty="0"/>
              <a:t> 85%</a:t>
            </a:r>
          </a:p>
          <a:p>
            <a:pPr marL="742950" lvl="1" indent="-285750">
              <a:buFont typeface="Arial" panose="020B0604020202020204" pitchFamily="34" charset="0"/>
              <a:buChar char="•"/>
            </a:pPr>
            <a:r>
              <a:rPr lang="en-US" b="1" dirty="0"/>
              <a:t>Average Customer Satisfaction Score:</a:t>
            </a:r>
            <a:r>
              <a:rPr lang="en-US" dirty="0"/>
              <a:t> 4.2/5</a:t>
            </a:r>
          </a:p>
        </p:txBody>
      </p:sp>
      <p:sp>
        <p:nvSpPr>
          <p:cNvPr id="11" name="TextBox 10">
            <a:extLst>
              <a:ext uri="{FF2B5EF4-FFF2-40B4-BE49-F238E27FC236}">
                <a16:creationId xmlns:a16="http://schemas.microsoft.com/office/drawing/2014/main" id="{577D89F8-F9EC-64F2-45EC-B4ED3429890B}"/>
              </a:ext>
            </a:extLst>
          </p:cNvPr>
          <p:cNvSpPr txBox="1"/>
          <p:nvPr/>
        </p:nvSpPr>
        <p:spPr>
          <a:xfrm>
            <a:off x="3045963" y="4472750"/>
            <a:ext cx="6100074" cy="2031325"/>
          </a:xfrm>
          <a:prstGeom prst="rect">
            <a:avLst/>
          </a:prstGeom>
          <a:noFill/>
        </p:spPr>
        <p:txBody>
          <a:bodyPr wrap="square">
            <a:spAutoFit/>
          </a:bodyPr>
          <a:lstStyle/>
          <a:p>
            <a:r>
              <a:rPr lang="en-US" b="1" dirty="0"/>
              <a:t>Performance Metrics Analysis:</a:t>
            </a:r>
            <a:endParaRPr lang="en-US" dirty="0"/>
          </a:p>
          <a:p>
            <a:pPr>
              <a:buFont typeface="Arial" panose="020B0604020202020204" pitchFamily="34" charset="0"/>
              <a:buChar char="•"/>
            </a:pPr>
            <a:r>
              <a:rPr lang="en-US" b="1" dirty="0"/>
              <a:t>Top Performers:</a:t>
            </a:r>
            <a:r>
              <a:rPr lang="en-US" dirty="0"/>
              <a:t> Identified the top 10% of employees with the highest sales and project completion rates. Visualized using bar charts and scatter plots.</a:t>
            </a:r>
          </a:p>
          <a:p>
            <a:pPr>
              <a:buFont typeface="Arial" panose="020B0604020202020204" pitchFamily="34" charset="0"/>
              <a:buChar char="•"/>
            </a:pPr>
            <a:r>
              <a:rPr lang="en-US" b="1" dirty="0"/>
              <a:t>Bottom Performers:</a:t>
            </a:r>
            <a:r>
              <a:rPr lang="en-US" dirty="0"/>
              <a:t> Highlighted the bottom 10% based on similar metrics. Presented with trend lines to show performance gaps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6DB0DE4-FF42-5341-E193-DE42692B60DE}"/>
              </a:ext>
            </a:extLst>
          </p:cNvPr>
          <p:cNvSpPr txBox="1"/>
          <p:nvPr/>
        </p:nvSpPr>
        <p:spPr>
          <a:xfrm>
            <a:off x="3045963" y="2274838"/>
            <a:ext cx="6100074" cy="3693319"/>
          </a:xfrm>
          <a:prstGeom prst="rect">
            <a:avLst/>
          </a:prstGeom>
          <a:noFill/>
        </p:spPr>
        <p:txBody>
          <a:bodyPr wrap="square">
            <a:spAutoFit/>
          </a:bodyPr>
          <a:lstStyle/>
          <a:p>
            <a:r>
              <a:rPr lang="en-US" b="1" dirty="0"/>
              <a:t>Performance Trends:</a:t>
            </a:r>
            <a:endParaRPr lang="en-US" dirty="0"/>
          </a:p>
          <a:p>
            <a:pPr>
              <a:buFont typeface="Arial" panose="020B0604020202020204" pitchFamily="34" charset="0"/>
              <a:buChar char="•"/>
            </a:pPr>
            <a:r>
              <a:rPr lang="en-US" b="1" dirty="0"/>
              <a:t>Overall Performance:</a:t>
            </a:r>
            <a:r>
              <a:rPr lang="en-US" dirty="0"/>
              <a:t> The average performance metrics show a solid baseline, with most employees meeting or exceeding expectations in sales, project completion, and customer satisfaction.</a:t>
            </a:r>
          </a:p>
          <a:p>
            <a:pPr>
              <a:buFont typeface="Arial" panose="020B0604020202020204" pitchFamily="34" charset="0"/>
              <a:buChar char="•"/>
            </a:pPr>
            <a:r>
              <a:rPr lang="en-US" b="1" dirty="0"/>
              <a:t>High Performers:</a:t>
            </a:r>
            <a:r>
              <a:rPr lang="en-US" dirty="0"/>
              <a:t> Identified top performers who consistently excelled in key metrics, offering potential role models and sources of best practices for the team. </a:t>
            </a:r>
          </a:p>
          <a:p>
            <a:pPr>
              <a:buFont typeface="Arial" panose="020B0604020202020204" pitchFamily="34" charset="0"/>
              <a:buChar char="•"/>
            </a:pPr>
            <a:r>
              <a:rPr lang="en-US" dirty="0"/>
              <a:t>Overall, the analysis demonstrates that Excel is a powerful tool for visualizing and interpreting performance data. Implementing the recommended actions based on these insights can lead to improved employee productivity and satisfaction, ultimately contributing to organizational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1567"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24B304A-A25E-6661-4344-1E0E1F82EB59}"/>
              </a:ext>
            </a:extLst>
          </p:cNvPr>
          <p:cNvSpPr txBox="1"/>
          <p:nvPr/>
        </p:nvSpPr>
        <p:spPr>
          <a:xfrm>
            <a:off x="1438275" y="3429000"/>
            <a:ext cx="6100074" cy="2862322"/>
          </a:xfrm>
          <a:prstGeom prst="rect">
            <a:avLst/>
          </a:prstGeom>
          <a:noFill/>
        </p:spPr>
        <p:txBody>
          <a:bodyPr wrap="square">
            <a:spAutoFit/>
          </a:bodyPr>
          <a:lstStyle/>
          <a:p>
            <a:pPr algn="l"/>
            <a:r>
              <a:rPr lang="en-US" b="1" i="0" dirty="0">
                <a:solidFill>
                  <a:srgbClr val="2D2D2D"/>
                </a:solidFill>
                <a:effectLst/>
                <a:latin typeface="Indeed Sans"/>
              </a:rPr>
              <a:t>A problem statement is a statement of a current issue or problem that requires timely action to improve the situation. This statement concisely explains the barrier the current problem places between a functional process and/or product and the current (problematic) state of affairs. </a:t>
            </a:r>
          </a:p>
          <a:p>
            <a:pPr algn="l"/>
            <a:r>
              <a:rPr lang="en-US" b="1" dirty="0">
                <a:solidFill>
                  <a:srgbClr val="2D2D2D"/>
                </a:solidFill>
                <a:latin typeface="Indeed Sans"/>
              </a:rPr>
              <a:t>This statement is completely objective, focusing only on the facts of the problem and leaving out any subjective opinions. To make this easier, it’s recommended that you ask who, what, when, where and why to create the structure for your problem statement.</a:t>
            </a:r>
            <a:endParaRPr lang="en-US" b="1" i="0" dirty="0">
              <a:solidFill>
                <a:srgbClr val="2D2D2D"/>
              </a:solidFill>
              <a:effectLst/>
              <a:latin typeface="Indeed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570352"/>
            <a:ext cx="434803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832508"/>
            <a:ext cx="6527528" cy="3046988"/>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In an agenda, the problem overview is a brief description or summary of the main challenges or issues that will be discussed during a meeting or event. It helps to set the stage for the discussion and ensures that everyone is aware of the key topics that need attention. Think of it as a sneak peek into what will be the focus of the meeting!</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3" name="Title 12">
            <a:extLst>
              <a:ext uri="{FF2B5EF4-FFF2-40B4-BE49-F238E27FC236}">
                <a16:creationId xmlns:a16="http://schemas.microsoft.com/office/drawing/2014/main" id="{8BFA56C9-5BF6-24DF-0B03-3724434886C2}"/>
              </a:ext>
            </a:extLst>
          </p:cNvPr>
          <p:cNvSpPr>
            <a:spLocks noGrp="1"/>
          </p:cNvSpPr>
          <p:nvPr>
            <p:ph type="title"/>
          </p:nvPr>
        </p:nvSpPr>
        <p:spPr>
          <a:xfrm rot="10800000" flipV="1">
            <a:off x="906473" y="-8877"/>
            <a:ext cx="9529277" cy="1891465"/>
          </a:xfrm>
        </p:spPr>
        <p:txBody>
          <a:bodyPr/>
          <a:lstStyle/>
          <a:p>
            <a:r>
              <a:rPr lang="en-US" dirty="0"/>
              <a:t>OUR SOLUTION AND ITS VALUE PROPOSITION</a:t>
            </a:r>
            <a:br>
              <a:rPr lang="en-US" dirty="0"/>
            </a:br>
            <a:r>
              <a:rPr lang="en-US" dirty="0"/>
              <a:t> </a:t>
            </a:r>
          </a:p>
        </p:txBody>
      </p:sp>
      <p:sp>
        <p:nvSpPr>
          <p:cNvPr id="15" name="TextBox 14">
            <a:extLst>
              <a:ext uri="{FF2B5EF4-FFF2-40B4-BE49-F238E27FC236}">
                <a16:creationId xmlns:a16="http://schemas.microsoft.com/office/drawing/2014/main" id="{7F5BF4CF-C5A3-3E6B-4E9F-169E04C3BFCE}"/>
              </a:ext>
            </a:extLst>
          </p:cNvPr>
          <p:cNvSpPr txBox="1"/>
          <p:nvPr/>
        </p:nvSpPr>
        <p:spPr>
          <a:xfrm>
            <a:off x="3621024" y="1857374"/>
            <a:ext cx="6373368" cy="3419856"/>
          </a:xfrm>
          <a:prstGeom prst="rect">
            <a:avLst/>
          </a:prstGeom>
          <a:noFill/>
        </p:spPr>
        <p:txBody>
          <a:bodyPr wrap="square">
            <a:spAutoFit/>
          </a:bodyPr>
          <a:lstStyle/>
          <a:p>
            <a:r>
              <a:rPr lang="en-US" b="1" dirty="0"/>
              <a:t>The solution and its value proposition refer to the specific product or service being offered and the unique benefits or value it provides to customers. It's like the special reason why someone would choose that solution over others. For example, if you're talking about a new app, the solution could be the app itself, and the value proposition might be something like "provides easy access to information with a user-friendly interface," highlighting the app's key benefits. Would you like more details or examples on this topic?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E05DBFC9-34E6-D379-0B12-FF274FCE3AE1}"/>
              </a:ext>
            </a:extLst>
          </p:cNvPr>
          <p:cNvSpPr txBox="1"/>
          <p:nvPr/>
        </p:nvSpPr>
        <p:spPr>
          <a:xfrm>
            <a:off x="3618482" y="2408246"/>
            <a:ext cx="5531630" cy="3970318"/>
          </a:xfrm>
          <a:prstGeom prst="rect">
            <a:avLst/>
          </a:prstGeom>
          <a:noFill/>
        </p:spPr>
        <p:txBody>
          <a:bodyPr wrap="square">
            <a:spAutoFit/>
          </a:bodyPr>
          <a:lstStyle/>
          <a:p>
            <a:r>
              <a:rPr lang="en-US" dirty="0"/>
              <a:t>Dataset description is all about explaining the data you have for a project or analysis. It includes details like what kind of data it is, where it came from, how it was collected, and what each column or variable represents. Having a clear dataset description is super important for understanding and analyzing data effectively. Sample Problem Statements:
Content: Examples of problem statements from various domains, including business, research, and technology.
Source: Collected from project documentation, academic papers, and industry reports.
Purpose: To analyze and identify common elements and structures in effective problem.</a:t>
            </a:r>
          </a:p>
        </p:txBody>
      </p:sp>
    </p:spTree>
    <p:extLst>
      <p:ext uri="{BB962C8B-B14F-4D97-AF65-F5344CB8AC3E}">
        <p14:creationId xmlns:p14="http://schemas.microsoft.com/office/powerpoint/2010/main" val="27206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832092"/>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In our solution, the “wow” factor lies in the creation of a versatile, user-friendly guide that not only provides high-quality templates and examples but also incorporates interactive elements such as customizable problem statement templates and real-time feedback mechanisms. This approach ensures that users can easily adapt the guide to their specific needs, receive instant validation of their problem statements, and see tangible improvements in their project or research outcomes. The inclusion of case studies and expert insights further enhances the guide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574E3E90-1AA0-C196-302D-A01606B7DB78}"/>
              </a:ext>
            </a:extLst>
          </p:cNvPr>
          <p:cNvSpPr txBox="1"/>
          <p:nvPr/>
        </p:nvSpPr>
        <p:spPr>
          <a:xfrm>
            <a:off x="3045963" y="2690336"/>
            <a:ext cx="6100074" cy="3139321"/>
          </a:xfrm>
          <a:prstGeom prst="rect">
            <a:avLst/>
          </a:prstGeom>
          <a:noFill/>
        </p:spPr>
        <p:txBody>
          <a:bodyPr wrap="square">
            <a:spAutoFit/>
          </a:bodyPr>
          <a:lstStyle/>
          <a:p>
            <a:r>
              <a:rPr lang="en-US" b="1" dirty="0"/>
              <a:t>Template Development:</a:t>
            </a:r>
            <a:endParaRPr lang="en-US" dirty="0"/>
          </a:p>
          <a:p>
            <a:pPr>
              <a:buFont typeface="Arial" panose="020B0604020202020204" pitchFamily="34" charset="0"/>
              <a:buChar char="•"/>
            </a:pPr>
            <a:r>
              <a:rPr lang="en-US" b="1" dirty="0"/>
              <a:t>Design:</a:t>
            </a:r>
            <a:r>
              <a:rPr lang="en-US" dirty="0"/>
              <a:t> Create various templates for problem statements suited to different contexts (e.g., research, business, technical).</a:t>
            </a:r>
          </a:p>
          <a:p>
            <a:pPr>
              <a:buFont typeface="Arial" panose="020B0604020202020204" pitchFamily="34" charset="0"/>
              <a:buChar char="•"/>
            </a:pPr>
            <a:r>
              <a:rPr lang="en-US" b="1" dirty="0"/>
              <a:t>Process:</a:t>
            </a:r>
            <a:r>
              <a:rPr lang="en-US" dirty="0"/>
              <a:t> Analyze sample problem statements to identify common structures and effective.</a:t>
            </a:r>
          </a:p>
          <a:p>
            <a:pPr>
              <a:buFont typeface="Arial" panose="020B0604020202020204" pitchFamily="34" charset="0"/>
              <a:buChar char="•"/>
            </a:pPr>
            <a:r>
              <a:rPr lang="en-US" dirty="0"/>
              <a:t>formatsGuide Creations:
Integration: Combine templates, examples, and expert feedback into a comprehensive guide.
Structure: Organize the guide to be user-friendly, with sections for template customization, example analysis, and practical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PROBLEM STATEMENT</vt:lpstr>
      <vt:lpstr>PROJECT OVERVIEW</vt:lpstr>
      <vt:lpstr>OUR SOLUTION AND ITS VALUE PROPOSITION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rjayasri1912@gmail.com</cp:lastModifiedBy>
  <cp:revision>14</cp:revision>
  <dcterms:created xsi:type="dcterms:W3CDTF">2024-03-29T15:07:22Z</dcterms:created>
  <dcterms:modified xsi:type="dcterms:W3CDTF">2024-08-30T05:43:31Z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