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8" r:id="rId3"/>
    <p:sldId id="259" r:id="rId4"/>
    <p:sldId id="260" r:id="rId5"/>
    <p:sldId id="262" r:id="rId6"/>
    <p:sldId id="269" r:id="rId7"/>
    <p:sldId id="263" r:id="rId8"/>
    <p:sldId id="264" r:id="rId9"/>
    <p:sldId id="265" r:id="rId10"/>
    <p:sldId id="285" r:id="rId11"/>
    <p:sldId id="290" r:id="rId12"/>
    <p:sldId id="291" r:id="rId13"/>
    <p:sldId id="292" r:id="rId14"/>
    <p:sldId id="294" r:id="rId15"/>
    <p:sldId id="277" r:id="rId16"/>
    <p:sldId id="280" r:id="rId17"/>
    <p:sldId id="278" r:id="rId18"/>
    <p:sldId id="275" r:id="rId19"/>
    <p:sldId id="272" r:id="rId20"/>
    <p:sldId id="281" r:id="rId21"/>
    <p:sldId id="276" r:id="rId22"/>
    <p:sldId id="266" r:id="rId23"/>
    <p:sldId id="267" r:id="rId24"/>
    <p:sldId id="26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951AA8-214D-4162-8A64-F37678C240BD}">
  <a:tblStyle styleId="{56951AA8-214D-4162-8A64-F37678C240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65" d="100"/>
          <a:sy n="65" d="100"/>
        </p:scale>
        <p:origin x="13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579566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824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0bdf634ac_1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0bdf634a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66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4918aa0aab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918aa0a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373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0bdf634ac_1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0bdf634ac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478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0bdf634ac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0bdf634a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17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bdf634ac_1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bdf634a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26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4918aa0aab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4918aa0a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326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0bdf634ac_1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0bdf634ac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580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0bdf634ac_1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0bdf634ac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33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60bdf634ac_1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60bdf634ac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57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0bdf634ac_1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0bdf634ac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079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918aa0aab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918aa0aa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13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0"/>
            <a:ext cx="9144000" cy="630900"/>
          </a:xfrm>
          <a:prstGeom prst="rect">
            <a:avLst/>
          </a:prstGeom>
          <a:solidFill>
            <a:srgbClr val="C0000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500"/>
              <a:buFont typeface="Calibri"/>
              <a:buNone/>
            </a:pPr>
            <a:r>
              <a:rPr lang="en-GB" sz="3500" i="0" u="none" strike="noStrike" cap="none" dirty="0">
                <a:solidFill>
                  <a:srgbClr val="FFFFFF"/>
                </a:solidFill>
                <a:latin typeface="Times New Roman"/>
                <a:ea typeface="Times New Roman"/>
                <a:cs typeface="Times New Roman"/>
                <a:sym typeface="Times New Roman"/>
              </a:rPr>
              <a:t>EASWARI ENGINEERING COLLEGE</a:t>
            </a:r>
            <a:endParaRPr sz="1400" i="0" u="none" strike="noStrike" cap="none" dirty="0">
              <a:solidFill>
                <a:srgbClr val="000000"/>
              </a:solidFill>
              <a:latin typeface="Times New Roman"/>
              <a:ea typeface="Times New Roman"/>
              <a:cs typeface="Times New Roman"/>
              <a:sym typeface="Times New Roman"/>
            </a:endParaRPr>
          </a:p>
        </p:txBody>
      </p:sp>
      <p:sp>
        <p:nvSpPr>
          <p:cNvPr id="55" name="Google Shape;55;p13"/>
          <p:cNvSpPr txBox="1"/>
          <p:nvPr/>
        </p:nvSpPr>
        <p:spPr>
          <a:xfrm>
            <a:off x="362100" y="1706283"/>
            <a:ext cx="8419800" cy="25442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dirty="0">
                <a:solidFill>
                  <a:srgbClr val="953735"/>
                </a:solidFill>
                <a:latin typeface="Times New Roman"/>
                <a:ea typeface="Times New Roman"/>
                <a:cs typeface="Times New Roman"/>
                <a:sym typeface="Times New Roman"/>
              </a:rPr>
              <a:t>Department of Information </a:t>
            </a:r>
            <a:r>
              <a:rPr lang="en-GB" sz="2400" b="1" dirty="0" smtClean="0">
                <a:solidFill>
                  <a:srgbClr val="953735"/>
                </a:solidFill>
                <a:latin typeface="Times New Roman"/>
                <a:ea typeface="Times New Roman"/>
                <a:cs typeface="Times New Roman"/>
                <a:sym typeface="Times New Roman"/>
              </a:rPr>
              <a:t>Technology</a:t>
            </a:r>
            <a:endParaRPr dirty="0">
              <a:solidFill>
                <a:schemeClr val="dk1"/>
              </a:solidFill>
              <a:latin typeface="Times New Roman"/>
              <a:ea typeface="Times New Roman"/>
              <a:cs typeface="Times New Roman"/>
              <a:sym typeface="Times New Roman"/>
            </a:endParaRPr>
          </a:p>
          <a:p>
            <a:pPr lvl="0" algn="ctr">
              <a:spcBef>
                <a:spcPts val="1000"/>
              </a:spcBef>
              <a:spcAft>
                <a:spcPts val="1000"/>
              </a:spcAft>
            </a:pPr>
            <a:endParaRPr lang="en-US" sz="2400" b="1" dirty="0" smtClean="0">
              <a:solidFill>
                <a:schemeClr val="dk1"/>
              </a:solidFill>
              <a:latin typeface="Times New Roman"/>
              <a:ea typeface="Times New Roman"/>
              <a:cs typeface="Times New Roman"/>
              <a:sym typeface="Times New Roman"/>
            </a:endParaRPr>
          </a:p>
          <a:p>
            <a:pPr lvl="0" algn="ctr">
              <a:spcBef>
                <a:spcPts val="1000"/>
              </a:spcBef>
              <a:spcAft>
                <a:spcPts val="1000"/>
              </a:spcAft>
            </a:pPr>
            <a:r>
              <a:rPr lang="en-US" sz="2400" b="1" dirty="0" smtClean="0">
                <a:solidFill>
                  <a:schemeClr val="dk1"/>
                </a:solidFill>
                <a:latin typeface="Times New Roman"/>
                <a:ea typeface="Times New Roman"/>
                <a:cs typeface="Times New Roman"/>
                <a:sym typeface="Times New Roman"/>
              </a:rPr>
              <a:t>ELLIPTICAL </a:t>
            </a:r>
            <a:r>
              <a:rPr lang="en-US" sz="2400" b="1" dirty="0" smtClean="0">
                <a:solidFill>
                  <a:schemeClr val="dk1"/>
                </a:solidFill>
                <a:latin typeface="Times New Roman"/>
                <a:ea typeface="Times New Roman"/>
                <a:cs typeface="Times New Roman"/>
                <a:sym typeface="Times New Roman"/>
              </a:rPr>
              <a:t>SEIZURE CLASSIFICATION FROM ELECTROENCEPHALOGRAPHY SIGNALS AND 2-D IMAGES: A COMPREHENSIVE APPROACH</a:t>
            </a:r>
            <a:endParaRPr lang="en-US" sz="2400" b="1" dirty="0">
              <a:solidFill>
                <a:schemeClr val="dk1"/>
              </a:solidFill>
              <a:latin typeface="Times New Roman"/>
              <a:ea typeface="Times New Roman"/>
              <a:cs typeface="Times New Roman"/>
              <a:sym typeface="Times New Roman"/>
            </a:endParaRPr>
          </a:p>
        </p:txBody>
      </p:sp>
      <p:sp>
        <p:nvSpPr>
          <p:cNvPr id="56" name="Google Shape;56;p13"/>
          <p:cNvSpPr txBox="1"/>
          <p:nvPr/>
        </p:nvSpPr>
        <p:spPr>
          <a:xfrm>
            <a:off x="239850" y="5285875"/>
            <a:ext cx="3122400" cy="1277232"/>
          </a:xfrm>
          <a:prstGeom prst="rect">
            <a:avLst/>
          </a:prstGeom>
          <a:noFill/>
          <a:ln>
            <a:noFill/>
          </a:ln>
        </p:spPr>
        <p:txBody>
          <a:bodyPr spcFirstLastPara="1" wrap="square" lIns="91425" tIns="45700" rIns="91425" bIns="45700" anchor="t" anchorCtr="0">
            <a:spAutoFit/>
          </a:bodyPr>
          <a:lstStyle/>
          <a:p>
            <a:pPr marL="0" marR="0" lvl="0" indent="0" algn="just" rtl="0">
              <a:lnSpc>
                <a:spcPct val="95000"/>
              </a:lnSpc>
              <a:spcBef>
                <a:spcPts val="0"/>
              </a:spcBef>
              <a:spcAft>
                <a:spcPts val="0"/>
              </a:spcAft>
              <a:buClr>
                <a:srgbClr val="000000"/>
              </a:buClr>
              <a:buSzPts val="2000"/>
              <a:buFont typeface="Times New Roman"/>
              <a:buNone/>
            </a:pPr>
            <a:r>
              <a:rPr lang="en-GB" sz="2000" b="1" i="0" u="sng" strike="noStrike" cap="none" dirty="0">
                <a:solidFill>
                  <a:srgbClr val="000000"/>
                </a:solidFill>
                <a:latin typeface="Times New Roman"/>
                <a:ea typeface="Times New Roman"/>
                <a:cs typeface="Times New Roman"/>
                <a:sym typeface="Times New Roman"/>
              </a:rPr>
              <a:t>S</a:t>
            </a:r>
            <a:r>
              <a:rPr lang="en-GB" sz="2000" b="1" u="sng" dirty="0">
                <a:solidFill>
                  <a:srgbClr val="000000"/>
                </a:solidFill>
                <a:latin typeface="Times New Roman"/>
                <a:ea typeface="Times New Roman"/>
                <a:cs typeface="Times New Roman"/>
                <a:sym typeface="Times New Roman"/>
              </a:rPr>
              <a:t>UPERVISOR:</a:t>
            </a:r>
            <a:endParaRPr u="sng" dirty="0">
              <a:latin typeface="Times New Roman"/>
              <a:ea typeface="Times New Roman"/>
              <a:cs typeface="Times New Roman"/>
              <a:sym typeface="Times New Roman"/>
            </a:endParaRPr>
          </a:p>
          <a:p>
            <a:pPr marL="0" lvl="0" indent="0" algn="l" rtl="0">
              <a:spcBef>
                <a:spcPts val="0"/>
              </a:spcBef>
              <a:spcAft>
                <a:spcPts val="0"/>
              </a:spcAft>
              <a:buNone/>
            </a:pPr>
            <a:r>
              <a:rPr lang="en-GB" sz="2000" dirty="0">
                <a:latin typeface="Times New Roman"/>
                <a:ea typeface="Times New Roman"/>
                <a:cs typeface="Times New Roman"/>
                <a:sym typeface="Times New Roman"/>
              </a:rPr>
              <a:t>Mrs. M. Anita</a:t>
            </a:r>
            <a:endParaRPr sz="2000" dirty="0">
              <a:latin typeface="Times New Roman"/>
              <a:ea typeface="Times New Roman"/>
              <a:cs typeface="Times New Roman"/>
              <a:sym typeface="Times New Roman"/>
            </a:endParaRPr>
          </a:p>
          <a:p>
            <a:pPr marL="0" marR="0" lvl="0" indent="0" algn="just" rtl="0">
              <a:lnSpc>
                <a:spcPct val="95000"/>
              </a:lnSpc>
              <a:spcBef>
                <a:spcPts val="0"/>
              </a:spcBef>
              <a:spcAft>
                <a:spcPts val="0"/>
              </a:spcAft>
              <a:buNone/>
            </a:pPr>
            <a:r>
              <a:rPr lang="en-GB" sz="2000" dirty="0">
                <a:latin typeface="Times New Roman"/>
                <a:ea typeface="Times New Roman"/>
                <a:cs typeface="Times New Roman"/>
                <a:sym typeface="Times New Roman"/>
              </a:rPr>
              <a:t>(Assistant Professor</a:t>
            </a:r>
            <a:r>
              <a:rPr lang="en-GB" sz="2000" dirty="0" smtClean="0">
                <a:latin typeface="Times New Roman"/>
                <a:ea typeface="Times New Roman"/>
                <a:cs typeface="Times New Roman"/>
                <a:sym typeface="Times New Roman"/>
              </a:rPr>
              <a:t>)</a:t>
            </a:r>
          </a:p>
          <a:p>
            <a:pPr marL="0" marR="0" lvl="0" indent="0" algn="just" rtl="0">
              <a:lnSpc>
                <a:spcPct val="95000"/>
              </a:lnSpc>
              <a:spcBef>
                <a:spcPts val="0"/>
              </a:spcBef>
              <a:spcAft>
                <a:spcPts val="0"/>
              </a:spcAft>
              <a:buNone/>
            </a:pPr>
            <a:r>
              <a:rPr lang="en-GB" sz="2000" dirty="0" smtClean="0">
                <a:latin typeface="Times New Roman"/>
                <a:ea typeface="Times New Roman"/>
                <a:cs typeface="Times New Roman"/>
                <a:sym typeface="Times New Roman"/>
              </a:rPr>
              <a:t>Information Technology</a:t>
            </a:r>
            <a:endParaRPr sz="2000" dirty="0">
              <a:latin typeface="Times New Roman"/>
              <a:ea typeface="Times New Roman"/>
              <a:cs typeface="Times New Roman"/>
              <a:sym typeface="Times New Roman"/>
            </a:endParaRPr>
          </a:p>
        </p:txBody>
      </p:sp>
      <p:sp>
        <p:nvSpPr>
          <p:cNvPr id="57" name="Google Shape;57;p13"/>
          <p:cNvSpPr txBox="1"/>
          <p:nvPr/>
        </p:nvSpPr>
        <p:spPr>
          <a:xfrm>
            <a:off x="4667100" y="4187245"/>
            <a:ext cx="4114800" cy="2154396"/>
          </a:xfrm>
          <a:prstGeom prst="rect">
            <a:avLst/>
          </a:prstGeom>
          <a:noFill/>
          <a:ln>
            <a:noFill/>
          </a:ln>
        </p:spPr>
        <p:txBody>
          <a:bodyPr spcFirstLastPara="1" wrap="square" lIns="91425" tIns="45700" rIns="91425" bIns="45700" anchor="t" anchorCtr="0">
            <a:spAutoFit/>
          </a:bodyPr>
          <a:lstStyle/>
          <a:p>
            <a:pPr marL="0" marR="0" lvl="0" indent="0" algn="r" rtl="0">
              <a:lnSpc>
                <a:spcPct val="95000"/>
              </a:lnSpc>
              <a:spcBef>
                <a:spcPts val="0"/>
              </a:spcBef>
              <a:spcAft>
                <a:spcPts val="0"/>
              </a:spcAft>
              <a:buClr>
                <a:srgbClr val="000000"/>
              </a:buClr>
              <a:buSzPts val="2000"/>
              <a:buFont typeface="Times New Roman"/>
              <a:buNone/>
            </a:pPr>
            <a:r>
              <a:rPr lang="en-GB" sz="2000" b="1" u="sng" dirty="0">
                <a:solidFill>
                  <a:srgbClr val="000000"/>
                </a:solidFill>
                <a:latin typeface="Times New Roman"/>
                <a:ea typeface="Times New Roman"/>
                <a:cs typeface="Times New Roman"/>
                <a:sym typeface="Times New Roman"/>
              </a:rPr>
              <a:t>PROJECT BY:</a:t>
            </a:r>
            <a:endParaRPr u="sng" dirty="0">
              <a:latin typeface="Times New Roman"/>
              <a:ea typeface="Times New Roman"/>
              <a:cs typeface="Times New Roman"/>
              <a:sym typeface="Times New Roman"/>
            </a:endParaRPr>
          </a:p>
          <a:p>
            <a:pPr marL="0" marR="0" lvl="0" indent="0" algn="r" rtl="0">
              <a:lnSpc>
                <a:spcPct val="95000"/>
              </a:lnSpc>
              <a:spcBef>
                <a:spcPts val="0"/>
              </a:spcBef>
              <a:spcAft>
                <a:spcPts val="0"/>
              </a:spcAft>
              <a:buNone/>
            </a:pPr>
            <a:r>
              <a:rPr lang="en-GB" sz="2000" b="1" i="0" u="none" strike="noStrike" cap="none" dirty="0">
                <a:solidFill>
                  <a:srgbClr val="000000"/>
                </a:solidFill>
                <a:latin typeface="Times New Roman"/>
                <a:ea typeface="Times New Roman"/>
                <a:cs typeface="Times New Roman"/>
                <a:sym typeface="Times New Roman"/>
              </a:rPr>
              <a:t>Jayasri. S. V</a:t>
            </a:r>
            <a:endParaRPr sz="2000" b="1" dirty="0">
              <a:latin typeface="Times New Roman"/>
              <a:ea typeface="Times New Roman"/>
              <a:cs typeface="Times New Roman"/>
              <a:sym typeface="Times New Roman"/>
            </a:endParaRPr>
          </a:p>
          <a:p>
            <a:pPr marL="0" marR="0" lvl="0" indent="0" algn="r" rtl="0">
              <a:lnSpc>
                <a:spcPct val="95000"/>
              </a:lnSpc>
              <a:spcBef>
                <a:spcPts val="0"/>
              </a:spcBef>
              <a:spcAft>
                <a:spcPts val="0"/>
              </a:spcAft>
              <a:buNone/>
            </a:pPr>
            <a:r>
              <a:rPr lang="en-GB" sz="2000" dirty="0">
                <a:latin typeface="Times New Roman"/>
                <a:ea typeface="Times New Roman"/>
                <a:cs typeface="Times New Roman"/>
                <a:sym typeface="Times New Roman"/>
              </a:rPr>
              <a:t>310620205030</a:t>
            </a:r>
            <a:r>
              <a:rPr lang="en-GB" sz="2000" b="1" i="0" u="none" strike="noStrike" cap="none" dirty="0">
                <a:solidFill>
                  <a:srgbClr val="000000"/>
                </a:solidFill>
                <a:latin typeface="Times New Roman"/>
                <a:ea typeface="Times New Roman"/>
                <a:cs typeface="Times New Roman"/>
                <a:sym typeface="Times New Roman"/>
              </a:rPr>
              <a:t/>
            </a:r>
            <a:br>
              <a:rPr lang="en-GB" sz="2000" b="1" i="0" u="none" strike="noStrike" cap="none" dirty="0">
                <a:solidFill>
                  <a:srgbClr val="000000"/>
                </a:solidFill>
                <a:latin typeface="Times New Roman"/>
                <a:ea typeface="Times New Roman"/>
                <a:cs typeface="Times New Roman"/>
                <a:sym typeface="Times New Roman"/>
              </a:rPr>
            </a:br>
            <a:r>
              <a:rPr lang="en-GB" sz="2000" b="1" i="0" u="none" strike="noStrike" cap="none" dirty="0" err="1">
                <a:solidFill>
                  <a:srgbClr val="000000"/>
                </a:solidFill>
                <a:latin typeface="Times New Roman"/>
                <a:ea typeface="Times New Roman"/>
                <a:cs typeface="Times New Roman"/>
                <a:sym typeface="Times New Roman"/>
              </a:rPr>
              <a:t>Kavya</a:t>
            </a:r>
            <a:r>
              <a:rPr lang="en-GB" sz="2000" b="1" i="0" u="none" strike="noStrike" cap="none" dirty="0">
                <a:solidFill>
                  <a:srgbClr val="000000"/>
                </a:solidFill>
                <a:latin typeface="Times New Roman"/>
                <a:ea typeface="Times New Roman"/>
                <a:cs typeface="Times New Roman"/>
                <a:sym typeface="Times New Roman"/>
              </a:rPr>
              <a:t> Mishra</a:t>
            </a:r>
            <a:endParaRPr sz="2000" b="1" dirty="0">
              <a:latin typeface="Times New Roman"/>
              <a:ea typeface="Times New Roman"/>
              <a:cs typeface="Times New Roman"/>
              <a:sym typeface="Times New Roman"/>
            </a:endParaRPr>
          </a:p>
          <a:p>
            <a:pPr marL="0" marR="0" lvl="0" indent="0" algn="r" rtl="0">
              <a:lnSpc>
                <a:spcPct val="95000"/>
              </a:lnSpc>
              <a:spcBef>
                <a:spcPts val="0"/>
              </a:spcBef>
              <a:spcAft>
                <a:spcPts val="0"/>
              </a:spcAft>
              <a:buNone/>
            </a:pPr>
            <a:r>
              <a:rPr lang="en-GB" sz="2000" dirty="0">
                <a:latin typeface="Times New Roman"/>
                <a:ea typeface="Times New Roman"/>
                <a:cs typeface="Times New Roman"/>
                <a:sym typeface="Times New Roman"/>
              </a:rPr>
              <a:t>310620205038</a:t>
            </a:r>
            <a:endParaRPr dirty="0">
              <a:latin typeface="Times New Roman"/>
              <a:ea typeface="Times New Roman"/>
              <a:cs typeface="Times New Roman"/>
              <a:sym typeface="Times New Roman"/>
            </a:endParaRPr>
          </a:p>
          <a:p>
            <a:pPr marL="0" marR="0" lvl="0" indent="0" algn="r" rtl="0">
              <a:lnSpc>
                <a:spcPct val="95000"/>
              </a:lnSpc>
              <a:spcBef>
                <a:spcPts val="0"/>
              </a:spcBef>
              <a:spcAft>
                <a:spcPts val="0"/>
              </a:spcAft>
              <a:buNone/>
            </a:pPr>
            <a:endParaRPr sz="20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2370" y="914400"/>
            <a:ext cx="8520600" cy="4975229"/>
          </a:xfrm>
        </p:spPr>
        <p:txBody>
          <a:bodyPr>
            <a:noAutofit/>
          </a:bodyPr>
          <a:lstStyle/>
          <a:p>
            <a:pPr marL="114300" indent="0" algn="just" fontAlgn="base">
              <a:lnSpc>
                <a:spcPct val="150000"/>
              </a:lnSpc>
              <a:buNone/>
            </a:pPr>
            <a:r>
              <a:rPr lang="en-US" sz="2000" b="1" u="sng" dirty="0" smtClean="0">
                <a:solidFill>
                  <a:schemeClr val="tx1"/>
                </a:solidFill>
                <a:latin typeface="Times New Roman" panose="02020603050405020304" pitchFamily="18" charset="0"/>
                <a:cs typeface="Times New Roman" panose="02020603050405020304" pitchFamily="18" charset="0"/>
              </a:rPr>
              <a:t>Data </a:t>
            </a:r>
            <a:r>
              <a:rPr lang="en-US" sz="2000" b="1" u="sng" dirty="0">
                <a:solidFill>
                  <a:schemeClr val="tx1"/>
                </a:solidFill>
                <a:latin typeface="Times New Roman" panose="02020603050405020304" pitchFamily="18" charset="0"/>
                <a:cs typeface="Times New Roman" panose="02020603050405020304" pitchFamily="18" charset="0"/>
              </a:rPr>
              <a:t>collection and Preprocessing </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fontAlgn="base">
              <a:lnSpc>
                <a:spcPct val="150000"/>
              </a:lnSpc>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dataset (TUH – Temple University Hospital) </a:t>
            </a:r>
            <a:r>
              <a:rPr lang="en-US" dirty="0" smtClean="0">
                <a:solidFill>
                  <a:schemeClr val="tx1"/>
                </a:solidFill>
                <a:latin typeface="Times New Roman" panose="02020603050405020304" pitchFamily="18" charset="0"/>
                <a:cs typeface="Times New Roman" panose="02020603050405020304" pitchFamily="18" charset="0"/>
              </a:rPr>
              <a:t>contains </a:t>
            </a:r>
            <a:r>
              <a:rPr lang="en-US" dirty="0">
                <a:solidFill>
                  <a:schemeClr val="tx1"/>
                </a:solidFill>
                <a:latin typeface="Times New Roman" panose="02020603050405020304" pitchFamily="18" charset="0"/>
                <a:cs typeface="Times New Roman" panose="02020603050405020304" pitchFamily="18" charset="0"/>
              </a:rPr>
              <a:t>EEG recordings.</a:t>
            </a:r>
          </a:p>
          <a:p>
            <a:pPr algn="just" fontAlgn="base">
              <a:lnSpc>
                <a:spcPct val="150000"/>
              </a:lnSpc>
            </a:pPr>
            <a:r>
              <a:rPr lang="en-US" dirty="0">
                <a:solidFill>
                  <a:schemeClr val="tx1"/>
                </a:solidFill>
                <a:latin typeface="Times New Roman" panose="02020603050405020304" pitchFamily="18" charset="0"/>
                <a:cs typeface="Times New Roman" panose="02020603050405020304" pitchFamily="18" charset="0"/>
              </a:rPr>
              <a:t>The recordings are stored in European Data Format (EDF).</a:t>
            </a:r>
          </a:p>
          <a:p>
            <a:pPr marL="114300" indent="0" algn="just" fontAlgn="base">
              <a:lnSpc>
                <a:spcPct val="150000"/>
              </a:lnSpc>
              <a:buNone/>
            </a:pP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Preprocessing: </a:t>
            </a:r>
          </a:p>
          <a:p>
            <a:pPr algn="just" fontAlgn="base">
              <a:lnSpc>
                <a:spcPct val="150000"/>
              </a:lnSpc>
            </a:pPr>
            <a:r>
              <a:rPr lang="en-US" dirty="0">
                <a:solidFill>
                  <a:schemeClr val="tx1"/>
                </a:solidFill>
                <a:latin typeface="Times New Roman" panose="02020603050405020304" pitchFamily="18" charset="0"/>
                <a:cs typeface="Times New Roman" panose="02020603050405020304" pitchFamily="18" charset="0"/>
              </a:rPr>
              <a:t>This data set is already free from noise and other irrelevant signals that range over 50Hz. </a:t>
            </a:r>
            <a:endParaRPr lang="en-US" dirty="0" smtClean="0">
              <a:solidFill>
                <a:schemeClr val="tx1"/>
              </a:solidFill>
              <a:latin typeface="Times New Roman" panose="02020603050405020304" pitchFamily="18" charset="0"/>
              <a:cs typeface="Times New Roman" panose="02020603050405020304" pitchFamily="18" charset="0"/>
            </a:endParaRPr>
          </a:p>
          <a:p>
            <a:pPr algn="just" fontAlgn="base">
              <a:lnSpc>
                <a:spcPct val="150000"/>
              </a:lnSpc>
            </a:pPr>
            <a:r>
              <a:rPr lang="en-US" dirty="0" smtClean="0">
                <a:solidFill>
                  <a:schemeClr val="tx1"/>
                </a:solidFill>
                <a:latin typeface="Times New Roman" panose="02020603050405020304" pitchFamily="18" charset="0"/>
                <a:cs typeface="Times New Roman" panose="02020603050405020304" pitchFamily="18" charset="0"/>
              </a:rPr>
              <a:t>Butterworth 5</a:t>
            </a:r>
            <a:r>
              <a:rPr lang="en-US" baseline="30000" dirty="0" smtClean="0">
                <a:solidFill>
                  <a:schemeClr val="tx1"/>
                </a:solidFill>
                <a:latin typeface="Times New Roman" panose="02020603050405020304" pitchFamily="18" charset="0"/>
                <a:cs typeface="Times New Roman" panose="02020603050405020304" pitchFamily="18" charset="0"/>
              </a:rPr>
              <a:t>th</a:t>
            </a:r>
            <a:r>
              <a:rPr lang="en-US" dirty="0" smtClean="0">
                <a:solidFill>
                  <a:schemeClr val="tx1"/>
                </a:solidFill>
                <a:latin typeface="Times New Roman" panose="02020603050405020304" pitchFamily="18" charset="0"/>
                <a:cs typeface="Times New Roman" panose="02020603050405020304" pitchFamily="18" charset="0"/>
              </a:rPr>
              <a:t> order filter can be used if necessary</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Google Shape;68;p15"/>
          <p:cNvSpPr txBox="1"/>
          <p:nvPr/>
        </p:nvSpPr>
        <p:spPr>
          <a:xfrm>
            <a:off x="6056671" y="0"/>
            <a:ext cx="3063371"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algn="ctr">
              <a:buClr>
                <a:srgbClr val="FFFFFF"/>
              </a:buClr>
              <a:buSzPts val="2800"/>
            </a:pPr>
            <a:r>
              <a:rPr lang="en-GB" sz="2400" b="1" dirty="0" smtClean="0">
                <a:solidFill>
                  <a:srgbClr val="FFFFFF"/>
                </a:solidFill>
                <a:latin typeface="Times New Roman"/>
                <a:ea typeface="Times New Roman"/>
                <a:cs typeface="Times New Roman"/>
                <a:sym typeface="Times New Roman"/>
              </a:rPr>
              <a:t>METHODOLOGY</a:t>
            </a:r>
            <a:endParaRPr lang="en-GB"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936281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861" y="1042219"/>
            <a:ext cx="8520600" cy="5093110"/>
          </a:xfrm>
        </p:spPr>
        <p:txBody>
          <a:bodyPr>
            <a:noAutofit/>
          </a:bodyPr>
          <a:lstStyle/>
          <a:p>
            <a:pPr marL="0" lvl="0" indent="0">
              <a:lnSpc>
                <a:spcPct val="150000"/>
              </a:lnSpc>
              <a:buNone/>
            </a:pPr>
            <a:r>
              <a:rPr lang="en-US" sz="2000" b="1" u="sng" dirty="0" smtClean="0">
                <a:solidFill>
                  <a:schemeClr val="tx1"/>
                </a:solidFill>
                <a:latin typeface="Times New Roman" panose="02020603050405020304" pitchFamily="18" charset="0"/>
                <a:cs typeface="Times New Roman" panose="02020603050405020304" pitchFamily="18" charset="0"/>
              </a:rPr>
              <a:t>Hilbert </a:t>
            </a:r>
            <a:r>
              <a:rPr lang="en-US" sz="2000" b="1" u="sng" dirty="0">
                <a:solidFill>
                  <a:schemeClr val="tx1"/>
                </a:solidFill>
                <a:latin typeface="Times New Roman" panose="02020603050405020304" pitchFamily="18" charset="0"/>
                <a:cs typeface="Times New Roman" panose="02020603050405020304" pitchFamily="18" charset="0"/>
              </a:rPr>
              <a:t>Vibration Decomposition (HVD</a:t>
            </a:r>
            <a:r>
              <a:rPr lang="en-US" sz="2000" b="1" u="sng" dirty="0" smtClean="0">
                <a:solidFill>
                  <a:schemeClr val="tx1"/>
                </a:solidFill>
                <a:latin typeface="Times New Roman" panose="02020603050405020304" pitchFamily="18" charset="0"/>
                <a:cs typeface="Times New Roman" panose="02020603050405020304" pitchFamily="18" charset="0"/>
              </a:rPr>
              <a:t>)</a:t>
            </a:r>
            <a:endParaRPr lang="en-US" sz="2000" b="1" u="sng" dirty="0">
              <a:solidFill>
                <a:schemeClr val="tx1"/>
              </a:solidFill>
              <a:latin typeface="Times New Roman" panose="02020603050405020304" pitchFamily="18" charset="0"/>
              <a:cs typeface="Times New Roman" panose="02020603050405020304" pitchFamily="18" charset="0"/>
            </a:endParaRPr>
          </a:p>
          <a:p>
            <a:pPr marL="34290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purpose of applying HVD is to extract meaningful features from the EEG signals.</a:t>
            </a:r>
          </a:p>
          <a:p>
            <a:pPr marL="34290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HVD is a signal processing technique that decomposes non-stationary signals into a set of oscillatory components with varying frequencies, amplitudes, and phases </a:t>
            </a:r>
          </a:p>
          <a:p>
            <a:pPr marL="34290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But we are classifying only based on frequency.</a:t>
            </a:r>
          </a:p>
          <a:p>
            <a:pPr marL="34290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By decomposing EEG signals using HVD, we can extract several subcomponents that capture different aspects of the underlying neural activity.</a:t>
            </a:r>
          </a:p>
          <a:p>
            <a:pPr marL="34290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We save each of the subcomponents in a csv file</a:t>
            </a:r>
            <a:r>
              <a:rPr lang="en-US" dirty="0" smtClean="0">
                <a:solidFill>
                  <a:schemeClr val="tx1"/>
                </a:solidFill>
                <a:latin typeface="Times New Roman" panose="02020603050405020304" pitchFamily="18" charset="0"/>
                <a:cs typeface="Times New Roman" panose="02020603050405020304" pitchFamily="18" charset="0"/>
              </a:rPr>
              <a:t>.</a:t>
            </a:r>
            <a:endParaRPr lang="en-US" sz="2000" dirty="0" smtClean="0">
              <a:solidFill>
                <a:schemeClr val="tx1"/>
              </a:solidFill>
              <a:latin typeface="Times New Roman" panose="02020603050405020304" pitchFamily="18" charset="0"/>
              <a:cs typeface="Times New Roman" panose="02020603050405020304" pitchFamily="18" charset="0"/>
            </a:endParaRPr>
          </a:p>
          <a:p>
            <a:pPr marL="114300" indent="0" algn="just" fontAlgn="base">
              <a:lnSpc>
                <a:spcPct val="100000"/>
              </a:lnSpc>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Google Shape;68;p15"/>
          <p:cNvSpPr txBox="1"/>
          <p:nvPr/>
        </p:nvSpPr>
        <p:spPr>
          <a:xfrm>
            <a:off x="6056671" y="0"/>
            <a:ext cx="3063371"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METHODOLOGY</a:t>
            </a:r>
            <a:endParaRPr sz="240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68045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861" y="1042219"/>
            <a:ext cx="8520600" cy="5093110"/>
          </a:xfrm>
        </p:spPr>
        <p:txBody>
          <a:bodyPr>
            <a:noAutofit/>
          </a:bodyPr>
          <a:lstStyle/>
          <a:p>
            <a:pPr marL="114300" indent="0">
              <a:lnSpc>
                <a:spcPct val="150000"/>
              </a:lnSpc>
              <a:buNone/>
            </a:pPr>
            <a:r>
              <a:rPr lang="en-GB" sz="2000" b="1" u="sng" dirty="0" smtClean="0">
                <a:solidFill>
                  <a:schemeClr val="tx1"/>
                </a:solidFill>
                <a:latin typeface="Times New Roman" panose="02020603050405020304" pitchFamily="18" charset="0"/>
                <a:cs typeface="Times New Roman" panose="02020603050405020304" pitchFamily="18" charset="0"/>
              </a:rPr>
              <a:t>Continuous Wavelet Transform (CWT) </a:t>
            </a:r>
          </a:p>
          <a:p>
            <a:pPr marL="285750" indent="-28575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Using CWT, we generate 2D using sonograms. </a:t>
            </a:r>
          </a:p>
          <a:p>
            <a:pPr marL="285750" indent="-28575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By generating sonogram images for the obtained subcomponents, we can visualize how the frequency characteristics of the EEG signal change over time within each frequency band (for which we have classified in HVD as subcomponents).</a:t>
            </a:r>
          </a:p>
          <a:p>
            <a:pPr marL="285750" indent="-28575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Sonograms can highlight patterns or features in the signal that may not be apparent in the time-domain or frequency-domain representations alone. </a:t>
            </a:r>
          </a:p>
          <a:p>
            <a:pPr marL="285750" indent="-28575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These patterns can potentially contain valuable information for distinguishing between different types of seizures or other neurological phenomena.</a:t>
            </a:r>
          </a:p>
          <a:p>
            <a:pPr marL="285750" indent="-285750">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Each subcomponent will have one 2D image, which is stored manually in the drive for image stacking</a:t>
            </a:r>
            <a:r>
              <a:rPr lang="en-US" dirty="0" smtClean="0">
                <a:solidFill>
                  <a:schemeClr val="tx1"/>
                </a:solidFill>
                <a:latin typeface="Times New Roman" panose="02020603050405020304" pitchFamily="18" charset="0"/>
                <a:cs typeface="Times New Roman" panose="02020603050405020304" pitchFamily="18" charset="0"/>
              </a:rPr>
              <a:t>.</a:t>
            </a:r>
            <a:endParaRPr lang="en-GB" sz="2000" dirty="0" smtClean="0">
              <a:solidFill>
                <a:schemeClr val="tx1"/>
              </a:solidFill>
              <a:latin typeface="Times New Roman" panose="02020603050405020304" pitchFamily="18" charset="0"/>
              <a:cs typeface="Times New Roman" panose="02020603050405020304" pitchFamily="18" charset="0"/>
            </a:endParaRPr>
          </a:p>
          <a:p>
            <a:pPr marL="114300" indent="0" algn="just" fontAlgn="base">
              <a:lnSpc>
                <a:spcPct val="100000"/>
              </a:lnSpc>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Google Shape;68;p15"/>
          <p:cNvSpPr txBox="1"/>
          <p:nvPr/>
        </p:nvSpPr>
        <p:spPr>
          <a:xfrm>
            <a:off x="6056671" y="0"/>
            <a:ext cx="3063371"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METHODOLOGY</a:t>
            </a:r>
            <a:endParaRPr sz="240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29161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861" y="1042219"/>
            <a:ext cx="8520600" cy="5659370"/>
          </a:xfrm>
        </p:spPr>
        <p:txBody>
          <a:bodyPr>
            <a:noAutofit/>
          </a:bodyPr>
          <a:lstStyle/>
          <a:p>
            <a:pPr marL="114300" indent="0">
              <a:lnSpc>
                <a:spcPct val="150000"/>
              </a:lnSpc>
              <a:buNone/>
            </a:pPr>
            <a:r>
              <a:rPr lang="en-US" sz="2000" b="1" u="sng" dirty="0" smtClean="0">
                <a:solidFill>
                  <a:schemeClr val="tx1"/>
                </a:solidFill>
                <a:latin typeface="Times New Roman" panose="02020603050405020304" pitchFamily="18" charset="0"/>
                <a:cs typeface="Times New Roman" panose="02020603050405020304" pitchFamily="18" charset="0"/>
              </a:rPr>
              <a:t>Convolutional Neural Network (CNN) and Long Short Term Memory (LSTM) Model Training</a:t>
            </a:r>
          </a:p>
          <a:p>
            <a:pPr marL="342900" algn="just">
              <a:lnSpc>
                <a:spcPct val="150000"/>
              </a:lnSpc>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CNNs </a:t>
            </a:r>
            <a:r>
              <a:rPr lang="en-US" dirty="0">
                <a:solidFill>
                  <a:schemeClr val="tx1"/>
                </a:solidFill>
                <a:latin typeface="Times New Roman" panose="02020603050405020304" pitchFamily="18" charset="0"/>
                <a:cs typeface="Times New Roman" panose="02020603050405020304" pitchFamily="18" charset="0"/>
              </a:rPr>
              <a:t>are effective for learning spatial features from image data.</a:t>
            </a:r>
          </a:p>
          <a:p>
            <a:pPr marL="34290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LSTMs are well-suited for capturing temporal dependencies in sequential data. </a:t>
            </a:r>
          </a:p>
          <a:p>
            <a:pPr marL="342900" algn="just">
              <a:lnSpc>
                <a:spcPct val="150000"/>
              </a:lnSpc>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By </a:t>
            </a:r>
            <a:r>
              <a:rPr lang="en-US" dirty="0">
                <a:solidFill>
                  <a:schemeClr val="tx1"/>
                </a:solidFill>
                <a:latin typeface="Times New Roman" panose="02020603050405020304" pitchFamily="18" charset="0"/>
                <a:cs typeface="Times New Roman" panose="02020603050405020304" pitchFamily="18" charset="0"/>
              </a:rPr>
              <a:t>passing the stacked images through a CNN, we can extract hierarchical spatial features that capture the discriminative characteristics of different types of seizures. </a:t>
            </a:r>
          </a:p>
          <a:p>
            <a:pPr marL="34290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These features are then fed into an LSTM to capture temporal dependencies and further refine the feature representations for classification.</a:t>
            </a:r>
          </a:p>
          <a:p>
            <a:pPr marL="34290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Training a CNN-LSTM model in a serial manner enables end-to-end learning of features and classification</a:t>
            </a:r>
            <a:r>
              <a:rPr lang="en-US" dirty="0" smtClean="0">
                <a:solidFill>
                  <a:schemeClr val="tx1"/>
                </a:solidFill>
                <a:latin typeface="Times New Roman" panose="02020603050405020304" pitchFamily="18" charset="0"/>
                <a:cs typeface="Times New Roman" panose="02020603050405020304" pitchFamily="18" charset="0"/>
              </a:rPr>
              <a:t>.</a:t>
            </a:r>
          </a:p>
          <a:p>
            <a:pPr marL="34290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CNN-LSTM models can automatically learn discriminative features directly from the input data which eliminates the need for manual feature engineering and making the classification process more data-driven</a:t>
            </a:r>
            <a:r>
              <a:rPr lang="en-US"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Google Shape;68;p15"/>
          <p:cNvSpPr txBox="1"/>
          <p:nvPr/>
        </p:nvSpPr>
        <p:spPr>
          <a:xfrm>
            <a:off x="6056671" y="0"/>
            <a:ext cx="3063371"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METHODOLOGY</a:t>
            </a:r>
            <a:endParaRPr sz="240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6535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861" y="1042219"/>
            <a:ext cx="8520600" cy="5093110"/>
          </a:xfrm>
        </p:spPr>
        <p:txBody>
          <a:bodyPr>
            <a:noAutofit/>
          </a:bodyPr>
          <a:lstStyle/>
          <a:p>
            <a:pPr marL="114300" indent="0">
              <a:lnSpc>
                <a:spcPct val="150000"/>
              </a:lnSpc>
              <a:buNone/>
            </a:pPr>
            <a:r>
              <a:rPr lang="en-US" sz="2000" b="1" u="sng" dirty="0" smtClean="0">
                <a:solidFill>
                  <a:schemeClr val="tx1"/>
                </a:solidFill>
                <a:latin typeface="Times New Roman" panose="02020603050405020304" pitchFamily="18" charset="0"/>
                <a:cs typeface="Times New Roman" panose="02020603050405020304" pitchFamily="18" charset="0"/>
              </a:rPr>
              <a:t>t-Distributed </a:t>
            </a:r>
            <a:r>
              <a:rPr lang="en-US" sz="2000" b="1" u="sng" dirty="0">
                <a:solidFill>
                  <a:schemeClr val="tx1"/>
                </a:solidFill>
                <a:latin typeface="Times New Roman" panose="02020603050405020304" pitchFamily="18" charset="0"/>
                <a:cs typeface="Times New Roman" panose="02020603050405020304" pitchFamily="18" charset="0"/>
              </a:rPr>
              <a:t>Stochastic Neighbor Embedding (</a:t>
            </a:r>
            <a:r>
              <a:rPr lang="en-GB" sz="2000" b="1" u="sng" dirty="0">
                <a:solidFill>
                  <a:schemeClr val="tx1"/>
                </a:solidFill>
                <a:latin typeface="Times New Roman" panose="02020603050405020304" pitchFamily="18" charset="0"/>
                <a:cs typeface="Times New Roman" panose="02020603050405020304" pitchFamily="18" charset="0"/>
              </a:rPr>
              <a:t>t-SNE)</a:t>
            </a:r>
            <a:endParaRPr lang="en-GB" b="1" u="sng"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t-SNE </a:t>
            </a:r>
            <a:r>
              <a:rPr lang="en-US" dirty="0">
                <a:solidFill>
                  <a:schemeClr val="tx1"/>
                </a:solidFill>
                <a:latin typeface="Times New Roman" panose="02020603050405020304" pitchFamily="18" charset="0"/>
                <a:cs typeface="Times New Roman" panose="02020603050405020304" pitchFamily="18" charset="0"/>
              </a:rPr>
              <a:t>enables visualization of clusters and patterns that may exist in the data. </a:t>
            </a:r>
          </a:p>
          <a:p>
            <a:pPr marL="285750" indent="-28575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This facilitates a better understanding of the distribution of different types of seizures and their relationships.</a:t>
            </a:r>
          </a:p>
          <a:p>
            <a:pPr marL="285750" indent="-285750" algn="just">
              <a:lnSpc>
                <a:spcPct val="150000"/>
              </a:lnSpc>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output features from the CNN and LSTM models are lower-dimensional representations that capture relevant information extracted from the input signals. </a:t>
            </a:r>
          </a:p>
          <a:p>
            <a:pPr marL="285750" indent="-28575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Applying t-SNE to these features allows for more effective dimensionality reduction and visualization.</a:t>
            </a:r>
          </a:p>
          <a:p>
            <a:pPr marL="285750" indent="-285750"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a:t>
            </a:r>
            <a:r>
              <a:rPr lang="en-US" dirty="0" err="1">
                <a:solidFill>
                  <a:schemeClr val="tx1"/>
                </a:solidFill>
                <a:latin typeface="Times New Roman" panose="02020603050405020304" pitchFamily="18" charset="0"/>
                <a:cs typeface="Times New Roman" panose="02020603050405020304" pitchFamily="18" charset="0"/>
              </a:rPr>
              <a:t>sne</a:t>
            </a:r>
            <a:r>
              <a:rPr lang="en-US" dirty="0">
                <a:solidFill>
                  <a:schemeClr val="tx1"/>
                </a:solidFill>
                <a:latin typeface="Times New Roman" panose="02020603050405020304" pitchFamily="18" charset="0"/>
                <a:cs typeface="Times New Roman" panose="02020603050405020304" pitchFamily="18" charset="0"/>
              </a:rPr>
              <a:t> allows us to assess how well different types of seizures are separated in the feature space. </a:t>
            </a:r>
          </a:p>
        </p:txBody>
      </p:sp>
      <p:sp>
        <p:nvSpPr>
          <p:cNvPr id="4" name="Google Shape;68;p15"/>
          <p:cNvSpPr txBox="1"/>
          <p:nvPr/>
        </p:nvSpPr>
        <p:spPr>
          <a:xfrm>
            <a:off x="6056671" y="0"/>
            <a:ext cx="3063371"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METHODOLOGY</a:t>
            </a:r>
            <a:endParaRPr sz="240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7758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2"/>
          <p:cNvPicPr>
            <a:picLocks noChangeAspect="1" noChangeArrowheads="1"/>
          </p:cNvPicPr>
          <p:nvPr/>
        </p:nvPicPr>
        <p:blipFill>
          <a:blip r:embed="rId2">
            <a:extLst>
              <a:ext uri="{28A0092B-C50C-407E-A947-70E740481C1C}">
                <a14:useLocalDpi xmlns:a14="http://schemas.microsoft.com/office/drawing/2010/main" val="0"/>
              </a:ext>
            </a:extLst>
          </a:blip>
          <a:srcRect l="-2" r="771"/>
          <a:stretch>
            <a:fillRect/>
          </a:stretch>
        </p:blipFill>
        <p:spPr bwMode="auto">
          <a:xfrm>
            <a:off x="0" y="817564"/>
            <a:ext cx="3378200" cy="18288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3"/>
          <p:cNvPicPr>
            <a:picLocks noChangeAspect="1" noChangeArrowheads="1"/>
          </p:cNvPicPr>
          <p:nvPr/>
        </p:nvPicPr>
        <p:blipFill>
          <a:blip r:embed="rId3">
            <a:extLst>
              <a:ext uri="{28A0092B-C50C-407E-A947-70E740481C1C}">
                <a14:useLocalDpi xmlns:a14="http://schemas.microsoft.com/office/drawing/2010/main" val="0"/>
              </a:ext>
            </a:extLst>
          </a:blip>
          <a:srcRect l="963"/>
          <a:stretch>
            <a:fillRect/>
          </a:stretch>
        </p:blipFill>
        <p:spPr bwMode="auto">
          <a:xfrm>
            <a:off x="1739900" y="2677808"/>
            <a:ext cx="3352800" cy="192118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85" y="4598990"/>
            <a:ext cx="3441700" cy="21970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9755" y="1652743"/>
            <a:ext cx="3530600" cy="23749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9755" y="4102100"/>
            <a:ext cx="3454400" cy="25463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p:cNvSpPr>
            <a:spLocks noChangeArrowheads="1"/>
          </p:cNvSpPr>
          <p:nvPr/>
        </p:nvSpPr>
        <p:spPr bwMode="auto">
          <a:xfrm>
            <a:off x="6350" y="12382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Fig.4.2.3.6 </a:t>
            </a:r>
            <a:r>
              <a:rPr kumimoji="0" lang="en-US" altLang="en-US" sz="1400" b="1" i="1"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HVD plotting for sub_4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Google Shape;68;p15"/>
          <p:cNvSpPr txBox="1"/>
          <p:nvPr/>
        </p:nvSpPr>
        <p:spPr>
          <a:xfrm>
            <a:off x="5289755" y="0"/>
            <a:ext cx="3830287"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OUTPUT SCREENSHOT</a:t>
            </a:r>
            <a:endParaRPr sz="2400" i="0" u="none" strike="noStrike" cap="none" dirty="0">
              <a:solidFill>
                <a:srgbClr val="000000"/>
              </a:solidFill>
              <a:latin typeface="Times New Roman"/>
              <a:ea typeface="Times New Roman"/>
              <a:cs typeface="Times New Roman"/>
              <a:sym typeface="Times New Roman"/>
            </a:endParaRPr>
          </a:p>
        </p:txBody>
      </p:sp>
      <p:sp>
        <p:nvSpPr>
          <p:cNvPr id="13" name="Rectangle 7"/>
          <p:cNvSpPr>
            <a:spLocks noChangeArrowheads="1"/>
          </p:cNvSpPr>
          <p:nvPr/>
        </p:nvSpPr>
        <p:spPr bwMode="auto">
          <a:xfrm>
            <a:off x="151785" y="368681"/>
            <a:ext cx="3390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smtClean="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HVD</a:t>
            </a:r>
            <a:r>
              <a:rPr kumimoji="0" lang="en-US" altLang="en-US" sz="1800" b="1" u="none" strike="noStrike" cap="none" normalizeH="0" dirty="0" smtClean="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Subcomponent Plotting:</a:t>
            </a:r>
            <a:endParaRPr kumimoji="0" lang="en-US" altLang="en-US" sz="800" b="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89960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11" descr="WhatsApp Image 2024-01-09 at 15.48.34_bd0b3b3f"/>
          <p:cNvPicPr>
            <a:picLocks noChangeAspect="1" noChangeArrowheads="1"/>
          </p:cNvPicPr>
          <p:nvPr/>
        </p:nvPicPr>
        <p:blipFill>
          <a:blip r:embed="rId2">
            <a:extLst>
              <a:ext uri="{28A0092B-C50C-407E-A947-70E740481C1C}">
                <a14:useLocalDpi xmlns:a14="http://schemas.microsoft.com/office/drawing/2010/main" val="0"/>
              </a:ext>
            </a:extLst>
          </a:blip>
          <a:srcRect r="79698"/>
          <a:stretch>
            <a:fillRect/>
          </a:stretch>
        </p:blipFill>
        <p:spPr bwMode="auto">
          <a:xfrm>
            <a:off x="276661" y="850787"/>
            <a:ext cx="2584450" cy="1549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15" descr="WhatsApp Image 2024-02-17 at 14.53.18_5c9526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2243" y="1036581"/>
            <a:ext cx="2584450" cy="1365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17" descr="WhatsApp Image 2024-02-17 at 14.53.29_1a584f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825" y="1036581"/>
            <a:ext cx="2673350" cy="1403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7"/>
          <p:cNvSpPr>
            <a:spLocks noChangeArrowheads="1"/>
          </p:cNvSpPr>
          <p:nvPr/>
        </p:nvSpPr>
        <p:spPr bwMode="auto">
          <a:xfrm>
            <a:off x="534950" y="2538651"/>
            <a:ext cx="183575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2D Image of sub_0</a:t>
            </a:r>
            <a:endParaRPr kumimoji="0" lang="en-US" altLang="en-US" sz="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3549048" y="2538651"/>
            <a:ext cx="19369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2D Image of sub_1</a:t>
            </a:r>
            <a:endParaRPr kumimoji="0" lang="en-US" altLang="en-US" sz="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9"/>
          <p:cNvSpPr>
            <a:spLocks noChangeArrowheads="1"/>
          </p:cNvSpPr>
          <p:nvPr/>
        </p:nvSpPr>
        <p:spPr bwMode="auto">
          <a:xfrm>
            <a:off x="6601886" y="2525753"/>
            <a:ext cx="17652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2D Image of sub_2</a:t>
            </a:r>
            <a:endParaRPr kumimoji="0" lang="en-US" altLang="en-US" sz="6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p:nvPr/>
        </p:nvPicPr>
        <p:blipFill rotWithShape="1">
          <a:blip r:embed="rId5"/>
          <a:srcRect r="26412"/>
          <a:stretch/>
        </p:blipFill>
        <p:spPr>
          <a:xfrm>
            <a:off x="3316509" y="3658164"/>
            <a:ext cx="2031270" cy="2463165"/>
          </a:xfrm>
          <a:prstGeom prst="rect">
            <a:avLst/>
          </a:prstGeom>
        </p:spPr>
      </p:pic>
      <p:cxnSp>
        <p:nvCxnSpPr>
          <p:cNvPr id="10" name="Straight Connector 9"/>
          <p:cNvCxnSpPr/>
          <p:nvPr/>
        </p:nvCxnSpPr>
        <p:spPr>
          <a:xfrm>
            <a:off x="5347779" y="3658164"/>
            <a:ext cx="0" cy="2463165"/>
          </a:xfrm>
          <a:prstGeom prst="line">
            <a:avLst/>
          </a:prstGeom>
          <a:ln w="12700"/>
        </p:spPr>
        <p:style>
          <a:lnRef idx="1">
            <a:schemeClr val="dk1"/>
          </a:lnRef>
          <a:fillRef idx="0">
            <a:schemeClr val="dk1"/>
          </a:fillRef>
          <a:effectRef idx="0">
            <a:schemeClr val="dk1"/>
          </a:effectRef>
          <a:fontRef idx="minor">
            <a:schemeClr val="tx1"/>
          </a:fontRef>
        </p:style>
      </p:cxnSp>
      <p:sp>
        <p:nvSpPr>
          <p:cNvPr id="12" name="Rectangle 7"/>
          <p:cNvSpPr>
            <a:spLocks noChangeArrowheads="1"/>
          </p:cNvSpPr>
          <p:nvPr/>
        </p:nvSpPr>
        <p:spPr bwMode="auto">
          <a:xfrm>
            <a:off x="2440468" y="3211923"/>
            <a:ext cx="37833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smtClean="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Energy Percentage of each subcomponent</a:t>
            </a:r>
            <a:endParaRPr kumimoji="0" lang="en-US" altLang="en-US" sz="1600" b="0"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Google Shape;68;p15"/>
          <p:cNvSpPr txBox="1"/>
          <p:nvPr/>
        </p:nvSpPr>
        <p:spPr>
          <a:xfrm>
            <a:off x="5289755" y="0"/>
            <a:ext cx="3830287"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OUTPUT SCREENSHOT</a:t>
            </a:r>
            <a:endParaRPr sz="2400" i="0" u="none" strike="noStrike" cap="none" dirty="0">
              <a:solidFill>
                <a:srgbClr val="000000"/>
              </a:solidFill>
              <a:latin typeface="Times New Roman"/>
              <a:ea typeface="Times New Roman"/>
              <a:cs typeface="Times New Roman"/>
              <a:sym typeface="Times New Roman"/>
            </a:endParaRPr>
          </a:p>
        </p:txBody>
      </p:sp>
      <p:sp>
        <p:nvSpPr>
          <p:cNvPr id="16" name="Rectangle 7"/>
          <p:cNvSpPr>
            <a:spLocks noChangeArrowheads="1"/>
          </p:cNvSpPr>
          <p:nvPr/>
        </p:nvSpPr>
        <p:spPr bwMode="auto">
          <a:xfrm>
            <a:off x="276661" y="465920"/>
            <a:ext cx="3390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smtClean="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CWT Image</a:t>
            </a:r>
            <a:r>
              <a:rPr kumimoji="0" lang="en-US" altLang="en-US" sz="1800" b="1" u="none" strike="noStrike" cap="none" normalizeH="0" dirty="0" smtClean="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endParaRPr kumimoji="0" lang="en-US" altLang="en-US" sz="1800" b="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616253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7"/>
          <p:cNvSpPr>
            <a:spLocks noChangeArrowheads="1"/>
          </p:cNvSpPr>
          <p:nvPr/>
        </p:nvSpPr>
        <p:spPr bwMode="auto">
          <a:xfrm>
            <a:off x="92075" y="5689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8"/>
          <p:cNvSpPr>
            <a:spLocks noChangeArrowheads="1"/>
          </p:cNvSpPr>
          <p:nvPr/>
        </p:nvSpPr>
        <p:spPr bwMode="auto">
          <a:xfrm>
            <a:off x="0" y="-184666"/>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rotWithShape="1">
          <a:blip r:embed="rId2"/>
          <a:srcRect t="1174"/>
          <a:stretch/>
        </p:blipFill>
        <p:spPr>
          <a:xfrm>
            <a:off x="1134359" y="1061884"/>
            <a:ext cx="1447874" cy="4317743"/>
          </a:xfrm>
          <a:prstGeom prst="rect">
            <a:avLst/>
          </a:prstGeom>
        </p:spPr>
      </p:pic>
      <p:sp>
        <p:nvSpPr>
          <p:cNvPr id="13" name="Rectangle 12"/>
          <p:cNvSpPr/>
          <p:nvPr/>
        </p:nvSpPr>
        <p:spPr>
          <a:xfrm>
            <a:off x="230383" y="5582714"/>
            <a:ext cx="3466546" cy="707886"/>
          </a:xfrm>
          <a:prstGeom prst="rect">
            <a:avLst/>
          </a:prstGeom>
        </p:spPr>
        <p:txBody>
          <a:bodyPr wrap="square">
            <a:spAutoFit/>
          </a:bodyPr>
          <a:lstStyle/>
          <a:p>
            <a:pPr algn="ctr"/>
            <a:r>
              <a:rPr lang="en-US" sz="2000" dirty="0" smtClean="0">
                <a:latin typeface="Times New Roman" panose="02020603050405020304" pitchFamily="18" charset="0"/>
                <a:cs typeface="Times New Roman" panose="02020603050405020304" pitchFamily="18" charset="0"/>
              </a:rPr>
              <a:t>Seizure Free Patient’s Vertical stacking</a:t>
            </a:r>
            <a:endParaRPr lang="en-US" sz="2000"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3"/>
          <a:stretch>
            <a:fillRect/>
          </a:stretch>
        </p:blipFill>
        <p:spPr>
          <a:xfrm>
            <a:off x="4429962" y="1816056"/>
            <a:ext cx="1684020" cy="3529965"/>
          </a:xfrm>
          <a:prstGeom prst="rect">
            <a:avLst/>
          </a:prstGeom>
        </p:spPr>
      </p:pic>
      <p:pic>
        <p:nvPicPr>
          <p:cNvPr id="15" name="Picture 14"/>
          <p:cNvPicPr/>
          <p:nvPr/>
        </p:nvPicPr>
        <p:blipFill>
          <a:blip r:embed="rId4"/>
          <a:stretch>
            <a:fillRect/>
          </a:stretch>
        </p:blipFill>
        <p:spPr>
          <a:xfrm>
            <a:off x="5544658" y="5197585"/>
            <a:ext cx="3234055" cy="1608455"/>
          </a:xfrm>
          <a:prstGeom prst="rect">
            <a:avLst/>
          </a:prstGeom>
        </p:spPr>
      </p:pic>
      <p:sp>
        <p:nvSpPr>
          <p:cNvPr id="10" name="Rectangle 9"/>
          <p:cNvSpPr/>
          <p:nvPr/>
        </p:nvSpPr>
        <p:spPr>
          <a:xfrm>
            <a:off x="5544658" y="1318313"/>
            <a:ext cx="3032546" cy="707886"/>
          </a:xfrm>
          <a:prstGeom prst="rect">
            <a:avLst/>
          </a:prstGeom>
        </p:spPr>
        <p:txBody>
          <a:bodyPr wrap="square">
            <a:spAutoFit/>
          </a:bodyPr>
          <a:lstStyle/>
          <a:p>
            <a:pPr algn="ct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eizure Patient’s Vertical and Horizontal Stacking</a:t>
            </a:r>
            <a:endParaRPr lang="en-US" sz="2000" dirty="0">
              <a:latin typeface="Times New Roman" panose="02020603050405020304" pitchFamily="18" charset="0"/>
              <a:cs typeface="Times New Roman" panose="02020603050405020304" pitchFamily="18" charset="0"/>
            </a:endParaRPr>
          </a:p>
        </p:txBody>
      </p:sp>
      <p:sp>
        <p:nvSpPr>
          <p:cNvPr id="14" name="Google Shape;68;p15"/>
          <p:cNvSpPr txBox="1"/>
          <p:nvPr/>
        </p:nvSpPr>
        <p:spPr>
          <a:xfrm>
            <a:off x="5289755" y="0"/>
            <a:ext cx="3830287"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OUTPUT SCREENSHOT</a:t>
            </a:r>
            <a:endParaRPr sz="2400" i="0" u="none" strike="noStrike" cap="none" dirty="0">
              <a:solidFill>
                <a:srgbClr val="000000"/>
              </a:solidFill>
              <a:latin typeface="Times New Roman"/>
              <a:ea typeface="Times New Roman"/>
              <a:cs typeface="Times New Roman"/>
              <a:sym typeface="Times New Roman"/>
            </a:endParaRPr>
          </a:p>
        </p:txBody>
      </p:sp>
      <p:sp>
        <p:nvSpPr>
          <p:cNvPr id="16" name="Rectangle 7"/>
          <p:cNvSpPr>
            <a:spLocks noChangeArrowheads="1"/>
          </p:cNvSpPr>
          <p:nvPr/>
        </p:nvSpPr>
        <p:spPr bwMode="auto">
          <a:xfrm>
            <a:off x="151785" y="368681"/>
            <a:ext cx="3390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smtClean="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Image Stacking:</a:t>
            </a:r>
            <a:endParaRPr kumimoji="0" lang="en-US" altLang="en-US" sz="800" b="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205167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301"/>
          <a:stretch/>
        </p:blipFill>
        <p:spPr>
          <a:xfrm>
            <a:off x="328706" y="1448358"/>
            <a:ext cx="8422003" cy="3910223"/>
          </a:xfrm>
          <a:prstGeom prst="rect">
            <a:avLst/>
          </a:prstGeom>
        </p:spPr>
      </p:pic>
      <p:sp>
        <p:nvSpPr>
          <p:cNvPr id="6" name="Rectangle 5"/>
          <p:cNvSpPr/>
          <p:nvPr/>
        </p:nvSpPr>
        <p:spPr>
          <a:xfrm>
            <a:off x="230382" y="5582714"/>
            <a:ext cx="7566599" cy="400110"/>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Patient 27 is said to have seizure type 2- CPS (Complex Partial Seizure)</a:t>
            </a:r>
            <a:endParaRPr lang="en-US" sz="2000" dirty="0">
              <a:latin typeface="Times New Roman" panose="02020603050405020304" pitchFamily="18" charset="0"/>
              <a:cs typeface="Times New Roman" panose="02020603050405020304" pitchFamily="18" charset="0"/>
            </a:endParaRPr>
          </a:p>
        </p:txBody>
      </p:sp>
      <p:sp>
        <p:nvSpPr>
          <p:cNvPr id="8" name="Google Shape;68;p15"/>
          <p:cNvSpPr txBox="1"/>
          <p:nvPr/>
        </p:nvSpPr>
        <p:spPr>
          <a:xfrm>
            <a:off x="5289755" y="0"/>
            <a:ext cx="3830287"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OUTPUT SCREENSHOT</a:t>
            </a:r>
            <a:endParaRPr sz="2400" i="0" u="none" strike="noStrike" cap="none" dirty="0">
              <a:solidFill>
                <a:srgbClr val="000000"/>
              </a:solidFill>
              <a:latin typeface="Times New Roman"/>
              <a:ea typeface="Times New Roman"/>
              <a:cs typeface="Times New Roman"/>
              <a:sym typeface="Times New Roman"/>
            </a:endParaRPr>
          </a:p>
        </p:txBody>
      </p:sp>
      <p:sp>
        <p:nvSpPr>
          <p:cNvPr id="9" name="Rectangle 7"/>
          <p:cNvSpPr>
            <a:spLocks noChangeArrowheads="1"/>
          </p:cNvSpPr>
          <p:nvPr/>
        </p:nvSpPr>
        <p:spPr bwMode="auto">
          <a:xfrm>
            <a:off x="151785" y="368681"/>
            <a:ext cx="3390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smtClean="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Seizure Classification:</a:t>
            </a:r>
            <a:endParaRPr kumimoji="0" lang="en-US" altLang="en-US" sz="800" b="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495649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4465" y="5467706"/>
            <a:ext cx="8819535" cy="400110"/>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Patient 23 is said to have seizure type 5- SF (Seizure Free)</a:t>
            </a: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65" y="1448358"/>
            <a:ext cx="8504902" cy="3945194"/>
          </a:xfrm>
          <a:prstGeom prst="rect">
            <a:avLst/>
          </a:prstGeom>
        </p:spPr>
      </p:pic>
      <p:sp>
        <p:nvSpPr>
          <p:cNvPr id="8" name="Google Shape;68;p15"/>
          <p:cNvSpPr txBox="1"/>
          <p:nvPr/>
        </p:nvSpPr>
        <p:spPr>
          <a:xfrm>
            <a:off x="5289755" y="0"/>
            <a:ext cx="3830287"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OUTPUT SCREENSHOT</a:t>
            </a:r>
            <a:endParaRPr sz="2400" i="0" u="none" strike="noStrike" cap="none" dirty="0">
              <a:solidFill>
                <a:srgbClr val="000000"/>
              </a:solidFill>
              <a:latin typeface="Times New Roman"/>
              <a:ea typeface="Times New Roman"/>
              <a:cs typeface="Times New Roman"/>
              <a:sym typeface="Times New Roman"/>
            </a:endParaRPr>
          </a:p>
        </p:txBody>
      </p:sp>
      <p:sp>
        <p:nvSpPr>
          <p:cNvPr id="9" name="Rectangle 7"/>
          <p:cNvSpPr>
            <a:spLocks noChangeArrowheads="1"/>
          </p:cNvSpPr>
          <p:nvPr/>
        </p:nvSpPr>
        <p:spPr bwMode="auto">
          <a:xfrm>
            <a:off x="151785" y="368681"/>
            <a:ext cx="3390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u="none" strike="noStrike" cap="none" normalizeH="0" baseline="0" dirty="0" smtClean="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Seizure Classification:</a:t>
            </a:r>
            <a:endParaRPr kumimoji="0" lang="en-US" altLang="en-US" sz="800" b="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0081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6324600" y="0"/>
            <a:ext cx="2819400"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a:solidFill>
                  <a:srgbClr val="FFFFFF"/>
                </a:solidFill>
                <a:latin typeface="Times New Roman"/>
                <a:ea typeface="Times New Roman"/>
                <a:cs typeface="Times New Roman"/>
                <a:sym typeface="Times New Roman"/>
              </a:rPr>
              <a:t>AGENDA</a:t>
            </a:r>
            <a:endParaRPr sz="2400" i="0" u="none" strike="noStrike" cap="none" dirty="0">
              <a:solidFill>
                <a:srgbClr val="000000"/>
              </a:solidFill>
              <a:latin typeface="Times New Roman"/>
              <a:ea typeface="Times New Roman"/>
              <a:cs typeface="Times New Roman"/>
              <a:sym typeface="Times New Roman"/>
            </a:endParaRPr>
          </a:p>
        </p:txBody>
      </p:sp>
      <p:sp>
        <p:nvSpPr>
          <p:cNvPr id="69" name="Google Shape;69;p15"/>
          <p:cNvSpPr txBox="1"/>
          <p:nvPr/>
        </p:nvSpPr>
        <p:spPr>
          <a:xfrm>
            <a:off x="558553" y="866086"/>
            <a:ext cx="6735600" cy="4708941"/>
          </a:xfrm>
          <a:prstGeom prst="rect">
            <a:avLst/>
          </a:prstGeom>
          <a:noFill/>
          <a:ln>
            <a:noFill/>
          </a:ln>
        </p:spPr>
        <p:txBody>
          <a:bodyPr spcFirstLastPara="1" wrap="square" lIns="91425" tIns="45700" rIns="91425" bIns="45700" anchor="t" anchorCtr="0">
            <a:spAutoFit/>
          </a:bodyPr>
          <a:lstStyle/>
          <a:p>
            <a:pPr marL="0" lvl="0" indent="0" algn="just" rtl="0">
              <a:lnSpc>
                <a:spcPct val="150000"/>
              </a:lnSpc>
              <a:spcBef>
                <a:spcPts val="0"/>
              </a:spcBef>
              <a:spcAft>
                <a:spcPts val="0"/>
              </a:spcAft>
              <a:buClr>
                <a:schemeClr val="dk1"/>
              </a:buClr>
              <a:buSzPts val="1100"/>
              <a:buFont typeface="Arial"/>
              <a:buNone/>
            </a:pPr>
            <a:r>
              <a:rPr lang="en-GB" sz="2000" dirty="0" smtClean="0">
                <a:solidFill>
                  <a:srgbClr val="920000"/>
                </a:solidFill>
                <a:latin typeface="Times New Roman" panose="02020603050405020304" pitchFamily="18" charset="0"/>
                <a:cs typeface="Times New Roman" panose="02020603050405020304" pitchFamily="18" charset="0"/>
              </a:rPr>
              <a:t>❖</a:t>
            </a:r>
            <a:r>
              <a:rPr lang="en-GB" sz="2000" dirty="0" smtClean="0">
                <a:solidFill>
                  <a:srgbClr val="0D0D0D"/>
                </a:solidFill>
                <a:latin typeface="Times New Roman" panose="02020603050405020304" pitchFamily="18" charset="0"/>
                <a:cs typeface="Times New Roman" panose="02020603050405020304" pitchFamily="18" charset="0"/>
              </a:rPr>
              <a:t>Abstract</a:t>
            </a:r>
            <a:endParaRPr sz="2000" dirty="0">
              <a:solidFill>
                <a:srgbClr val="0D0D0D"/>
              </a:solidFill>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dk1"/>
              </a:buClr>
              <a:buSzPts val="1100"/>
              <a:buFont typeface="Arial"/>
              <a:buNone/>
            </a:pPr>
            <a:r>
              <a:rPr lang="en-GB" sz="2000" dirty="0">
                <a:solidFill>
                  <a:srgbClr val="920000"/>
                </a:solidFill>
                <a:latin typeface="Times New Roman" panose="02020603050405020304" pitchFamily="18" charset="0"/>
                <a:cs typeface="Times New Roman" panose="02020603050405020304" pitchFamily="18" charset="0"/>
              </a:rPr>
              <a:t>❖</a:t>
            </a:r>
            <a:r>
              <a:rPr lang="en-GB" sz="2000" dirty="0">
                <a:solidFill>
                  <a:srgbClr val="0D0D0D"/>
                </a:solidFill>
                <a:latin typeface="Times New Roman" panose="02020603050405020304" pitchFamily="18" charset="0"/>
                <a:cs typeface="Times New Roman" panose="02020603050405020304" pitchFamily="18" charset="0"/>
              </a:rPr>
              <a:t>Objective and Goals</a:t>
            </a:r>
            <a:endParaRPr sz="2000" dirty="0">
              <a:solidFill>
                <a:srgbClr val="0D0D0D"/>
              </a:solidFill>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dk1"/>
              </a:buClr>
              <a:buSzPts val="1100"/>
              <a:buFont typeface="Arial"/>
              <a:buNone/>
            </a:pPr>
            <a:r>
              <a:rPr lang="en-GB" sz="2000" dirty="0" smtClean="0">
                <a:solidFill>
                  <a:srgbClr val="920000"/>
                </a:solidFill>
                <a:latin typeface="Times New Roman" panose="02020603050405020304" pitchFamily="18" charset="0"/>
                <a:cs typeface="Times New Roman" panose="02020603050405020304" pitchFamily="18" charset="0"/>
              </a:rPr>
              <a:t>❖</a:t>
            </a:r>
            <a:r>
              <a:rPr lang="en-GB" sz="2000" dirty="0" smtClean="0">
                <a:solidFill>
                  <a:srgbClr val="0D0D0D"/>
                </a:solidFill>
                <a:latin typeface="Times New Roman" panose="02020603050405020304" pitchFamily="18" charset="0"/>
                <a:cs typeface="Times New Roman" panose="02020603050405020304" pitchFamily="18" charset="0"/>
              </a:rPr>
              <a:t>Literature </a:t>
            </a:r>
            <a:r>
              <a:rPr lang="en-GB" sz="2000" dirty="0">
                <a:solidFill>
                  <a:srgbClr val="0D0D0D"/>
                </a:solidFill>
                <a:latin typeface="Times New Roman" panose="02020603050405020304" pitchFamily="18" charset="0"/>
                <a:cs typeface="Times New Roman" panose="02020603050405020304" pitchFamily="18" charset="0"/>
              </a:rPr>
              <a:t>Survey</a:t>
            </a:r>
            <a:endParaRPr sz="2000" dirty="0">
              <a:solidFill>
                <a:srgbClr val="0D0D0D"/>
              </a:solidFill>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dk1"/>
              </a:buClr>
              <a:buSzPts val="1100"/>
              <a:buFont typeface="Arial"/>
              <a:buNone/>
            </a:pPr>
            <a:r>
              <a:rPr lang="en-GB" sz="2000" dirty="0">
                <a:solidFill>
                  <a:srgbClr val="920000"/>
                </a:solidFill>
                <a:latin typeface="Times New Roman" panose="02020603050405020304" pitchFamily="18" charset="0"/>
                <a:cs typeface="Times New Roman" panose="02020603050405020304" pitchFamily="18" charset="0"/>
              </a:rPr>
              <a:t>❖</a:t>
            </a:r>
            <a:r>
              <a:rPr lang="en-GB" sz="2000" dirty="0">
                <a:solidFill>
                  <a:srgbClr val="0D0D0D"/>
                </a:solidFill>
                <a:latin typeface="Times New Roman" panose="02020603050405020304" pitchFamily="18" charset="0"/>
                <a:cs typeface="Times New Roman" panose="02020603050405020304" pitchFamily="18" charset="0"/>
              </a:rPr>
              <a:t>Proposed </a:t>
            </a:r>
            <a:r>
              <a:rPr lang="en-GB" sz="2000" dirty="0" smtClean="0">
                <a:solidFill>
                  <a:srgbClr val="0D0D0D"/>
                </a:solidFill>
                <a:latin typeface="Times New Roman" panose="02020603050405020304" pitchFamily="18" charset="0"/>
                <a:cs typeface="Times New Roman" panose="02020603050405020304" pitchFamily="18" charset="0"/>
              </a:rPr>
              <a:t>Work</a:t>
            </a:r>
            <a:endParaRPr sz="2000" dirty="0">
              <a:solidFill>
                <a:srgbClr val="0D0D0D"/>
              </a:solidFill>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dk1"/>
              </a:buClr>
              <a:buSzPts val="1100"/>
              <a:buFont typeface="Arial"/>
              <a:buNone/>
            </a:pPr>
            <a:r>
              <a:rPr lang="en-GB" sz="2000" dirty="0">
                <a:solidFill>
                  <a:srgbClr val="920000"/>
                </a:solidFill>
                <a:latin typeface="Times New Roman" panose="02020603050405020304" pitchFamily="18" charset="0"/>
                <a:cs typeface="Times New Roman" panose="02020603050405020304" pitchFamily="18" charset="0"/>
              </a:rPr>
              <a:t>❖</a:t>
            </a:r>
            <a:r>
              <a:rPr lang="en-GB" sz="2000" dirty="0">
                <a:solidFill>
                  <a:srgbClr val="0D0D0D"/>
                </a:solidFill>
                <a:latin typeface="Times New Roman" panose="02020603050405020304" pitchFamily="18" charset="0"/>
                <a:cs typeface="Times New Roman" panose="02020603050405020304" pitchFamily="18" charset="0"/>
              </a:rPr>
              <a:t>Architecture of Proposed </a:t>
            </a:r>
            <a:r>
              <a:rPr lang="en-GB" sz="2000" dirty="0" smtClean="0">
                <a:solidFill>
                  <a:srgbClr val="0D0D0D"/>
                </a:solidFill>
                <a:latin typeface="Times New Roman" panose="02020603050405020304" pitchFamily="18" charset="0"/>
                <a:cs typeface="Times New Roman" panose="02020603050405020304" pitchFamily="18" charset="0"/>
              </a:rPr>
              <a:t>Work</a:t>
            </a:r>
            <a:endParaRPr sz="2000" dirty="0">
              <a:solidFill>
                <a:srgbClr val="0D0D0D"/>
              </a:solidFill>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dk1"/>
              </a:buClr>
              <a:buSzPts val="1100"/>
              <a:buFont typeface="Arial"/>
              <a:buNone/>
            </a:pPr>
            <a:r>
              <a:rPr lang="en-GB" sz="2000" dirty="0">
                <a:solidFill>
                  <a:srgbClr val="920000"/>
                </a:solidFill>
                <a:latin typeface="Times New Roman" panose="02020603050405020304" pitchFamily="18" charset="0"/>
                <a:cs typeface="Times New Roman" panose="02020603050405020304" pitchFamily="18" charset="0"/>
              </a:rPr>
              <a:t>❖</a:t>
            </a:r>
            <a:r>
              <a:rPr lang="en-GB" sz="2000" dirty="0">
                <a:solidFill>
                  <a:srgbClr val="0D0D0D"/>
                </a:solidFill>
                <a:latin typeface="Times New Roman" panose="02020603050405020304" pitchFamily="18" charset="0"/>
                <a:cs typeface="Times New Roman" panose="02020603050405020304" pitchFamily="18" charset="0"/>
              </a:rPr>
              <a:t>List of </a:t>
            </a:r>
            <a:r>
              <a:rPr lang="en-GB" sz="2000" dirty="0" smtClean="0">
                <a:solidFill>
                  <a:srgbClr val="0D0D0D"/>
                </a:solidFill>
                <a:latin typeface="Times New Roman" panose="02020603050405020304" pitchFamily="18" charset="0"/>
                <a:cs typeface="Times New Roman" panose="02020603050405020304" pitchFamily="18" charset="0"/>
              </a:rPr>
              <a:t>Modules</a:t>
            </a:r>
          </a:p>
          <a:p>
            <a:pPr lvl="0" algn="just">
              <a:lnSpc>
                <a:spcPct val="150000"/>
              </a:lnSpc>
              <a:buClr>
                <a:schemeClr val="dk1"/>
              </a:buClr>
              <a:buSzPts val="1100"/>
            </a:pPr>
            <a:r>
              <a:rPr lang="en-GB" sz="2000" dirty="0" smtClean="0">
                <a:solidFill>
                  <a:srgbClr val="920000"/>
                </a:solidFill>
                <a:latin typeface="Times New Roman" panose="02020603050405020304" pitchFamily="18" charset="0"/>
                <a:cs typeface="Times New Roman" panose="02020603050405020304" pitchFamily="18" charset="0"/>
              </a:rPr>
              <a:t>❖</a:t>
            </a:r>
            <a:r>
              <a:rPr lang="en-GB" sz="2000" dirty="0" smtClean="0">
                <a:solidFill>
                  <a:schemeClr val="tx1"/>
                </a:solidFill>
                <a:latin typeface="Times New Roman" panose="02020603050405020304" pitchFamily="18" charset="0"/>
                <a:cs typeface="Times New Roman" panose="02020603050405020304" pitchFamily="18" charset="0"/>
              </a:rPr>
              <a:t>Methodology</a:t>
            </a:r>
          </a:p>
          <a:p>
            <a:pPr algn="just">
              <a:lnSpc>
                <a:spcPct val="150000"/>
              </a:lnSpc>
              <a:buClr>
                <a:schemeClr val="dk1"/>
              </a:buClr>
              <a:buSzPts val="1100"/>
            </a:pPr>
            <a:r>
              <a:rPr lang="en-GB" sz="2000" dirty="0" smtClean="0">
                <a:solidFill>
                  <a:srgbClr val="920000"/>
                </a:solidFill>
                <a:latin typeface="Times New Roman" panose="02020603050405020304" pitchFamily="18" charset="0"/>
                <a:cs typeface="Times New Roman" panose="02020603050405020304" pitchFamily="18" charset="0"/>
              </a:rPr>
              <a:t>❖</a:t>
            </a:r>
            <a:r>
              <a:rPr lang="en-GB" sz="2000" dirty="0" smtClean="0">
                <a:solidFill>
                  <a:schemeClr val="tx1"/>
                </a:solidFill>
                <a:latin typeface="Times New Roman" panose="02020603050405020304" pitchFamily="18" charset="0"/>
                <a:cs typeface="Times New Roman" panose="02020603050405020304" pitchFamily="18" charset="0"/>
              </a:rPr>
              <a:t>Output Screenshots</a:t>
            </a:r>
          </a:p>
          <a:p>
            <a:pPr algn="just">
              <a:lnSpc>
                <a:spcPct val="150000"/>
              </a:lnSpc>
              <a:buClr>
                <a:schemeClr val="dk1"/>
              </a:buClr>
              <a:buSzPts val="1100"/>
            </a:pPr>
            <a:r>
              <a:rPr lang="en-GB" sz="2000" dirty="0" smtClean="0">
                <a:solidFill>
                  <a:srgbClr val="920000"/>
                </a:solidFill>
                <a:latin typeface="Times New Roman" panose="02020603050405020304" pitchFamily="18" charset="0"/>
                <a:cs typeface="Times New Roman" panose="02020603050405020304" pitchFamily="18" charset="0"/>
              </a:rPr>
              <a:t>❖</a:t>
            </a:r>
            <a:r>
              <a:rPr lang="en-GB" sz="2000" dirty="0" smtClean="0">
                <a:solidFill>
                  <a:srgbClr val="0D0D0D"/>
                </a:solidFill>
                <a:latin typeface="Times New Roman" panose="02020603050405020304" pitchFamily="18" charset="0"/>
                <a:cs typeface="Times New Roman" panose="02020603050405020304" pitchFamily="18" charset="0"/>
              </a:rPr>
              <a:t>Conclusion</a:t>
            </a:r>
          </a:p>
          <a:p>
            <a:pPr algn="just">
              <a:lnSpc>
                <a:spcPct val="150000"/>
              </a:lnSpc>
              <a:buClr>
                <a:schemeClr val="dk1"/>
              </a:buClr>
              <a:buSzPts val="1100"/>
            </a:pPr>
            <a:r>
              <a:rPr lang="en-GB" sz="2000" dirty="0" smtClean="0">
                <a:solidFill>
                  <a:srgbClr val="920000"/>
                </a:solidFill>
                <a:latin typeface="Times New Roman" panose="02020603050405020304" pitchFamily="18" charset="0"/>
                <a:cs typeface="Times New Roman" panose="02020603050405020304" pitchFamily="18" charset="0"/>
              </a:rPr>
              <a:t>❖</a:t>
            </a:r>
            <a:r>
              <a:rPr lang="en-GB" sz="2000" dirty="0">
                <a:solidFill>
                  <a:srgbClr val="0D0D0D"/>
                </a:solidFill>
                <a:latin typeface="Times New Roman" panose="02020603050405020304" pitchFamily="18" charset="0"/>
                <a:cs typeface="Times New Roman" panose="02020603050405020304" pitchFamily="18" charset="0"/>
              </a:rPr>
              <a:t>References</a:t>
            </a:r>
            <a:endParaRPr sz="2000" dirty="0">
              <a:solidFill>
                <a:srgbClr val="0D0D0D"/>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1kAAAK9CAYAAADWo6YTAAAAOXRFWHRTb2Z0d2FyZQBNYXRwbG90bGliIHZlcnNpb24zLjcuMSwgaHR0cHM6Ly9tYXRwbG90bGliLm9yZy/bCgiHAAAACXBIWXMAAA9hAAAPYQGoP6dpAAB+L0lEQVR4nO3dd3hUZf7+8XvSG0koKYCBhJYsRWEBJShFjRRFZEGUXgRURBRl/S4oUmxRUQQVRKWIiogoKiKigIAoIAhEBQVFAqElsJQEElPInN8f/DLLkDYJUzLJ+3Vdc+3mzHPOfOZkiLnznPN5TIZhGAIAAAAA2IWHqwsAAAAAgMqEkAUAAAAAdkTIAgAAAAA7ImQBAAAAgB0RsgAAAADAjghZAAAAAGBHhCwAAAAAsCNCFgAAAADYESELAAAAAOyIkAUAFdyGDRtkMpm0YcMGV5dSpIMHD8pkMumdd96xeexLL73k+MJQrGHDhik6OtrVZRTrvffeU1xcnLy9vRUaGurU1+7cubM6d+7s1NcEUPkQsgC4lc2bN2vq1Kk6e/aszfucP39eU6ZMUfPmzRUYGKiaNWuqZcuWevjhh3Xs2DHLuKlTp8pkMikiIkJZWVmFjhMdHa0ePXpYbTOZTMU+7r///hLreuedd6zG+/n5qUmTJnrwwQeVlpZm8/sryapVqzR16lS7HKsive5ff/2lAQMGKDw8XP7+/mrcuLGeeOIJm/dPSkrSoEGDFBUVJV9fX9WoUUMJCQlauHCh8vPzy1zPc889p88++6zM+6GwvXv3atiwYWrYsKHefvttvfXWWyWO//7779W9e3fVrVtXfn5+qlevnm6//XZ98MEHTqoYAArzcnUBAFAWmzdv1rRp0zRs2DCb/sKdl5enjh07au/evRo6dKjGjh2r8+fPa8+ePfrggw/0r3/9S3Xq1LHa58SJE3rjjTc0fvx4m2q65ZZbNGTIkELbmzRpYtP+Tz31lGJiYpSdna3vv/9eb7zxhlatWqXdu3crICDApmMUZ9WqVZo9e7ZDA0/9+vX1999/y9vb2ymvm5SUpM6dO6tu3boaP368atasqZSUFB0+fNim/efNm6f7779fERERGjx4sBo3bqxz585p3bp1GjFihI4fP67HH3+8TDU999xzuvPOO9WrV69yvCPne/vtt2U2m11dRpE2bNggs9msWbNmqVGjRiWOXbZsme6++27LH02qV6+u5ORkfffdd3r77bc1YMCAMr/+N998U97SAcCCkAWgUvvss8+0a9cuLV68uNAvXNnZ2crNzS20T8uWLTV9+nQ98MAD8vf3L/U1mjRpokGDBpW7xu7du6tNmzaSpJEjR6pmzZqaMWOGPv/8c/Xv37/cx3WWglk4ZzCbzRo8eLDi4uK0fv16m74/l9q6davuv/9+xcfHa9WqVapWrZrluXHjxumnn37S7t277V12hZGZmanAwECrQFzRnDhxQpJs+iPK1KlT1bRpU23dulU+Pj5FHqesLj+Oo5nNZuXm5jrt3xAA5+ByQQBuY+rUqXrsscckSTExMZbL7A4ePFjsPn/99Zck6frrry/0nJ+fn4KDgwttnzx5stLS0vTGG2/Yp/AyuummmyRJycnJJY5btmyZWrduLX9/f9WqVUuDBg3S0aNHLc8PGzZMs2fPlmR9WWNxHn30UdWsWVOGYVi2jR07ViaTSa+++qplW1pamkwmk+X8XH5Plq2v+9Zbb6lhw4by9fVV27ZttX379hLfr3RxlmH37t2aMmWK/P39lZWVVabL+6ZNmyaTyaTFixdbBawCbdq00bBhwyxfv/TSS2rfvr1q1qwpf39/tW7dWh9//LHVPiaTSZmZmVq0aJHlvV56jKNHj+qee+5RRESEfH191axZMy1YsKDQax86dEg9e/ZUYGCgwsPD9cgjj+jrr78u8n680r730sXvQ1BQkP766y/deuutqlatmgYOHGh57vJ7ssxms2bOnKlmzZrJz89PERERuu+++3TmzBmrcT/99JO6du2qWrVqyd/fXzExMbrnnnuKO+VW5syZo2bNmsnX11d16tTRmDFjrC79jY6O1pQpUyRJYWFhMplMJc6G/vXXX2rbtm2RwSg8PLxc7+/ye7Kio6OLvSS44PtS3D1uBZcgX8pkMunBBx/U4sWLLedi9erVkmz/rACo+JjJAuA2evfurT/++ENLlizRK6+8olq1akm6+MtYcerXry9JevfddzVp0qQSQ0aBDh066KabbtKLL76o0aNHlzpbkp2drf/+97+FtgcHB5frr+IFwbBmzZrFjnnnnXc0fPhwtW3bVomJiUpLS9OsWbP0ww8/aNeuXQoNDdV9992nY8eOac2aNXrvvfdKfd0OHTrolVde0Z49e9S8eXNJ0qZNm+Th4aFNmzbpoYcesmyTpI4dOxZ5HFte94MPPtC5c+d03333yWQy6cUXX1Tv3r114MCBEmdZ1q5dK0ny9fVVmzZttGPHDvn4+Ohf//qX5syZoxo1ahS7b1ZWltatW6eOHTuqXr16pZ4PSZo1a5Z69uypgQMHKjc3Vx9++KH69u2rlStX6rbbbpN0sUnDyJEjde211+ree++VJDVs2FDSxUDarl07yy/WYWFh+uqrrzRixAhlZGRo3Lhxki7OMN100006fvy4Hn74YUVGRuqDDz7Q+vXrC9Vky/e+wIULF9S1a1fdcMMNeumll0q8/PS+++6zHPuhhx5ScnKyXn/9de3atUs//PCDvL29deLECXXp0kVhYWGaMGGCQkNDdfDgQS1fvrzUczl16lRNmzZNCQkJGj16tPbt26c33nhD27dvtxx/5syZevfdd/Xpp5/qjTfeUFBQkK6++upij1m/fn2tW7dOR44c0VVXXVXi69vy/ooyc+ZMnT9/3mrbK6+8oqSkpBL/jZbk22+/1UcffaQHH3xQtWrVUnR0tM2fFQBuwgAANzJ9+nRDkpGcnGzT+KysLCM2NtaQZNSvX98YNmyYMX/+fCMtLa3Q2ClTphiSjJMnTxobN240JBkzZsywPF+/fn3jtttus9pHUrGPJUuWlFjbwoULDUnG2rVrjZMnTxqHDx82PvzwQ6NmzZqGv7+/ceTIEcMwDGP9+vWGJGP9+vWGYRhGbm6uER4ebjRv3tz4+++/LcdbuXKlIcmYPHmyZduYMWMMW3/UnzhxwpBkzJkzxzAMwzh79qzh4eFh9O3b14iIiLCMe+ihh4waNWoYZrPZMAzDSE5ONiQZCxcuLPV1C8bWrFnTOH36tGX7559/bkgyvvjiixJr7Nmzp2X/gQMHGh9//LHx5JNPGl5eXkb79u0tNRXl559/NiQZDz/8sC2nwzCMi5+fS+Xm5hrNmzc3brrpJqvtgYGBxtChQwvtP2LECKN27drGf//7X6vt/fr1M0JCQizHf/nllw1JxmeffWYZ8/fffxtxcXHl/t4PHTrUkGRMmDChUF1Dhw416tevb/l606ZNhiRj8eLFVuNWr15ttf3TTz81JBnbt28vdMySnDhxwvDx8TG6dOli5OfnW7a//vrrhiRjwYIFlm2X/jsszfz58w1Jho+Pj3HjjTcaTz75pLFp0yar1yjL+zMMw+jUqZPRqVOnYl/zo48+MiQZTz31lGXb5efz8vdyKUmGh4eHsWfPHqvttn5WALgHLhcEUKn5+/vrxx9/tFxm+M4772jEiBGqXbu2xo4dq5ycnCL369ixo2688Ua9+OKL+vvvv0t8jTvuuENr1qwp9LjxxhttqjEhIUFhYWGKiopSv379FBQUpE8//VR169YtcvxPP/2kEydO6IEHHrC6j+O2225TXFycvvzyS5te93JhYWGKi4vTd999J0n64Ycf5Onpqccee0xpaWn6888/JV2cybrhhhtsmhUszt13363q1atbvu7QoYMk6cCBAyXuVzCj0LZtW73//vvq06ePnnrqKT399NPavHmz1q1bV+y+GRkZklTkZYLFuXQW88yZM0pPT1eHDh20c+fOUvc1DEOffPKJbr/9dhmGof/+97+WR9euXZWenm45zurVq1W3bl317NnTsr+fn59GjRpldczyfO9Hjx5daq3Lli1TSEiIbrnlFqs6W7duraCgIMuMWsEs2cqVK5WXl1fqcQusXbtWubm5GjdunDw8/verx6hRoxQcHFzuz+w999yj1atXq3Pnzvr+++/19NNPq0OHDmrcuLE2b95c5vdXmt9++0333HOP7rjjDk2aNKlcNUtSp06d1LRpU8vXZfmsAHAPXC4IoFI4ffq0VRMLf39/hYSESJJCQkL04osv6sUXX9ShQ4e0bt06vfTSS3r99dcVEhKiZ555pshjTp06VZ06ddLcuXP1yCOPFPvaV111lRISEspd++zZs9WkSRN5eXkpIiJCsbGxVr+IXu7QoUOSpNjY2ELPxcXF6fvvvy93LR06dNCqVaskXQxTbdq0UZs2bVSjRg1t2rRJERER+vnnn8vVte1Sl1+uVxC4Lr8/5nIFoefyhiADBgzQxIkTtXnz5mK/FwX33507d87mOleuXKlnnnlGSUlJVoHcloB58uRJnT17Vm+99VaxbcgLmjMcOnRIDRs2LHTcy7vrlfV77+XlVepldJL0559/Kj09vdB9TJfX2alTJ/Xp00fTpk3TK6+8os6dO6tXr14aMGCAfH19iz1+cXX7+PioQYMGlufLo2vXruratauysrK0Y8cOLV26VHPnzlWPHj20d+9ehYeH2/z+SpKRkaHevXurbt26evfdd6/ojwwxMTFWX5flswLAPRCyAFQKvXv31saNGy1fDx06tMjFcevXr6977rlH//rXv9SgQQMtXry42JDVsWNHde7cWS+++GKpa15diWuvvdbSXdDVbrjhBr399ts6cOCANm3apA4dOshkMumGG27Qpk2bVKdOHZnNZsvMU3l5enoWud24pOlGUQra7UdERFhtL/jluaSQ1qhRI3l5eenXX3+1qcZNmzapZ8+e6tixo+bMmaPatWvL29tbCxcutGkNpoIW6YMGDdLQoUOLHFPS/Ub24OvrW2JgL2A2mxUeHq7FixcX+XzBfY8mk0kff/yxtm7dqi+++EJff/217rnnHr388svaunWrgoKC7Fp/WQQEBKhDhw7q0KGDatWqpWnTpumrr77S0KFDbX5/JRk2bJiOHTumbdu2FWqYU1zgKq4py+X3eVaEzwoA+yJkAXArxf0y8/LLL1v9gn352leXq169uho2bFhqu+6pU6eqc+fOevPNN8terIMUNPPYt2+fpRNhgX379lmel2ybcblUQXhas2aNtm/frgkTJki6GDjfeOMN1alTR4GBgWrdunWJx7mSv/KXpHXr1nr77bcLddIrWFS6pF+WAwICdNNNN+nbb7/V4cOHFRUVVeJrffLJJ/Lz89PXX39tNUuzcOHCQmOLer9hYWGqVq2a8vPzS53prF+/vn777TcZhmF1rP379xcaJ9n2vS+Lhg0bau3atbr++uttaovfrl07tWvXTs8++6w++OADDRw4UB9++KFGjhxZ5PhL627QoIFle25urpKTk69oJrgoBX+0OH78uKSyv7/LPf/88/rss8+0fPlyxcXFFXq+evXqRS6QbusMXVk+KwDcA/dkAXArgYGBklToF5rWrVsrISHB8ii43+Hnn38usvPfoUOH9NtvvxV52dWlOnXqpM6dO+uFF15Qdna2fd7EFWrTpo3Cw8M1d+5cq0vYvvrqK/3++++WrndS8eerODExMapbt65eeeUV5eXlWVrfd+jQQX/99Zc+/vhjtWvXTl5eJf+Nrqyva6s77rhDvr6+WrhwodViuvPmzZN0cWHokkyZMkWGYWjw4MGFOsZJ0o4dO7Ro0SJJF2fbTCaT1WzEwYMH9dlnnxXaLzAwsNB79fT0VJ8+ffTJJ58UGeZPnjxp+f9du3bV0aNHtWLFCsu27Oxsvf3221b7lOV7XxZ33XWX8vPz9fTTTxd67sKFC5b3dubMmUKzjS1btpSkYu9vlC7ed+jj46NXX33Vav/58+crPT293HUXdw9ewSWvBf++bX1/RVm7dq0mTZqkJ554otjFphs2bKj09HT98ssvlm3Hjx/Xp59+atP7KMtnBYB7YCYLgFspmEF54okn1K9fP3l7e+v222+3/FJ/uTVr1mjKlCnq2bOn2rVrp6CgIB04cEALFixQTk5OiWvwFJgyZUqJTSz++OMPvf/++4W2R0RElPpLf3l4e3vrhRde0PDhw9WpUyf179/f0sY7Ojra6v6xgvP10EMPqWvXrvL09FS/fv1KPH6HDh304YcfqkWLFpZ7pf75z38qMDBQf/zxh033Y5XndW0RGRmpJ554QpMnT1a3bt3Uq1cv/fzzz3r77bfVv39/tW3btsT927dvr9mzZ+uBBx5QXFycBg8erMaNG+vcuXPasGGDVqxYYbl89LbbbtOMGTPUrVs3DRgwQCdOnNDs2bPVqFEjq1+mC97v2rVrNWPGDNWpU0cxMTG67rrr9Pzzz2v9+vW67rrrNGrUKDVt2lSnT5/Wzp07tXbtWp0+fVrSxfbir7/+uvr376+HH35YtWvX1uLFiy3NLQpmt8ryvS+LTp066b777lNiYqKSkpLUpUsXeXt7688//9SyZcs0a9Ys3XnnnVq0aJHmzJmjf/3rX2rYsKHOnTunt99+W8HBwbr11luLPX5YWJgmTpyoadOmqVu3burZs6f27dunOXPmqG3btuVezPuOO+5QTEyMbr/9djVs2FCZmZlau3atvvjiC7Vt21a33357md5fUfr376+wsDA1bty40L/zW265RREREerXr5/+85//6F//+pceeughZWVl6Y033lCTJk1sblhh62cFgJtwWV9DACinp59+2qhbt67h4eFRajv3AwcOGJMnTzbatWtnhIeHG15eXkZYWJhx2223Gd9++63V2JJaR3fq1MmQVKYW7iW1gTaM/7VwL60d9uUt3AssXbrUaNWqleHr62vUqFHDGDhwoKXte4ELFy4YY8eONcLCwgyTyWRTO/fZs2cbkozRo0dbbU9ISDAkGevWrbPaXlQL9+Jet2Ds9OnTC72uJGPKlCml1mc2m43XXnvNaNKkieHt7W1ERUUZkyZNMnJzc0vdt8COHTuMAQMGGHXq1DG8vb2N6tWrGzfffLOxaNEiq/bf8+fPNxo3bmz4+voacXFxxsKFC4tsy713716jY8eOhr+/vyHJqp17WlqaMWbMGCMqKsrw9vY2IiMjjZtvvtl46623rI5x4MAB47bbbjP8/f2NsLAwY/z48cYnn3xiSDK2bt1qNdaW7/3QoUONwMDAIt9/cS3H33rrLaN169aGv7+/Ua1aNaNFixbG//3f/xnHjh0zDMMwdu7cafTv39+oV6+e4evra4SHhxs9evQwfvrpp1LPuWFcbNkeFxdneHt7GxEREcbo0aONM2fOWI0pSwv3JUuWGP369TMaNmxo+Pv7G35+fkbTpk2NJ554wsjIyCjz+zOMwi3cS/o3fum/yW+++cZo3ry54ePjY8TGxhrvv/9+sS3cx4wZU+T7sfWzAqDiMxlGKXcZAwAAl5g5c6YeeeQRHTlypNiW/gCAioeQBQBABfD3339bNWXIzs5Wq1atlJ+frz/++MOFlQEAyop7sgAAqAB69+6tevXqqWXLlkpPT9f777+vvXv3Ftt2HABQcRGyAACoALp27ap58+Zp8eLFys/PV9OmTfXhhx/q7rvvdnVpAIAy4nJBAAAAALAj1skCAAAAADsiZAEAAACAHXFPVinMZrOOHTumatWqWRaDBAAAAFD1GIahc+fOqU6dOvLwKH6+ipBVimPHjikqKsrVZQAAAACoIA4fPqyrrrqq2OcJWaWoVq2apIsnMjg42MXVAAAAAHCVjIwMRUVFWTJCcQhZpSi4RDA4OJiQBQAAAKDU24hofAEAAAAAdkTIAgAAAAA7ImQBAAAAgB1xTxYAAABQCeTn5ysvL8/VZbg1T09PeXl5XfHSTYQsAAAAwM2dP39eR44ckWEYri7F7QUEBKh27dry8fEp9zEIWQAAAIAby8/P15EjRxQQEKCwsLArnoWpqgzDUG5urk6ePKnk5GQ1bty4xAWHS0LIAgAAANxYXl6eDMNQWFiY/P39XV2OW/P395e3t7cOHTqk3Nxc+fn5les4NL4AAAAAKgFmsOyjvLNXVsewQx0AAAAAgP+PkAUAAAAAdkTIAgAAAFAmJpNJn332mavLqLAIWQAAAACspKamauzYsWrQoIF8fX0VFRWl22+/XevWrbP7a23YsEEmk0lnz561+7Fdhe6CAAAAACwOHjyo66+/XqGhoZo+fbpatGihvLw8ff311xozZoz27t3r6hKLZBiG8vPz5eXl+ojDTBYAAAAAiwceeEAmk0nbtm1Tnz591KRJEzVr1kyPPvqotm7dWmh8UTNRSUlJMplMOnjwoCTp0KFDuv3221W9enUFBgaqWbNmWrVqlQ4ePKgbb7xRklS9enWZTCYNGzZMkmQ2m5WYmKiYmBj5+/vrmmuu0ccff1zodb/66iu1bt1avr6++v777x12XsrC9TEPAAAAQIVw+vRprV69Ws8++6wCAwMLPR8aGlqu444ZM0a5ubn67rvvFBgYqN9++01BQUGKiorSJ598oj59+mjfvn0KDg62rPWVmJio999/X3PnzlXjxo313XffadCgQQoLC1OnTp0sx54wYYJeeuklNWjQQNWrVy9XffZGyAIAAAAgSdq/f78Mw1BcXJxdj5uSkqI+ffqoRYsWkqQGDRpYnqtRo4YkKTw83BLicnJy9Nxzz2nt2rWKj4+37PP999/rzTfftApZTz31lG655Ra71nulCFkAAAAAJF28r8kRHnroIY0ePVrffPONEhIS1KdPH1199dXFjt+/f7+ysrIKhafc3Fy1atXKalubNm0cUvOV4J4sAADgVOdzcl1dAoBiNG7cWCaTqUzNLTw8LkaKSwNaXl6e1ZiRI0fqwIEDGjx4sH799Ve1adNGr732WrHHPH/+vCTpyy+/VFJSkuXx22+/Wd2XJanIyxpdjZAFAACc5t2tu9Q2cbbe3brLpvEEMsC5atSooa5du2r27NnKzMws9HxRbdbDwsIkScePH7dsS0pKKjQuKipK999/v5YvX67x48fr7bffliT5+PhIkvLz8y1jmzZtKl9fX6WkpKhRo0ZWj6ioqCt5i05ByAIAAE7x7tZdem71BhmSnlu9odSgVdZABsA+Zs+erfz8fF177bX65JNP9Oeff+r333/Xq6++ark/6lIFwWfq1Kn6888/9eWXX+rll1+2GjNu3Dh9/fXXSk5O1s6dO7V+/Xr94x//kCTVr19fJpNJK1eu1MmTJ3X+/HlVq1ZN//73v/XII49o0aJF+uuvv7Rz50699tprWrRokVPOw5UgZAEAAIcrCFiXKipoFcxclTWQAbCfBg0aaOfOnbrxxhs1fvx4NW/eXLfccovWrVunN954o9B4b29vLVmyRHv37tXVV1+tF154Qc8884zVmPz8fI0ZM0b/+Mc/1K1bNzVp0kRz5syRJNWtW1fTpk3ThAkTFBERoQcffFCS9PTTT+vJJ59UYmKiZb8vv/xSMTExjj8JV8hkOOrutkoiIyNDISEhSk9PV3BwsKvLAQDA7RQVsC71eLfOGtKuld7dukuJqzcoIa6R1uzdX+w4ANays7OVnJysmJgY+fn5uboct1fS+bQ1G9BdEAAAOExpAUu6OFO1/eARS7AqKmAVjJNE0AJQ4XG5IAAAcAhbAlaB4oLV5bh0EIA7IGQBAAC7K0vAKiuCFoCKjpAFAADs6nxOrhIdFLAKELQAVGSELAAAYHcJcY0c/hqJqzewjhaAConGFwAAwG4ceZng5SZ266wgXx+nvBYAlAUzWQAAwC6cGbBo5w6gIiNkAQCAK0bAAoD/IWQBAIArQsACAGuELAAAUG7ODFiS1LtVM6e9FgCUFyELAACUi7MD1r8TbqDRBeBgOdl5OnPqvHKy85z+2hs2bJDJZCr0mDRpktXzzZo1U35+vtW+oaGheueddyxf//zzz+rZs6fCw8Pl5+en6Oho3X333Tpx4oRT3gvdBQEAQJk5O2DdEtdII29o67TXA6qa3bsOafniLdqyca/MZkMeHibFd4pTn0Ht1axlPafWsm/fPgUHB1u+DgoKsnr+wIEDevfddzV8+PAi9z958qRuvvlm9ejRQ19//bVCQ0N18OBBrVixQpmZmQ6tvQAhCwAAlIkzFhu+1C1xjfRav9ud9npAVfPFsm16/fkv5enpIbPZkCSZzYa2frdPP6z/XWMn9lCPO533R47w8HCFhoYW+/zYsWM1ZcoUDRgwQL6+voWe/+GHH5Senq558+bJy+ti3ImJidGNN97oqJIL4XJBAABQJkG+PprYrbNTXouABTjW7l2H9PrzX0qS8vPNVs8VfP1a4krtSUpxem3FGTdunC5cuKDXXnutyOcjIyN14cIFffrppzIMw8nVXUTIAgAAZTakXSs97uCgRcACHG/54i3y9Cw5Enh6emj54s1Oqki66qqrFBQUZHmcOnXK6vmAgABNmTJFiYmJSk9PL7R/u3bt9Pjjj2vAgAGqVauWunfvrunTpystLc1Zb4GQBQAAysceQeuWuEbFbidgAY6Vk52nLRv3FprBulx+vlmbN+x1WjOMTZs2KSkpyfKoXr16oTEjRoxQzZo19cILLxR5jGeffVapqamaO3eumjVrprlz5youLk6//vqro8uXRMgCAABXwJagVVyQerxbZ73W7/ZC+xOwAOfIysyx3INVGrPZUFZmjoMruigmJkaNGjWyPDw8CkcWLy8vPfvss5o1a5aOHTtW5HFq1qypvn376qWXXtLvv/+uOnXq6KWXXnJ0+ZIIWQAA4AqVFLSKC1KXLipcsL9J0viEGwhYgJMEBPrKw8Nk01gPD5MCAgs3mXClvn37qlmzZpo2bVqpY318fNSwYUO6CwIAAPdREJgubet+eZCSpMTVGzTxku2X7t+7VTPWwQKcyNfPW/Gd4rT1u30lXjLo6emh+E6x8vXzdmJ1tnn++efVtWtXq20rV67Uhx9+qH79+qlJkyYyDENffPGFVq1apYULFzqlLkIWAACwiysNUgQswPl6D4zXD+t/L3FMfr5ZvQe2d1JFZXPTTTfppptu0jfffGPZ1rRpUwUEBGj8+PE6fPiwfH191bhxY82bN0+DBw92Sl0mw1V9Dcvhu+++0/Tp07Vjxw4dP35cn376qXr16lXiPhs2bNCjjz6qPXv2KCoqSpMmTdKwYcNsfs2MjAyFhIQoPT3dalE0AABQtPM5uQQmwImys7OVnJysmJgY+fn5lXn/lR9v12uJK+Xp6WE1o1XwtbPXyXK1ks6nrdnAre7JyszM1DXXXKPZs2fbND45OVm33XabbrzxRiUlJWncuHEaOXKkvv76awdXCgBA1UXAAtxLjzvbasb8EYrvFGu5R8vDw6T4TrGaMX9ElQpY9uJWlwt2795d3bt3t3n83LlzFRMTo5dfflmS9I9//EPff/+9XnnllULXbgIAAABVVbOW9dSsZT3lZOcpKzNHAYG+FfIeLHfhVjNZZbVlyxYlJCRYbevatau2bNlS7D45OTnKyMiwegAAAABVga+ft6rXDCJgXaFKHbJSU1MVERFhtS0iIkIZGRn6+++/i9wnMTFRISEhlkdUVJQzSgUAAABQSVTqkFUeEydOVHp6uuVx+PBhV5cEAAAAwI241T1ZZRUZGam0tDSrbWlpaQoODpa/v3+R+/j6+srXt2IttAYAAADAfVTqmaz4+HitW7fOatuaNWsUHx/voooAAAAAVHZuFbLOnz+vpKQkJSUlSbrYoj0pKUkpKSmSLl7qN2TIEMv4+++/XwcOHND//d//ae/evZozZ44++ugjPfLII64oHwAAAEAV4FYh66efflKrVq3UqtXFFeQfffRRtWrVSpMnT5YkHT9+3BK4JCkmJkZffvml1qxZo2uuuUYvv/yy5s2bR/t2AAAAAA7jVvdkde7cWYZhFPv8O++8U+Q+u3btcmBVAAAAgHtKST2jrOzcUscF+PmoXmR1J1RUObhVyAIAAABgHympZ9T3sYU2j182fbjDg5ZhGJo3b54WLFigPXv2yGw2q379+kpISNDYsWPVqFEjSdLUqVM1bdo03XfffZo7d65l/6SkJLVq1UrJycmKjo6WJH366ad64YUX9Pvvv8tsNqtevXq65ZZbNHPmTIe9D7e6XBAAAACAfdgyg3Ul48vKMAwNGDBADz30kG699VZ98803+u233zR//nz5+fnpmWeesRrv5+en+fPn688//yz2mOvWrdPdd9+tPn36aNu2bdqxY4eeffZZ5eXlOfS9MJMFAAAAwOWWLl2qDz/8UJ9//rl69uxp2V6vXj21a9eu0G1DsbGxCg8P1xNPPKGPPvqoyGN+8cUXuv766/XYY49ZtjVp0kS9evVyyHsowEwWAAAAAJdbsmSJYmNjrQLWpUwmU6Ftzz//vD755BP99NNPRe4TGRmpPXv2aPfu3XattTSELAAAAAAu98cffyg2NtZq27hx4xQUFKSgoCBdddVVhfb55z//qbvuukv/+c9/ijzm2LFj1bZtW7Vo0ULR0dHq16+fFixYoJycHIe8hwKELAAAAAAV0hNPPKGkpCRNnjxZ58+fL3LMM888o02bNumbb74p9FxgYKC+/PJL7d+/X5MmTVJQUJDGjx+va6+9VllZWQ6rm5AFAAAAwOUaN26sffv2WW0LCwtTo0aNFB4eXux+DRs21KhRozRhwoRil3tq2LChRo4cqXnz5mnnzp367bfftHTpUrvWfylCFgAAAACX69+/v/bt26fPP/+8zPtOnjxZf/zxhz788MNSx0ZHRysgIECZmZnlKdMmdBcEAAAA4HL9+vXT8uXL1a9fP02cOFFdu3ZVRESEDh06pKVLl8rT07PYfSMiIvToo49q+vTpVtunTp2qrKws3Xrrrapfv77Onj2rV199VXl5ebrlllsc9l6YyQIAAADgciaTSUuXLtXMmTO1atUq3XzzzYqNjdU999yjqKgoff/99yXu/+9//1tBQUFW2zp16qQDBw5oyJAhiouLU/fu3ZWamqpvvvmmUJMNu74Xo7gLFyFJysjIUEhIiNLT0xUcHOzqcgAAAAAr2dnZSk5OVkxMjPz8/GzeLyX1jPo+ttDm8cumD1e9yOrlKdGtlHQ+bc0GXC4IAAAAVEH1Iqtr2fThysrOLXVsgJ9PlQhY9kLIAgAAAKoogpNjcE8WAAAAANgRIQsAAAAA7IiQBQAAAAB2RMgCAAAAADsiZAEAAACAHRGyAAAAAFiczym9pTtKRsgCAAAAIEl6d+sutU2crXe37nJ1KW6NdbIAAAAA6N2tu/Tc6g2SZPnfIe1aua4gN8ZMFgAAAFDFXRqwCjy3eoPTZ7QMw9Bbb72l6667TkFBQQoNDVWbNm00c+ZMZWVlSZKysrI0ceJENWzYUH5+fgoLC1OnTp30+eefW47TuXNnmUwmmUwm+fn5qWnTppozZ47T3gchCwAAAKjCigpYBZwdtAYPHqxx48bpjjvu0Pr165WUlKQnn3xSn3/+ub755htJ0v3336/ly5frtdde0969e7V69WrdeeedOnXqlNWxRo0apePHj+u3337TXXfdpTFjxmjJkiVOeR9cLggAAABUUSUFrALOunTwo48+0uLFi/XZZ5/pjjvusGyPjo5Wz549lZGRIUlasWKFZs2apVtvvdXyfOvWrQsdLyAgQJGRkZKkqVOn6oMPPtCKFSvUv39/h74PiZksAAAAoEqyJWAVcMaM1uLFixUbG2sVsAqYTCaFhIRIkiIjI7Vq1SqdO3euTMf39/dXbq5zOicSsgAAAIAqpiwBq4Cjg9aff/6p2NjYUse99dZb2rx5s2rWrKm2bdvqkUce0Q8//FDs+Pz8fL3//vv65ZdfdNNNN9mz5GIRsgAAAIAq5HxOrhLLGLAKJK7e4LB1tAzDsGlcx44ddeDAAa1bt0533nmn9uzZow4dOujpp5+2GjdnzhwFBQXJ399fo0aN0iOPPKLRo0c7ovRCCFkAAABAFRLk66OJ3TqXa9+J3ToryNfHvgX9f02aNNHevXttGuvt7a0OHTroP//5j7755hs99dRTevrpp60uBxw4cKCSkpKUnJyszMxMzZgxQx4ezok/hCwAAACgihnSrpUeL2PQerxbZ4c2vxgwYID++OMPq1bsBQzDUHp6erH7Nm3aVBcuXFB2drZlW0hIiBo1aqS6des6LVwVIGQBAAAAVVBZgpajA5Yk3XXXXbr77rvVv39/Pffcc/rpp5906NAhrVy5UgkJCVq/fr2ki2tgvfnmm9qxY4cOHjyoVatW6fHHH9eNN96o4OBgh9ZoK1q4AwAAAFVUQXAqqQmGMwKWdLGD4AcffKC33npLCxYs0LPPPisvLy81btxYQ4YMUdeuXSVJXbt21aJFi/T4448rKytLderUUY8ePTR58mSH12grk2HrHWZVVEZGhkJCQpSenl5hkjEAAABQIDs7W8nJyYqJiZGfn1+5jlFct0FnBayKpKTzaWs24HJBAAAAoIor6tLBqhiw7IXLBQEAAABYAlXi6g2aSMC6IoQsAAAAAJIuBq3erZo5rE17VcHlggAAAAAsCFhXjpAFAAAAAHZEyAIAAAAAOyJkAQAAAIAdEbIAAAAAwI4IWQAAAABgR4QsAAAAABZ55nxXl+D2CFkAAAAAJEk7ThzRP5e+qh0nj7rk9d9++21dc801CgoKUmhoqFq1aqXExETL81OnTpXJZJLJZJKXl5eio6P1yCOP6Pz585Yxn376qdq1a6eQkBBVq1ZNzZo107hx45z6PliMGAAAAIAkafqu73QuL0cv7dqoJV0GOPW1FyxYoHHjxunVV19Vp06dlJOTo19++UW7d++2GtesWTOtXbtWFy5c0A8//KB77rlHWVlZevPNN7Vu3TrdfffdevbZZ9WzZ0+ZTCb99ttvWrNmjVPfCyELAAAAgLalHdbWtBRJ0pbUFG1PO6y2EVFOe/0VK1borrvu0ogRIyzbmjVrVmicl5eXIiMjJUl333231q1bpxUrVujNN9/UF198oeuvv16PPfaYZXyTJk3Uq1cvh9d/KS4XBAAAAKAZSZvkaTJJkjxNJs34eZNTXz8yMlJbt27VoUOHyrSfv7+/cnNzLcfYs2dPodkvZyNkAQAAAFVcwSxWvmFIkvINwzKb5SxTpkxRaGiooqOjFRsbq2HDhumjjz6S2Wwudp8dO3bogw8+0E033SRJGjt2rNq2basWLVooOjpa/fr104IFC5STk+OstyGJkAUAAABUeZfOYhVw9mxW7dq1tWXLFv366696+OGHdeHCBQ0dOlTdunWzClq//vqrgoKC5O/vr2uvvVbx8fF6/fXXJUmBgYH68ssvtX//fk2aNElBQUEaP368rr32WmVlZTntvRCyAAAAgCrs8lmsAq6YzZKk5s2b64EHHtD777+vNWvWaM2aNdq4caPl+djYWCUlJen333/X33//rRUrVigiIsLqGA0bNtTIkSM1b9487dy5U7/99puWLl3qtPdAyAIAAACqsKJmsQq44t6sSzVt2lSSlJmZadnm4+OjRo0aKTo6Wj4+PqUeIzo6WgEBAVbHcDS6CwIAAABV1KUdBYty6WyWozsNjh49WnXq1NFNN92kq666SsePH9czzzyjsLAwxcfH23SMqVOnKisrS7feeqvq16+vs2fP6tVXX1VeXp5uueUWh9Z/KWayAAAAgCpqRtImFT2H9T8mySmzWQkJCdq6dav69u2rJk2aqE+fPvLz89O6detUs2ZNm47RqVMnHThwQEOGDFFcXJy6d++u1NRUffPNN4qNjXXwO/gfk2FcdvElrGRkZCgkJETp6ekKDg52dTkAAACAlezsbCUnJysmJkZ+fn4275dvNqvZkhnKzr9Q6lg/Ty/t6f+oPD0q/xxNSefT1mzA5YIAAABAFeTp4aHtfccq80JuqWMDvXyqRMCyF0IWAAAAUEVV8/FVNR9fV5dR6RBHAQAAAMCOCFkAAAAAYEeELAAAAACwI0IWAAAAANgRIQsAAAAA7IiQBQAAAAB2RMgCAAAAADtinSwAAACgisq68Ley8nNKHRfg6asAL38nVFQ5uF3Imj17tqZPn67U1FRdc801eu2113TttdcWOfadd97R8OHDrbb5+voqOzvbGaUCAAAAFVa+YdbArZOUa84rdayPh7c+vn66PE2OuRBu2LBhWrRoUbHP169fXwcPHlTnzp21ceNGSRd/r2/QoIEefPBBPfDAA5Kk/Px8TZ8+Xe+8844OHTokf39/NW7cWKNGjdLIkSMdUntR3OpywaVLl+rRRx/VlClTtHPnTl1zzTXq2rWrTpw4Uew+wcHBOn78uOVx6NAhJ1YMAAAAVEyeJg/FVouWqZRxJpkUVy3aYQFLkmbNmmX1O7skLVy40PL19u3bLWNHjRql48eP67ffftNdd92lMWPGaMmSJZKkadOm6ZVXXtHTTz+t3377TevXr9e9996rs2fPOqz2orjVTNaMGTM0atQoy+zU3Llz9eWXX2rBggWaMGFCkfuYTCZFRkY6s0wAAADALQyKvlX/+XlWiWMMGRoUfatD6wgJCVFISIjVttDQ0CJ/jw8ICLBsnzp1qj744AOtWLFC/fv314oVK/TAAw+ob9++lvHXXHONQ2svitvMZOXm5mrHjh1KSEiwbPPw8FBCQoK2bNlS7H7nz59X/fr1FRUVpTvuuEN79uwp8XVycnKUkZFh9QAAAAAqo+YhDdUipLE8iokFHvLQ1SGN1SykoZMrs52/v79yc3MlSZGRkfr222918uRJl9bkNiHrv//9r/Lz8xUREWG1PSIiQqmpqUXuExsbqwULFujzzz/X+++/L7PZrPbt2+vIkSPFvk5iYqIlSYeEhCgqKsqu7wMAAACoSAZF3yqzzEU+Z5bZ4bNY5ZWfn6/3339fv/zyi2666SZJF698O3nypCIjI3X11Vfr/vvv11dffeX02twmZJVHfHy8hgwZopYtW6pTp05avny5wsLC9Oabbxa7z8SJE5Wenm55HD582IkVAwAAAM5V3GxWRZ3FmjNnjoKCguTv769Ro0bpkUce0ejRoyVJTZs21e7du7V161bdc889OnHihG6//XanNr2Q3Chk1apVS56enkpLS7PanpaWZvM9V97e3mrVqpX2799f7BhfX18FBwdbPQAAAIDKrKjZrIo6izVw4EAlJSUpOTlZmZmZmjFjhjw8/hdrPDw81LZtW40bN07Lly/XO++8o/nz5ys5OdlpNbpNyPLx8VHr1q21bt06yzaz2ax169YpPj7epmPk5+fr119/Ve3atR1VJgAAAOB2Lp/NqqizWNLFJhmNGjVS3bp1rcJVcZo2bSpJyszMdHRpFm7VXfDRRx/V0KFD1aZNG1177bWaOXOmMjMzLd0GhwwZorp16yoxMVGS9NRTT6ldu3Zq1KiRzp49q+nTp+vQoUNOny4EAAAAKrpLOw1W1Fms0tx55526/vrr1b59e0VGRio5OVkTJ05UkyZNFBcX57Q63Cpk3X333Tp58qQmT56s1NRUtWzZUqtXr7Y0w0hJSbFKs2fOnNGoUaOUmpqq6tWrq3Xr1tq8ebMlzQIAAAC4qGA269f0PyvsLFZpunbtqiVLligxMVHp6emKjIzUTTfdpKlTp8rLy3nRx2QYhuG0V3NDGRkZCgkJUXp6OvdnAQAAoMLJzs5WcnKyYmJi5Ofnd0XH+i39gKbsnqunWozWP4Jj7FSheynpfNqaDdxqJgsAAACA4zQNaaAl8Yny8vB0dSluzW0aXwAAAABwPALWlSNkAQAAAIAdEbIAAAAAwI4IWQAAAABgR4QsAAAAALAjQhYAAAAA2BEhCwAAAADsiJAFAAAAAHZEyAIAAACqsHwj74qet6e3335b11xzjYKCghQaGqpWrVopMTHR8vzUqVNlMpkKPdauXeu0Gm3h5eoCAAAAALhG8rm1Sjo1T13qzlKgd0Sh5zPz0vTN0YfVsuZIxVRLcGgtCxYs0Lhx4/Tqq6+qU6dOysnJ0S+//KLdu3dbjWvWrFmhUFWjRg2H1lZWhCwAAACgCso38pR0ap4y8lK0+ugYdas72ypoZealafXRMTqfd0xJp+apXlAneZq8HVbPihUrdNddd2nEiBGWbc2aNSs0zsvLS5GRkQ6rwx64XBAAAACogjxN3upSd5aCvOvofN4xrT46Rpl5aZKsA1aQdx11qTvLoQFLkiIjI7V161YdOnTIoa/jDIQsAAAAoIoK9I5Qt7qzrYLWib9/tQpYl89wOcqUKVMUGhqq6OhoxcbGatiwYfroo49kNputxv36668KCgqyPK699lqH11ZWhCwAAACgCrs8aH115D6nByxJql27trZs2aJff/1VDz/8sC5cuKChQ4eqW7duVkErNjZWSUlJlscnn3zilPrKgpAFAAAAVHGB3hHqEDHFaluHiClOC1iXat68uR544AG9//77WrNmjdasWaONGzdanvfx8VGjRo0sj6ioKKfXWBpCFgAAAFDFZealaVPaNKttm9KmWe7RcpWmTZtKkjIzM11aR1kRsgAAAIAq7PImF92verPIZhiONnr0aD399NP64YcfdOjQIW3dulVDhgxRWFiY4uPjnVKDvRCyAAAAgCrq8oDVre5shfu3KNQMwxlBKyEhQVu3blXfvn3VpEkT9enTR35+flq3bp1q1qzp8Ne3J5NhGIari6jIMjIyFBISovT0dAUHB7u6HAAAAMBKdna2kpOTFRMTIz8/P5v3yzfytOLQYGXkpRTZ5OLSABbsXU8967/n8DbuFUFJ59PWbMBMFgAAAFAFeZq81bLmSAV71yuyi2BB18Fg73pqWXNklQhY9uLl6gIAAAAAuEZMtQTVC+pUbIAK9I6oMjNY9sRMFgAAAFCFlRagCFhlR8gCAAAAADsiZAEAAACAHRGyAAAAgEqApuH2YTabr/gYNL4AAAAA3Ji3t7dMJpNOnjypsLAwmUwmV5fklgzDUG5urk6ePCkPDw/5+PiU+1iELAAAAMCNeXp66qqrrtKRI0d08OBBV5fj9gICAlSvXj15eJT/oj9CFgAAAODmgoKC1LhxY+Xl5bm6FLfm6ekpLy+vK54NJGQBAAAAlYCnp6c8PT1dXQZE4wsAAAAAsCtCFgAAAADYESELAAAAAOyIkAUAAAAAdkTIAgAAAAA7ImQBAAAAgB0RsgAAAADAjghZAAAAAGBHhCwAAAAAsCNCFgAAAADYESELAAAAAOyIkAUAAAAAdkTIAgAAAAA7ImQBAAAAgB0RsgAAAADAjghZAAAAAGBHhCwAAAAAsCNCFgAAAADYESELAAAAAOyIkAUAAAAAdkTIAgAAAAA7ImQBAAAAgB0RsgAAAADAjghZAAAAAGBHhCwAAAAAsCNCFgAAAADYESELAAAAAOyIkAUAAAAAdkTIAgAAAAA7ImQBAAAAgB0RsgAAAADAjghZAAAAAGBHhCwAAAAAsCO3C1mzZ89WdHS0/Pz8dN1112nbtm0ljl+2bJni4uLk5+enFi1aaNWqVU6qFAAAAEBV5FYha+nSpXr00Uc1ZcoU7dy5U9dcc426du2qEydOFDl+8+bN6t+/v0aMGKFdu3apV69e6tWrl3bv3u3kygEAAABUFSbDMAxXF2Gr6667Tm3bttXrr78uSTKbzYqKitLYsWM1YcKEQuPvvvtuZWZmauXKlZZt7dq1U8uWLTV37lybXjMjI0MhISFKT09XcHCwfd4IAAAAALdjazZwm5ms3Nxc7dixQwkJCZZtHh4eSkhI0JYtW4rcZ8uWLVbjJalr167FjpeknJwcZWRkWD0AAAAAwFZuE7L++9//Kj8/XxEREVbbIyIilJqaWuQ+qampZRovSYmJiQoJCbE8oqKirrx4AAAAAFWG24QsZ5k4caLS09Mtj8OHD7u6JAAAAABuxMvVBdiqVq1a8vT0VFpamtX2tLQ0RUZGFrlPZGRkmcZLkq+vr3x9fa+8YAAAAABVktvMZPn4+Kh169Zat26dZZvZbNa6desUHx9f5D7x8fFW4yVpzZo1xY4HAAAAgCvlNjNZkvToo49q6NChatOmja699lrNnDlTmZmZGj58uCRpyJAhqlu3rhITEyVJDz/8sDp16qSXX35Zt912mz788EP99NNPeuutt1z5NgAAAABUYm4Vsu6++26dPHlSkydPVmpqqlq2bKnVq1dbmlukpKTIw+N/k3Pt27fXBx98oEmTJunxxx9X48aN9dlnn6l58+auegsAAAAAKjm3WifLFVgnCwAAAIBUCdfJAgAAAAB3QMgCAAAAADsiZAEAAACAHRGyAAAAAMCOCFkAAAAAYEeELAAAAACwI0IWAAAAANgRIQsAAAAA7IiQBQAAAAB2RMgCAAAAADsiZAEAAACAHRGyAAAAAMCOCFkAAAAAYEeELAAAAACwIy9XFwD3lpJ6RlnZuaWOC/DzUb3I6k6oCAAAAHAtQhbKLSX1jPo+ttDm8cumDydoAQAAoNLjckGUmy0zWFcyHgAAAHBHhCwAAAAAsCNCFgAAAADYESELAAAAAOyIkAUAAAAAdkTIAgAAAAA7ImQBAAAAgB0RsgAAAADAjghZAAAAAGBHhCyUW4Cfj0PHAwAAAO7Iy9UFwH3Vi6yuZdOHKys7t9SxAX4+qhdZ3QlVAQAAAK5FyMIVITgBAAAA1rhcEAAAAADsiJAFAAAAAHZEyAIAAAAAOyJkAQAAAIAdEbIAAAAAwI4IWQAAAABgR7RwR7mlpJ5hjSwAAADgMoQslEtK6hn1fWyhzeOXTR9O0AIAAECVwOWCKBdbZrCuZDwAAADgrghZAAAAAGBHhCwAAAAAsCNCFgAAAADYESELAAAAAOyI7oJuhrbpAAAAQMVGyHIjtE0HAAAAKj4uF3QjtE0HAAAAKj5CFgAAAADYESEL5RLg5+PQ8QAAAIC74p4slEu9yOpaNn04TTgAAACAyxCyUG4EJwAAAKAwLhcEAAAAADsiZAEAAACAHRGyAAAAAMCOuCcLFUJK6hmaaAAAAKBSIGS5kcraNj0l9Yz6PrbQ5vHLpg8naAEAAKDCImS5kcraNt2W93Ml4wEAAABnImS5GXcJTgAAAEBVReMLAAAAALAjZrKAy9CEAwAAAFeCkAVcgiYcAAAAuFJcLghcgiYcAAAAuFKELAAAAACwIy4XBCqorAt/Kys/p9RxAZ6+CvDyd0JFAAAAsAUhC6iA8g2zBm6dpFxzXqljfTy89fH10+VpYmIaAACgIuC3MrhcgJ+PQ8e7I0+Th2KrRctUyjiTTIqrFk3AAgAAqEDcZibr9OnTGjt2rL744gt5eHioT58+mjVrloKCgordp3Pnztq4caPVtvvuu09z5851dLkog3qR1bVs+nDapl9mUPSt+s/Ps0ocY8jQoOhbnVQRAAAAbOE2IWvgwIE6fvy41qxZo7y8PA0fPlz33nuvPvjggxL3GzVqlJ566inL1wEBAY4uFeVQVYJTWTQPaagWIY21J/0vmWUu9LyHPNQ8pKGahTR0QXUAAAAojltcY/T7779r9erVmjdvnq677jrdcMMNeu211/Thhx/q2LFjJe4bEBCgyMhIyyM4ONhJVQNXblD0rUUGLEkyy8wsFgAAQAXkFiFry5YtCg0NVZs2bSzbEhIS5OHhoR9//LHEfRcvXqxatWqpefPmmjhxorKyskocn5OTo4yMDKsH4CoFs1kel/1T9ZCHrg5pzCwWAABABeQWISs1NVXh4eFW27y8vFSjRg2lpqYWu9+AAQP0/vvva/369Zo4caLee+89DRo0qMTXSkxMVEhIiOURFRVll/cA91ARm3AUNZvFLBYAAEDF5dJ7siZMmKAXXnihxDG///57uY9/7733Wv5/ixYtVLt2bd18883666+/1LBh0TMAEydO1KOPPmr5OiMjg6DlxlJSz5SpoUZFbMJx+b1Z3IsFAABQsbk0ZI0fP17Dhg0rcUyDBg0UGRmpEydOWG2/cOGCTp8+rcjISJtf77rrrpMk7d+/v9iQ5evrK19fX5uPiYorJfWM+j620Obxy6YPtwStiubSToPMYgEAAFRsLg1ZYWFhCgsLK3VcfHy8zp49qx07dqh169aSpG+//VZms9kSnGyRlJQkSapdu3a56oV7sWU26krGO1PBbNav6X9yLxYAAEAF5xb3ZP3jH/9Qt27dNGrUKG3btk0//PCDHnzwQfXr10916tSRJB09elRxcXHatm2bJOmvv/7S008/rR07dujgwYNasWKFhgwZoo4dO+rqq6925dsBymVI9G0K8PTTkJgeri4FAAAAJXCbdbIWL16sBx98UDfffLNlMeJXX33V8nxeXp727dtn6R7o4+OjtWvXaubMmcrMzFRUVJT69OmjSZMmueotAFekaUgDLYlPlJeHp6tLAQAAQAncJmTVqFGjxIWHo6OjZRiG5euoqCht3LjRGaUBTkPAAgAAqPjcJmShfMraXQ8AAADAlSFkVWLl7a4HAAAAoPzcovEFyqcyddcDAAAA3AUhCwAAAADsiJAFAAAAAHZEyEKlFeDn49DxAAAAQFFofIFKq15kdS2bPpzuigAAAHAqQhYqNYITAAAAnI3LBQEAAADAjghZAAAAAGBHhCwAAAAAsCNCViVGdz0AAADA+ezS+OLs2bMKDQ21x6FwiZTUM1fUGY/uegAAAIDzlTlkvfDCC4qOjtbdd98tSbrrrrv0ySefKDIyUqtWrdI111xj9yKropTUM+r72EKbxy+bPrzYoAUAAADAecp8ueDcuXMVFRUlSVqzZo3WrFmjr776St27d9djjz1m9wKrKltmn65kPAAAAADHKPNMVmpqqiVkrVy5UnfddZe6dOmi6OhoXXfddXYvEAAAAADcSZlnsqpXr67Dhw9LklavXq2EhARJkmEYys/Pt291AAAAAOBmyjyT1bt3bw0YMECNGzfWqVOn1L17d0nSrl271KhRI7sXCAAAAADupMwh65VXXlF0dLQOHz6sF198UUFBQZKk48eP64EHHrB7gQAAAADgTsocsry9vfXvf/+70PZHHnnELgUBAAAAgDuzKWStWLFC3bt3l7e3t1asWFHi2J49e9qlMAAAAABwRzaFrF69eik1NVXh4eHq1atXseNMJhPNLwAAAABUaTaFLLPZXOT/BwAAAABYK3ML95JkZWXZ83BVWoCfj0PHAwAAAHCMMje+uPnmm/Xuu++qbt26Vtt//PFHDR48WH/88YfdiqvK6kVW17Lpw5WVnVvq2AA/H9WLrO6EqgAAAACUpswhy8/PT1dffbXmzJmju+++W2azWU899ZSee+45WrjbGcEJAAAAcD9lDllffvmlZs+erXvuuUeff/65Dh48qEOHDmnlypXq0qWLI2oEAAAAALdR5pAlSWPGjNGRI0f0wgsvyMvLSxs2bFD79u3tXRsAAAAAuJ0yN744c+aM+vTpozfeeENvvvmm7rrrLnXp0kVz5sxxRH0AAAAA4FbKPJPVvHlzxcTEaNeuXYqJidGoUaO0dOlSPfDAA/ryyy/15ZdfOqJOAAAAAHALZZ7Juv/++/Xdd98pJibGsu3uu+/Wzz//rNzc0jvhAQAAAEBlZjIMw3B1ERVZRkaGQkJClJ6eruDgYFeXAwAAAMBFbM0G5Wp8IV1ceDglJaXQ7NXVV19d3kMCAAAAgNsrc8g6efKkhg8frq+++qrI5/Pz86+4KAAAAABwV2W+J2vcuHE6e/asfvzxR/n7+2v16tVatGiRGjdurBUrVjiiRgAAAABwG2Weyfr222/1+eefq02bNvLw8FD9+vV1yy23KDg4WImJibrtttscUScAAAAAuIUyz2RlZmYqPDxcklS9enWdPHlSktSiRQvt3LnTvtUBAAAAgJspc8iKjY3Vvn37JEnXXHON3nzzTR09elRz585V7dq17V4gAAAAALiTMl8u+PDDD+v48eOSpClTpqhbt25avHixfHx89M4779i7PgAAAABwK1e8TlZWVpb27t2revXqqVatWvaqq8JgnSwAAAAAkhPWyZKkH374QW3atNE///nPKzkMgAoq68LfysrPKXVcgKevArz8nVARAABAxXdFIat79+5KSkpSgwYN7FUPgAoi3zBr4NZJyjXnlTrWx8NbH18/XZ6mMt/mCQAAUOlc0W9EV3ilIYAKzNPkodhq0TKVMs4kk+KqRROwAAAA/r8rmskC4BrOuoxvUPSt+s/Ps0ocY8jQoOhby/0aAAAAlU2ZQ9bQoUM1YsQIdezYUW+++aYiIiIcUReAYjjzMr7mIQ3VIqSx9qT/JbPMhZ73kIeahzRUs5CG5To+AABAZVTm37zS09OVkJCgxo0bKzk5WWfPnnVAWQCK4+zL+AZF31pkwJIks8zMYgEAAFymzL99ffbZZzp69KhGjx6tjz76SNHR0erevbs+/vhj5eWV/pd1AFduUPStKu2OSHtdxlcwm+Vx2Y8LD3no6pDGzGIBAABcplx/4g4LC9Ojjz6qn3/+WT/++KMaNWqkwYMHq06dOnrkkUf0559/2rtOAJcoLvgUsHcAKmo2i1ksAACAol3RdUTHjx/XmjVrtGbNGnl6eurWW2/Vr7/+qqZNm+qVV16xV40AiuDMy/guD3XMYgEAABSvzCErLy9Pn3zyiXr06KH69etr2bJlGjdunI4dO6ZFixZp7dq1+uijj/TUU085ol4A/5+zL+O7NNQxiwUAAFC8MncXrF27tsxms/r3769t27apZcuWhcbceOONCg0NtUN5AEpSVIt1RwWgglD3a/qfzGIBAACUoMwzWa+88oqOHTum2bNnFxmwJCk0NFTJyclXWhuAUjj7Mr4h0bcpwNNPQ2J6OOT4AAAAlYHJMIzSmpRVaRkZGQoJCVF6erqCg4NdXQ5QyO70v6xms1685mGHzjJdMOfLy8PTYccHAACoqGzNBle2gA4AlyuYzZLklMv4CFgAAAAlI2QBlQCX8QEAAFQcZW58AaDiaRrSQEviE5llAgAAqACYyQIqCQIWAABAxcBMFpwu68LfysrPKXVcgKevArz8nVARAAAAYD+ELJRLSuoZZWXnljouwM9H9SKrW77ON8wauHWScs15pe7r4+Gtj6+fLk8TE64AAABwH4QslFlK6hn1fWyhzeOXTR9uCVqeJg/FVovW7vQ/VdLaASaZFFctmoAFAAAAt8NvsCgzW2awSho/KPrWEgOWJBkyNCj61jJWBgAAALgeIQtOV7Cuk0cxHz8PeThlvScAAADAEdwmZD377LNq3769AgICFBoaatM+hmFo8uTJql27tvz9/ZWQkKA///zTsYXCJoOib5VZ5iKfM8vMLBYAAADcltuErNzcXPXt21ejR4+2eZ8XX3xRr776qubOnasff/xRgYGB6tq1q7Kzsx1YKWxR3GwWs1gAAABwd24TsqZNm6ZHHnlELVq0sGm8YRiaOXOmJk2apDvuuENXX3213n33XR07dkyfffaZY4uFTYqazWIWCwAAAO7ObUJWWSUnJys1NVUJCQmWbSEhIbruuuu0ZcuWYvfLyclRRkaG1QOOcflsFrNYAAAAqAwqbchKTU2VJEVERFhtj4iIsDxXlMTERIWEhFgeUVFRDq2zqrt0NotZLAAAAFQGLg1ZEyZMkMlkKvGxd+9ep9Y0ceJEpaenWx6HDx926utXNQWzWZKYxQIAAECl4NLFiMePH69hw4aVOKZBgwblOnZkZKQkKS0tTbVr17ZsT0tLU8uWLYvdz9fXV76+vuV6TZTPkOjbNGX3XA2J6eHqUgAAAIAr5tKQFRYWprCwMIccOyYmRpGRkVq3bp0lVGVkZOjHH38sU4dCFBbg52PX8U1DGmhJfKK8PDyvpCwAAACgQnBpyCqLlJQUnT59WikpKcrPz1dSUpIkqVGjRgoKCpIkxcXFKTExUf/6179kMpk0btw4PfPMM2rcuLFiYmL05JNPqk6dOurVq5fr3kglUC+yupZNH66s7NxSxwb4+aheZPVSxxGwAAAAUFm4TciaPHmyFi1aZPm6VatWkqT169erc+fOkqR9+/YpPT3dMub//u//lJmZqXvvvVdnz57VDTfcoNWrV8vPz8+ptVdGtgQnAAAAoCoyGYZhuLqIiiwjI0MhISFKT09XcHCwq8sBAAAA4CK2ZoNK28IdAAAAAFzBbS4XBFCyrAt/Kys/p9RxAZ6+CvDyd0JFAAAAVRMhC6gE8g2zBm6dpFxzXqljfTy89fH10+VpYiIbAADAEfgtC6gEPE0eiq0WLVMp40wyKa5aNAELAADAgfhNC6gkBkXfqtK62BgyNCj6VqfUAwAAUFURsoBKonlIQ7UIaSyPYv5Ze8hDV4c0VrOQhk6uDAAAoGrhniygEhkUfav+8/OsIp8zy1zkLBYNMwAAAOyLkIUqoyqEiYLZrD3pf8kss2W7hzzUPKRhoVksGmYAAADYHyELVUJVChNFzWYVN4tV0DBjd/qfJd7PRcMMAAAA2/EbE6qEqtR97/J7s0q7F4uGGQAAAPblvr9JAmVUlcLEoOhbLZcLFjeLVYCGGQAAAPZFyEKVUZXCRMF7lWTTe7o0lF2utJAGAAAAa4QsVClVKUwMib5NAZ5+GhLTo9SxxQXQyhQ8AQAAnIWQhSqlKoWJpiENtCQ+Uf8IjrFpfFEBtLIFTwAAAGcgZKHKqUphwsvD0+axZW2YAQAAgKIRslDlECaKV5aGGQAAACgaIQtVEmGiaGVtmAEAAIDCCFmokggTxStLwwwAAAAURshClUWYKFpZG2YAAADAmskwjNLWZ63SMjIyFBISovT0dAUHB7u6HNjZBXN+mZpDuELWhb+VlZ9T6rgAT18FePk7oSIAAICqydZs4OXEmoAKp6IHrHzDrIFbJynXnFfqWB8Pb318/XR5mpigBgAAcCV+GwMqME+Th2KrRctUyjiTTIqrFk3AAgAAqAD4jQyo4AZF36rSruk1ZNAhEQAAoIIgZAEV3OXrel2Odb4AAAAqFkIW4AYuXdfrcqzzBQAAULEQsgA3UNxsFrNYAAAAFQ8hC3ATRc1mMYsFAABQ8RCyADdx+WwWs1gAAAAVEyELcCOXzmYxiwUAAFAxEbIAN1IwmyWJWSwAAIAKipAFuJkh0bcpwNNPQ2J6uLoUAAAAFMHL1QUAKJumIQ20JD5RXh6eri4FAAAARWAmC3BDBCwAAICKi5AFAAAAAHZEyAIAAAAAOyJkAQAAAIAdEbIAAAAAwI4IWQAAAABgR4QsAAAAALAjQhYAAAAA2BEhCwAAAADsiJAFAAAAAHZEyAIAAAAAOyJkAQAAAIAdEbIAAAAAwI4IWQAAAABgR4QsAAAAALAjQhYAAAAA2BEhCwAAAADsiJAFAAAAAHZEyAIAAAAAOyJkAQAAAIAdEbIAAAAAwI4IWQAAAABgR4QsAAAAALAjQhYAAAAA2BEhCwAAAADsiJAFAAAAAHZEyAIAAAAAOyJkAQAAAIAdEbIAAAAAwI4IWQAAAABgR4QsAAAAALAjtwlZzz77rNq3b6+AgACFhobatM+wYcNkMpmsHt26dXNsoQAAAACqNC9XF2Cr3Nxc9e3bV/Hx8Zo/f77N+3Xr1k0LFy60fO3r6+uI8gAAAABAkhuFrGnTpkmS3nnnnTLt5+vrq8jISAdUBAAAAACFuc3lguW1YcMGhYeHKzY2VqNHj9apU6dKHJ+Tk6OMjAyrBwAAAADYqlKHrG7duundd9/VunXr9MILL2jjxo3q3r278vPzi90nMTFRISEhlkdUVJQTKwYAAADg7lwasiZMmFCoMcXlj71795b7+P369VPPnj3VokUL9erVSytXrtT27du1YcOGYveZOHGi0tPTLY/Dhw+X+/UBAAAAVD0uvSdr/PjxGjZsWIljGjRoYLfXa9CggWrVqqX9+/fr5ptvLnKMr68vzTEAAAAAlJtLQ1ZYWJjCwsKc9npHjhzRqVOnVLt2bae9JgAAAICqxW3uyUpJSVFSUpJSUlKUn5+vpKQkJSUl6fz585YxcXFx+vTTTyVJ58+f12OPPaatW7fq4MGDWrdune644w41atRIXbt2ddXbAAAAAFDJuU0L98mTJ2vRokWWr1u1aiVJWr9+vTp37ixJ2rdvn9LT0yVJnp6e+uWXX7Ro0SKdPXtWderUUZcuXfT0009zOSAAAAAAhzEZhmG4uoiKLCMjQyEhIUpPT1dwcLCrywEAAADgIrZmA7e5XBAAAAAA3AEhCwAAAADsiJAFAAAAAHZEyAIAAAAAOyJkAQAAAIAdEbIAAAAAwI4IWQAAAABgR4QsAAAAALAjQhYAAAAA2BEhCwAAAADsiJAFAAAAAHZEyAIAAAAAOyJkAQAAAIAdEbIAAAAAwI4IWQAAAABgR4QsAAAAALAjQhYAAAAA2BEhCwAAAADsiJAFAAAAAHZEyAIAAAAAOyJkAQAAAIAdEbIAAG4hJztPZ06dV052nqtLAQCgRF6uLgAAgJLs3nVIyxdv0ZaNe2U2G/LwMCm+U5z6DGqvZi3rubo8AAAKYSYLAFBhfbFsm8aPXKCt3+2T2WxIksxmQ1u/26dHR8zXyo+3u7hCAAAKI2QBACqk3bsO6fXnv5Qk5eebrZ4r+Pq1xJXak5Ti9NoAACgJIQsAUCEtX7xFnp4l/2fK09NDyxdvdlJFAADYhpAFAKhwcrLztGXj3kIzWJfLzzdr84a9NMMAgGLkmfNdXUKVRMgCAFQ4WZk5lnuwSmM2G8rKzHFwRQDgfnacOKJ/Ln1VO04edXUpVQ4hCwBQ4QQE+srDw2TTWA8PkwICfR1cEQC4n+m7vtO5vBy9tGujq0upcghZAIAKx9fPW/Gd4my6J6t95zj5+nk7qTIAFR2Xx120Le2wtqZdbAy0JTVF29MOu7iiqoWQBQCokHoPjLfpnqzeA9s7qSIAFR2Xx/3PjKRN8jRdvCLA02TSjJ83ubiiqoWQBQCokJq3qq+xE3tIUqEZrYKvx07swYLEACy4PO6iglmsfOPiva35hsFslpMRsgAAFVaPO9tqxvwRiu8Ua7lHy8PDpPhOsZoxf4R63Nm21GPkZOfpzKnzdCAEKjkuj/ufS2exCjCb5Vxeri4AAICSNGtZT81a1lNOdp6yMnMUEOhr0z1Yu3cd0vLFW7Rl416Zzcb/D2dx6jOoPbNfQCVUECzyDcMSKJZ0GeDqspzu0rB5qUtns9pGRLmgsqqFmSwAgFvw9fNW9ZpBNgWsL5Zt0/iRC7T1u32WVvBms6Gt3+3ToyPma+XH2x1dLgAn4vK4/ylqFqsAs1nOQ8gCAFQqu3cd0uvPfylJhRpnFHz9WuJK7Ukq/JdeAO6Jy+MuujxsXq4qh09nI2QBACqV5Yu32NT6ffnizU6qCIAjFRcsqmKgmJG0SaWtMGiSqlz4dAVCFgCg0sjJztOWjXttav2+ecNemmEAlUBFvTzO2et15ZvNSvrvMRU9h/U/hqRdJ48p31zyz0lcGRpfAAAqjazMHMs9WKUxmw1lZeawkDHgxopr8lDAVc0edpw4omHrlumdhLvUOqyuU17T08ND2/uOVeaF3FLHBnr5yNODuRZH4uwCACqNgEBfS6v30nh4mBQQ6OvgigA4UkW9PM5V63VV8/FVZEC1Uh/VfPjZ52iELABAmVXUtad8/bwV3ynOpnuy2neOYxYLcGMV9fI41uuCxOWCAIAycIe1p3oPjNcP638vcUx+vlm9B7Z3UkVlV9Y1wYCqqKJeHsd6XZAIWQAAG32xbJtef/5LeXp6FFp76of1v2vsxB7qcWdbF1cpNW9VX2Mn9tBriSvl6elh1QSj4OuxE3tUmFB4KXcIsUBFUs3Ht0Jd+nb5PWIsAFx1mQyjmEb6kCRlZGQoJCRE6enpCg4OdnU5AOASu3cd0viRC0odN2P+iAoTBvYkpWj54s3avOF/gaV95zj1HlgxA8ulIba4YFgRQiyA4vX7+gNtP3HYqp28p8mkayOimM2qJGzNBsxkAQBKVbD2VEmt0QvWnqooAaZZy3pq1rKeW1x6Z+sCyjGNIirM+QVgrbhOh8xmVU00vgAAlMjd157y9fNW9ZpBFTZgSSygDFQGFXW9LrgGIQsAUKLyrD0F27l7iAXwv1ms/GLuwrl0NgtVAyELAFAi1p5yLEIs4P4q6npdcB1CFgCgRKw95ViEWMC9VdT1uuBaNL4AAJSqMqw9VVEVhNit3+0rtbFIfKdYQixQwVTU9brgWnyXAQClKlh7SlKhGa2Cryvq2lPuoPfAeJvuySLEAhVTNR9fRQZUK/VRkdb0gmMRsgAANulxZ1vNmD9C8Z1iLZe3XVwsN1Yz5o9gDacrQIgFgMqFxYhLwWLEAFCYO6w95Y7cbQFlAKhqWIwYAOAwvn7ehCsHcKcFlAEAxSNkAQBQwRBiAcC9cU8WAAAAANgRIQsAAAAA7IiQBQCAA+Vk5+nMqfPKyc5zdSkAACfhniwAABxg965DWr54i7Zs/F+nwPhOceoziE6BgLPlmfPl7eHp6jJQhTCTBQCAnX2xbJvGj1ygrd/tk9l8caUUs9nQ1u/26dER87Xy4+0urhCoOnacOKJ/Ln1VO04edXUpqEIIWQAA2NHuXYf0+vNfSpLy881WzxV8/VriSu1JSnF6bUBVNH3XdzqXl6OXdm10dSmoQghZAADY0fLFW+TpWfJ/Xj09PbR88WYnVQRUXdvSDmtr2sU/aGxJTdH2tMMurghVBSELAAA7ycnO05aNewvNYF0uP9+szRv20gwDcLAZSZvkaTJJkjxNJs34eZOLK3KsfKPknymlPQ/7cYuQdfDgQY0YMUIxMTHy9/dXw4YNNWXKFOXm5pa4X3Z2tsaMGaOaNWsqKChIffr0UVpampOqBgBUNVmZOZZ7sEpjNhvKysxxcEVA1VUwi5VvXPw3mW8YlXo2K/ncWq04NFiZeUX/rpuZl6YVhwYr+dxaJ1dWNblFyNq7d6/MZrPefPNN7dmzR6+88ormzp2rxx9/vMT9HnnkEX3xxRdatmyZNm7cqGPHjql3795OqhoAUNUEBPrKw8Nk01gPD5MCAn0dXJFj0Z4eFdmls1gFKutsVr6Rp6RT85SRl6LVR8cUClqZeWlafXSMMvJSlHRqHjNaTmAyDMO2P7lVMNOnT9cbb7yhAwcOFPl8enq6wsLC9MEHH+jOO++UdDGs/eMf/9CWLVvUrl07m14nIyNDISEhSk9PV3BwsN3qBwBUTk/9+0Nt/W5fiZcMenp6KL5TrJ6c3s+JldkP7elR0W1LO6y7vl5c7PPLug5U24goJ1bkeAVB6nzeMQV511G3urMV6B1R7HaUj63ZwC1msoqSnp6uGjVqFPv8jh07lJeXp4SEBMu2uLg41atXT1u2bCl2v5ycHGVkZFg9AACwVe+B8Tbdk9V7YHsnVWRftKeHOyhqFqtAZZ3NCvSOULe6sxXkXUfn845p9dExOvH3rwQsF3HLkLV//3699tpruu+++4odk5qaKh8fH4WGhlptj4iIUGpqarH7JSYmKiQkxPKIiqpcf+UAADhW81b1NXZiD0kq1GWw4OuxE3u45YwP7enhDi6/F+tylfnerMuD1ldH7iNguYhLQ9aECRNkMplKfOzdu9dqn6NHj6pbt27q27evRo0aZfeaJk6cqPT0dMvj8OHK9w8QAOBYPe5sqxnzRyi+U6zlHq2Ll9TFasb8EepxZ1sXV1g+tKeHO5iRtEml3RlpkirlbJZ0MWh1iJhita1DxBQClpN5ufLFx48fr2HDhpU4pkGDBpb/f+zYMd14441q37693nrrrRL3i4yMVG5urs6ePWs1m5WWlqbIyMhi9/P19ZWvr3vfiAwAcL1mLeupWct6ysnOU1ZmjgICfeXr5+3qssqtoD19ad0TL21P787vF+4p32xW0n+PqbSGA4akXSePKd9slqeHW17YVazMvDRtSptmtW1T2jRmspzMpSErLCxMYWFhNo09evSobrzxRrVu3VoLFy6URyn/IFq3bi1vb2+tW7dOffr0kSTt27dPKSkpio+Pv+LaAQCwha+fd6UIG+VpT18Z3jfci6eHh7b3HavMCyUv8yNJgV4+lTJgXXoPVoeIKdqUNs1yjxZBy3lcGrJsdfToUXXu3Fn169fXSy+9pJMnT1qeK5iVOnr0qG6++Wa9++67uvbaaxUSEqIRI0bo0UcfVY0aNRQcHKyxY8cqPj7e5s6CAADgooL29LYErcrQnh7uq5qPr6r5VL3PX3FdBLvVnW3ZTtByHreI72vWrNH+/fu1bt06XXXVVapdu7blUSAvL0/79u1TVlaWZdsrr7yiHj16qE+fPurYsaMiIyO1fPlyV7wFAAAKcad1pnz9vBXfKc6me7Lad45jFgtwonwjT98cfbjIJheXN8P45ujDrJPlBG67TpazsE4WAMDe3HWdqd27Dmn8yAWljpsxf0SFfh9AZZR8bq2STs1Tl7qzipypysxL0zdHH1bLmiMVUy2hiCPAFrZmA0JWKQhZAAB7+mLZNr3+/Jfy9PSwaoNe8PXYiT0qdPfBlR9v12uJK922fqAyyzfy5Gkqfha5tOdROluzgVvckwUAQGVg6zpTMY0iKuxMUI872yqmUYSWL96szRsunYmLVe+BFXsmDqjsSgtQBCznIWQBAOAkBetMXR6wLlWwzlRFDiuVrT09ANgbIQsAACeojOtMVZb29ABgb27RXRAAAHdXnnWmAADuiZAFAIATFKwzZQvWmQIA90bIAgDACVhnCgCqDkIWAABO0ntgfIlNL6SL92T1HtjeSRUBAByBkAUAgJM0b1VffQYVHaAKLiUcO7FHhe4sCAAoHSELAAAn+WLZNn3y/uYi780ymw3dObj9FS3km5OdpzOnzisnO+9KygTgpvKNkv/tl/Y87IcW7gAAOMGlCxEX12Xw4/c2q33nf5R5Jmv3rkNavniLpUX8xcWB49RnEIsDwznyzPny9vB0dRlVWvK5tUo6NU9d6s5SoHdEoecz89L0zdGH1bLmSMVUS3BBhVULM1kAADhBwULEJSlYiLgsvli2TeNHLtDW7/ZZwpvZbGjrd/v06Ij5Wvnx9nLXDNhix4kj+ufSV7Xj5FFXl1Jl5Rt5Sjo1Txl5KVp9dIwy89Ksns/MS9Pqo2OUkZeipFPzmNFyAkIWAAAOVrAQsS1NLwoWIrbFpbNjlx+74OvXEldqT1JKOaoGbDN913c6l5ejl3ZtdHUpVZanyVtd6s5SkHcdnc87ZhW0CgLW+bxjCvKuoy51Z8nTRPdSRyNkAQDgYI5aiNhRs2OArbalHdbWtIshfktqiranHXZxRVVXoHeEutWdbRW0Tvz9q1XA6lZ3dpGXEsL+CFkAADiYIxYidtTsGFAWM5I2ydN08bPtaTJpxs+bXFxR1XZ50PrqyH0ELBchZAEA4GCOWIjYUbNjgK0KZrHyjYufw3zDYDarAgj0jlCHiClW2zpETCFgORkhCwAAJ7D3QsSOmB0DyuLSWawCzGa5XmZemjalTbPatiltWqFmGHAsQhYAAE7QvFV9jZ3YQ5IKzWgVfF2WhYgdMTsG2OryWawCzGa51uVNLrpf9WaRzTDgeIQsAACcpMedbTVj/gjFd4q1zEJdXNMqVjPmjyjzQsT2nh0DbFXULFYBZrNc4/KA1a3ubIX7tyjUDIOg5RwmwzBsu6C7isrIyFBISIjS09MVHBzs6nIAAJVETnaesjJzFBDoe0WzTCs/3q7XElfK09PDKnAVfD12Yo8yhzegJNvSDuuurxeXOm5Z14FqGxHlhIqQb+RpxaHByshLKbLJxaUBLNi7nnrWf8/t2rhXlAWvbc0GzGQBAOACvn7eql4z6Iov47P37BhQmhlJm1Ta3YAmidksJ/I0eatlzZEK9q5XZBfBgq6Dwd711LLmSLcLWO644DUzWaVgJgsA4C7sNTsGFCffbFazJTOUnX+h1LF+nl7a0/9ReXrwN31nyTfySgxQpT1fUfX7+gNtTUtRfGQ9LekywKW12JoNvJxYEwAAcCBfP2/CFRzK08ND2/uOVeaF3FLHBnr5ELCcrLQA5Y4Bq6gFr93hMlRCFgAAAGxWzcdX1XxYEgDOUdBkJd8wLE1VXD2bZQv+vAAAAACgwnHnBa8JWQAAAAAqHHde8JqQBQAAAKBCcfcFrwlZAAAAACoUd1/wmpAFAAAAoMIobhargDvMZhGyAAAAAFQYlWHBa0IWAAAAgAoh32xW0n+Pqeg5rP8xJO06eUz5ZrMzyioz1skCAAAAUCFUlgWvCVkAAAAAKozKsOB1xYx+AAAAAOCmCFkAAAAAYEeELAAAAACwI0IWAAAAANgRIQsAAAAA7IiQBQAAAAB2RMgCAAAAADsiZAEAAMDh8sz5ri4BcBpCFgAAABxqx4kj+ufSV7Xj5FFXlwI4BSELAAAADjV913c6l5ejl3ZtdHUpgFMQsgAAAOAw29IOa2taiiRpS2qKtqcddnFFgOMRsgAAAOAwM5I2ydNkkiR5mkya8fMmF1cEOB4hCwAAAA5RMIuVbxiSpHzDYDarEss38q7o+cqEkAUAAACHuHQWqwCzWZVT8rm1WnFosDLz0op8PjMvTSsODVbyubVOrsw1CFkAAACwu8tnsQowm1X55Bt5Sjo1Txl5KVp9dEyhoJWZl6bVR8coIy9FSafmVYkZLUIWAAAA7K6oWawCzGZVLp4mb3WpO0tB3nV0Pu+YVdAqCFjn844pyLuOutSdJU+Tt4srdjxCFgAAAOyquFmsAsxmVT6B3hHqVne2VdA68fevVgGrW93ZCvSOcHWpTkHIAgAAgF3NSNqkouew/sckMZtVyVwetL46cl+VDFgSIQsAAAB2lG82K+m/x1T0HNb/GJJ2nTymfLPZGWXBSQK9I9QhYorVtg4RU6pUwJIkL1cXAAAAgMrD08ND2/uOVeaF3FLHBnr5yNOj9L/555nz5e3haY/yqrx8I6/Ee6JKe740mXlp2pQ2zWrbprRpzGQBAAAAV6Kaj68iA6qV+qjm41vqsXacOKJ/Ln1VO04edULllZuj26xf3uSi+1VvFtkMoyogZAEAAFRSlWFx2Om7vtO5vBy9tGujq0txa45us355wOpWd7bC/VsUaoZRVYIWIQsAAKASqgyLwxZ0KZREN8Ir5Mg26/lGnr45+nCRTS4ub4bxzdGH3SLcXylCFgAAQCVTWRaHvXStLdbWunKOarPuafJWy5ojFexdr8j9C1432LueWtYcWSXWyTIZRjELGECSlJGRoZCQEKWnpys4ONjV5QAAANikqMu3Ar0jit1e0WxLO6y7vl5caPuyrgPVNiLKBRVVHpd+BgrY47Pg6KYaFYGt2YCZLAAAgErI3ReHvXQWqwCzWfbhqDbrpQUodw9YZUHIAgAAqKTcdXHYgnux8i+74CrfMLg3yw6Ka7NeVZpSOAMhCwAAoBJzx8Vhi5rFKsBs1pWhzbpzELIAAAAqMXebtShuFqsAs1nlR5t15yFkAQAAVFLuOGsxI2mTip7D+h+TxGxWGdFm3bncImQdPHhQI0aMUExMjPz9/dWwYUNNmTJFubm5Je7XuXNnmUwmq8f999/vpKoBAABcxx1nLfLNZiX995hKa31tSNp18pjyzWZnlFUp0Gbdudyihfvq1au1dOlS9e/fX40aNdLu3bs1atQoDR48WC+99FKx+3Xu3FlNmjTRU089ZdkWEBBQplbstHAHAADuJt/I04pDg5WRl1Jkk4tLA1iwdz31rP9ehfml+lxujjIvlPyHdEkK9PJRNR9fJ1RUuVSFNuuOZGs28HJiTeXWrVs3devWzfJ1gwYNtG/fPr3xxhslhizpYqiKjIx0dIkAAAAVRsGsRdKpeepSd1axsxbfHH24ws1aVPPxJTw5EG3WncMtLhcsSnp6umrUqFHquMWLF6tWrVpq3ry5Jk6cqKysrBLH5+TkKCMjw+oBAADgbmKqJahn/feK7SIY6B2hnvXfU0y1BCdXBlR+bjGTdbn9+/frtddeK3UWa8CAAapfv77q1KmjX375Rf/5z3+0b98+LV++vNh9EhMTNW3atGKfBwAAcBfMWgCu4dJ7siZMmKAXXnihxDG///674uLiLF8fPXpUnTp1UufOnTVv3rwyvd63336rm2++Wfv371fDhg2LHJOTk6OcnBzL1xkZGYqKiuKeLAAAAKCKs/WeLJeGrJMnT+rUqVMljmnQoIF8fHwkSceOHVPnzp3Vrl07vfPOO/LwKNvVjpmZmQoKCtLq1avVtWtXm/ah8QUAAAAAyU0aX4SFhSksLMymsUePHtWNN96o1q1ba+HChWUOWJKUlJQkSapdu3aZ9wUAAAAAW7hF44ujR4+qc+fOqlevnl566SWdPHlSqampSk1NtRoTFxenbdu2SZL++usvPf3009qxY4cOHjyoFStWaMiQIerYsaOuvvpqV70VAAAAAJWcWzS+WLNmjfbv36/9+/frqquusnqu4GrHvLw87du3z9I90MfHR2vXrtXMmTOVmZmpqKgo9enTR5MmTXJ6/QAAAHBfrC2FsnKLxYhdiXuyAAAAqq7kc2uLXW9Muriwc8F6Y7TDr/xszQZucbkgAAAA4Gz5Rp6STs1TRl6KVh8do8y8NKvnM/PStProGGXkpSjp1DzlG3kuqhQVDSELAAAAKIKnyVtd6s5SkHcdnc87ZhW0CgLW+bxjCvKuoy51Z3HJICwIWQAAAEAxAr0j1K3ubKugdeLvX60CVre6s4u8lBBVFyELAAAAKMHlQeurI/cRsFAiQhYAAABQikDvCHWImGK1rUPEFAIWikTIAgAAQKVWWkMKWxpWZOalaVPaNKttm9KmFWqGAUiELAAAAFRiyefWasWhwcWGocy8NK04NFjJ59YWe4zLm1x0v+rNIpthAAUIWQAAAKiU7NGC/fKA1a3ubIX7tyjUDIOghUsRsgAAAFApXWkL9nwjT98cfbjIJheXN8P45ujDrJMFC0IWAAAAKq0racHuafJWy5ojFexdr8gxBccO9q6nq2sMK3GdLAJY1ULIAgAAQKV2JS3YY6olqGf994odE+gdoatrDNcvp9+5ovu+ULkQsgAAAFDpXUkL9tJmqH45vfCK7vtC5UPIAgAAQKXnqBbsV3rfFyonQhYAAAAqNUe3YL+S+75QORGyAAAAUGk5qwX7ldz3hcqHkAUAAIBKydkt2K/kvi9ULoQsAAAAVEplacHesubIK75fylH3fcH9mAzDMFxdREWWkZGhkJAQpaenKzg42NXlAAAAoIzyjbxSOwTaI2Bdellih4gp2pQ2jUsGKxlbswEzWQAAAKjUSgtQ9g5YjrrvC+6DkAUAAACUk7Pv+4J7IGQBAAAA5eTs+77gHrgnqxTckwUAAIDSOOO+L7ge92QBAAAATuLo+77gXghZAAAAAGBHhCwAAAAAsCNCFgAAAADYESELAAAAAOyIkAUAAAAAdkTIAgAAAAA7ImQBAAAAgB0RsgAAAADAjghZAAAAAGBHhCwAAAAAsCNCFgAAAADYESELAAAAAOyIkAUAAAAAdkTIAgAAAAA7ImQBAAAAgB0RsgAAAADAjghZAAAAAGBHhCwAAAAAsCNCFgAAAADYkZerC6joDMOQJGVkZLi4EgAAAACuVJAJCjJCcQhZpTh37pwkKSoqysWVAAAAAKgIzp07p5CQkGKfNxmlxbAqzmw269ixY6pWrZpMJpNN+2RkZCgqKkqHDx9WcHCwgyusmjjHzsF5djzOseNxjh2Pc+wcnGfH4xw7nrufY8MwdO7cOdWpU0ceHsXfecVMVik8PDx01VVXlWvf4OBgt/zwuBPOsXNwnh2Pc+x4nGPH4xw7B+fZ8TjHjufO57ikGawCNL4AAAAAADsiZAEAAACAHRGyHMDX11dTpkyRr6+vq0uptDjHzsF5djzOseNxjh2Pc+wcnGfH4xw7XlU5xzS+AAAAAAA7YiYLAAAAAOyIkAUAAAAAdkTIAgAAAAA7ImQBAAAAgB0Rssrh2WefVfv27RUQEKDQ0NAix6SkpOi2225TQECAwsPD9dhjj+nChQslHvf06dMaOHCggoODFRoaqhEjRuj8+fMOeAfuaefOnbrlllsUGhqqmjVr6t577y31/AwbNkwmk8nq0a1bNydV7H7Kc44Nw9DkyZNVu3Zt+fv7KyEhQX/++aeTKnZPf/zxh+644w7VqlVLwcHBuuGGG7R+/foS9+GzXDblOcd8lm23YcOGQp/Hgsf27duL3a9z586Fxt9///1OrNx9lPccZ2dna8yYMapZs6aCgoLUp08fpaWlObFy9/Tll1/quuuuk7+/v6pXr65evXqVOJ6fyWVX1nPs7j+TCVnlkJubq759+2r06NFFPp+fn6/bbrtNubm52rx5sxYtWqR33nlHkydPLvG4AwcO1J49e7RmzRqtXLlS3333ne69915HvAW3c+zYMSUkJKhRo0b68ccftXr1au3Zs0fDhg0rdd9u3brp+PHjlseSJUscX7AbKu85fvHFF/Xqq69q7ty5+vHHHxUYGKiuXbsqOzvbOYW7oR49eujChQv69ttvtWPHDl1zzTXq0aOHUlNTS9yPz7LtynOO+Szbrn379lafxePHj2vkyJGKiYlRmzZtStx31KhRVvu9+OKLTqravZT3HD/yyCP64osvtGzZMm3cuFHHjh1T7969nVi5+/nkk080ePBgDR8+XD///LN++OEHDRgwoNT9+Jlsu/KcY7f/mWyg3BYuXGiEhIQU2r5q1SrDw8PDSE1NtWx74403jODgYCMnJ6fIY/3222+GJGP79u2WbV999ZVhMpmMo0eP2r12d/Pmm28a4eHhRn5+vmXbL7/8Ykgy/vzzz2L3Gzp0qHHHHXc4oUL3V55zbDabjcjISGP69OmWbWfPnjV8fX2NJUuWOLxmd3Ty5ElDkvHdd99ZtmVkZBiSjDVr1hS7H59l25XnHPNZvjK5ublGWFiY8dRTT5U4rlOnTsbDDz/snKIqGVvO8dmzZw1vb29j2bJllm2///67IcnYsmWLM8p0O3l5eUbdunWNefPmlWk/fibbrjznuDL8TGYmywG2bNmiFi1aKCIiwrKta9euysjI0J49e4rdJzQ01OqvUwkJCfLw8NCPP/7o8JorupycHPn4+MjD438fWX9/f0nS999/X+K+GzZsUHh4uGJjYzV69GidOnXKobW6q/Kc4+TkZKWmpiohIcGyLSQkRNddd522bNni2ILdVM2aNRUbG6t3331XmZmZunDhgt58802Fh4erdevWJe7LZ9k25TnHfJavzIoVK3Tq1CkNHz681LGLFy9WrVq11Lx5c02cOFFZWVlOqND92XKOd+zYoby8PKvPcVxcnOrVq8fnuBg7d+7U0aNH5eHhoVatWql27drq3r27du/eXeq+/Ey2TXnOcWX4mUzIcoDU1FSrgCXJ8nVxl6qkpqYqPDzcapuXl5dq1KhR6iVEVcFNN92k1NRUTZ8+Xbm5uTpz5owmTJggSTp+/Hix+3Xr1k3vvvuu1q1bpxdeeEEbN25U9+7dlZ+f76zS3UZ5znHBZ7Oozzuf26KZTCatXbtWu3btUrVq1eTn56cZM2Zo9erVql69erH78Vm2XXnOMZ/lKzN//nx17dpVV111VYnjBgwYoPfff1/r16/XxIkT9d5772nQoEFOqtK92XKOU1NT5ePjU+h+cT7HxTtw4IAkaerUqZo0aZJWrlyp6tWrq3Pnzjp9+nSx+/Ez2XblOceV4WcyIev/mzBhQrE3mBY89u7d6+oyKx1bz3uzZs20aNEivfzyywoICFBkZKRiYmIUERFhNfNyuX79+qlnz55q0aKFevXqpZUrV2r79u3asGGD896kizn6HOMiW8+zYRgaM2aMwsPDtWnTJm3btk29evXS7bffXuIfDPgsO/4co3z/LTxy5Ii+/vprjRgxotTj33vvveratatatGihgQMH6t1339Wnn36qv/76y1FvqcJx9DnGRbaeZ7PZLEl64okn1KdPH7Vu3VoLFy6UyWTSsmXLij0+P5Mdf47dnZerC6goxo8fX+oN/g0aNLDpWJGRkdq2bZvVtoLOPpGRkcXuc+LECattFy5c0OnTp4vdpzIoy3kfMGCABgwYoLS0NAUGBspkMmnGjBk2f18KjlWrVi3t379fN99885WU7jYceY4LPptpaWmqXbu2ZXtaWppatmxpl/rdha3n+dtvv9XKlSt15swZBQcHS5LmzJmjNWvWaNGiRZbZw9LwWS5aec8xn+WLyvPfwoULF6pmzZrq2bNnmV/vuuuukyTt379fDRs2LPP+7siR5zgyMlK5ubk6e/as1WxWWlpapf5doii2nueCP7w0bdrUst3X11cNGjRQSkqKza/Hz+SilfccV4afyYSs/y8sLExhYWF2OVZ8fLyeffZZnThxwnIJ4Jo1axQcHGz1Abt8n7Nnz2rHjh2Wewa+/fZbmc1my3+EKqPynPeCqeMFCxbIz89Pt9xyi837HjlyRKdOnbL6B1vZOfIcx8TEKDIyUuvWrbP80MvIyNCPP/5YbPfNysrW81xw/8nls4MeHh6Wv/bZgs9y8cpzjvksX1TWnxeGYWjhwoUaMmSIvL29y/x6SUlJksTnuARlOcetW7eWt7e31q1bpz59+kiS9u3bp5SUFMXHx19R3e7G1vPcunVr+fr6at++fbrhhhskSXl5eTp48KDq169v8+vxM7l45TnHleJnsmv7brinQ4cOGbt27TKmTZtmBAUFGbt27TJ27dplnDt3zjAMw7hw4YLRvHlzo0uXLkZSUpKxevVqIywszJg4caLlGD/++KMRGxtrHDlyxLKtW7duRqtWrYwff/zR+P77743GjRsb/fv3d/r7q6hee+01Y8eOHca+ffuM119/3fD39zdmzZplNSY2NtZYvny5YRiGce7cOePf//63sWXLFiM5OdlYu3at8c9//tNo3LixkZ2d7Yq3UOGV9RwbhmE8//zzRmhoqPH5558bv/zyi3HHHXcYMTExxt9//+3s8t3CyZMnjZo1axq9e/c2kpKSjH379hn//ve/DW9vbyMpKckyjs9y+ZXnHBsGn+XyWLt2rSHJ+P333ws9d+TIESM2Ntb48ccfDcMwjP379xtPPfWU8dNPPxnJycnG559/bjRo0MDo2LGjs8t2K2U5x4ZhGPfff79Rr14949tvvzV++uknIz4+3oiPj3dmyW7n4YcfNurWrWt8/fXXxt69e40RI0YY4eHhxunTpy1j+Jl8Zcp6jg3D/X8mE7LKYejQoYakQo/169dbxhw8eNDo3r274e/vb9SqVcsYP368kZeXZ3l+/fr1hiQjOTnZsu3UqVNG//79jaCgICM4ONgYPny4JbjBMAYPHmzUqFHD8PHxMa6++mrj3XffLTRGkrFw4ULDMAwjKyvL6NKlixEWFmZ4e3sb9evXN0aNGmXVWh/WynqODeNim9Unn3zSiIiIMHx9fY2bb77Z2LdvnxOrdj/bt283unTpYtSoUcOoVq2a0a5dO2PVqlVWY/gsX5mynmPD4LNcHv379zfat29f5HPJyclW/21MSUkxOnbsaNSoUcPw9fU1GjVqZDz22GNGenq6Eyt2P2U5x4ZhGH///bfxwAMPGNWrVzcCAgKMf/3rX8bx48edVK17ys3NNcaPH2+Eh4cb1apVMxISEozdu3dbjeFn8pUp6zk2DPf/mWwyDMNw/vwZAAAAAFROtAwDAAAAADsiZAEAAACAHRGyAAAAAMCOCFkAAAAAYEeELAAAAACwI0IWAAAAANgRIQsAAAAA7IiQBQAAAAB2RMgCAMCOOnfurHHjxrm6DACAC5kMwzBcXQQAAJXF6dOn5e3trWrVqrm6FACAixCyAAAAAMCOuFwQAFApnTx5UpGRkXruuecs2zZv3iwfHx+tW7euyH22b9+uW265RbVq1VJISIg6deqknTt3Wp7fsGGDfHx8tGnTJsu2F198UeHh4UpLS5NU+HLBOXPmqHHjxvLz81NERITuvPNOO79TAEBFQ8gCAFRKYWFhWrBggaZOnaqffvpJ586d0+DBg/Xggw/q5ptvLnKfc+fOaejQofr++++1detWNW7cWLfeeqvOnTsn6X8BavDgwUpPT9euXbv05JNPat68eYqIiCh0vJ9++kkPPfSQnnrqKe3bt0+rV69Wx44dHfq+AQCux+WCAIBKbcyYMVq7dq3atGmjX3/9Vdu3b5evr69N+5rNZoWGhuqDDz5Qjx49JEm5ubm67rrr1KRJE+3evVvXX3+93nrrLcs+nTt3VsuWLTVz5kwtX75cw4cP15EjR7hHCwCqEGayAACV2ksvvaQLFy5o2bJlWrx4sXx9fZWSkqKgoCDLo+CSwrS0NI0aNUqNGzdWSEiIgoODdf78eaWkpFiO5+Pjo8WLF+uTTz5Rdna2XnnllWJf+5ZbblH9+vXVoEEDDR48WIsXL1ZWVpbD3zMAwLW8XF0AAACO9Ndff+nYsWMym806ePCgWrRooTp16igpKckypkaNGpKkoUOH6tSpU5o1a5bq168vX19fxcfHKzc31+qYmzdvlnSxk+Dp06cVGBhY5GtXq1ZNO3fu1IYNG/TNN99o8uTJmjp1qrZv367Q0FCHvF8AgOtxuSAAoNLKzc3Vtddeq5YtWyo2NlYzZ87Ur7/+qvDw8CLHV6tWTXPmzNHgwYMlSYcPH1a9evX0yiuvWJpZ/PXXX2rZsqVeffVVLV26VLm5uVq7dq08PC5eHHLp5YKXy8zMVGhoqJYuXarevXs75D0DAFyPmSwAQKX1xBNPKD09Xa+++qqCgoK0atUq3XPPPVq5cmWR4xs3bqz33ntPbdq0UUZGhh577DH5+/tbns/Pz9egQYPUtWtXDR8+XN26dVOLFi308ssv67HHHit0vJUrV+rAgQPq2LGjqlevrlWrVslsNis2NtZh7xkA4HrckwUAqJQ2bNigmTNn6r333lNwcLA8PDz03nvvadOmTXrjjTeK3Gf+/Pk6c+aM/vnPf2rw4MF66KGHrGa9nn32WR06dEhvvvmmJKl27dp66623NGnSJP3888+FjhcaGqrly5frpptu0j/+8Q/NnTtXS5YsUbNmzRzzpgEAFQKXCwIAAACAHTGTBQAAAAB2RMgCAAAAADsiZAEAAACAHRGyAAAAAMCOCFkAAAAAYEeELAAAAACwI0IWAAAAANgRIQsAAAAA7IiQBQAAAAB2RMgCAAAAADsiZAEAAACAHf0/542rHMyxCuIAAAAASUVORK5CYII="/>
          <p:cNvSpPr>
            <a:spLocks noChangeAspect="1" noChangeArrowheads="1"/>
          </p:cNvSpPr>
          <p:nvPr/>
        </p:nvSpPr>
        <p:spPr bwMode="auto">
          <a:xfrm>
            <a:off x="155574" y="-144463"/>
            <a:ext cx="3718335" cy="37183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515202" y="583763"/>
            <a:ext cx="6127135" cy="369332"/>
          </a:xfrm>
          <a:prstGeom prst="rect">
            <a:avLst/>
          </a:prstGeom>
        </p:spPr>
        <p:txBody>
          <a:bodyPr wrap="square">
            <a:spAutoFit/>
          </a:bodyPr>
          <a:lstStyle/>
          <a:p>
            <a:r>
              <a:rPr lang="en-US" sz="1800" b="1" dirty="0" smtClean="0">
                <a:latin typeface="Times New Roman" panose="02020603050405020304" pitchFamily="18" charset="0"/>
                <a:cs typeface="Times New Roman" panose="02020603050405020304" pitchFamily="18" charset="0"/>
              </a:rPr>
              <a:t>t-SNE visualization of six seizure types: </a:t>
            </a:r>
            <a:endParaRPr lang="en-US" sz="1800" b="1" dirty="0">
              <a:latin typeface="Times New Roman" panose="02020603050405020304" pitchFamily="18" charset="0"/>
              <a:cs typeface="Times New Roman" panose="02020603050405020304" pitchFamily="18" charset="0"/>
            </a:endParaRPr>
          </a:p>
        </p:txBody>
      </p:sp>
      <p:sp>
        <p:nvSpPr>
          <p:cNvPr id="8" name="Google Shape;68;p15"/>
          <p:cNvSpPr txBox="1"/>
          <p:nvPr/>
        </p:nvSpPr>
        <p:spPr>
          <a:xfrm>
            <a:off x="5289755" y="0"/>
            <a:ext cx="3830287"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OUTPUT SCREENSHOT</a:t>
            </a:r>
            <a:endParaRPr sz="2400" i="0" u="none" strike="noStrike" cap="none" dirty="0">
              <a:solidFill>
                <a:srgbClr val="000000"/>
              </a:solidFill>
              <a:latin typeface="Times New Roman"/>
              <a:ea typeface="Times New Roman"/>
              <a:cs typeface="Times New Roman"/>
              <a:sym typeface="Times New Roman"/>
            </a:endParaRPr>
          </a:p>
        </p:txBody>
      </p:sp>
      <p:pic>
        <p:nvPicPr>
          <p:cNvPr id="5" name="Picture 4"/>
          <p:cNvPicPr>
            <a:picLocks noChangeAspect="1"/>
          </p:cNvPicPr>
          <p:nvPr/>
        </p:nvPicPr>
        <p:blipFill>
          <a:blip r:embed="rId2"/>
          <a:stretch>
            <a:fillRect/>
          </a:stretch>
        </p:blipFill>
        <p:spPr>
          <a:xfrm>
            <a:off x="515202" y="1537803"/>
            <a:ext cx="8133260" cy="5320197"/>
          </a:xfrm>
          <a:prstGeom prst="rect">
            <a:avLst/>
          </a:prstGeom>
        </p:spPr>
      </p:pic>
    </p:spTree>
    <p:extLst>
      <p:ext uri="{BB962C8B-B14F-4D97-AF65-F5344CB8AC3E}">
        <p14:creationId xmlns:p14="http://schemas.microsoft.com/office/powerpoint/2010/main" val="1191508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3520" y="1069509"/>
            <a:ext cx="2967479" cy="369332"/>
          </a:xfrm>
          <a:prstGeom prst="rect">
            <a:avLst/>
          </a:prstGeom>
        </p:spPr>
        <p:txBody>
          <a:bodyPr wrap="none">
            <a:spAutoFit/>
          </a:bodyPr>
          <a:lstStyle/>
          <a:p>
            <a:r>
              <a:rPr lang="en-US" sz="1800" b="1" dirty="0" smtClean="0">
                <a:latin typeface="Times New Roman" panose="02020603050405020304" pitchFamily="18" charset="0"/>
                <a:cs typeface="Times New Roman" panose="02020603050405020304" pitchFamily="18" charset="0"/>
              </a:rPr>
              <a:t>Accuracy score of the model</a:t>
            </a:r>
            <a:endParaRPr lang="en-US" sz="1800" b="1" dirty="0">
              <a:latin typeface="Times New Roman" panose="02020603050405020304" pitchFamily="18" charset="0"/>
              <a:cs typeface="Times New Roman" panose="02020603050405020304" pitchFamily="18" charset="0"/>
            </a:endParaRPr>
          </a:p>
        </p:txBody>
      </p:sp>
      <p:pic>
        <p:nvPicPr>
          <p:cNvPr id="5" name="Picture 20" descr="Perfomancr matrix"/>
          <p:cNvPicPr>
            <a:picLocks noChangeAspect="1" noChangeArrowheads="1"/>
          </p:cNvPicPr>
          <p:nvPr/>
        </p:nvPicPr>
        <p:blipFill>
          <a:blip r:embed="rId2">
            <a:extLst>
              <a:ext uri="{28A0092B-C50C-407E-A947-70E740481C1C}">
                <a14:useLocalDpi xmlns:a14="http://schemas.microsoft.com/office/drawing/2010/main" val="0"/>
              </a:ext>
            </a:extLst>
          </a:blip>
          <a:srcRect l="2069" t="14677" r="4369" b="3899"/>
          <a:stretch>
            <a:fillRect/>
          </a:stretch>
        </p:blipFill>
        <p:spPr bwMode="auto">
          <a:xfrm>
            <a:off x="5329084" y="1646903"/>
            <a:ext cx="3570838" cy="31905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508115" y="1206580"/>
            <a:ext cx="2281394" cy="369332"/>
          </a:xfrm>
          <a:prstGeom prst="rect">
            <a:avLst/>
          </a:prstGeom>
        </p:spPr>
        <p:txBody>
          <a:bodyPr wrap="none">
            <a:spAutoFit/>
          </a:bodyPr>
          <a:lstStyle/>
          <a:p>
            <a:pPr lvl="0" algn="ctr" eaLnBrk="0" fontAlgn="base" hangingPunct="0">
              <a:spcBef>
                <a:spcPct val="0"/>
              </a:spcBef>
              <a:spcAft>
                <a:spcPct val="0"/>
              </a:spcAft>
              <a:buClrTx/>
            </a:pPr>
            <a:r>
              <a:rPr lang="en-US" altLang="en-US" sz="1800" b="1" dirty="0" smtClean="0">
                <a:latin typeface="Times New Roman" panose="02020603050405020304" pitchFamily="18" charset="0"/>
                <a:ea typeface="Times New Roman" panose="02020603050405020304" pitchFamily="18" charset="0"/>
                <a:cs typeface="Times New Roman" panose="02020603050405020304" pitchFamily="18" charset="0"/>
              </a:rPr>
              <a:t>Performance </a:t>
            </a:r>
            <a:r>
              <a:rPr lang="en-US" altLang="en-US" sz="1800" b="1" dirty="0">
                <a:latin typeface="Times New Roman" panose="02020603050405020304" pitchFamily="18" charset="0"/>
                <a:ea typeface="Times New Roman" panose="02020603050405020304" pitchFamily="18" charset="0"/>
                <a:cs typeface="Times New Roman" panose="02020603050405020304" pitchFamily="18" charset="0"/>
              </a:rPr>
              <a:t>Metrics</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2220586" y="5324539"/>
            <a:ext cx="1452992"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559032" y="5532600"/>
            <a:ext cx="1308100" cy="307777"/>
          </a:xfrm>
          <a:prstGeom prst="rect">
            <a:avLst/>
          </a:prstGeom>
          <a:noFill/>
        </p:spPr>
        <p:txBody>
          <a:bodyPr wrap="square" rtlCol="0">
            <a:spAutoFit/>
          </a:bodyPr>
          <a:lstStyle/>
          <a:p>
            <a:r>
              <a:rPr lang="en-US" dirty="0" smtClean="0"/>
              <a:t>98.93%</a:t>
            </a:r>
            <a:endParaRPr lang="en-US" dirty="0"/>
          </a:p>
        </p:txBody>
      </p:sp>
      <p:cxnSp>
        <p:nvCxnSpPr>
          <p:cNvPr id="12" name="Straight Connector 11"/>
          <p:cNvCxnSpPr/>
          <p:nvPr/>
        </p:nvCxnSpPr>
        <p:spPr>
          <a:xfrm>
            <a:off x="2318908" y="4773410"/>
            <a:ext cx="322932" cy="6818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Google Shape;68;p15"/>
          <p:cNvSpPr txBox="1"/>
          <p:nvPr/>
        </p:nvSpPr>
        <p:spPr>
          <a:xfrm>
            <a:off x="5289755" y="0"/>
            <a:ext cx="3830287"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OUTPUT SCREENSHOT</a:t>
            </a:r>
            <a:endParaRPr sz="2400" i="0" u="none" strike="noStrike" cap="none" dirty="0">
              <a:solidFill>
                <a:srgbClr val="000000"/>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103290" y="2243967"/>
            <a:ext cx="5077099" cy="2805008"/>
          </a:xfrm>
          <a:prstGeom prst="rect">
            <a:avLst/>
          </a:prstGeom>
        </p:spPr>
      </p:pic>
    </p:spTree>
    <p:extLst>
      <p:ext uri="{BB962C8B-B14F-4D97-AF65-F5344CB8AC3E}">
        <p14:creationId xmlns:p14="http://schemas.microsoft.com/office/powerpoint/2010/main" val="2140935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3"/>
          <p:cNvSpPr txBox="1"/>
          <p:nvPr/>
        </p:nvSpPr>
        <p:spPr>
          <a:xfrm>
            <a:off x="414274" y="711300"/>
            <a:ext cx="8137200" cy="5374868"/>
          </a:xfrm>
          <a:prstGeom prst="rect">
            <a:avLst/>
          </a:prstGeom>
          <a:noFill/>
          <a:ln>
            <a:noFill/>
          </a:ln>
        </p:spPr>
        <p:txBody>
          <a:bodyPr spcFirstLastPara="1" wrap="square" lIns="91425" tIns="91425" rIns="91425" bIns="91425" anchor="t" anchorCtr="0">
            <a:noAutofit/>
          </a:bodyPr>
          <a:lstStyle/>
          <a:p>
            <a:pPr marL="457200" lvl="0" indent="-387350" algn="just" rtl="0">
              <a:lnSpc>
                <a:spcPct val="150000"/>
              </a:lnSpc>
              <a:spcBef>
                <a:spcPts val="0"/>
              </a:spcBef>
              <a:spcAft>
                <a:spcPts val="0"/>
              </a:spcAft>
              <a:buClr>
                <a:schemeClr val="dk1"/>
              </a:buClr>
              <a:buSzPts val="2500"/>
              <a:buFont typeface="Times New Roman"/>
              <a:buChar char="●"/>
            </a:pPr>
            <a:r>
              <a:rPr lang="en-GB" sz="2000" dirty="0">
                <a:solidFill>
                  <a:schemeClr val="dk1"/>
                </a:solidFill>
                <a:highlight>
                  <a:schemeClr val="lt1"/>
                </a:highlight>
                <a:latin typeface="Times New Roman"/>
                <a:ea typeface="Times New Roman"/>
                <a:cs typeface="Times New Roman"/>
                <a:sym typeface="Times New Roman"/>
              </a:rPr>
              <a:t>This project addresses a critical need in the medical field by utilizing deep learning to automate and enhance the classification of seizure types.</a:t>
            </a:r>
            <a:endParaRPr sz="2000" dirty="0">
              <a:solidFill>
                <a:schemeClr val="dk1"/>
              </a:solidFill>
              <a:highlight>
                <a:schemeClr val="lt1"/>
              </a:highlight>
              <a:latin typeface="Times New Roman"/>
              <a:ea typeface="Times New Roman"/>
              <a:cs typeface="Times New Roman"/>
              <a:sym typeface="Times New Roman"/>
            </a:endParaRPr>
          </a:p>
          <a:p>
            <a:pPr marL="457200" lvl="0" indent="-387350" algn="just" rtl="0">
              <a:lnSpc>
                <a:spcPct val="150000"/>
              </a:lnSpc>
              <a:spcBef>
                <a:spcPts val="1000"/>
              </a:spcBef>
              <a:spcAft>
                <a:spcPts val="1000"/>
              </a:spcAft>
              <a:buClr>
                <a:schemeClr val="dk1"/>
              </a:buClr>
              <a:buSzPts val="2500"/>
              <a:buFont typeface="Times New Roman"/>
              <a:buChar char="●"/>
            </a:pPr>
            <a:r>
              <a:rPr lang="en-GB" sz="2000" dirty="0">
                <a:solidFill>
                  <a:schemeClr val="dk1"/>
                </a:solidFill>
                <a:highlight>
                  <a:schemeClr val="lt1"/>
                </a:highlight>
                <a:latin typeface="Times New Roman"/>
                <a:ea typeface="Times New Roman"/>
                <a:cs typeface="Times New Roman"/>
                <a:sym typeface="Times New Roman"/>
              </a:rPr>
              <a:t>This ultimately leads to improved patient care, early intervention, customized treatment, and a better understanding of seizure disorders</a:t>
            </a:r>
            <a:r>
              <a:rPr lang="en-GB" sz="2000" dirty="0" smtClean="0">
                <a:solidFill>
                  <a:schemeClr val="dk1"/>
                </a:solidFill>
                <a:highlight>
                  <a:schemeClr val="lt1"/>
                </a:highlight>
                <a:latin typeface="Times New Roman"/>
                <a:ea typeface="Times New Roman"/>
                <a:cs typeface="Times New Roman"/>
                <a:sym typeface="Times New Roman"/>
              </a:rPr>
              <a:t>.</a:t>
            </a:r>
          </a:p>
          <a:p>
            <a:pPr marL="457200" lvl="0" indent="-387350" algn="just">
              <a:lnSpc>
                <a:spcPct val="150000"/>
              </a:lnSpc>
              <a:spcBef>
                <a:spcPts val="1000"/>
              </a:spcBef>
              <a:spcAft>
                <a:spcPts val="1000"/>
              </a:spcAft>
              <a:buClr>
                <a:schemeClr val="dk1"/>
              </a:buClr>
              <a:buSzPts val="2500"/>
              <a:buFont typeface="Times New Roman"/>
              <a:buChar char="●"/>
            </a:pPr>
            <a:r>
              <a:rPr lang="en-US" sz="2000" dirty="0">
                <a:solidFill>
                  <a:schemeClr val="dk1"/>
                </a:solidFill>
                <a:highlight>
                  <a:schemeClr val="lt1"/>
                </a:highlight>
                <a:latin typeface="Times New Roman"/>
                <a:ea typeface="Times New Roman"/>
                <a:cs typeface="Times New Roman"/>
                <a:sym typeface="Times New Roman"/>
              </a:rPr>
              <a:t>This research makes a substantial contribution to the area of neurology by successfully categorizing seizure types with such high accuracy. </a:t>
            </a:r>
            <a:endParaRPr lang="en-US" sz="2000" dirty="0" smtClean="0">
              <a:solidFill>
                <a:schemeClr val="dk1"/>
              </a:solidFill>
              <a:highlight>
                <a:schemeClr val="lt1"/>
              </a:highlight>
              <a:latin typeface="Times New Roman"/>
              <a:ea typeface="Times New Roman"/>
              <a:cs typeface="Times New Roman"/>
              <a:sym typeface="Times New Roman"/>
            </a:endParaRPr>
          </a:p>
          <a:p>
            <a:pPr marL="457200" lvl="0" indent="-387350" algn="just">
              <a:lnSpc>
                <a:spcPct val="150000"/>
              </a:lnSpc>
              <a:spcBef>
                <a:spcPts val="1000"/>
              </a:spcBef>
              <a:spcAft>
                <a:spcPts val="1000"/>
              </a:spcAft>
              <a:buClr>
                <a:schemeClr val="dk1"/>
              </a:buClr>
              <a:buSzPts val="2500"/>
              <a:buFont typeface="Times New Roman"/>
              <a:buChar char="●"/>
            </a:pPr>
            <a:r>
              <a:rPr lang="en-US" sz="2000" dirty="0" smtClean="0">
                <a:solidFill>
                  <a:schemeClr val="dk1"/>
                </a:solidFill>
                <a:highlight>
                  <a:schemeClr val="lt1"/>
                </a:highlight>
                <a:latin typeface="Times New Roman"/>
                <a:ea typeface="Times New Roman"/>
                <a:cs typeface="Times New Roman"/>
                <a:sym typeface="Times New Roman"/>
              </a:rPr>
              <a:t>In </a:t>
            </a:r>
            <a:r>
              <a:rPr lang="en-US" sz="2000" dirty="0">
                <a:solidFill>
                  <a:schemeClr val="dk1"/>
                </a:solidFill>
                <a:highlight>
                  <a:schemeClr val="lt1"/>
                </a:highlight>
                <a:latin typeface="Times New Roman"/>
                <a:ea typeface="Times New Roman"/>
                <a:cs typeface="Times New Roman"/>
                <a:sym typeface="Times New Roman"/>
              </a:rPr>
              <a:t>addition to streamlining medical procedures, the hybrid DL pipeline's accurate and automatic categorization gives medical staff members insightful information that helps them provide patients with individualized treatment.</a:t>
            </a:r>
            <a:endParaRPr sz="2000" dirty="0">
              <a:solidFill>
                <a:schemeClr val="dk1"/>
              </a:solidFill>
              <a:highlight>
                <a:schemeClr val="lt1"/>
              </a:highlight>
              <a:latin typeface="Times New Roman"/>
              <a:ea typeface="Times New Roman"/>
              <a:cs typeface="Times New Roman"/>
              <a:sym typeface="Times New Roman"/>
            </a:endParaRPr>
          </a:p>
        </p:txBody>
      </p:sp>
      <p:sp>
        <p:nvSpPr>
          <p:cNvPr id="4" name="Google Shape;68;p15"/>
          <p:cNvSpPr txBox="1"/>
          <p:nvPr/>
        </p:nvSpPr>
        <p:spPr>
          <a:xfrm>
            <a:off x="6646606" y="0"/>
            <a:ext cx="2473436"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CONCLUSION</a:t>
            </a:r>
            <a:endParaRPr sz="24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24"/>
          <p:cNvSpPr txBox="1"/>
          <p:nvPr/>
        </p:nvSpPr>
        <p:spPr>
          <a:xfrm>
            <a:off x="503400" y="1253447"/>
            <a:ext cx="8137200" cy="5107095"/>
          </a:xfrm>
          <a:prstGeom prst="rect">
            <a:avLst/>
          </a:prstGeom>
          <a:noFill/>
          <a:ln>
            <a:noFill/>
          </a:ln>
        </p:spPr>
        <p:txBody>
          <a:bodyPr spcFirstLastPara="1" wrap="square" lIns="91425" tIns="91425" rIns="91425" bIns="91425" anchor="t" anchorCtr="0">
            <a:noAutofit/>
          </a:bodyPr>
          <a:lstStyle/>
          <a:p>
            <a:pPr algn="just" rtl="0" fontAlgn="base">
              <a:lnSpc>
                <a:spcPct val="150000"/>
              </a:lnSpc>
              <a:spcBef>
                <a:spcPts val="0"/>
              </a:spcBef>
              <a:spcAft>
                <a:spcPts val="0"/>
              </a:spcAft>
              <a:buFont typeface="+mj-lt"/>
              <a:buAutoNum type="arabicPeriod"/>
            </a:pPr>
            <a:r>
              <a:rPr lang="en-IN"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 Shankar, S. </a:t>
            </a:r>
            <a:r>
              <a:rPr lang="en-IN" sz="1600" b="0" i="0" u="none" strike="noStrike"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Dandapat</a:t>
            </a:r>
            <a:r>
              <a:rPr lang="en-IN"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and S. </a:t>
            </a:r>
            <a:r>
              <a:rPr lang="en-IN" sz="1600" b="0" i="0" u="none" strike="noStrike"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Barma</a:t>
            </a:r>
            <a:r>
              <a:rPr lang="en-IN"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"Seizure Types Classification by Generating Input Images With in-Depth Features From Decomposed EEG Signals for Deep Learning Pipeline," in IEEE Journal of Biomedical and Health Informatics, vol. 26, no. 10, pp. 4903-4912, Oct. 2022, </a:t>
            </a:r>
            <a:r>
              <a:rPr lang="en-IN" sz="1600" b="0" i="0" u="none" strike="noStrike"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doi</a:t>
            </a:r>
            <a:r>
              <a:rPr lang="en-IN"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10.1109/JBHI.2022.3159531.</a:t>
            </a:r>
          </a:p>
          <a:p>
            <a:pPr algn="just" rtl="0" fontAlgn="base">
              <a:lnSpc>
                <a:spcPct val="150000"/>
              </a:lnSpc>
              <a:spcBef>
                <a:spcPts val="0"/>
              </a:spcBef>
              <a:spcAft>
                <a:spcPts val="0"/>
              </a:spcAft>
              <a:buFont typeface="+mj-lt"/>
              <a:buAutoNum type="arabicPeriod"/>
            </a:pPr>
            <a:r>
              <a:rPr lang="en-IN"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 </a:t>
            </a:r>
            <a:r>
              <a:rPr lang="en-IN" sz="1600" b="0" i="0" u="none" strike="noStrike"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Shoeibi</a:t>
            </a:r>
            <a:r>
              <a:rPr lang="en-IN"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et al., “Epileptic seizures detection using deep learning techniques: A review,” Int. J. Environ. Res. Public Health, vol. 18, no. 11, May 2021, Art. no. 5780</a:t>
            </a:r>
          </a:p>
          <a:p>
            <a:pPr algn="just" rtl="0" fontAlgn="base">
              <a:lnSpc>
                <a:spcPct val="150000"/>
              </a:lnSpc>
              <a:spcBef>
                <a:spcPts val="0"/>
              </a:spcBef>
              <a:spcAft>
                <a:spcPts val="1000"/>
              </a:spcAft>
              <a:buFont typeface="+mj-lt"/>
              <a:buAutoNum type="arabicPeriod"/>
            </a:pPr>
            <a:r>
              <a:rPr lang="en-IN" sz="1600" b="0" i="0" u="none" strike="noStrike" dirty="0">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 Rasheed K, Qayyum A, Qadir J, </a:t>
            </a:r>
            <a:r>
              <a:rPr lang="en-IN" sz="1600" b="0" i="0" u="none" strike="noStrike" dirty="0" err="1">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Sivathamboo</a:t>
            </a:r>
            <a:r>
              <a:rPr lang="en-IN" sz="1600" b="0" i="0" u="none" strike="noStrike" dirty="0">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 S, Kwan P, Kuhlmann L, O'Brien T, Razi A. Machine Learning for Predicting Epileptic Seizures Using EEG Signals: A Review. IEEE Rev Biomed Eng. 2021;14:139-155. </a:t>
            </a:r>
            <a:r>
              <a:rPr lang="en-IN" sz="1600" b="0" i="0" u="none" strike="noStrike" dirty="0" err="1">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doi</a:t>
            </a:r>
            <a:r>
              <a:rPr lang="en-IN" sz="1600" b="0" i="0" u="none" strike="noStrike" dirty="0">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 10.1109/RBME.2020.3008792. </a:t>
            </a:r>
            <a:r>
              <a:rPr lang="en-IN" sz="1600" b="0" i="0" u="none" strike="noStrike" dirty="0" err="1">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Epub</a:t>
            </a:r>
            <a:r>
              <a:rPr lang="en-IN" sz="1600" b="0" i="0" u="none" strike="noStrike" dirty="0">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 2021 Jan 22. PMID: 32746369.</a:t>
            </a:r>
            <a:endParaRPr lang="en-IN" sz="16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rtl="0" fontAlgn="base">
              <a:lnSpc>
                <a:spcPct val="150000"/>
              </a:lnSpc>
              <a:spcBef>
                <a:spcPts val="0"/>
              </a:spcBef>
              <a:spcAft>
                <a:spcPts val="0"/>
              </a:spcAft>
              <a:buFont typeface="+mj-lt"/>
              <a:buAutoNum type="arabicPeriod"/>
            </a:pPr>
            <a:r>
              <a:rPr lang="en-IN" sz="1600" b="0" i="0" u="none" strike="noStrike" dirty="0">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 A. Shankar, S. </a:t>
            </a:r>
            <a:r>
              <a:rPr lang="en-IN" sz="1600" b="0" i="0" u="none" strike="noStrike" dirty="0" err="1">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Dandapat</a:t>
            </a:r>
            <a:r>
              <a:rPr lang="en-IN" sz="1600" b="0" i="0" u="none" strike="noStrike" dirty="0">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 and S. </a:t>
            </a:r>
            <a:r>
              <a:rPr lang="en-IN" sz="1600" b="0" i="0" u="none" strike="noStrike" dirty="0" err="1">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Barma</a:t>
            </a:r>
            <a:r>
              <a:rPr lang="en-IN" sz="1600" b="0" i="0" u="none" strike="noStrike" dirty="0">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 “Seizure type classification using EEG based on </a:t>
            </a:r>
            <a:r>
              <a:rPr lang="en-IN" sz="1600" b="0" i="0" u="none" strike="noStrike" dirty="0" err="1">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Gramian</a:t>
            </a:r>
            <a:r>
              <a:rPr lang="en-IN" sz="1600" b="0" i="0" u="none" strike="noStrike" dirty="0">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rPr>
              <a:t> angular field transformation and deep learning,” in Proc. IEEE 43rd Ann. Int. Conf. Eng. Med. Biol. Soc., Mexico, Nov. 2021, pp. 3340–3343.</a:t>
            </a:r>
          </a:p>
          <a:p>
            <a:pPr algn="just" rtl="0" fontAlgn="base">
              <a:spcBef>
                <a:spcPts val="0"/>
              </a:spcBef>
              <a:spcAft>
                <a:spcPts val="0"/>
              </a:spcAft>
            </a:pPr>
            <a:endParaRPr lang="en-IN" sz="1600" b="0" i="0" u="none" strike="noStrike" dirty="0">
              <a:solidFill>
                <a:srgbClr val="21212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Google Shape;68;p15"/>
          <p:cNvSpPr txBox="1"/>
          <p:nvPr/>
        </p:nvSpPr>
        <p:spPr>
          <a:xfrm>
            <a:off x="6312310" y="0"/>
            <a:ext cx="2807732"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REFERENCE</a:t>
            </a:r>
            <a:endParaRPr sz="24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p:nvPr/>
        </p:nvSpPr>
        <p:spPr>
          <a:xfrm>
            <a:off x="1066809" y="2362196"/>
            <a:ext cx="7010400" cy="2133600"/>
          </a:xfrm>
          <a:prstGeom prst="rect">
            <a:avLst/>
          </a:prstGeom>
          <a:solidFill>
            <a:srgbClr val="4BACC6"/>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Times New Roman"/>
              <a:buNone/>
            </a:pPr>
            <a:r>
              <a:rPr lang="en-GB" sz="3200" b="1" i="0" u="none" strike="noStrike" cap="none">
                <a:solidFill>
                  <a:srgbClr val="000000"/>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6"/>
          <p:cNvSpPr txBox="1"/>
          <p:nvPr/>
        </p:nvSpPr>
        <p:spPr>
          <a:xfrm>
            <a:off x="503400" y="930375"/>
            <a:ext cx="8137200" cy="5613600"/>
          </a:xfrm>
          <a:prstGeom prst="rect">
            <a:avLst/>
          </a:prstGeom>
          <a:noFill/>
          <a:ln>
            <a:noFill/>
          </a:ln>
        </p:spPr>
        <p:txBody>
          <a:bodyPr spcFirstLastPara="1" wrap="square" lIns="91425" tIns="91425" rIns="91425" bIns="91425" anchor="t" anchorCtr="0">
            <a:noAutofit/>
          </a:bodyPr>
          <a:lstStyle/>
          <a:p>
            <a:pPr marL="444500" lvl="0" indent="-342900" algn="just" rtl="0">
              <a:lnSpc>
                <a:spcPct val="115000"/>
              </a:lnSpc>
              <a:spcBef>
                <a:spcPts val="0"/>
              </a:spcBef>
              <a:spcAft>
                <a:spcPts val="0"/>
              </a:spcAft>
              <a:buClr>
                <a:schemeClr val="dk1"/>
              </a:buClr>
              <a:buSzPts val="2000"/>
              <a:buFont typeface="Arial" panose="020B0604020202020204" pitchFamily="34" charset="0"/>
              <a:buChar char="•"/>
            </a:pPr>
            <a:r>
              <a:rPr lang="en-GB" sz="2000" dirty="0" smtClean="0">
                <a:solidFill>
                  <a:schemeClr val="dk1"/>
                </a:solidFill>
                <a:highlight>
                  <a:schemeClr val="lt1"/>
                </a:highlight>
                <a:latin typeface="Times New Roman" panose="02020603050405020304" pitchFamily="18" charset="0"/>
                <a:cs typeface="Times New Roman" panose="02020603050405020304" pitchFamily="18" charset="0"/>
              </a:rPr>
              <a:t>Electroencephalography (EEG) signals - understanding and diagnosing epileptic seizures. </a:t>
            </a:r>
          </a:p>
          <a:p>
            <a:pPr marL="444500" indent="-342900" algn="just">
              <a:lnSpc>
                <a:spcPct val="115000"/>
              </a:lnSpc>
              <a:buClr>
                <a:schemeClr val="dk1"/>
              </a:buClr>
              <a:buSzPts val="2000"/>
              <a:buFont typeface="Arial" panose="020B0604020202020204" pitchFamily="34" charset="0"/>
              <a:buChar char="•"/>
            </a:pPr>
            <a:r>
              <a:rPr lang="en-US" sz="2000" dirty="0">
                <a:solidFill>
                  <a:schemeClr val="dk1"/>
                </a:solidFill>
                <a:highlight>
                  <a:schemeClr val="lt1"/>
                </a:highlight>
                <a:latin typeface="Times New Roman" panose="02020603050405020304" pitchFamily="18" charset="0"/>
                <a:cs typeface="Times New Roman" panose="02020603050405020304" pitchFamily="18" charset="0"/>
              </a:rPr>
              <a:t>Accurate classification of different seizure types is crucial for effective medical intervention and patient care.</a:t>
            </a:r>
          </a:p>
          <a:p>
            <a:pPr marL="444500" lvl="0" indent="-342900" algn="just" rtl="0">
              <a:lnSpc>
                <a:spcPct val="115000"/>
              </a:lnSpc>
              <a:spcBef>
                <a:spcPts val="1000"/>
              </a:spcBef>
              <a:spcAft>
                <a:spcPts val="0"/>
              </a:spcAft>
              <a:buClr>
                <a:schemeClr val="dk1"/>
              </a:buClr>
              <a:buSzPts val="2000"/>
              <a:buFont typeface="Arial" panose="020B0604020202020204" pitchFamily="34" charset="0"/>
              <a:buChar char="•"/>
            </a:pPr>
            <a:r>
              <a:rPr lang="en-GB" sz="2000" dirty="0" smtClean="0">
                <a:solidFill>
                  <a:schemeClr val="dk1"/>
                </a:solidFill>
                <a:highlight>
                  <a:schemeClr val="lt1"/>
                </a:highlight>
                <a:latin typeface="Times New Roman" panose="02020603050405020304" pitchFamily="18" charset="0"/>
                <a:cs typeface="Times New Roman" panose="02020603050405020304" pitchFamily="18" charset="0"/>
              </a:rPr>
              <a:t>Novel approach for seizure type classification utilizing deconstructed EEG signals generate detailed input images for a deep learning model. </a:t>
            </a:r>
            <a:endParaRPr sz="2000" dirty="0" smtClean="0">
              <a:solidFill>
                <a:schemeClr val="dk1"/>
              </a:solidFill>
              <a:highlight>
                <a:schemeClr val="lt1"/>
              </a:highlight>
              <a:latin typeface="Times New Roman" panose="02020603050405020304" pitchFamily="18" charset="0"/>
              <a:cs typeface="Times New Roman" panose="02020603050405020304" pitchFamily="18" charset="0"/>
            </a:endParaRPr>
          </a:p>
          <a:p>
            <a:pPr marL="444500" lvl="0" indent="-342900" algn="just" rtl="0">
              <a:lnSpc>
                <a:spcPct val="115000"/>
              </a:lnSpc>
              <a:spcBef>
                <a:spcPts val="1000"/>
              </a:spcBef>
              <a:spcAft>
                <a:spcPts val="0"/>
              </a:spcAft>
              <a:buClr>
                <a:schemeClr val="dk1"/>
              </a:buClr>
              <a:buSzPts val="2000"/>
              <a:buFont typeface="Arial" panose="020B0604020202020204" pitchFamily="34" charset="0"/>
              <a:buChar char="•"/>
            </a:pPr>
            <a:r>
              <a:rPr lang="en-GB" sz="2000" dirty="0" smtClean="0">
                <a:solidFill>
                  <a:schemeClr val="dk1"/>
                </a:solidFill>
                <a:highlight>
                  <a:schemeClr val="lt1"/>
                </a:highlight>
                <a:latin typeface="Times New Roman" panose="02020603050405020304" pitchFamily="18" charset="0"/>
                <a:cs typeface="Times New Roman" panose="02020603050405020304" pitchFamily="18" charset="0"/>
              </a:rPr>
              <a:t>Creation of comprehensive input images, offering a fine-grained representation of the underlying neural activity. </a:t>
            </a:r>
            <a:endParaRPr sz="2000" dirty="0" smtClean="0">
              <a:solidFill>
                <a:schemeClr val="dk1"/>
              </a:solidFill>
              <a:highlight>
                <a:schemeClr val="lt1"/>
              </a:highlight>
              <a:latin typeface="Times New Roman" panose="02020603050405020304" pitchFamily="18" charset="0"/>
              <a:cs typeface="Times New Roman" panose="02020603050405020304" pitchFamily="18" charset="0"/>
            </a:endParaRPr>
          </a:p>
          <a:p>
            <a:pPr marL="444500" lvl="0" indent="-342900" algn="just" rtl="0">
              <a:lnSpc>
                <a:spcPct val="115000"/>
              </a:lnSpc>
              <a:spcBef>
                <a:spcPts val="1000"/>
              </a:spcBef>
              <a:spcAft>
                <a:spcPts val="0"/>
              </a:spcAft>
              <a:buClr>
                <a:schemeClr val="dk1"/>
              </a:buClr>
              <a:buSzPts val="2000"/>
              <a:buFont typeface="Arial" panose="020B0604020202020204" pitchFamily="34" charset="0"/>
              <a:buChar char="•"/>
            </a:pPr>
            <a:r>
              <a:rPr lang="en-GB" sz="2000" dirty="0" smtClean="0">
                <a:solidFill>
                  <a:schemeClr val="dk1"/>
                </a:solidFill>
                <a:highlight>
                  <a:schemeClr val="lt1"/>
                </a:highlight>
                <a:latin typeface="Times New Roman" panose="02020603050405020304" pitchFamily="18" charset="0"/>
                <a:cs typeface="Times New Roman" panose="02020603050405020304" pitchFamily="18" charset="0"/>
              </a:rPr>
              <a:t>A deep learning model is then trained on these images, enabling accurate classification of different seizure types. </a:t>
            </a:r>
            <a:endParaRPr sz="2000" dirty="0" smtClean="0">
              <a:solidFill>
                <a:schemeClr val="dk1"/>
              </a:solidFill>
              <a:highlight>
                <a:schemeClr val="lt1"/>
              </a:highlight>
              <a:latin typeface="Times New Roman" panose="02020603050405020304" pitchFamily="18" charset="0"/>
              <a:cs typeface="Times New Roman" panose="02020603050405020304" pitchFamily="18" charset="0"/>
            </a:endParaRPr>
          </a:p>
          <a:p>
            <a:pPr marL="444500" lvl="0" indent="-342900" algn="just" rtl="0">
              <a:lnSpc>
                <a:spcPct val="115000"/>
              </a:lnSpc>
              <a:spcBef>
                <a:spcPts val="1000"/>
              </a:spcBef>
              <a:spcAft>
                <a:spcPts val="1000"/>
              </a:spcAft>
              <a:buClr>
                <a:schemeClr val="dk1"/>
              </a:buClr>
              <a:buSzPts val="2000"/>
              <a:buFont typeface="Arial" panose="020B0604020202020204" pitchFamily="34" charset="0"/>
              <a:buChar char="•"/>
            </a:pPr>
            <a:r>
              <a:rPr lang="en-GB" sz="2000" dirty="0" smtClean="0">
                <a:solidFill>
                  <a:schemeClr val="dk1"/>
                </a:solidFill>
                <a:highlight>
                  <a:schemeClr val="lt1"/>
                </a:highlight>
                <a:latin typeface="Times New Roman" panose="02020603050405020304" pitchFamily="18" charset="0"/>
                <a:cs typeface="Times New Roman" panose="02020603050405020304" pitchFamily="18" charset="0"/>
              </a:rPr>
              <a:t>The results demonstrate the effectiveness of this approach, showcasing promising potential for improved seizure classification and enhanced diagnostic accuracy in the field of epilepsy research and clinical practice.</a:t>
            </a:r>
            <a:endParaRPr sz="2000" dirty="0">
              <a:solidFill>
                <a:schemeClr val="dk1"/>
              </a:solidFill>
              <a:highlight>
                <a:schemeClr val="lt1"/>
              </a:highlight>
              <a:latin typeface="Times New Roman" panose="02020603050405020304" pitchFamily="18" charset="0"/>
              <a:cs typeface="Times New Roman" panose="02020603050405020304" pitchFamily="18" charset="0"/>
            </a:endParaRPr>
          </a:p>
        </p:txBody>
      </p:sp>
      <p:sp>
        <p:nvSpPr>
          <p:cNvPr id="4" name="Google Shape;68;p15"/>
          <p:cNvSpPr txBox="1"/>
          <p:nvPr/>
        </p:nvSpPr>
        <p:spPr>
          <a:xfrm>
            <a:off x="6324600" y="0"/>
            <a:ext cx="2819400"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ABSTRACT</a:t>
            </a:r>
            <a:endParaRPr sz="24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7"/>
          <p:cNvSpPr txBox="1"/>
          <p:nvPr/>
        </p:nvSpPr>
        <p:spPr>
          <a:xfrm>
            <a:off x="503400" y="1009600"/>
            <a:ext cx="8137200" cy="5474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2000" b="1" dirty="0">
                <a:solidFill>
                  <a:schemeClr val="dk1"/>
                </a:solidFill>
                <a:latin typeface="Times New Roman" panose="02020603050405020304" pitchFamily="18" charset="0"/>
                <a:cs typeface="Times New Roman" panose="02020603050405020304" pitchFamily="18" charset="0"/>
              </a:rPr>
              <a:t>OBJECTIVE:</a:t>
            </a:r>
            <a:endParaRPr sz="2000" b="1" dirty="0">
              <a:solidFill>
                <a:schemeClr val="dk1"/>
              </a:solidFill>
              <a:latin typeface="Times New Roman" panose="02020603050405020304" pitchFamily="18" charset="0"/>
              <a:cs typeface="Times New Roman" panose="02020603050405020304" pitchFamily="18" charset="0"/>
            </a:endParaRPr>
          </a:p>
          <a:p>
            <a:pPr marL="457200" lvl="0" indent="-355600" algn="just" rtl="0">
              <a:lnSpc>
                <a:spcPct val="115000"/>
              </a:lnSpc>
              <a:spcBef>
                <a:spcPts val="0"/>
              </a:spcBef>
              <a:spcAft>
                <a:spcPts val="0"/>
              </a:spcAft>
              <a:buClr>
                <a:schemeClr val="dk1"/>
              </a:buClr>
              <a:buSzPts val="2000"/>
              <a:buChar char="●"/>
            </a:pPr>
            <a:r>
              <a:rPr lang="en-GB" sz="2000" dirty="0">
                <a:solidFill>
                  <a:schemeClr val="dk1"/>
                </a:solidFill>
                <a:latin typeface="Times New Roman" panose="02020603050405020304" pitchFamily="18" charset="0"/>
                <a:cs typeface="Times New Roman" panose="02020603050405020304" pitchFamily="18" charset="0"/>
              </a:rPr>
              <a:t>The primary objective of this project is to develop an effective method for classifying different types of seizures using electroencephalogram (EEG) signals. </a:t>
            </a:r>
            <a:endParaRPr sz="2000"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sz="2000"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r>
              <a:rPr lang="en-GB" sz="2000" b="1" dirty="0" smtClean="0">
                <a:solidFill>
                  <a:schemeClr val="dk1"/>
                </a:solidFill>
                <a:latin typeface="Times New Roman" panose="02020603050405020304" pitchFamily="18" charset="0"/>
                <a:cs typeface="Times New Roman" panose="02020603050405020304" pitchFamily="18" charset="0"/>
              </a:rPr>
              <a:t>GOAL:</a:t>
            </a:r>
            <a:endParaRPr sz="2000" b="1" dirty="0">
              <a:solidFill>
                <a:schemeClr val="dk1"/>
              </a:solidFill>
              <a:latin typeface="Times New Roman" panose="02020603050405020304" pitchFamily="18" charset="0"/>
              <a:cs typeface="Times New Roman" panose="02020603050405020304" pitchFamily="18" charset="0"/>
            </a:endParaRPr>
          </a:p>
          <a:p>
            <a:pPr marL="457200" lvl="0" indent="-355600" algn="just" rtl="0">
              <a:lnSpc>
                <a:spcPct val="115000"/>
              </a:lnSpc>
              <a:spcBef>
                <a:spcPts val="0"/>
              </a:spcBef>
              <a:spcAft>
                <a:spcPts val="0"/>
              </a:spcAft>
              <a:buClr>
                <a:schemeClr val="dk1"/>
              </a:buClr>
              <a:buSzPts val="2000"/>
              <a:buChar char="●"/>
            </a:pPr>
            <a:r>
              <a:rPr lang="en-GB" sz="2000" dirty="0">
                <a:solidFill>
                  <a:schemeClr val="dk1"/>
                </a:solidFill>
                <a:latin typeface="Times New Roman" panose="02020603050405020304" pitchFamily="18" charset="0"/>
                <a:cs typeface="Times New Roman" panose="02020603050405020304" pitchFamily="18" charset="0"/>
              </a:rPr>
              <a:t>The project's goal is to design and train a deep learning model, </a:t>
            </a:r>
            <a:r>
              <a:rPr lang="en-GB" sz="2000" dirty="0" smtClean="0">
                <a:solidFill>
                  <a:schemeClr val="dk1"/>
                </a:solidFill>
                <a:latin typeface="Times New Roman" panose="02020603050405020304" pitchFamily="18" charset="0"/>
                <a:cs typeface="Times New Roman" panose="02020603050405020304" pitchFamily="18" charset="0"/>
              </a:rPr>
              <a:t>a </a:t>
            </a:r>
            <a:r>
              <a:rPr lang="en-GB" sz="2000" dirty="0">
                <a:solidFill>
                  <a:schemeClr val="dk1"/>
                </a:solidFill>
                <a:latin typeface="Times New Roman" panose="02020603050405020304" pitchFamily="18" charset="0"/>
                <a:cs typeface="Times New Roman" panose="02020603050405020304" pitchFamily="18" charset="0"/>
              </a:rPr>
              <a:t>combination </a:t>
            </a:r>
            <a:r>
              <a:rPr lang="en-GB" sz="2000" dirty="0" smtClean="0">
                <a:solidFill>
                  <a:schemeClr val="dk1"/>
                </a:solidFill>
                <a:latin typeface="Times New Roman" panose="02020603050405020304" pitchFamily="18" charset="0"/>
                <a:cs typeface="Times New Roman" panose="02020603050405020304" pitchFamily="18" charset="0"/>
              </a:rPr>
              <a:t>of </a:t>
            </a:r>
            <a:r>
              <a:rPr lang="en-GB" sz="2000" dirty="0">
                <a:solidFill>
                  <a:schemeClr val="dk1"/>
                </a:solidFill>
                <a:latin typeface="Times New Roman" panose="02020603050405020304" pitchFamily="18" charset="0"/>
                <a:cs typeface="Times New Roman" panose="02020603050405020304" pitchFamily="18" charset="0"/>
              </a:rPr>
              <a:t>Convolutional Neural Network (CNN) and Long Short-Term Memory (LSTM) networks. </a:t>
            </a:r>
            <a:endParaRPr sz="2000" dirty="0">
              <a:solidFill>
                <a:schemeClr val="dk1"/>
              </a:solidFill>
              <a:latin typeface="Times New Roman" panose="02020603050405020304" pitchFamily="18" charset="0"/>
              <a:cs typeface="Times New Roman" panose="02020603050405020304" pitchFamily="18" charset="0"/>
            </a:endParaRPr>
          </a:p>
          <a:p>
            <a:pPr marL="457200" lvl="0" indent="-355600" algn="just" rtl="0">
              <a:lnSpc>
                <a:spcPct val="115000"/>
              </a:lnSpc>
              <a:spcBef>
                <a:spcPts val="0"/>
              </a:spcBef>
              <a:spcAft>
                <a:spcPts val="0"/>
              </a:spcAft>
              <a:buSzPts val="2000"/>
              <a:buChar char="●"/>
            </a:pPr>
            <a:r>
              <a:rPr lang="en-GB" sz="2000" dirty="0">
                <a:solidFill>
                  <a:schemeClr val="dk1"/>
                </a:solidFill>
                <a:latin typeface="Times New Roman" panose="02020603050405020304" pitchFamily="18" charset="0"/>
                <a:cs typeface="Times New Roman" panose="02020603050405020304" pitchFamily="18" charset="0"/>
              </a:rPr>
              <a:t>The project </a:t>
            </a:r>
            <a:r>
              <a:rPr lang="en-GB" sz="2000" dirty="0" smtClean="0">
                <a:latin typeface="Times New Roman" panose="02020603050405020304" pitchFamily="18" charset="0"/>
                <a:cs typeface="Times New Roman" panose="02020603050405020304" pitchFamily="18" charset="0"/>
              </a:rPr>
              <a:t>differentiates </a:t>
            </a:r>
            <a:r>
              <a:rPr lang="en-GB" sz="2000" dirty="0">
                <a:latin typeface="Times New Roman" panose="02020603050405020304" pitchFamily="18" charset="0"/>
                <a:cs typeface="Times New Roman" panose="02020603050405020304" pitchFamily="18" charset="0"/>
              </a:rPr>
              <a:t>between various seizure categories and potentially </a:t>
            </a:r>
            <a:r>
              <a:rPr lang="en-GB" sz="2000" dirty="0" smtClean="0">
                <a:latin typeface="Times New Roman" panose="02020603050405020304" pitchFamily="18" charset="0"/>
                <a:cs typeface="Times New Roman" panose="02020603050405020304" pitchFamily="18" charset="0"/>
              </a:rPr>
              <a:t>identifies </a:t>
            </a:r>
            <a:r>
              <a:rPr lang="en-GB" sz="2000" dirty="0">
                <a:latin typeface="Times New Roman" panose="02020603050405020304" pitchFamily="18" charset="0"/>
                <a:cs typeface="Times New Roman" panose="02020603050405020304" pitchFamily="18" charset="0"/>
              </a:rPr>
              <a:t>when a patient is not experiencing a seizure (seizure-free state).</a:t>
            </a:r>
            <a:endParaRPr sz="2000" dirty="0">
              <a:latin typeface="Times New Roman" panose="02020603050405020304" pitchFamily="18" charset="0"/>
              <a:cs typeface="Times New Roman" panose="02020603050405020304" pitchFamily="18" charset="0"/>
            </a:endParaRPr>
          </a:p>
        </p:txBody>
      </p:sp>
      <p:sp>
        <p:nvSpPr>
          <p:cNvPr id="4" name="Google Shape;68;p15"/>
          <p:cNvSpPr txBox="1"/>
          <p:nvPr/>
        </p:nvSpPr>
        <p:spPr>
          <a:xfrm>
            <a:off x="5038408" y="0"/>
            <a:ext cx="4105592"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OBJECTIVE AND GOALS</a:t>
            </a:r>
            <a:endParaRPr sz="24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2" name="Google Shape;87;p18">
            <a:extLst>
              <a:ext uri="{FF2B5EF4-FFF2-40B4-BE49-F238E27FC236}">
                <a16:creationId xmlns:a16="http://schemas.microsoft.com/office/drawing/2014/main" xmlns="" id="{180D9F01-94E5-9190-8F6B-E5DAC7EB9217}"/>
              </a:ext>
            </a:extLst>
          </p:cNvPr>
          <p:cNvGraphicFramePr/>
          <p:nvPr>
            <p:extLst>
              <p:ext uri="{D42A27DB-BD31-4B8C-83A1-F6EECF244321}">
                <p14:modId xmlns:p14="http://schemas.microsoft.com/office/powerpoint/2010/main" val="1527540573"/>
              </p:ext>
            </p:extLst>
          </p:nvPr>
        </p:nvGraphicFramePr>
        <p:xfrm>
          <a:off x="638707" y="1042718"/>
          <a:ext cx="7866586" cy="5464593"/>
        </p:xfrm>
        <a:graphic>
          <a:graphicData uri="http://schemas.openxmlformats.org/drawingml/2006/table">
            <a:tbl>
              <a:tblPr/>
              <a:tblGrid>
                <a:gridCol w="727700">
                  <a:extLst>
                    <a:ext uri="{9D8B030D-6E8A-4147-A177-3AD203B41FA5}">
                      <a16:colId xmlns:a16="http://schemas.microsoft.com/office/drawing/2014/main" xmlns="" val="193485547"/>
                    </a:ext>
                  </a:extLst>
                </a:gridCol>
                <a:gridCol w="1782023">
                  <a:extLst>
                    <a:ext uri="{9D8B030D-6E8A-4147-A177-3AD203B41FA5}">
                      <a16:colId xmlns:a16="http://schemas.microsoft.com/office/drawing/2014/main" xmlns="" val="20000"/>
                    </a:ext>
                  </a:extLst>
                </a:gridCol>
                <a:gridCol w="952460">
                  <a:extLst>
                    <a:ext uri="{9D8B030D-6E8A-4147-A177-3AD203B41FA5}">
                      <a16:colId xmlns:a16="http://schemas.microsoft.com/office/drawing/2014/main" xmlns="" val="20001"/>
                    </a:ext>
                  </a:extLst>
                </a:gridCol>
                <a:gridCol w="2437480">
                  <a:extLst>
                    <a:ext uri="{9D8B030D-6E8A-4147-A177-3AD203B41FA5}">
                      <a16:colId xmlns:a16="http://schemas.microsoft.com/office/drawing/2014/main" xmlns="" val="20002"/>
                    </a:ext>
                  </a:extLst>
                </a:gridCol>
                <a:gridCol w="1966923">
                  <a:extLst>
                    <a:ext uri="{9D8B030D-6E8A-4147-A177-3AD203B41FA5}">
                      <a16:colId xmlns:a16="http://schemas.microsoft.com/office/drawing/2014/main" xmlns="" val="20003"/>
                    </a:ext>
                  </a:extLst>
                </a:gridCol>
              </a:tblGrid>
              <a:tr h="296717">
                <a:tc>
                  <a:txBody>
                    <a:bodyPr/>
                    <a:lstStyle/>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S.NO</a:t>
                      </a:r>
                      <a:endParaRPr sz="16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600" b="1" dirty="0">
                          <a:latin typeface="Times New Roman" panose="02020603050405020304" pitchFamily="18" charset="0"/>
                          <a:cs typeface="Times New Roman" panose="02020603050405020304" pitchFamily="18" charset="0"/>
                        </a:rPr>
                        <a:t>TITLE</a:t>
                      </a:r>
                      <a:endParaRPr sz="16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600" b="1" dirty="0">
                          <a:latin typeface="Times New Roman" panose="02020603050405020304" pitchFamily="18" charset="0"/>
                          <a:cs typeface="Times New Roman" panose="02020603050405020304" pitchFamily="18" charset="0"/>
                        </a:rPr>
                        <a:t>YEAR</a:t>
                      </a:r>
                      <a:endParaRPr sz="16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600" b="1">
                          <a:latin typeface="Times New Roman" panose="02020603050405020304" pitchFamily="18" charset="0"/>
                          <a:cs typeface="Times New Roman" panose="02020603050405020304" pitchFamily="18" charset="0"/>
                        </a:rPr>
                        <a:t>OBJECTIVE</a:t>
                      </a:r>
                      <a:endParaRPr sz="1600" b="1">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600" b="1" dirty="0">
                          <a:latin typeface="Times New Roman" panose="02020603050405020304" pitchFamily="18" charset="0"/>
                          <a:cs typeface="Times New Roman" panose="02020603050405020304" pitchFamily="18" charset="0"/>
                        </a:rPr>
                        <a:t>DISADVANTAGE</a:t>
                      </a:r>
                      <a:endParaRPr sz="1600" b="1"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xmlns="" val="10000"/>
                  </a:ext>
                </a:extLst>
              </a:tr>
              <a:tr h="1859125">
                <a:tc>
                  <a:txBody>
                    <a:bodyPr/>
                    <a:lstStyle/>
                    <a:p>
                      <a:pPr marL="0" lvl="0" indent="0" algn="just" rtl="0">
                        <a:lnSpc>
                          <a:spcPct val="123913"/>
                        </a:lnSpc>
                        <a:spcBef>
                          <a:spcPts val="0"/>
                        </a:spcBef>
                        <a:spcAft>
                          <a:spcPts val="0"/>
                        </a:spcAft>
                        <a:buClr>
                          <a:schemeClr val="dk1"/>
                        </a:buClr>
                        <a:buSzPts val="1100"/>
                        <a:buFont typeface="Arial"/>
                        <a:buNone/>
                      </a:pPr>
                      <a:r>
                        <a:rPr lang="en-US" sz="1600" dirty="0">
                          <a:latin typeface="Times New Roman" panose="02020603050405020304" pitchFamily="18" charset="0"/>
                          <a:cs typeface="Times New Roman" panose="02020603050405020304" pitchFamily="18" charset="0"/>
                        </a:rPr>
                        <a:t>1.</a:t>
                      </a:r>
                      <a:endParaRPr sz="16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lnSpc>
                          <a:spcPct val="123913"/>
                        </a:lnSpc>
                        <a:spcBef>
                          <a:spcPts val="0"/>
                        </a:spcBef>
                        <a:spcAft>
                          <a:spcPts val="0"/>
                        </a:spcAft>
                        <a:buClr>
                          <a:schemeClr val="dk1"/>
                        </a:buClr>
                        <a:buSzPts val="1100"/>
                        <a:buFont typeface="Arial"/>
                        <a:buNone/>
                      </a:pPr>
                      <a:r>
                        <a:rPr lang="en-US" sz="1600" dirty="0">
                          <a:latin typeface="Times New Roman" panose="02020603050405020304" pitchFamily="18" charset="0"/>
                          <a:cs typeface="Times New Roman" panose="02020603050405020304" pitchFamily="18" charset="0"/>
                        </a:rPr>
                        <a:t>Seizure Types Classification by Generating Input Images With in-Depth Features From Decomposed EEG Signals for Deep Learning Pipeline</a:t>
                      </a:r>
                      <a:endParaRPr sz="1600" b="0" dirty="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GB" sz="1600" dirty="0">
                          <a:solidFill>
                            <a:schemeClr val="tx1"/>
                          </a:solidFill>
                          <a:latin typeface="Times New Roman" panose="02020603050405020304" pitchFamily="18" charset="0"/>
                          <a:cs typeface="Times New Roman" panose="02020603050405020304" pitchFamily="18" charset="0"/>
                        </a:rPr>
                        <a:t>2022</a:t>
                      </a:r>
                      <a:endParaRPr sz="1600" dirty="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Enhance classification of  seizure types using electroencephalogram (EEG) signals by leveraging advanced signal decomposition techniques and constructing a hybrid deep learning (DL) pipeline.</a:t>
                      </a:r>
                      <a:endParaRPr sz="1600" dirty="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600" b="0" dirty="0" smtClean="0">
                          <a:solidFill>
                            <a:schemeClr val="tx1"/>
                          </a:solidFill>
                          <a:latin typeface="Times New Roman" panose="02020603050405020304" pitchFamily="18" charset="0"/>
                          <a:cs typeface="Times New Roman" panose="02020603050405020304" pitchFamily="18" charset="0"/>
                        </a:rPr>
                        <a:t>The</a:t>
                      </a:r>
                      <a:r>
                        <a:rPr lang="en-US" sz="1600" b="0" baseline="0" dirty="0" smtClean="0">
                          <a:solidFill>
                            <a:schemeClr val="tx1"/>
                          </a:solidFill>
                          <a:latin typeface="Times New Roman" panose="02020603050405020304" pitchFamily="18" charset="0"/>
                          <a:cs typeface="Times New Roman" panose="02020603050405020304" pitchFamily="18" charset="0"/>
                        </a:rPr>
                        <a:t> process of overlapping the EEG signal segments in the segmentation step leads to data redundancy and over-fitting issues which requires more computational resource. </a:t>
                      </a:r>
                      <a:endParaRPr lang="en-GB" sz="1600" b="0" dirty="0">
                        <a:solidFill>
                          <a:schemeClr val="tx1"/>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xmlns="" val="10001"/>
                  </a:ext>
                </a:extLst>
              </a:tr>
              <a:tr h="830683">
                <a:tc>
                  <a:txBody>
                    <a:bodyPr/>
                    <a:lstStyle/>
                    <a:p>
                      <a:pPr marL="0" lvl="0" indent="0" algn="just" rtl="0">
                        <a:lnSpc>
                          <a:spcPct val="123913"/>
                        </a:lnSpc>
                        <a:spcBef>
                          <a:spcPts val="0"/>
                        </a:spcBef>
                        <a:spcAft>
                          <a:spcPts val="0"/>
                        </a:spcAft>
                        <a:buClr>
                          <a:schemeClr val="dk1"/>
                        </a:buClr>
                        <a:buSzPts val="1100"/>
                        <a:buFont typeface="Arial"/>
                        <a:buNone/>
                      </a:pPr>
                      <a:r>
                        <a:rPr lang="en-US" sz="1600" dirty="0">
                          <a:latin typeface="Times New Roman" panose="02020603050405020304" pitchFamily="18" charset="0"/>
                          <a:cs typeface="Times New Roman" panose="02020603050405020304" pitchFamily="18" charset="0"/>
                        </a:rPr>
                        <a:t>2.</a:t>
                      </a:r>
                      <a:endParaRPr sz="16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lnSpc>
                          <a:spcPct val="123913"/>
                        </a:lnSpc>
                        <a:spcBef>
                          <a:spcPts val="0"/>
                        </a:spcBef>
                        <a:spcAft>
                          <a:spcPts val="0"/>
                        </a:spcAft>
                        <a:buClr>
                          <a:schemeClr val="dk1"/>
                        </a:buClr>
                        <a:buSzPts val="1100"/>
                        <a:buFont typeface="Arial"/>
                        <a:buNone/>
                      </a:pPr>
                      <a:r>
                        <a:rPr lang="en-US" sz="1600" dirty="0">
                          <a:latin typeface="Times New Roman" panose="02020603050405020304" pitchFamily="18" charset="0"/>
                          <a:cs typeface="Times New Roman" panose="02020603050405020304" pitchFamily="18" charset="0"/>
                        </a:rPr>
                        <a:t>Deep learning-based electroencephalography analysis</a:t>
                      </a:r>
                      <a:endParaRPr sz="16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2020</a:t>
                      </a:r>
                      <a:endParaRPr sz="16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a:t>
                      </a:r>
                      <a:r>
                        <a:rPr lang="en-US"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etect </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epileptic seizures in real-time by monitoring vital physiological signs and body movements.</a:t>
                      </a:r>
                      <a:endParaRPr sz="16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latin typeface="Times New Roman" panose="02020603050405020304" pitchFamily="18" charset="0"/>
                          <a:cs typeface="Times New Roman" panose="02020603050405020304" pitchFamily="18" charset="0"/>
                        </a:rPr>
                        <a:t>Uses traditional </a:t>
                      </a:r>
                      <a:r>
                        <a:rPr lang="en-US" sz="1600" dirty="0">
                          <a:latin typeface="Times New Roman" panose="02020603050405020304" pitchFamily="18" charset="0"/>
                          <a:cs typeface="Times New Roman" panose="02020603050405020304" pitchFamily="18" charset="0"/>
                        </a:rPr>
                        <a:t>machine </a:t>
                      </a:r>
                      <a:r>
                        <a:rPr lang="en-US" sz="1600" dirty="0" smtClean="0">
                          <a:latin typeface="Times New Roman" panose="02020603050405020304" pitchFamily="18" charset="0"/>
                          <a:cs typeface="Times New Roman" panose="02020603050405020304" pitchFamily="18" charset="0"/>
                        </a:rPr>
                        <a:t>learning methodology which might </a:t>
                      </a:r>
                      <a:r>
                        <a:rPr lang="en-US" sz="1600" dirty="0">
                          <a:latin typeface="Times New Roman" panose="02020603050405020304" pitchFamily="18" charset="0"/>
                          <a:cs typeface="Times New Roman" panose="02020603050405020304" pitchFamily="18" charset="0"/>
                        </a:rPr>
                        <a:t>not be suitable as it fully relies on pre-defined </a:t>
                      </a:r>
                      <a:r>
                        <a:rPr lang="en-US" sz="1600" dirty="0" smtClean="0">
                          <a:latin typeface="Times New Roman" panose="02020603050405020304" pitchFamily="18" charset="0"/>
                          <a:cs typeface="Times New Roman" panose="02020603050405020304" pitchFamily="18" charset="0"/>
                        </a:rPr>
                        <a:t>hand-crafted </a:t>
                      </a:r>
                      <a:r>
                        <a:rPr lang="en-US" sz="1600" dirty="0">
                          <a:latin typeface="Times New Roman" panose="02020603050405020304" pitchFamily="18" charset="0"/>
                          <a:cs typeface="Times New Roman" panose="02020603050405020304" pitchFamily="18" charset="0"/>
                        </a:rPr>
                        <a:t>features</a:t>
                      </a:r>
                      <a:endParaRPr lang="en-GB" sz="1600"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6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xmlns="" val="1573026442"/>
                  </a:ext>
                </a:extLst>
              </a:tr>
            </a:tbl>
          </a:graphicData>
        </a:graphic>
      </p:graphicFrame>
      <p:sp>
        <p:nvSpPr>
          <p:cNvPr id="4" name="Google Shape;68;p15"/>
          <p:cNvSpPr txBox="1"/>
          <p:nvPr/>
        </p:nvSpPr>
        <p:spPr>
          <a:xfrm>
            <a:off x="5402591" y="0"/>
            <a:ext cx="3722134"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LITERATURE SURVEY</a:t>
            </a:r>
            <a:endParaRPr sz="24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aphicFrame>
        <p:nvGraphicFramePr>
          <p:cNvPr id="2" name="Google Shape;87;p18">
            <a:extLst>
              <a:ext uri="{FF2B5EF4-FFF2-40B4-BE49-F238E27FC236}">
                <a16:creationId xmlns:a16="http://schemas.microsoft.com/office/drawing/2014/main" xmlns="" id="{180D9F01-94E5-9190-8F6B-E5DAC7EB9217}"/>
              </a:ext>
            </a:extLst>
          </p:cNvPr>
          <p:cNvGraphicFramePr/>
          <p:nvPr>
            <p:extLst>
              <p:ext uri="{D42A27DB-BD31-4B8C-83A1-F6EECF244321}">
                <p14:modId xmlns:p14="http://schemas.microsoft.com/office/powerpoint/2010/main" val="1231210897"/>
              </p:ext>
            </p:extLst>
          </p:nvPr>
        </p:nvGraphicFramePr>
        <p:xfrm>
          <a:off x="638707" y="1042718"/>
          <a:ext cx="7866586" cy="4615979"/>
        </p:xfrm>
        <a:graphic>
          <a:graphicData uri="http://schemas.openxmlformats.org/drawingml/2006/table">
            <a:tbl>
              <a:tblPr/>
              <a:tblGrid>
                <a:gridCol w="727700">
                  <a:extLst>
                    <a:ext uri="{9D8B030D-6E8A-4147-A177-3AD203B41FA5}">
                      <a16:colId xmlns:a16="http://schemas.microsoft.com/office/drawing/2014/main" xmlns="" val="193485547"/>
                    </a:ext>
                  </a:extLst>
                </a:gridCol>
                <a:gridCol w="1782023">
                  <a:extLst>
                    <a:ext uri="{9D8B030D-6E8A-4147-A177-3AD203B41FA5}">
                      <a16:colId xmlns:a16="http://schemas.microsoft.com/office/drawing/2014/main" xmlns="" val="20000"/>
                    </a:ext>
                  </a:extLst>
                </a:gridCol>
                <a:gridCol w="952460">
                  <a:extLst>
                    <a:ext uri="{9D8B030D-6E8A-4147-A177-3AD203B41FA5}">
                      <a16:colId xmlns:a16="http://schemas.microsoft.com/office/drawing/2014/main" xmlns="" val="20001"/>
                    </a:ext>
                  </a:extLst>
                </a:gridCol>
                <a:gridCol w="2437480">
                  <a:extLst>
                    <a:ext uri="{9D8B030D-6E8A-4147-A177-3AD203B41FA5}">
                      <a16:colId xmlns:a16="http://schemas.microsoft.com/office/drawing/2014/main" xmlns="" val="20002"/>
                    </a:ext>
                  </a:extLst>
                </a:gridCol>
                <a:gridCol w="1966923">
                  <a:extLst>
                    <a:ext uri="{9D8B030D-6E8A-4147-A177-3AD203B41FA5}">
                      <a16:colId xmlns:a16="http://schemas.microsoft.com/office/drawing/2014/main" xmlns="" val="20003"/>
                    </a:ext>
                  </a:extLst>
                </a:gridCol>
              </a:tblGrid>
              <a:tr h="296717">
                <a:tc>
                  <a:txBody>
                    <a:bodyPr/>
                    <a:lstStyle/>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S.NO</a:t>
                      </a:r>
                      <a:endParaRPr sz="16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600" b="1" dirty="0">
                          <a:latin typeface="Times New Roman" panose="02020603050405020304" pitchFamily="18" charset="0"/>
                          <a:cs typeface="Times New Roman" panose="02020603050405020304" pitchFamily="18" charset="0"/>
                        </a:rPr>
                        <a:t>TITLE</a:t>
                      </a:r>
                      <a:endParaRPr sz="16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600" b="1" dirty="0">
                          <a:latin typeface="Times New Roman" panose="02020603050405020304" pitchFamily="18" charset="0"/>
                          <a:cs typeface="Times New Roman" panose="02020603050405020304" pitchFamily="18" charset="0"/>
                        </a:rPr>
                        <a:t>YEAR</a:t>
                      </a:r>
                      <a:endParaRPr sz="16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600" b="1" dirty="0">
                          <a:latin typeface="Times New Roman" panose="02020603050405020304" pitchFamily="18" charset="0"/>
                          <a:cs typeface="Times New Roman" panose="02020603050405020304" pitchFamily="18" charset="0"/>
                        </a:rPr>
                        <a:t>OBJECTIVE</a:t>
                      </a:r>
                      <a:endParaRPr sz="16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GB" sz="1600" b="1" dirty="0">
                          <a:latin typeface="Times New Roman" panose="02020603050405020304" pitchFamily="18" charset="0"/>
                          <a:cs typeface="Times New Roman" panose="02020603050405020304" pitchFamily="18" charset="0"/>
                        </a:rPr>
                        <a:t>DISADVANTAGE</a:t>
                      </a:r>
                      <a:endParaRPr sz="1600" b="1"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xmlns="" val="10000"/>
                  </a:ext>
                </a:extLst>
              </a:tr>
              <a:tr h="1859125">
                <a:tc>
                  <a:txBody>
                    <a:bodyPr/>
                    <a:lstStyle/>
                    <a:p>
                      <a:pPr marL="0" lvl="0" indent="0" algn="just" rtl="0">
                        <a:lnSpc>
                          <a:spcPct val="123913"/>
                        </a:lnSpc>
                        <a:spcBef>
                          <a:spcPts val="0"/>
                        </a:spcBef>
                        <a:spcAft>
                          <a:spcPts val="0"/>
                        </a:spcAft>
                        <a:buClr>
                          <a:schemeClr val="dk1"/>
                        </a:buClr>
                        <a:buSzPts val="1100"/>
                        <a:buFont typeface="Arial"/>
                        <a:buNone/>
                      </a:pPr>
                      <a:r>
                        <a:rPr lang="en-US" sz="1600" dirty="0">
                          <a:latin typeface="Times New Roman" panose="02020603050405020304" pitchFamily="18" charset="0"/>
                          <a:cs typeface="Times New Roman" panose="02020603050405020304" pitchFamily="18" charset="0"/>
                        </a:rPr>
                        <a:t>3.</a:t>
                      </a:r>
                      <a:endParaRPr sz="16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lnSpc>
                          <a:spcPct val="123913"/>
                        </a:lnSpc>
                        <a:spcBef>
                          <a:spcPts val="0"/>
                        </a:spcBef>
                        <a:spcAft>
                          <a:spcPts val="0"/>
                        </a:spcAft>
                        <a:buClr>
                          <a:schemeClr val="dk1"/>
                        </a:buClr>
                        <a:buSzPts val="1100"/>
                        <a:buFont typeface="Arial"/>
                        <a:buNone/>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Machine Learning for Predicting Epileptic Seizures Using EEG Signals</a:t>
                      </a:r>
                      <a:endParaRPr sz="1600" b="0" dirty="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600" dirty="0">
                          <a:solidFill>
                            <a:schemeClr val="tx1"/>
                          </a:solidFill>
                          <a:latin typeface="Times New Roman" panose="02020603050405020304" pitchFamily="18" charset="0"/>
                          <a:cs typeface="Times New Roman" panose="02020603050405020304" pitchFamily="18" charset="0"/>
                        </a:rPr>
                        <a:t>2021</a:t>
                      </a:r>
                      <a:endParaRPr sz="1600" dirty="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Cutting-edge </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machine learning (ML) techniques applied to early prediction of epileptic seizures using EEG signals, assessing their potential to transform clinical practice.</a:t>
                      </a:r>
                      <a:endParaRPr sz="1600" dirty="0">
                        <a:solidFill>
                          <a:schemeClr val="tx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GB" sz="1600" dirty="0">
                          <a:solidFill>
                            <a:schemeClr val="tx1"/>
                          </a:solidFill>
                          <a:latin typeface="Times New Roman" panose="02020603050405020304" pitchFamily="18" charset="0"/>
                          <a:cs typeface="Times New Roman" panose="02020603050405020304" pitchFamily="18" charset="0"/>
                        </a:rPr>
                        <a:t>Performs only detections of seizures and does not classify making it difficult to cure</a:t>
                      </a:r>
                    </a:p>
                  </a:txBody>
                  <a:tcPr marL="91425" marR="91425" marT="91425" marB="91425"/>
                </a:tc>
                <a:extLst>
                  <a:ext uri="{0D108BD9-81ED-4DB2-BD59-A6C34878D82A}">
                    <a16:rowId xmlns:a16="http://schemas.microsoft.com/office/drawing/2014/main" xmlns="" val="10001"/>
                  </a:ext>
                </a:extLst>
              </a:tr>
              <a:tr h="830683">
                <a:tc>
                  <a:txBody>
                    <a:bodyPr/>
                    <a:lstStyle/>
                    <a:p>
                      <a:pPr marL="0" lvl="0" indent="0" algn="just" rtl="0">
                        <a:lnSpc>
                          <a:spcPct val="123913"/>
                        </a:lnSpc>
                        <a:spcBef>
                          <a:spcPts val="0"/>
                        </a:spcBef>
                        <a:spcAft>
                          <a:spcPts val="0"/>
                        </a:spcAft>
                        <a:buClr>
                          <a:schemeClr val="dk1"/>
                        </a:buClr>
                        <a:buSzPts val="1100"/>
                        <a:buFont typeface="Arial"/>
                        <a:buNone/>
                      </a:pPr>
                      <a:r>
                        <a:rPr lang="en-US" sz="1600" dirty="0">
                          <a:latin typeface="Times New Roman" panose="02020603050405020304" pitchFamily="18" charset="0"/>
                          <a:cs typeface="Times New Roman" panose="02020603050405020304" pitchFamily="18" charset="0"/>
                        </a:rPr>
                        <a:t>4.</a:t>
                      </a:r>
                      <a:endParaRPr sz="16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lnSpc>
                          <a:spcPct val="123913"/>
                        </a:lnSpc>
                        <a:spcBef>
                          <a:spcPts val="0"/>
                        </a:spcBef>
                        <a:spcAft>
                          <a:spcPts val="0"/>
                        </a:spcAft>
                        <a:buClr>
                          <a:schemeClr val="dk1"/>
                        </a:buClr>
                        <a:buSzPts val="1100"/>
                        <a:buFont typeface="Arial"/>
                        <a:buNone/>
                      </a:pPr>
                      <a:r>
                        <a:rPr lang="en-US" sz="1600" dirty="0">
                          <a:latin typeface="Times New Roman" panose="02020603050405020304" pitchFamily="18" charset="0"/>
                          <a:cs typeface="Times New Roman" panose="02020603050405020304" pitchFamily="18" charset="0"/>
                        </a:rPr>
                        <a:t>seizure type classification using EEG based on </a:t>
                      </a:r>
                      <a:r>
                        <a:rPr lang="en-US" sz="1600" dirty="0" err="1">
                          <a:latin typeface="Times New Roman" panose="02020603050405020304" pitchFamily="18" charset="0"/>
                          <a:cs typeface="Times New Roman" panose="02020603050405020304" pitchFamily="18" charset="0"/>
                        </a:rPr>
                        <a:t>Gramian</a:t>
                      </a:r>
                      <a:r>
                        <a:rPr lang="en-US" sz="1600" dirty="0">
                          <a:latin typeface="Times New Roman" panose="02020603050405020304" pitchFamily="18" charset="0"/>
                          <a:cs typeface="Times New Roman" panose="02020603050405020304" pitchFamily="18" charset="0"/>
                        </a:rPr>
                        <a:t> angular field transformation and deep learning</a:t>
                      </a:r>
                      <a:endParaRPr sz="16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2021</a:t>
                      </a:r>
                      <a:endParaRPr sz="16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E</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mploy the </a:t>
                      </a:r>
                      <a:r>
                        <a:rPr lang="en-US" sz="16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gramian</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angular summation field technique to transform 1D EEG signals into informative 2D images, enabling automatic feature extraction and efficient classification using CNN.</a:t>
                      </a:r>
                      <a:endParaRPr sz="16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It becomes quite challenging when analyzing 1D EEG signals by converting them into 2D </a:t>
                      </a:r>
                      <a:r>
                        <a:rPr lang="en-US"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images through </a:t>
                      </a:r>
                      <a:r>
                        <a:rPr lang="en-US" sz="1600" b="0" i="0" u="none" strike="noStrike" cap="none" dirty="0" err="1" smtClean="0">
                          <a:solidFill>
                            <a:schemeClr val="tx1"/>
                          </a:solidFill>
                          <a:effectLst/>
                          <a:latin typeface="Times New Roman" panose="02020603050405020304" pitchFamily="18" charset="0"/>
                          <a:ea typeface="+mn-ea"/>
                          <a:cs typeface="Times New Roman" panose="02020603050405020304" pitchFamily="18" charset="0"/>
                          <a:sym typeface="Arial"/>
                        </a:rPr>
                        <a:t>gramian</a:t>
                      </a:r>
                      <a:r>
                        <a:rPr lang="en-US" sz="1600" b="0" i="0" u="none" strike="noStrike" cap="none" dirty="0" smtClean="0">
                          <a:solidFill>
                            <a:schemeClr val="tx1"/>
                          </a:solidFill>
                          <a:effectLst/>
                          <a:latin typeface="Times New Roman" panose="02020603050405020304" pitchFamily="18" charset="0"/>
                          <a:ea typeface="+mn-ea"/>
                          <a:cs typeface="Times New Roman" panose="02020603050405020304" pitchFamily="18" charset="0"/>
                          <a:sym typeface="Arial"/>
                        </a:rPr>
                        <a:t> angular summation field technique.</a:t>
                      </a:r>
                      <a:endParaRPr sz="16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xmlns="" val="1573026442"/>
                  </a:ext>
                </a:extLst>
              </a:tr>
            </a:tbl>
          </a:graphicData>
        </a:graphic>
      </p:graphicFrame>
      <p:sp>
        <p:nvSpPr>
          <p:cNvPr id="4" name="Google Shape;68;p15"/>
          <p:cNvSpPr txBox="1"/>
          <p:nvPr/>
        </p:nvSpPr>
        <p:spPr>
          <a:xfrm>
            <a:off x="5397908" y="0"/>
            <a:ext cx="3722134"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LITERATURE SURVEY</a:t>
            </a:r>
            <a:endParaRPr sz="240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57859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20"/>
          <p:cNvSpPr txBox="1"/>
          <p:nvPr/>
        </p:nvSpPr>
        <p:spPr>
          <a:xfrm>
            <a:off x="252885" y="1058771"/>
            <a:ext cx="8598900" cy="4653771"/>
          </a:xfrm>
          <a:prstGeom prst="rect">
            <a:avLst/>
          </a:prstGeom>
          <a:solidFill>
            <a:schemeClr val="lt1"/>
          </a:solidFill>
          <a:ln>
            <a:noFill/>
          </a:ln>
        </p:spPr>
        <p:txBody>
          <a:bodyPr spcFirstLastPara="1" wrap="square" lIns="91425" tIns="91425" rIns="91425" bIns="91425" anchor="t" anchorCtr="0">
            <a:noAutofit/>
          </a:bodyPr>
          <a:lstStyle/>
          <a:p>
            <a:pPr marL="742950" lvl="0" indent="-285750" algn="just" rtl="0">
              <a:spcBef>
                <a:spcPts val="0"/>
              </a:spcBef>
              <a:spcAft>
                <a:spcPts val="0"/>
              </a:spcAft>
              <a:buSzPts val="2000"/>
              <a:buFont typeface="Arial" panose="020B0604020202020204" pitchFamily="34" charset="0"/>
              <a:buChar char="•"/>
            </a:pPr>
            <a:r>
              <a:rPr lang="en-GB" sz="1800" dirty="0">
                <a:solidFill>
                  <a:schemeClr val="dk1"/>
                </a:solidFill>
                <a:latin typeface="Times New Roman" panose="02020603050405020304" pitchFamily="18" charset="0"/>
                <a:cs typeface="Times New Roman" panose="02020603050405020304" pitchFamily="18" charset="0"/>
              </a:rPr>
              <a:t>EEG signals are</a:t>
            </a:r>
            <a:r>
              <a:rPr lang="en-GB" sz="1800" dirty="0">
                <a:latin typeface="Times New Roman" panose="02020603050405020304" pitchFamily="18" charset="0"/>
                <a:cs typeface="Times New Roman" panose="02020603050405020304" pitchFamily="18" charset="0"/>
              </a:rPr>
              <a:t> decompose into multiple subcomponents to reveal hidden features within the data.</a:t>
            </a:r>
            <a:endParaRPr sz="1800" dirty="0">
              <a:latin typeface="Times New Roman" panose="02020603050405020304" pitchFamily="18" charset="0"/>
              <a:cs typeface="Times New Roman" panose="02020603050405020304" pitchFamily="18" charset="0"/>
            </a:endParaRPr>
          </a:p>
          <a:p>
            <a:pPr marL="742950" lvl="0" indent="-285750" algn="just" rtl="0">
              <a:spcBef>
                <a:spcPts val="1000"/>
              </a:spcBef>
              <a:spcAft>
                <a:spcPts val="0"/>
              </a:spcAft>
              <a:buSzPts val="2000"/>
              <a:buFont typeface="Arial" panose="020B0604020202020204" pitchFamily="34" charset="0"/>
              <a:buChar char="•"/>
            </a:pPr>
            <a:r>
              <a:rPr lang="en-GB" sz="1800" dirty="0" smtClean="0">
                <a:latin typeface="Times New Roman" panose="02020603050405020304" pitchFamily="18" charset="0"/>
                <a:cs typeface="Times New Roman" panose="02020603050405020304" pitchFamily="18" charset="0"/>
              </a:rPr>
              <a:t>Hilbert </a:t>
            </a:r>
            <a:r>
              <a:rPr lang="en-GB" sz="1800" dirty="0">
                <a:latin typeface="Times New Roman" panose="02020603050405020304" pitchFamily="18" charset="0"/>
                <a:cs typeface="Times New Roman" panose="02020603050405020304" pitchFamily="18" charset="0"/>
              </a:rPr>
              <a:t>V</a:t>
            </a:r>
            <a:r>
              <a:rPr lang="en-GB" sz="1800" dirty="0" smtClean="0">
                <a:latin typeface="Times New Roman" panose="02020603050405020304" pitchFamily="18" charset="0"/>
                <a:cs typeface="Times New Roman" panose="02020603050405020304" pitchFamily="18" charset="0"/>
              </a:rPr>
              <a:t>ibration </a:t>
            </a:r>
            <a:r>
              <a:rPr lang="en-GB" sz="1800" dirty="0">
                <a:latin typeface="Times New Roman" panose="02020603050405020304" pitchFamily="18" charset="0"/>
                <a:cs typeface="Times New Roman" panose="02020603050405020304" pitchFamily="18" charset="0"/>
              </a:rPr>
              <a:t>D</a:t>
            </a:r>
            <a:r>
              <a:rPr lang="en-GB" sz="1800" dirty="0" smtClean="0">
                <a:latin typeface="Times New Roman" panose="02020603050405020304" pitchFamily="18" charset="0"/>
                <a:cs typeface="Times New Roman" panose="02020603050405020304" pitchFamily="18" charset="0"/>
              </a:rPr>
              <a:t>ecomposition </a:t>
            </a:r>
            <a:r>
              <a:rPr lang="en-GB" sz="1800" dirty="0">
                <a:latin typeface="Times New Roman" panose="02020603050405020304" pitchFamily="18" charset="0"/>
                <a:cs typeface="Times New Roman" panose="02020603050405020304" pitchFamily="18" charset="0"/>
              </a:rPr>
              <a:t>(HVD) is used to break down the EEG signals into their </a:t>
            </a:r>
            <a:r>
              <a:rPr lang="en-GB" sz="1800" dirty="0" smtClean="0">
                <a:latin typeface="Times New Roman" panose="02020603050405020304" pitchFamily="18" charset="0"/>
                <a:cs typeface="Times New Roman" panose="02020603050405020304" pitchFamily="18" charset="0"/>
              </a:rPr>
              <a:t>subcomponents while </a:t>
            </a:r>
            <a:r>
              <a:rPr lang="en-GB" sz="1800" dirty="0">
                <a:latin typeface="Times New Roman" panose="02020603050405020304" pitchFamily="18" charset="0"/>
                <a:cs typeface="Times New Roman" panose="02020603050405020304" pitchFamily="18" charset="0"/>
              </a:rPr>
              <a:t>preserving phase information. </a:t>
            </a:r>
            <a:endParaRPr sz="1800" dirty="0">
              <a:latin typeface="Times New Roman" panose="02020603050405020304" pitchFamily="18" charset="0"/>
              <a:cs typeface="Times New Roman" panose="02020603050405020304" pitchFamily="18" charset="0"/>
            </a:endParaRPr>
          </a:p>
          <a:p>
            <a:pPr marL="742950" lvl="0" indent="-285750" algn="just">
              <a:spcBef>
                <a:spcPts val="1000"/>
              </a:spcBef>
              <a:buSzPts val="20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From the decomposed subcomponents, first three subcomponents are selected </a:t>
            </a:r>
            <a:r>
              <a:rPr lang="en-GB" sz="1800" dirty="0" smtClean="0">
                <a:latin typeface="Times New Roman" panose="02020603050405020304" pitchFamily="18" charset="0"/>
                <a:cs typeface="Times New Roman" panose="02020603050405020304" pitchFamily="18" charset="0"/>
              </a:rPr>
              <a:t>as they have </a:t>
            </a:r>
            <a:r>
              <a:rPr lang="en-GB" sz="1800" dirty="0">
                <a:latin typeface="Times New Roman" panose="02020603050405020304" pitchFamily="18" charset="0"/>
                <a:cs typeface="Times New Roman" panose="02020603050405020304" pitchFamily="18" charset="0"/>
              </a:rPr>
              <a:t>high energy. </a:t>
            </a:r>
            <a:endParaRPr sz="1800" dirty="0">
              <a:latin typeface="Times New Roman" panose="02020603050405020304" pitchFamily="18" charset="0"/>
              <a:cs typeface="Times New Roman" panose="02020603050405020304" pitchFamily="18" charset="0"/>
            </a:endParaRPr>
          </a:p>
          <a:p>
            <a:pPr marL="742950" lvl="0" indent="-285750" algn="just" rtl="0">
              <a:spcBef>
                <a:spcPts val="1000"/>
              </a:spcBef>
              <a:spcAft>
                <a:spcPts val="0"/>
              </a:spcAft>
              <a:buSzPts val="20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Continuous W</a:t>
            </a:r>
            <a:r>
              <a:rPr lang="en-GB" sz="1800" dirty="0" smtClean="0">
                <a:latin typeface="Times New Roman" panose="02020603050405020304" pitchFamily="18" charset="0"/>
                <a:cs typeface="Times New Roman" panose="02020603050405020304" pitchFamily="18" charset="0"/>
              </a:rPr>
              <a:t>avelet </a:t>
            </a:r>
            <a:r>
              <a:rPr lang="en-GB" sz="1800" dirty="0">
                <a:latin typeface="Times New Roman" panose="02020603050405020304" pitchFamily="18" charset="0"/>
                <a:cs typeface="Times New Roman" panose="02020603050405020304" pitchFamily="18" charset="0"/>
              </a:rPr>
              <a:t>T</a:t>
            </a:r>
            <a:r>
              <a:rPr lang="en-GB" sz="1800" dirty="0" smtClean="0">
                <a:latin typeface="Times New Roman" panose="02020603050405020304" pitchFamily="18" charset="0"/>
                <a:cs typeface="Times New Roman" panose="02020603050405020304" pitchFamily="18" charset="0"/>
              </a:rPr>
              <a:t>ransform </a:t>
            </a:r>
            <a:r>
              <a:rPr lang="en-GB" sz="1800" dirty="0">
                <a:latin typeface="Times New Roman" panose="02020603050405020304" pitchFamily="18" charset="0"/>
                <a:cs typeface="Times New Roman" panose="02020603050405020304" pitchFamily="18" charset="0"/>
              </a:rPr>
              <a:t>to convert these subcomponents into 2D images. </a:t>
            </a:r>
            <a:endParaRPr sz="1800" dirty="0">
              <a:latin typeface="Times New Roman" panose="02020603050405020304" pitchFamily="18" charset="0"/>
              <a:cs typeface="Times New Roman" panose="02020603050405020304" pitchFamily="18" charset="0"/>
            </a:endParaRPr>
          </a:p>
          <a:p>
            <a:pPr marL="742950" lvl="0" indent="-285750" algn="just" rtl="0">
              <a:spcBef>
                <a:spcPts val="1000"/>
              </a:spcBef>
              <a:spcAft>
                <a:spcPts val="0"/>
              </a:spcAft>
              <a:buSzPts val="20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The classification task is performed using a hybrid deep learning pipeline. </a:t>
            </a:r>
            <a:endParaRPr sz="1800" dirty="0">
              <a:latin typeface="Times New Roman" panose="02020603050405020304" pitchFamily="18" charset="0"/>
              <a:cs typeface="Times New Roman" panose="02020603050405020304" pitchFamily="18" charset="0"/>
            </a:endParaRPr>
          </a:p>
          <a:p>
            <a:pPr marL="742950" lvl="0" indent="-285750" algn="just" rtl="0">
              <a:spcBef>
                <a:spcPts val="1000"/>
              </a:spcBef>
              <a:spcAft>
                <a:spcPts val="1000"/>
              </a:spcAft>
              <a:buSzPts val="20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This pipeline combines two types of neural networks: Convolutional Neural network (CNN) and long short-term memory (LSTM</a:t>
            </a:r>
            <a:r>
              <a:rPr lang="en-GB" sz="1800" dirty="0" smtClean="0">
                <a:latin typeface="Times New Roman" panose="02020603050405020304" pitchFamily="18" charset="0"/>
                <a:cs typeface="Times New Roman" panose="02020603050405020304" pitchFamily="18" charset="0"/>
              </a:rPr>
              <a:t>) in a serial manner.</a:t>
            </a:r>
            <a:endParaRPr lang="en-GB" sz="1800" dirty="0">
              <a:latin typeface="Times New Roman" panose="02020603050405020304" pitchFamily="18" charset="0"/>
              <a:cs typeface="Times New Roman" panose="02020603050405020304" pitchFamily="18" charset="0"/>
            </a:endParaRPr>
          </a:p>
          <a:p>
            <a:pPr marL="742950" lvl="0" indent="-285750" algn="just" rtl="0">
              <a:spcBef>
                <a:spcPts val="1000"/>
              </a:spcBef>
              <a:spcAft>
                <a:spcPts val="1000"/>
              </a:spcAft>
              <a:buSzPts val="200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t-SNE (t-Distributed Stochastic </a:t>
            </a:r>
            <a:r>
              <a:rPr lang="en-GB" sz="1800" dirty="0" err="1">
                <a:latin typeface="Times New Roman" panose="02020603050405020304" pitchFamily="18" charset="0"/>
                <a:cs typeface="Times New Roman" panose="02020603050405020304" pitchFamily="18" charset="0"/>
              </a:rPr>
              <a:t>Neighbor</a:t>
            </a:r>
            <a:r>
              <a:rPr lang="en-GB" sz="1800" dirty="0">
                <a:latin typeface="Times New Roman" panose="02020603050405020304" pitchFamily="18" charset="0"/>
                <a:cs typeface="Times New Roman" panose="02020603050405020304" pitchFamily="18" charset="0"/>
              </a:rPr>
              <a:t> Embedding) algorithm is used to reduce the dimensionality of the features extracted from </a:t>
            </a:r>
            <a:r>
              <a:rPr lang="en-GB" sz="1800" dirty="0" smtClean="0">
                <a:latin typeface="Times New Roman" panose="02020603050405020304" pitchFamily="18" charset="0"/>
                <a:cs typeface="Times New Roman" panose="02020603050405020304" pitchFamily="18" charset="0"/>
              </a:rPr>
              <a:t>CNN and to provide a clustered view of the 6 types of seizure</a:t>
            </a:r>
            <a:endParaRPr lang="en-GB" sz="1800" dirty="0">
              <a:latin typeface="Times New Roman" panose="02020603050405020304" pitchFamily="18" charset="0"/>
              <a:cs typeface="Times New Roman" panose="02020603050405020304" pitchFamily="18" charset="0"/>
            </a:endParaRPr>
          </a:p>
        </p:txBody>
      </p:sp>
      <p:sp>
        <p:nvSpPr>
          <p:cNvPr id="4" name="Google Shape;68;p15"/>
          <p:cNvSpPr txBox="1"/>
          <p:nvPr/>
        </p:nvSpPr>
        <p:spPr>
          <a:xfrm>
            <a:off x="5397908" y="0"/>
            <a:ext cx="3722134"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PROPOSED WORK</a:t>
            </a:r>
            <a:endParaRPr sz="24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4" name="Google Shape;68;p15"/>
          <p:cNvSpPr txBox="1"/>
          <p:nvPr/>
        </p:nvSpPr>
        <p:spPr>
          <a:xfrm>
            <a:off x="6164824" y="-29497"/>
            <a:ext cx="2955218"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ARCHITECTURE</a:t>
            </a:r>
            <a:endParaRPr sz="2400" i="0" u="none" strike="noStrike" cap="none" dirty="0">
              <a:solidFill>
                <a:srgbClr val="000000"/>
              </a:solidFill>
              <a:latin typeface="Times New Roman"/>
              <a:ea typeface="Times New Roman"/>
              <a:cs typeface="Times New Roman"/>
              <a:sym typeface="Times New Roman"/>
            </a:endParaRPr>
          </a:p>
        </p:txBody>
      </p:sp>
      <p:pic>
        <p:nvPicPr>
          <p:cNvPr id="5" name="Picture 4"/>
          <p:cNvPicPr>
            <a:picLocks noChangeAspect="1"/>
          </p:cNvPicPr>
          <p:nvPr/>
        </p:nvPicPr>
        <p:blipFill>
          <a:blip r:embed="rId3"/>
          <a:stretch>
            <a:fillRect/>
          </a:stretch>
        </p:blipFill>
        <p:spPr>
          <a:xfrm>
            <a:off x="780120" y="917775"/>
            <a:ext cx="7184008" cy="515884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2"/>
          <p:cNvSpPr txBox="1"/>
          <p:nvPr/>
        </p:nvSpPr>
        <p:spPr>
          <a:xfrm>
            <a:off x="1275303" y="1381780"/>
            <a:ext cx="6905135" cy="3934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2400" b="1" dirty="0">
                <a:latin typeface="Times New Roman" panose="02020603050405020304" pitchFamily="18" charset="0"/>
                <a:cs typeface="Times New Roman" panose="02020603050405020304" pitchFamily="18" charset="0"/>
              </a:rPr>
              <a:t>Module 1 :</a:t>
            </a:r>
            <a:r>
              <a:rPr lang="en-GB" sz="2400" dirty="0">
                <a:latin typeface="Times New Roman" panose="02020603050405020304" pitchFamily="18" charset="0"/>
                <a:cs typeface="Times New Roman" panose="02020603050405020304" pitchFamily="18" charset="0"/>
              </a:rPr>
              <a:t> Data Collection and Preprocessing</a:t>
            </a:r>
            <a:endParaRPr sz="24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en-GB" sz="2400" b="1" dirty="0">
                <a:latin typeface="Times New Roman" panose="02020603050405020304" pitchFamily="18" charset="0"/>
                <a:cs typeface="Times New Roman" panose="02020603050405020304" pitchFamily="18" charset="0"/>
              </a:rPr>
              <a:t>Module 2 : </a:t>
            </a:r>
            <a:r>
              <a:rPr lang="en-GB" sz="2400" dirty="0" smtClean="0">
                <a:latin typeface="Times New Roman" panose="02020603050405020304" pitchFamily="18" charset="0"/>
                <a:cs typeface="Times New Roman" panose="02020603050405020304" pitchFamily="18" charset="0"/>
              </a:rPr>
              <a:t>EEG Signal </a:t>
            </a:r>
            <a:r>
              <a:rPr lang="en-GB" sz="2400" dirty="0">
                <a:latin typeface="Times New Roman" panose="02020603050405020304" pitchFamily="18" charset="0"/>
                <a:cs typeface="Times New Roman" panose="02020603050405020304" pitchFamily="18" charset="0"/>
              </a:rPr>
              <a:t>D</a:t>
            </a:r>
            <a:r>
              <a:rPr lang="en-GB" sz="2400" dirty="0" smtClean="0">
                <a:latin typeface="Times New Roman" panose="02020603050405020304" pitchFamily="18" charset="0"/>
                <a:cs typeface="Times New Roman" panose="02020603050405020304" pitchFamily="18" charset="0"/>
              </a:rPr>
              <a:t>ecomposition</a:t>
            </a:r>
            <a:endParaRPr sz="24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Module </a:t>
            </a:r>
            <a:r>
              <a:rPr lang="en-GB" sz="2400" b="1" dirty="0">
                <a:latin typeface="Times New Roman" panose="02020603050405020304" pitchFamily="18" charset="0"/>
                <a:cs typeface="Times New Roman" panose="02020603050405020304" pitchFamily="18" charset="0"/>
              </a:rPr>
              <a:t>3</a:t>
            </a:r>
            <a:r>
              <a:rPr lang="en-GB" sz="2400" b="1" dirty="0" smtClean="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Image </a:t>
            </a:r>
            <a:r>
              <a:rPr lang="en-GB" sz="2400" dirty="0" smtClean="0">
                <a:latin typeface="Times New Roman" panose="02020603050405020304" pitchFamily="18" charset="0"/>
                <a:cs typeface="Times New Roman" panose="02020603050405020304" pitchFamily="18" charset="0"/>
              </a:rPr>
              <a:t>Generation </a:t>
            </a:r>
          </a:p>
          <a:p>
            <a:pPr marL="0" lvl="0" indent="0" algn="l" rtl="0">
              <a:lnSpc>
                <a:spcPct val="150000"/>
              </a:lnSpc>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Module 4 :</a:t>
            </a:r>
            <a:r>
              <a:rPr lang="en-GB" sz="2400" dirty="0" smtClean="0">
                <a:latin typeface="Times New Roman" panose="02020603050405020304" pitchFamily="18" charset="0"/>
                <a:cs typeface="Times New Roman" panose="02020603050405020304" pitchFamily="18" charset="0"/>
              </a:rPr>
              <a:t> Image Stacking</a:t>
            </a:r>
          </a:p>
          <a:p>
            <a:pPr marL="0" lvl="0" indent="0" algn="l" rtl="0">
              <a:lnSpc>
                <a:spcPct val="150000"/>
              </a:lnSpc>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Module 5 : </a:t>
            </a:r>
            <a:r>
              <a:rPr lang="en-US" sz="2400" dirty="0" smtClean="0">
                <a:latin typeface="Times New Roman" panose="02020603050405020304" pitchFamily="18" charset="0"/>
                <a:cs typeface="Times New Roman" panose="02020603050405020304" pitchFamily="18" charset="0"/>
              </a:rPr>
              <a:t>Feature Extraction and Classification</a:t>
            </a:r>
            <a:endParaRPr lang="en-US" sz="2400" b="1" dirty="0">
              <a:latin typeface="Times New Roman" panose="02020603050405020304" pitchFamily="18" charset="0"/>
              <a:cs typeface="Times New Roman" panose="02020603050405020304" pitchFamily="18" charset="0"/>
            </a:endParaRPr>
          </a:p>
          <a:p>
            <a:pPr>
              <a:lnSpc>
                <a:spcPct val="150000"/>
              </a:lnSpc>
            </a:pPr>
            <a:r>
              <a:rPr lang="en-IN" sz="2400" b="1" dirty="0" smtClean="0">
                <a:latin typeface="Times New Roman" panose="02020603050405020304" pitchFamily="18" charset="0"/>
                <a:cs typeface="Times New Roman" panose="02020603050405020304" pitchFamily="18" charset="0"/>
              </a:rPr>
              <a:t>Module </a:t>
            </a:r>
            <a:r>
              <a:rPr lang="en-IN" sz="2400" b="1" dirty="0">
                <a:latin typeface="Times New Roman" panose="02020603050405020304" pitchFamily="18" charset="0"/>
                <a:cs typeface="Times New Roman" panose="02020603050405020304" pitchFamily="18" charset="0"/>
              </a:rPr>
              <a:t>6</a:t>
            </a: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Classification Visualization</a:t>
            </a:r>
            <a:endParaRPr sz="2400" dirty="0">
              <a:latin typeface="Times New Roman" panose="02020603050405020304" pitchFamily="18" charset="0"/>
              <a:cs typeface="Times New Roman" panose="02020603050405020304" pitchFamily="18" charset="0"/>
            </a:endParaRPr>
          </a:p>
        </p:txBody>
      </p:sp>
      <p:sp>
        <p:nvSpPr>
          <p:cNvPr id="4" name="Google Shape;68;p15"/>
          <p:cNvSpPr txBox="1"/>
          <p:nvPr/>
        </p:nvSpPr>
        <p:spPr>
          <a:xfrm>
            <a:off x="6056671" y="0"/>
            <a:ext cx="3063371" cy="711300"/>
          </a:xfrm>
          <a:prstGeom prst="rect">
            <a:avLst/>
          </a:prstGeom>
          <a:solidFill>
            <a:srgbClr val="C0000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Times New Roman"/>
              <a:buNone/>
            </a:pPr>
            <a:r>
              <a:rPr lang="en-GB" sz="2400" b="1" dirty="0" smtClean="0">
                <a:solidFill>
                  <a:srgbClr val="FFFFFF"/>
                </a:solidFill>
                <a:latin typeface="Times New Roman"/>
                <a:ea typeface="Times New Roman"/>
                <a:cs typeface="Times New Roman"/>
                <a:sym typeface="Times New Roman"/>
              </a:rPr>
              <a:t>LIST OF MODULES</a:t>
            </a:r>
            <a:endParaRPr sz="24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2653</TotalTime>
  <Words>1552</Words>
  <Application>Microsoft Office PowerPoint</Application>
  <PresentationFormat>On-screen Show (4:3)</PresentationFormat>
  <Paragraphs>157</Paragraphs>
  <Slides>24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Tahoma</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jayasri jayasri</dc:creator>
  <cp:lastModifiedBy>Microsoft account</cp:lastModifiedBy>
  <cp:revision>64</cp:revision>
  <dcterms:modified xsi:type="dcterms:W3CDTF">2024-04-12T05:09:48Z</dcterms:modified>
</cp:coreProperties>
</file>