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1097-9387-497A-8290-01CF773751E9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6135-6503-4CD5-9329-EB7AC97DED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6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F6135-6503-4CD5-9329-EB7AC97DEDF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5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30EA6C-90D1-4A9A-887C-233906E5FA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F64BA8-98F3-44FF-9A10-2E8290D536C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DD7E17-3ECD-40BF-8F84-07248E04537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8AE7A1-3D61-4C03-9C0D-3595B868292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0D365F7-D3A2-4FDF-A76F-1205806613B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329C67-C915-4E57-BA2D-14C23BD5D7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DCECD3-905D-4DC1-8970-3604A111DB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998138-D2D8-4930-9B8E-0E9F5458E0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EDA86A-E044-4AA5-B3CE-2D1E9C1BFD6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E350C7-B294-43A4-9B88-8AF74686E54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026AD8-7AF2-4A61-9C8D-F15A82838B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2B55D6-3645-4EA2-AF09-99FCF687F6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1F38B5-C6DD-489B-91EC-2006D109CD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3DE29F-DF6E-4FF2-A076-99D5BEA3E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FAAA89-CB1C-49F5-B9F5-7B0B614BF7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4E05C68-B8EB-4F26-9D0E-AFF04FDE39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1641BC-4085-457C-99AB-64E1632609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2CECBC4-CB59-4E8B-856C-F9A599F0B5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327A6C5-102B-4A14-970E-AD0C447719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9FF12C5-FC4F-4933-985A-B2BE24619C2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04817B-CDAB-4C22-9F2E-70E479783A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F8283E-29D3-49C5-95F0-B8EBCA43BA4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5E16CE-7950-48BF-B91B-A895E81AC6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61F411F-7932-4109-89AC-523137CFA65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A021C66-41DD-4C12-B566-2636E27AF5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64D158F-5026-49A7-B254-E1362FA11C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4274F98-A894-4328-BA0B-54D34B5CDC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1D27C95-230A-4567-B2C5-F3C5E80F4AD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3E6809-2A5D-4092-B990-D54F1B9704F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3E546B-05C8-4DB2-AB10-E5789786E99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41D6A-106A-4B50-B963-667FCDFF84A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5AF65D-C4B1-4FD0-B5C0-C1D4E93446A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7D232D-D442-43A0-9273-2D00E6E3BA2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1A4AFD-6218-40FB-AE37-1E70FBD23DD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96C74B-445E-4285-92AA-486CF2D3D1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297979-50A1-4974-BF6E-B08A38A480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 hidden="1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bg object 16"/>
          <p:cNvSpPr/>
          <p:nvPr/>
        </p:nvSpPr>
        <p:spPr>
          <a:xfrm>
            <a:off x="7449120" y="4680"/>
            <a:ext cx="4741920" cy="6852960"/>
          </a:xfrm>
          <a:custGeom>
            <a:avLst/>
            <a:gdLst>
              <a:gd name="textAreaLeft" fmla="*/ 0 w 4741920"/>
              <a:gd name="textAreaRight" fmla="*/ 4742640 w 4741920"/>
              <a:gd name="textAreaTop" fmla="*/ 0 h 6852960"/>
              <a:gd name="textAreaBottom" fmla="*/ 6853680 h 6852960"/>
            </a:gdLst>
            <a:ahLst/>
            <a:cxnLst/>
            <a:rect l="textAreaLeft" t="textAreaTop" r="textAreaRight" b="textAreaBottom"/>
            <a:pathLst>
              <a:path w="4742815" h="6853555">
                <a:moveTo>
                  <a:pt x="1928188" y="0"/>
                </a:moveTo>
                <a:lnTo>
                  <a:pt x="3146898" y="6852958"/>
                </a:lnTo>
              </a:path>
              <a:path w="4742815" h="6853555">
                <a:moveTo>
                  <a:pt x="4742293" y="3690363"/>
                </a:moveTo>
                <a:lnTo>
                  <a:pt x="0" y="6852958"/>
                </a:lnTo>
              </a:path>
            </a:pathLst>
          </a:custGeom>
          <a:noFill/>
          <a:ln w="9359">
            <a:solidFill>
              <a:srgbClr val="5E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7"/>
          <p:cNvSpPr/>
          <p:nvPr/>
        </p:nvSpPr>
        <p:spPr>
          <a:xfrm>
            <a:off x="9181800" y="0"/>
            <a:ext cx="3009240" cy="6857280"/>
          </a:xfrm>
          <a:custGeom>
            <a:avLst/>
            <a:gdLst>
              <a:gd name="textAreaLeft" fmla="*/ 0 w 3009240"/>
              <a:gd name="textAreaRight" fmla="*/ 3009960 w 30092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3009900" h="6858000">
                <a:moveTo>
                  <a:pt x="3009489" y="0"/>
                </a:moveTo>
                <a:lnTo>
                  <a:pt x="2044677" y="0"/>
                </a:lnTo>
                <a:lnTo>
                  <a:pt x="0" y="6857631"/>
                </a:lnTo>
                <a:lnTo>
                  <a:pt x="3009489" y="6857631"/>
                </a:lnTo>
                <a:lnTo>
                  <a:pt x="3009489" y="0"/>
                </a:lnTo>
                <a:close/>
              </a:path>
            </a:pathLst>
          </a:custGeom>
          <a:solidFill>
            <a:srgbClr val="5ECAEE">
              <a:alpha val="3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bg object 18"/>
          <p:cNvSpPr/>
          <p:nvPr/>
        </p:nvSpPr>
        <p:spPr>
          <a:xfrm>
            <a:off x="9603000" y="0"/>
            <a:ext cx="2588040" cy="6857280"/>
          </a:xfrm>
          <a:custGeom>
            <a:avLst/>
            <a:gdLst>
              <a:gd name="textAreaLeft" fmla="*/ 0 w 2588040"/>
              <a:gd name="textAreaRight" fmla="*/ 2588760 w 258804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588895" h="6858000">
                <a:moveTo>
                  <a:pt x="2588475" y="0"/>
                </a:moveTo>
                <a:lnTo>
                  <a:pt x="0" y="0"/>
                </a:lnTo>
                <a:lnTo>
                  <a:pt x="1208900" y="6857631"/>
                </a:lnTo>
                <a:lnTo>
                  <a:pt x="2588475" y="6857631"/>
                </a:lnTo>
                <a:lnTo>
                  <a:pt x="2588475" y="0"/>
                </a:lnTo>
                <a:close/>
              </a:path>
            </a:pathLst>
          </a:custGeom>
          <a:solidFill>
            <a:srgbClr val="5ECAEE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bg object 19"/>
          <p:cNvSpPr/>
          <p:nvPr/>
        </p:nvSpPr>
        <p:spPr>
          <a:xfrm>
            <a:off x="8934120" y="3047760"/>
            <a:ext cx="3257640" cy="3809880"/>
          </a:xfrm>
          <a:custGeom>
            <a:avLst/>
            <a:gdLst>
              <a:gd name="textAreaLeft" fmla="*/ 0 w 3257640"/>
              <a:gd name="textAreaRight" fmla="*/ 3258360 w 3257640"/>
              <a:gd name="textAreaTop" fmla="*/ 0 h 3809880"/>
              <a:gd name="textAreaBottom" fmla="*/ 3810600 h 3809880"/>
            </a:gdLst>
            <a:ahLst/>
            <a:cxnLst/>
            <a:rect l="textAreaLeft" t="textAreaTop" r="textAreaRight" b="textAreaBottom"/>
            <a:pathLst>
              <a:path w="3258184" h="3810634">
                <a:moveTo>
                  <a:pt x="3257994" y="0"/>
                </a:moveTo>
                <a:lnTo>
                  <a:pt x="0" y="3810596"/>
                </a:lnTo>
                <a:lnTo>
                  <a:pt x="3257994" y="3810596"/>
                </a:lnTo>
                <a:lnTo>
                  <a:pt x="3257994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bg object 20"/>
          <p:cNvSpPr/>
          <p:nvPr/>
        </p:nvSpPr>
        <p:spPr>
          <a:xfrm>
            <a:off x="9338040" y="0"/>
            <a:ext cx="2853000" cy="6857280"/>
          </a:xfrm>
          <a:custGeom>
            <a:avLst/>
            <a:gdLst>
              <a:gd name="textAreaLeft" fmla="*/ 0 w 2853000"/>
              <a:gd name="textAreaRight" fmla="*/ 2853720 w 28530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2853690" h="6858000">
                <a:moveTo>
                  <a:pt x="2853450" y="0"/>
                </a:moveTo>
                <a:lnTo>
                  <a:pt x="0" y="0"/>
                </a:lnTo>
                <a:lnTo>
                  <a:pt x="2469934" y="6857631"/>
                </a:lnTo>
                <a:lnTo>
                  <a:pt x="2853450" y="6857631"/>
                </a:lnTo>
                <a:lnTo>
                  <a:pt x="2853450" y="0"/>
                </a:lnTo>
                <a:close/>
              </a:path>
            </a:pathLst>
          </a:custGeom>
          <a:solidFill>
            <a:srgbClr val="16AFE3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bg object 21"/>
          <p:cNvSpPr/>
          <p:nvPr/>
        </p:nvSpPr>
        <p:spPr>
          <a:xfrm>
            <a:off x="10896480" y="0"/>
            <a:ext cx="1294560" cy="6857280"/>
          </a:xfrm>
          <a:custGeom>
            <a:avLst/>
            <a:gdLst>
              <a:gd name="textAreaLeft" fmla="*/ 0 w 1294560"/>
              <a:gd name="textAreaRight" fmla="*/ 1295280 w 129456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95400" h="6858000">
                <a:moveTo>
                  <a:pt x="1294851" y="0"/>
                </a:moveTo>
                <a:lnTo>
                  <a:pt x="1022687" y="0"/>
                </a:lnTo>
                <a:lnTo>
                  <a:pt x="0" y="6857631"/>
                </a:lnTo>
                <a:lnTo>
                  <a:pt x="1294851" y="6857631"/>
                </a:lnTo>
                <a:lnTo>
                  <a:pt x="1294851" y="0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bg object 22"/>
          <p:cNvSpPr/>
          <p:nvPr/>
        </p:nvSpPr>
        <p:spPr>
          <a:xfrm>
            <a:off x="10936080" y="0"/>
            <a:ext cx="1254600" cy="6857280"/>
          </a:xfrm>
          <a:custGeom>
            <a:avLst/>
            <a:gdLst>
              <a:gd name="textAreaLeft" fmla="*/ 0 w 1254600"/>
              <a:gd name="textAreaRight" fmla="*/ 1255320 w 1254600"/>
              <a:gd name="textAreaTop" fmla="*/ 0 h 6857280"/>
              <a:gd name="textAreaBottom" fmla="*/ 6858000 h 6857280"/>
            </a:gdLst>
            <a:ahLst/>
            <a:cxnLst/>
            <a:rect l="textAreaLeft" t="textAreaTop" r="textAreaRight" b="textAreaBottom"/>
            <a:pathLst>
              <a:path w="1255395" h="6858000">
                <a:moveTo>
                  <a:pt x="1255172" y="0"/>
                </a:moveTo>
                <a:lnTo>
                  <a:pt x="0" y="0"/>
                </a:lnTo>
                <a:lnTo>
                  <a:pt x="1114728" y="6857631"/>
                </a:lnTo>
                <a:lnTo>
                  <a:pt x="1255172" y="6857631"/>
                </a:lnTo>
                <a:lnTo>
                  <a:pt x="1255172" y="0"/>
                </a:lnTo>
                <a:close/>
              </a:path>
            </a:pathLst>
          </a:custGeom>
          <a:solidFill>
            <a:srgbClr val="226191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bg object 23"/>
          <p:cNvSpPr/>
          <p:nvPr/>
        </p:nvSpPr>
        <p:spPr>
          <a:xfrm>
            <a:off x="10372680" y="3590640"/>
            <a:ext cx="1819080" cy="3267000"/>
          </a:xfrm>
          <a:custGeom>
            <a:avLst/>
            <a:gdLst>
              <a:gd name="textAreaLeft" fmla="*/ 0 w 1819080"/>
              <a:gd name="textAreaRight" fmla="*/ 1819800 w 1819080"/>
              <a:gd name="textAreaTop" fmla="*/ 0 h 3267000"/>
              <a:gd name="textAreaBottom" fmla="*/ 3267720 h 3267000"/>
            </a:gdLst>
            <a:ahLst/>
            <a:cxnLst/>
            <a:rect l="textAreaLeft" t="textAreaTop" r="textAreaRight" b="textAreaBottom"/>
            <a:pathLst>
              <a:path w="1819909" h="3267709">
                <a:moveTo>
                  <a:pt x="1819440" y="0"/>
                </a:moveTo>
                <a:lnTo>
                  <a:pt x="0" y="3267710"/>
                </a:lnTo>
                <a:lnTo>
                  <a:pt x="1819440" y="3267710"/>
                </a:lnTo>
                <a:lnTo>
                  <a:pt x="1819440" y="0"/>
                </a:lnTo>
                <a:close/>
              </a:path>
            </a:pathLst>
          </a:custGeom>
          <a:solidFill>
            <a:srgbClr val="16AFE3">
              <a:alpha val="66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bg object 24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2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EF41C6ED-795A-4EEC-94C4-E6C1D7D8241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5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088ED16D-A7A8-4E5D-B2A5-9A56B491C57B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g object 1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sldNum" idx="8"/>
          </p:nvPr>
        </p:nvSpPr>
        <p:spPr>
          <a:xfrm>
            <a:off x="11353320" y="6472800"/>
            <a:ext cx="151200" cy="19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99964505-575A-4CE7-9CCA-546BE416975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‹#›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"/>
          <p:cNvSpPr/>
          <p:nvPr/>
        </p:nvSpPr>
        <p:spPr>
          <a:xfrm>
            <a:off x="742680" y="1380960"/>
            <a:ext cx="1228680" cy="1057320"/>
          </a:xfrm>
          <a:custGeom>
            <a:avLst/>
            <a:gdLst>
              <a:gd name="textAreaLeft" fmla="*/ 0 w 1228680"/>
              <a:gd name="textAreaRight" fmla="*/ 1229400 w 1228680"/>
              <a:gd name="textAreaTop" fmla="*/ 0 h 1057320"/>
              <a:gd name="textAreaBottom" fmla="*/ 1058040 h 1057320"/>
            </a:gdLst>
            <a:ahLst/>
            <a:cxnLst/>
            <a:rect l="textAreaLeft" t="textAreaTop" r="textAreaRight" b="textAreaBottom"/>
            <a:pathLst>
              <a:path w="1229360" h="1057910">
                <a:moveTo>
                  <a:pt x="964438" y="0"/>
                </a:moveTo>
                <a:lnTo>
                  <a:pt x="264236" y="0"/>
                </a:lnTo>
                <a:lnTo>
                  <a:pt x="0" y="529196"/>
                </a:lnTo>
                <a:lnTo>
                  <a:pt x="264236" y="1057681"/>
                </a:lnTo>
                <a:lnTo>
                  <a:pt x="964438" y="1057681"/>
                </a:lnTo>
                <a:lnTo>
                  <a:pt x="1229042" y="529196"/>
                </a:lnTo>
                <a:lnTo>
                  <a:pt x="964438" y="0"/>
                </a:lnTo>
                <a:close/>
              </a:path>
            </a:pathLst>
          </a:custGeom>
          <a:solidFill>
            <a:srgbClr val="5ECAEE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4"/>
          <p:cNvSpPr/>
          <p:nvPr/>
        </p:nvSpPr>
        <p:spPr>
          <a:xfrm>
            <a:off x="3752640" y="1190520"/>
            <a:ext cx="1666800" cy="1438200"/>
          </a:xfrm>
          <a:custGeom>
            <a:avLst/>
            <a:gdLst>
              <a:gd name="textAreaLeft" fmla="*/ 0 w 1666800"/>
              <a:gd name="textAreaRight" fmla="*/ 1667520 w 1666800"/>
              <a:gd name="textAreaTop" fmla="*/ 0 h 1438200"/>
              <a:gd name="textAreaBottom" fmla="*/ 1438920 h 1438200"/>
            </a:gdLst>
            <a:ahLst/>
            <a:cxnLst/>
            <a:rect l="textAreaLeft" t="textAreaTop" r="textAreaRight" b="textAreaBottom"/>
            <a:pathLst>
              <a:path w="1667510" h="1438910">
                <a:moveTo>
                  <a:pt x="1307884" y="0"/>
                </a:moveTo>
                <a:lnTo>
                  <a:pt x="359651" y="0"/>
                </a:lnTo>
                <a:lnTo>
                  <a:pt x="0" y="718921"/>
                </a:lnTo>
                <a:lnTo>
                  <a:pt x="359651" y="1438554"/>
                </a:lnTo>
                <a:lnTo>
                  <a:pt x="1307884" y="1438554"/>
                </a:lnTo>
                <a:lnTo>
                  <a:pt x="1667167" y="718921"/>
                </a:lnTo>
                <a:lnTo>
                  <a:pt x="1307884" y="0"/>
                </a:lnTo>
                <a:close/>
              </a:path>
            </a:pathLst>
          </a:custGeom>
          <a:solidFill>
            <a:srgbClr val="41CFA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bject 5"/>
          <p:cNvSpPr/>
          <p:nvPr/>
        </p:nvSpPr>
        <p:spPr>
          <a:xfrm>
            <a:off x="3800160" y="5229000"/>
            <a:ext cx="723960" cy="619200"/>
          </a:xfrm>
          <a:custGeom>
            <a:avLst/>
            <a:gdLst>
              <a:gd name="textAreaLeft" fmla="*/ 0 w 723960"/>
              <a:gd name="textAreaRight" fmla="*/ 724680 w 723960"/>
              <a:gd name="textAreaTop" fmla="*/ 0 h 619200"/>
              <a:gd name="textAreaBottom" fmla="*/ 619920 h 619200"/>
            </a:gdLst>
            <a:ahLst/>
            <a:cxnLst/>
            <a:rect l="textAreaLeft" t="textAreaTop" r="textAreaRight" b="textAreaBottom"/>
            <a:pathLst>
              <a:path w="724535" h="619760">
                <a:moveTo>
                  <a:pt x="569518" y="0"/>
                </a:moveTo>
                <a:lnTo>
                  <a:pt x="154800" y="0"/>
                </a:lnTo>
                <a:lnTo>
                  <a:pt x="0" y="309968"/>
                </a:lnTo>
                <a:lnTo>
                  <a:pt x="154800" y="619569"/>
                </a:lnTo>
                <a:lnTo>
                  <a:pt x="569518" y="619569"/>
                </a:lnTo>
                <a:lnTo>
                  <a:pt x="724319" y="309968"/>
                </a:lnTo>
                <a:lnTo>
                  <a:pt x="569518" y="0"/>
                </a:lnTo>
                <a:close/>
              </a:path>
            </a:pathLst>
          </a:custGeom>
          <a:solidFill>
            <a:srgbClr val="41AF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bject 6"/>
          <p:cNvSpPr/>
          <p:nvPr/>
        </p:nvSpPr>
        <p:spPr>
          <a:xfrm>
            <a:off x="1838160" y="1104840"/>
            <a:ext cx="647640" cy="561960"/>
          </a:xfrm>
          <a:custGeom>
            <a:avLst/>
            <a:gdLst>
              <a:gd name="textAreaLeft" fmla="*/ 0 w 647640"/>
              <a:gd name="textAreaRight" fmla="*/ 648360 w 647640"/>
              <a:gd name="textAreaTop" fmla="*/ 0 h 561960"/>
              <a:gd name="textAreaBottom" fmla="*/ 562680 h 561960"/>
            </a:gdLst>
            <a:ahLst/>
            <a:cxnLst/>
            <a:rect l="textAreaLeft" t="textAreaTop" r="textAreaRight" b="textAreaBottom"/>
            <a:pathLst>
              <a:path w="648335" h="562610">
                <a:moveTo>
                  <a:pt x="507606" y="0"/>
                </a:moveTo>
                <a:lnTo>
                  <a:pt x="140398" y="0"/>
                </a:lnTo>
                <a:lnTo>
                  <a:pt x="0" y="280809"/>
                </a:lnTo>
                <a:lnTo>
                  <a:pt x="140398" y="562317"/>
                </a:lnTo>
                <a:lnTo>
                  <a:pt x="507606" y="562317"/>
                </a:lnTo>
                <a:lnTo>
                  <a:pt x="648004" y="280809"/>
                </a:lnTo>
                <a:lnTo>
                  <a:pt x="507606" y="0"/>
                </a:lnTo>
                <a:close/>
              </a:path>
            </a:pathLst>
          </a:custGeom>
          <a:solidFill>
            <a:srgbClr val="2D936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485800" y="1104840"/>
            <a:ext cx="7426624" cy="30442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3009240" indent="0">
              <a:lnSpc>
                <a:spcPts val="3801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US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Jayasri M</a:t>
            </a:r>
            <a:endParaRPr lang="en-IN" sz="2400" strike="noStrike" spc="-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009240" indent="0">
              <a:lnSpc>
                <a:spcPts val="3801"/>
              </a:lnSpc>
              <a:buNone/>
              <a:tabLst>
                <a:tab pos="0" algn="l"/>
              </a:tabLst>
            </a:pPr>
            <a:r>
              <a:rPr lang="en-IN" sz="2400" strike="noStrike" spc="9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NM</a:t>
            </a:r>
            <a:r>
              <a:rPr lang="en-IN" sz="2400" strike="noStrike" spc="-15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ID:</a:t>
            </a:r>
            <a:r>
              <a:rPr lang="en-IN" sz="2400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au721221104021</a:t>
            </a:r>
            <a:br>
              <a:rPr lang="en-IN" sz="2400" strike="noStrike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400" spc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REG NO:721221104021</a:t>
            </a:r>
            <a:br>
              <a:rPr lang="en-IN" sz="3200" b="0" strike="noStrike" spc="1" dirty="0">
                <a:solidFill>
                  <a:schemeClr val="dk1"/>
                </a:solidFill>
                <a:latin typeface="Trebuchet MS"/>
              </a:rPr>
            </a:br>
            <a:br>
              <a:rPr sz="3200" dirty="0"/>
            </a:b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42" name="object 9"/>
          <p:cNvSpPr/>
          <p:nvPr/>
        </p:nvSpPr>
        <p:spPr>
          <a:xfrm>
            <a:off x="6287400" y="3485160"/>
            <a:ext cx="1861200" cy="10591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3200" b="1" strike="noStrike" spc="-7" dirty="0">
                <a:solidFill>
                  <a:srgbClr val="2D936A"/>
                </a:solidFill>
                <a:latin typeface="Trebuchet MS"/>
              </a:rPr>
              <a:t>Final</a:t>
            </a:r>
            <a:r>
              <a:rPr lang="en-IN" sz="2400" b="1" strike="noStrike" spc="-80" dirty="0">
                <a:solidFill>
                  <a:srgbClr val="2D936A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rgbClr val="2D936A"/>
                </a:solidFill>
                <a:latin typeface="Trebuchet MS"/>
              </a:rPr>
              <a:t>Project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0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B6B79FA-791E-4B7B-9924-93EC196BA15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55280" y="386280"/>
            <a:ext cx="248724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R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E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S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ULTS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object 3"/>
          <p:cNvPicPr/>
          <p:nvPr/>
        </p:nvPicPr>
        <p:blipFill>
          <a:blip r:embed="rId3"/>
          <a:stretch/>
        </p:blipFill>
        <p:spPr>
          <a:xfrm>
            <a:off x="540000" y="1175760"/>
            <a:ext cx="4408920" cy="4853160"/>
          </a:xfrm>
          <a:prstGeom prst="rect">
            <a:avLst/>
          </a:prstGeom>
          <a:ln w="0">
            <a:noFill/>
          </a:ln>
        </p:spPr>
      </p:pic>
      <p:pic>
        <p:nvPicPr>
          <p:cNvPr id="252" name="object 4"/>
          <p:cNvPicPr/>
          <p:nvPr/>
        </p:nvPicPr>
        <p:blipFill>
          <a:blip r:embed="rId4"/>
          <a:stretch/>
        </p:blipFill>
        <p:spPr>
          <a:xfrm>
            <a:off x="5940000" y="1002240"/>
            <a:ext cx="5039280" cy="4936680"/>
          </a:xfrm>
          <a:prstGeom prst="rect">
            <a:avLst/>
          </a:prstGeom>
          <a:ln w="0">
            <a:noFill/>
          </a:ln>
        </p:spPr>
      </p:pic>
      <p:sp>
        <p:nvSpPr>
          <p:cNvPr id="253" name="object 5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26456272-D8F2-4D5C-873D-6FFBF17EEBA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10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1604963"/>
            <a:ext cx="10972800" cy="3976687"/>
          </a:xfrm>
        </p:spPr>
        <p:txBody>
          <a:bodyPr/>
          <a:lstStyle/>
          <a:p>
            <a:pPr algn="just"/>
            <a:r>
              <a:rPr lang="en-US" dirty="0"/>
              <a:t>                                                                          </a:t>
            </a:r>
          </a:p>
          <a:p>
            <a:pPr algn="just"/>
            <a:endParaRPr lang="en-US" sz="4000" dirty="0"/>
          </a:p>
          <a:p>
            <a:pPr algn="just"/>
            <a:endParaRPr lang="en-US" sz="4000" dirty="0"/>
          </a:p>
          <a:p>
            <a:pPr algn="ctr"/>
            <a:r>
              <a:rPr lang="en-US" sz="5400" b="1" dirty="0">
                <a:solidFill>
                  <a:srgbClr val="0070C0"/>
                </a:solidFill>
              </a:rPr>
              <a:t>THANK YOU</a:t>
            </a:r>
            <a:endParaRPr lang="en-IN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object 3"/>
          <p:cNvGrpSpPr/>
          <p:nvPr/>
        </p:nvGrpSpPr>
        <p:grpSpPr>
          <a:xfrm>
            <a:off x="466560" y="6409800"/>
            <a:ext cx="3704040" cy="294120"/>
            <a:chOff x="466560" y="6409800"/>
            <a:chExt cx="3704040" cy="294120"/>
          </a:xfrm>
        </p:grpSpPr>
        <p:pic>
          <p:nvPicPr>
            <p:cNvPr id="146" name="object 4"/>
            <p:cNvPicPr/>
            <p:nvPr/>
          </p:nvPicPr>
          <p:blipFill>
            <a:blip r:embed="rId2"/>
            <a:stretch/>
          </p:blipFill>
          <p:spPr>
            <a:xfrm>
              <a:off x="1666800" y="6467040"/>
              <a:ext cx="75600" cy="176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object 5"/>
            <p:cNvPicPr/>
            <p:nvPr/>
          </p:nvPicPr>
          <p:blipFill>
            <a:blip r:embed="rId3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3800" y="828720"/>
            <a:ext cx="39114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PROJECT</a:t>
            </a:r>
            <a:r>
              <a:rPr lang="en-IN" sz="3600" b="1" strike="noStrike" spc="-6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TITLE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1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8E45A54F-4E75-46E6-820E-DD89D2C9D7F7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2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257400" y="1854720"/>
            <a:ext cx="11333520" cy="32161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462240">
              <a:lnSpc>
                <a:spcPct val="100000"/>
              </a:lnSpc>
              <a:spcBef>
                <a:spcPts val="99"/>
              </a:spcBef>
              <a:tabLst>
                <a:tab pos="3712680" algn="l"/>
                <a:tab pos="5252040" algn="l"/>
              </a:tabLst>
            </a:pPr>
            <a:r>
              <a:rPr lang="en-IN" sz="2800" b="1" strike="noStrike" spc="-7" dirty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800" b="1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800" b="1" strike="noStrike" spc="-7" dirty="0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800" b="1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800" b="1" strike="noStrike" spc="-7" dirty="0">
                <a:solidFill>
                  <a:srgbClr val="000000"/>
                </a:solidFill>
                <a:latin typeface="Times New Roman"/>
              </a:rPr>
              <a:t>WITH RESNET101 MODEL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 indent="914400">
              <a:lnSpc>
                <a:spcPts val="2650"/>
              </a:lnSpc>
              <a:spcBef>
                <a:spcPts val="1964"/>
              </a:spcBef>
              <a:tabLst>
                <a:tab pos="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This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employs 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convolutional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Image recognition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tasks.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leveraging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package in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pre-trained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model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utilized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identify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objects within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images.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Through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combination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spcBef>
                <a:spcPts val="11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image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preprocessing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techniques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normalization, the model is fine-tuned to achieve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accurate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 recognition.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project aims to demonstrate 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effectiveness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deep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 in computer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vision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applications,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showcasing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power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convolutional neural 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networks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in identifying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objects with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high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and efficiency.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object 2"/>
          <p:cNvSpPr/>
          <p:nvPr/>
        </p:nvSpPr>
        <p:spPr>
          <a:xfrm>
            <a:off x="0" y="0"/>
            <a:ext cx="12191760" cy="6858000"/>
          </a:xfrm>
          <a:custGeom>
            <a:avLst/>
            <a:gdLst>
              <a:gd name="textAreaLeft" fmla="*/ 0 w 12191760"/>
              <a:gd name="textAreaRight" fmla="*/ 12192480 w 12191760"/>
              <a:gd name="textAreaTop" fmla="*/ 0 h 6858000"/>
              <a:gd name="textAreaBottom" fmla="*/ 6858720 h 6858000"/>
            </a:gdLst>
            <a:ahLst/>
            <a:cxnLst/>
            <a:rect l="textAreaLeft" t="textAreaTop" r="textAreaRight" b="textAreaBottom"/>
            <a:pathLst>
              <a:path w="12192635" h="6858634">
                <a:moveTo>
                  <a:pt x="12192114" y="0"/>
                </a:moveTo>
                <a:lnTo>
                  <a:pt x="0" y="0"/>
                </a:lnTo>
                <a:lnTo>
                  <a:pt x="0" y="6858355"/>
                </a:lnTo>
                <a:lnTo>
                  <a:pt x="12192114" y="6858355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object 3"/>
          <p:cNvGrpSpPr/>
          <p:nvPr/>
        </p:nvGrpSpPr>
        <p:grpSpPr>
          <a:xfrm>
            <a:off x="7449120" y="0"/>
            <a:ext cx="4741920" cy="6857640"/>
            <a:chOff x="7449120" y="0"/>
            <a:chExt cx="4741920" cy="6857640"/>
          </a:xfrm>
        </p:grpSpPr>
        <p:sp>
          <p:nvSpPr>
            <p:cNvPr id="153" name="object 4"/>
            <p:cNvSpPr/>
            <p:nvPr/>
          </p:nvSpPr>
          <p:spPr>
            <a:xfrm>
              <a:off x="7449120" y="4680"/>
              <a:ext cx="4741920" cy="6852960"/>
            </a:xfrm>
            <a:custGeom>
              <a:avLst/>
              <a:gdLst>
                <a:gd name="textAreaLeft" fmla="*/ 0 w 4741920"/>
                <a:gd name="textAreaRight" fmla="*/ 4742640 w 474192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4742815" h="6853555">
                  <a:moveTo>
                    <a:pt x="1928188" y="0"/>
                  </a:moveTo>
                  <a:lnTo>
                    <a:pt x="3146898" y="6852958"/>
                  </a:lnTo>
                </a:path>
                <a:path w="4742815" h="6853555">
                  <a:moveTo>
                    <a:pt x="4742293" y="3690363"/>
                  </a:moveTo>
                  <a:lnTo>
                    <a:pt x="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object 5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object 7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object 8"/>
          <p:cNvSpPr/>
          <p:nvPr/>
        </p:nvSpPr>
        <p:spPr>
          <a:xfrm>
            <a:off x="7362720" y="447480"/>
            <a:ext cx="361800" cy="361800"/>
          </a:xfrm>
          <a:custGeom>
            <a:avLst/>
            <a:gdLst>
              <a:gd name="textAreaLeft" fmla="*/ 0 w 361800"/>
              <a:gd name="textAreaRight" fmla="*/ 362520 w 361800"/>
              <a:gd name="textAreaTop" fmla="*/ 0 h 361800"/>
              <a:gd name="textAreaBottom" fmla="*/ 362520 h 361800"/>
            </a:gdLst>
            <a:ahLst/>
            <a:cxnLst/>
            <a:rect l="textAreaLeft" t="textAreaTop" r="textAreaRight" b="textAreaBottom"/>
            <a:pathLst>
              <a:path w="362584" h="362584">
                <a:moveTo>
                  <a:pt x="181076" y="0"/>
                </a:moveTo>
                <a:lnTo>
                  <a:pt x="133038" y="6465"/>
                </a:lnTo>
                <a:lnTo>
                  <a:pt x="89810" y="24719"/>
                </a:lnTo>
                <a:lnTo>
                  <a:pt x="53143" y="53054"/>
                </a:lnTo>
                <a:lnTo>
                  <a:pt x="24785" y="89757"/>
                </a:lnTo>
                <a:lnTo>
                  <a:pt x="6488" y="133120"/>
                </a:lnTo>
                <a:lnTo>
                  <a:pt x="0" y="181432"/>
                </a:lnTo>
                <a:lnTo>
                  <a:pt x="6488" y="229444"/>
                </a:lnTo>
                <a:lnTo>
                  <a:pt x="24785" y="272605"/>
                </a:lnTo>
                <a:lnTo>
                  <a:pt x="53143" y="309187"/>
                </a:lnTo>
                <a:lnTo>
                  <a:pt x="89810" y="337459"/>
                </a:lnTo>
                <a:lnTo>
                  <a:pt x="133038" y="355691"/>
                </a:lnTo>
                <a:lnTo>
                  <a:pt x="181076" y="362153"/>
                </a:lnTo>
                <a:lnTo>
                  <a:pt x="229238" y="355691"/>
                </a:lnTo>
                <a:lnTo>
                  <a:pt x="272500" y="337459"/>
                </a:lnTo>
                <a:lnTo>
                  <a:pt x="309143" y="309187"/>
                </a:lnTo>
                <a:lnTo>
                  <a:pt x="337446" y="272605"/>
                </a:lnTo>
                <a:lnTo>
                  <a:pt x="355689" y="229444"/>
                </a:lnTo>
                <a:lnTo>
                  <a:pt x="362153" y="181432"/>
                </a:lnTo>
                <a:lnTo>
                  <a:pt x="355689" y="133120"/>
                </a:lnTo>
                <a:lnTo>
                  <a:pt x="337446" y="89757"/>
                </a:lnTo>
                <a:lnTo>
                  <a:pt x="309143" y="53054"/>
                </a:lnTo>
                <a:lnTo>
                  <a:pt x="272500" y="24719"/>
                </a:lnTo>
                <a:lnTo>
                  <a:pt x="229238" y="6465"/>
                </a:lnTo>
                <a:lnTo>
                  <a:pt x="181076" y="0"/>
                </a:lnTo>
                <a:close/>
              </a:path>
            </a:pathLst>
          </a:custGeom>
          <a:solidFill>
            <a:srgbClr val="EAEAE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8" name="object 9"/>
          <p:cNvGrpSpPr/>
          <p:nvPr/>
        </p:nvGrpSpPr>
        <p:grpSpPr>
          <a:xfrm>
            <a:off x="48240" y="3819240"/>
            <a:ext cx="4122360" cy="3008880"/>
            <a:chOff x="48240" y="3819240"/>
            <a:chExt cx="4122360" cy="3008880"/>
          </a:xfrm>
        </p:grpSpPr>
        <p:pic>
          <p:nvPicPr>
            <p:cNvPr id="159" name="object 10"/>
            <p:cNvPicPr/>
            <p:nvPr/>
          </p:nvPicPr>
          <p:blipFill>
            <a:blip r:embed="rId2"/>
            <a:stretch/>
          </p:blipFill>
          <p:spPr>
            <a:xfrm>
              <a:off x="466560" y="6409800"/>
              <a:ext cx="3704040" cy="294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object 11"/>
            <p:cNvPicPr/>
            <p:nvPr/>
          </p:nvPicPr>
          <p:blipFill>
            <a:blip r:embed="rId3"/>
            <a:stretch/>
          </p:blipFill>
          <p:spPr>
            <a:xfrm>
              <a:off x="48240" y="3819240"/>
              <a:ext cx="1732320" cy="3008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39800" y="446400"/>
            <a:ext cx="2350080" cy="11574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A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GE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NDA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12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fld id="{774956D7-54E2-4464-BB67-29020D2E5136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3</a:t>
            </a:fld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object 13"/>
          <p:cNvSpPr/>
          <p:nvPr/>
        </p:nvSpPr>
        <p:spPr>
          <a:xfrm>
            <a:off x="1499040" y="201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object 14"/>
          <p:cNvSpPr/>
          <p:nvPr/>
        </p:nvSpPr>
        <p:spPr>
          <a:xfrm>
            <a:off x="1499040" y="23508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object 15"/>
          <p:cNvSpPr/>
          <p:nvPr/>
        </p:nvSpPr>
        <p:spPr>
          <a:xfrm>
            <a:off x="1499040" y="2687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object 16"/>
          <p:cNvSpPr/>
          <p:nvPr/>
        </p:nvSpPr>
        <p:spPr>
          <a:xfrm>
            <a:off x="1499040" y="302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bject 17"/>
          <p:cNvSpPr/>
          <p:nvPr/>
        </p:nvSpPr>
        <p:spPr>
          <a:xfrm>
            <a:off x="1499040" y="33616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bject 18"/>
          <p:cNvSpPr/>
          <p:nvPr/>
        </p:nvSpPr>
        <p:spPr>
          <a:xfrm>
            <a:off x="1499040" y="43725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1540800" y="1917000"/>
            <a:ext cx="9109800" cy="389952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86840" indent="0">
              <a:lnSpc>
                <a:spcPts val="2764"/>
              </a:lnSpc>
              <a:spcBef>
                <a:spcPts val="99"/>
              </a:spcBef>
              <a:buNone/>
              <a:tabLst>
                <a:tab pos="0" algn="l"/>
              </a:tabLst>
            </a:pP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Introduction: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Overview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Power</a:t>
            </a:r>
            <a:r>
              <a:rPr lang="en-IN" sz="2400" b="0" strike="noStrike" spc="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of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Learning:</a:t>
            </a:r>
            <a:r>
              <a:rPr lang="en-IN" sz="2400" b="0" strike="noStrike" spc="9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Understanding </a:t>
            </a:r>
            <a:r>
              <a:rPr lang="en-IN" sz="2400" b="0" strike="noStrike" spc="-12" dirty="0">
                <a:solidFill>
                  <a:schemeClr val="dk1"/>
                </a:solidFill>
                <a:latin typeface="Times New Roman"/>
              </a:rPr>
              <a:t>CNNs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Leveraging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Models: Introduction to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585" dirty="0">
                <a:solidFill>
                  <a:schemeClr val="dk1"/>
                </a:solidFill>
                <a:latin typeface="Times New Roman"/>
              </a:rPr>
              <a:t> </a:t>
            </a:r>
          </a:p>
          <a:p>
            <a:pPr marL="186840" indent="0">
              <a:lnSpc>
                <a:spcPts val="2650"/>
              </a:lnSpc>
              <a:spcBef>
                <a:spcPts val="164"/>
              </a:spcBef>
              <a:buNone/>
              <a:tabLst>
                <a:tab pos="0" algn="l"/>
              </a:tabLst>
            </a:pP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TorchVision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: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Simplifying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Learning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with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PyTorch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Implementation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Steps:Loading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Preprocessing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Images 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Loading </a:t>
            </a:r>
            <a:r>
              <a:rPr lang="en-IN" sz="2400" b="0" strike="noStrike" spc="-7" dirty="0" err="1">
                <a:solidFill>
                  <a:schemeClr val="dk1"/>
                </a:solidFill>
                <a:latin typeface="Times New Roman"/>
              </a:rPr>
              <a:t>Pretrained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 ResNet101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Model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Evaluation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Testing</a:t>
            </a:r>
            <a:r>
              <a:rPr lang="en-IN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Results</a:t>
            </a:r>
            <a:r>
              <a:rPr lang="en-IN" sz="2400" b="0" strike="noStrike" spc="-2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and</a:t>
            </a:r>
            <a:r>
              <a:rPr lang="en-IN" sz="2400" b="0" strike="noStrike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Performance</a:t>
            </a:r>
            <a:r>
              <a:rPr lang="en-IN" sz="2400" spc="-1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Analysis</a:t>
            </a:r>
          </a:p>
          <a:p>
            <a:pPr marL="186840">
              <a:lnSpc>
                <a:spcPts val="2650"/>
              </a:lnSpc>
              <a:spcBef>
                <a:spcPts val="164"/>
              </a:spcBef>
              <a:tabLst>
                <a:tab pos="0" algn="l"/>
              </a:tabLst>
            </a:pP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Conclusion:</a:t>
            </a:r>
            <a:r>
              <a:rPr lang="en-IN" sz="2400" b="0" strike="noStrike" spc="7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Demonstrating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the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Effectiveness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 of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Deep Learning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in</a:t>
            </a:r>
            <a:r>
              <a:rPr lang="en-IN" sz="2400" b="0" strike="noStrike" spc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chemeClr val="dk1"/>
                </a:solidFill>
                <a:latin typeface="Times New Roman"/>
              </a:rPr>
              <a:t>Image </a:t>
            </a:r>
            <a:r>
              <a:rPr lang="en-IN" sz="2400" b="0" strike="noStrike" spc="-585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chemeClr val="dk1"/>
                </a:solidFill>
                <a:latin typeface="Times New Roman"/>
              </a:rPr>
              <a:t>Recognition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object 2"/>
          <p:cNvGrpSpPr/>
          <p:nvPr/>
        </p:nvGrpSpPr>
        <p:grpSpPr>
          <a:xfrm>
            <a:off x="9377280" y="0"/>
            <a:ext cx="2813760" cy="6857640"/>
            <a:chOff x="9377280" y="0"/>
            <a:chExt cx="2813760" cy="6857640"/>
          </a:xfrm>
        </p:grpSpPr>
        <p:sp>
          <p:nvSpPr>
            <p:cNvPr id="173" name="object 3"/>
            <p:cNvSpPr/>
            <p:nvPr/>
          </p:nvSpPr>
          <p:spPr>
            <a:xfrm>
              <a:off x="9377280" y="4680"/>
              <a:ext cx="1218600" cy="6852960"/>
            </a:xfrm>
            <a:custGeom>
              <a:avLst/>
              <a:gdLst>
                <a:gd name="textAreaLeft" fmla="*/ 0 w 1218600"/>
                <a:gd name="textAreaRight" fmla="*/ 1219320 w 1218600"/>
                <a:gd name="textAreaTop" fmla="*/ 0 h 6852960"/>
                <a:gd name="textAreaBottom" fmla="*/ 6853680 h 6852960"/>
              </a:gdLst>
              <a:ahLst/>
              <a:cxnLst/>
              <a:rect l="textAreaLeft" t="textAreaTop" r="textAreaRight" b="textAreaBottom"/>
              <a:pathLst>
                <a:path w="1219200" h="6853555">
                  <a:moveTo>
                    <a:pt x="0" y="0"/>
                  </a:moveTo>
                  <a:lnTo>
                    <a:pt x="1218710" y="6852958"/>
                  </a:lnTo>
                </a:path>
              </a:pathLst>
            </a:custGeom>
            <a:noFill/>
            <a:ln w="9359">
              <a:solidFill>
                <a:srgbClr val="5E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object 4"/>
            <p:cNvSpPr/>
            <p:nvPr/>
          </p:nvSpPr>
          <p:spPr>
            <a:xfrm>
              <a:off x="9603000" y="0"/>
              <a:ext cx="2588040" cy="6857280"/>
            </a:xfrm>
            <a:custGeom>
              <a:avLst/>
              <a:gdLst>
                <a:gd name="textAreaLeft" fmla="*/ 0 w 2588040"/>
                <a:gd name="textAreaRight" fmla="*/ 2588760 w 258804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2588895" h="6858000">
                  <a:moveTo>
                    <a:pt x="2588475" y="0"/>
                  </a:moveTo>
                  <a:lnTo>
                    <a:pt x="0" y="0"/>
                  </a:lnTo>
                  <a:lnTo>
                    <a:pt x="1208900" y="6857631"/>
                  </a:lnTo>
                  <a:lnTo>
                    <a:pt x="2588475" y="6857631"/>
                  </a:lnTo>
                  <a:lnTo>
                    <a:pt x="2588475" y="0"/>
                  </a:lnTo>
                  <a:close/>
                </a:path>
              </a:pathLst>
            </a:custGeom>
            <a:solidFill>
              <a:srgbClr val="5ECAEE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object 5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>
                <a:gd name="textAreaLeft" fmla="*/ 0 w 1294560"/>
                <a:gd name="textAreaRight" fmla="*/ 1295280 w 1294560"/>
                <a:gd name="textAreaTop" fmla="*/ 0 h 6857280"/>
                <a:gd name="textAreaBottom" fmla="*/ 6858000 h 6857280"/>
              </a:gdLst>
              <a:ahLst/>
              <a:cxnLst/>
              <a:rect l="textAreaLeft" t="textAreaTop" r="textAreaRight" b="textAreaBottom"/>
              <a:pathLst>
                <a:path w="1295400" h="6858000">
                  <a:moveTo>
                    <a:pt x="1294851" y="0"/>
                  </a:moveTo>
                  <a:lnTo>
                    <a:pt x="1022687" y="0"/>
                  </a:lnTo>
                  <a:lnTo>
                    <a:pt x="0" y="6857631"/>
                  </a:lnTo>
                  <a:lnTo>
                    <a:pt x="1294851" y="6857631"/>
                  </a:lnTo>
                  <a:lnTo>
                    <a:pt x="1294851" y="0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object 6"/>
          <p:cNvSpPr/>
          <p:nvPr/>
        </p:nvSpPr>
        <p:spPr>
          <a:xfrm>
            <a:off x="0" y="4009680"/>
            <a:ext cx="447480" cy="2848680"/>
          </a:xfrm>
          <a:custGeom>
            <a:avLst/>
            <a:gdLst>
              <a:gd name="textAreaLeft" fmla="*/ 0 w 447480"/>
              <a:gd name="textAreaRight" fmla="*/ 448200 w 447480"/>
              <a:gd name="textAreaTop" fmla="*/ 0 h 2848680"/>
              <a:gd name="textAreaBottom" fmla="*/ 2849400 h 2848680"/>
            </a:gdLst>
            <a:ahLst/>
            <a:cxnLst/>
            <a:rect l="textAreaLeft" t="textAreaTop" r="textAreaRight" b="textAreaBottom"/>
            <a:pathLst>
              <a:path w="448309" h="2849245">
                <a:moveTo>
                  <a:pt x="0" y="0"/>
                </a:moveTo>
                <a:lnTo>
                  <a:pt x="0" y="2848673"/>
                </a:lnTo>
                <a:lnTo>
                  <a:pt x="447840" y="2848673"/>
                </a:lnTo>
                <a:lnTo>
                  <a:pt x="0" y="0"/>
                </a:lnTo>
                <a:close/>
              </a:path>
            </a:pathLst>
          </a:custGeom>
          <a:solidFill>
            <a:srgbClr val="5ECAEE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object 8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4120" y="575280"/>
            <a:ext cx="572364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PROBLEM STATEMENT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10"/>
          <p:cNvSpPr/>
          <p:nvPr/>
        </p:nvSpPr>
        <p:spPr>
          <a:xfrm>
            <a:off x="167400" y="158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object 11"/>
          <p:cNvSpPr/>
          <p:nvPr/>
        </p:nvSpPr>
        <p:spPr>
          <a:xfrm>
            <a:off x="383400" y="1483920"/>
            <a:ext cx="118846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Develop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efficient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capable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identifying objects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within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object 12"/>
          <p:cNvSpPr/>
          <p:nvPr/>
        </p:nvSpPr>
        <p:spPr>
          <a:xfrm>
            <a:off x="383400" y="1820880"/>
            <a:ext cx="9658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object 13"/>
          <p:cNvSpPr/>
          <p:nvPr/>
        </p:nvSpPr>
        <p:spPr>
          <a:xfrm>
            <a:off x="167400" y="259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bject 14"/>
          <p:cNvSpPr/>
          <p:nvPr/>
        </p:nvSpPr>
        <p:spPr>
          <a:xfrm>
            <a:off x="383400" y="2494800"/>
            <a:ext cx="11064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leverage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techniques,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utilizing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ResNet101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Neural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Network(CNN)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architecture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 err="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on the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ImageNet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dataset.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5"/>
          <p:cNvSpPr/>
          <p:nvPr/>
        </p:nvSpPr>
        <p:spPr>
          <a:xfrm>
            <a:off x="167400" y="360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6"/>
          <p:cNvSpPr/>
          <p:nvPr/>
        </p:nvSpPr>
        <p:spPr>
          <a:xfrm>
            <a:off x="383400" y="3505680"/>
            <a:ext cx="111423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goal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demonstrating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capability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modern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approaches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computer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object 17"/>
          <p:cNvSpPr/>
          <p:nvPr/>
        </p:nvSpPr>
        <p:spPr>
          <a:xfrm>
            <a:off x="167400" y="461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object 18"/>
          <p:cNvSpPr/>
          <p:nvPr/>
        </p:nvSpPr>
        <p:spPr>
          <a:xfrm>
            <a:off x="383400" y="4516560"/>
            <a:ext cx="112420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implemented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package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model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loading,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preprocessing,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evaluation.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object 19"/>
          <p:cNvSpPr/>
          <p:nvPr/>
        </p:nvSpPr>
        <p:spPr>
          <a:xfrm>
            <a:off x="167400" y="562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20"/>
          <p:cNvSpPr/>
          <p:nvPr/>
        </p:nvSpPr>
        <p:spPr>
          <a:xfrm>
            <a:off x="383400" y="5527440"/>
            <a:ext cx="117378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should showcase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transfer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by fine-tuning the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pretrained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ResNet101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 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achieve optimal performance.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39800" y="828720"/>
            <a:ext cx="5292000" cy="1162080"/>
          </a:xfrm>
          <a:prstGeom prst="rect">
            <a:avLst/>
          </a:prstGeom>
          <a:noFill/>
          <a:ln w="0">
            <a:noFill/>
          </a:ln>
        </p:spPr>
        <p:txBody>
          <a:bodyPr lIns="0" tIns="1728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pos="0" algn="l"/>
              </a:tabLst>
            </a:pP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PROJECT OVERVIEW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13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5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257400" y="1760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6"/>
          <p:cNvSpPr/>
          <p:nvPr/>
        </p:nvSpPr>
        <p:spPr>
          <a:xfrm>
            <a:off x="473400" y="1663920"/>
            <a:ext cx="11471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project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focuses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creating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can recognize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objects 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accuracy.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object 7"/>
          <p:cNvSpPr/>
          <p:nvPr/>
        </p:nvSpPr>
        <p:spPr>
          <a:xfrm>
            <a:off x="257400" y="27716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8"/>
          <p:cNvSpPr/>
          <p:nvPr/>
        </p:nvSpPr>
        <p:spPr>
          <a:xfrm>
            <a:off x="473400" y="2674800"/>
            <a:ext cx="112532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We're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using the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learning,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specifically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technique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convolutional</a:t>
            </a:r>
            <a:r>
              <a:rPr lang="en-IN" sz="2400" b="0" strike="noStrike" spc="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neural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networks (CNNs),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 achieve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this.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bject 9"/>
          <p:cNvSpPr/>
          <p:nvPr/>
        </p:nvSpPr>
        <p:spPr>
          <a:xfrm>
            <a:off x="257400" y="3782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bject 10"/>
          <p:cNvSpPr/>
          <p:nvPr/>
        </p:nvSpPr>
        <p:spPr>
          <a:xfrm>
            <a:off x="473400" y="3685680"/>
            <a:ext cx="11126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secret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weapon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pretrained 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ResNet101, which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has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learned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about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objects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massive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 ImageNet.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bject 11"/>
          <p:cNvSpPr/>
          <p:nvPr/>
        </p:nvSpPr>
        <p:spPr>
          <a:xfrm>
            <a:off x="257400" y="47934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bject 12"/>
          <p:cNvSpPr/>
          <p:nvPr/>
        </p:nvSpPr>
        <p:spPr>
          <a:xfrm>
            <a:off x="473400" y="4696560"/>
            <a:ext cx="115372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make things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easier,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we're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tool called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 with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learning models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popular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framework.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object 13"/>
          <p:cNvSpPr/>
          <p:nvPr/>
        </p:nvSpPr>
        <p:spPr>
          <a:xfrm>
            <a:off x="257400" y="58042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bject 14"/>
          <p:cNvSpPr/>
          <p:nvPr/>
        </p:nvSpPr>
        <p:spPr>
          <a:xfrm>
            <a:off x="473400" y="5707440"/>
            <a:ext cx="1095804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 we 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 load our pretrained model,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preprocess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evaluate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r>
              <a:rPr lang="en-IN" sz="1100" b="0" strike="noStrike" spc="1">
                <a:solidFill>
                  <a:srgbClr val="2D82C2"/>
                </a:solidFill>
                <a:latin typeface="Trebuchet MS"/>
              </a:rPr>
              <a:t>3/21/2024 </a:t>
            </a:r>
            <a:r>
              <a:rPr lang="en-IN" sz="1100" b="0" strike="noStrike" spc="19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Annual</a:t>
            </a:r>
            <a:r>
              <a:rPr lang="en-IN" sz="1100" b="1" strike="noStrike" spc="-1">
                <a:solidFill>
                  <a:srgbClr val="2D82C2"/>
                </a:solidFill>
                <a:latin typeface="Trebuchet MS"/>
              </a:rPr>
              <a:t> </a:t>
            </a:r>
            <a:r>
              <a:rPr lang="en-IN" sz="1100" b="1" strike="noStrike" spc="7">
                <a:solidFill>
                  <a:srgbClr val="2D82C2"/>
                </a:solidFill>
                <a:latin typeface="Trebuchet MS"/>
              </a:rPr>
              <a:t>Review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object 3"/>
          <p:cNvPicPr/>
          <p:nvPr/>
        </p:nvPicPr>
        <p:blipFill>
          <a:blip r:embed="rId2"/>
          <a:stretch/>
        </p:blipFill>
        <p:spPr>
          <a:xfrm>
            <a:off x="723960" y="6171840"/>
            <a:ext cx="2180160" cy="48456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72920" y="653400"/>
            <a:ext cx="5082480" cy="1160640"/>
          </a:xfrm>
          <a:prstGeom prst="rect">
            <a:avLst/>
          </a:prstGeom>
          <a:noFill/>
          <a:ln w="0">
            <a:noFill/>
          </a:ln>
        </p:spPr>
        <p:txBody>
          <a:bodyPr lIns="0" tIns="158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pos="0" algn="l"/>
              </a:tabLst>
            </a:pPr>
            <a:r>
              <a:rPr lang="en-IN" sz="3200" b="1" strike="noStrike" spc="15" dirty="0">
                <a:solidFill>
                  <a:schemeClr val="dk1"/>
                </a:solidFill>
                <a:latin typeface="Trebuchet MS"/>
              </a:rPr>
              <a:t>WHO</a:t>
            </a:r>
            <a:r>
              <a:rPr lang="en-IN" sz="32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chemeClr val="dk1"/>
                </a:solidFill>
                <a:latin typeface="Trebuchet MS"/>
              </a:rPr>
              <a:t>ARE</a:t>
            </a:r>
            <a:r>
              <a:rPr lang="en-IN" sz="32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2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9" dirty="0">
                <a:solidFill>
                  <a:schemeClr val="dk1"/>
                </a:solidFill>
                <a:latin typeface="Trebuchet MS"/>
              </a:rPr>
              <a:t>END</a:t>
            </a:r>
            <a:r>
              <a:rPr lang="en-IN" sz="32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200" b="1" strike="noStrike" spc="7" dirty="0">
                <a:solidFill>
                  <a:schemeClr val="dk1"/>
                </a:solidFill>
                <a:latin typeface="Trebuchet MS"/>
              </a:rPr>
              <a:t>USERS?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4"/>
          </p:nvPr>
        </p:nvSpPr>
        <p:spPr>
          <a:xfrm>
            <a:off x="11353320" y="6472800"/>
            <a:ext cx="151200" cy="3984840"/>
          </a:xfrm>
          <a:prstGeom prst="rect">
            <a:avLst/>
          </a:prstGeom>
          <a:noFill/>
          <a:ln w="0">
            <a:noFill/>
          </a:ln>
        </p:spPr>
        <p:txBody>
          <a:bodyPr lIns="0" tIns="7560" r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  <a:defRPr lang="en-IN" sz="1100" b="0" strike="noStrike" spc="9">
                <a:solidFill>
                  <a:srgbClr val="2D936A"/>
                </a:solidFill>
                <a:latin typeface="Trebuchet MS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60"/>
              </a:spcBef>
              <a:buNone/>
              <a:tabLst>
                <a:tab pos="0" algn="l"/>
              </a:tabLst>
            </a:pPr>
            <a:r>
              <a:rPr lang="en-IN" sz="1100" b="0" strike="noStrike" spc="9">
                <a:solidFill>
                  <a:srgbClr val="2D936A"/>
                </a:solidFill>
                <a:latin typeface="Trebuchet MS"/>
              </a:rPr>
              <a:t>6</a:t>
            </a:r>
            <a:endParaRPr lang="en-IN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object 5"/>
          <p:cNvSpPr/>
          <p:nvPr/>
        </p:nvSpPr>
        <p:spPr>
          <a:xfrm>
            <a:off x="77400" y="1362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bject 6"/>
          <p:cNvSpPr/>
          <p:nvPr/>
        </p:nvSpPr>
        <p:spPr>
          <a:xfrm>
            <a:off x="293400" y="1266120"/>
            <a:ext cx="10845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 indent="76320">
              <a:lnSpc>
                <a:spcPts val="2650"/>
              </a:lnSpc>
              <a:spcBef>
                <a:spcPts val="380"/>
              </a:spcBef>
              <a:tabLst>
                <a:tab pos="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end users of our image recognition system could be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diverse,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ranging from everyday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consumers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various fields.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object 7"/>
          <p:cNvSpPr/>
          <p:nvPr/>
        </p:nvSpPr>
        <p:spPr>
          <a:xfrm>
            <a:off x="77400" y="2373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bject 8"/>
          <p:cNvSpPr/>
          <p:nvPr/>
        </p:nvSpPr>
        <p:spPr>
          <a:xfrm>
            <a:off x="293400" y="2277000"/>
            <a:ext cx="11514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Everyday consumers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might find our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helpful for organizing and searching through their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photo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collections or for automatically tagging images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social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media platforms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object 9"/>
          <p:cNvSpPr/>
          <p:nvPr/>
        </p:nvSpPr>
        <p:spPr>
          <a:xfrm>
            <a:off x="77400" y="33847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bject 10"/>
          <p:cNvSpPr/>
          <p:nvPr/>
        </p:nvSpPr>
        <p:spPr>
          <a:xfrm>
            <a:off x="293400" y="3287880"/>
            <a:ext cx="1187748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Additionally,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industries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 healthcare,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agriculture,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manufacturing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could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image analysis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bject 11"/>
          <p:cNvSpPr/>
          <p:nvPr/>
        </p:nvSpPr>
        <p:spPr>
          <a:xfrm>
            <a:off x="77400" y="4395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bject 12"/>
          <p:cNvSpPr/>
          <p:nvPr/>
        </p:nvSpPr>
        <p:spPr>
          <a:xfrm>
            <a:off x="293400" y="4298760"/>
            <a:ext cx="115614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Essentially, anyone who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needs to quickly and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 objects in images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benefit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from 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bject 13"/>
          <p:cNvSpPr/>
          <p:nvPr/>
        </p:nvSpPr>
        <p:spPr>
          <a:xfrm>
            <a:off x="77400" y="5406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object 14"/>
          <p:cNvSpPr/>
          <p:nvPr/>
        </p:nvSpPr>
        <p:spPr>
          <a:xfrm>
            <a:off x="293400" y="5309640"/>
            <a:ext cx="1153296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simplifying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reliable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results,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has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potential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save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time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improve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wide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range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applications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bject 2"/>
          <p:cNvSpPr/>
          <p:nvPr/>
        </p:nvSpPr>
        <p:spPr>
          <a:xfrm>
            <a:off x="752400" y="6485400"/>
            <a:ext cx="1774080" cy="16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81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58360" y="857160"/>
            <a:ext cx="982908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SOLUTION</a:t>
            </a:r>
            <a:r>
              <a:rPr lang="en-IN" sz="3600" b="1" strike="noStrike" spc="-26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AND</a:t>
            </a:r>
            <a:r>
              <a:rPr lang="en-IN" sz="36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ITS</a:t>
            </a:r>
            <a:r>
              <a:rPr lang="en-IN" sz="3600" b="1" strike="noStrike" spc="-2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VALUE</a:t>
            </a:r>
            <a:r>
              <a:rPr lang="en-IN" sz="3600" b="1" strike="noStrike" spc="-15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PROPOSITION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object 12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83AD2324-3B92-42E2-901D-7D7C63EC2DC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7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bject 5"/>
          <p:cNvSpPr/>
          <p:nvPr/>
        </p:nvSpPr>
        <p:spPr>
          <a:xfrm>
            <a:off x="113400" y="1797120"/>
            <a:ext cx="121140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 dirty="0">
                <a:solidFill>
                  <a:srgbClr val="000000"/>
                </a:solidFill>
                <a:latin typeface="Times New Roman"/>
              </a:rPr>
              <a:t>Solution: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bject 6"/>
          <p:cNvSpPr/>
          <p:nvPr/>
        </p:nvSpPr>
        <p:spPr>
          <a:xfrm>
            <a:off x="113400" y="290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bject 7"/>
          <p:cNvSpPr/>
          <p:nvPr/>
        </p:nvSpPr>
        <p:spPr>
          <a:xfrm>
            <a:off x="113400" y="35787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bject 8"/>
          <p:cNvSpPr/>
          <p:nvPr/>
        </p:nvSpPr>
        <p:spPr>
          <a:xfrm>
            <a:off x="113400" y="2134080"/>
            <a:ext cx="11830680" cy="206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is a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smart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that can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recognize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objects in images using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technology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-1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-12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by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CNN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We've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trained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understand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what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look like by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showing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lots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pictures.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Now,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can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look at any new picture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tell us 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what objects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are in it, like dogs, </a:t>
            </a:r>
            <a:r>
              <a:rPr lang="en-IN" sz="2400" b="0" strike="noStrike" spc="-7" dirty="0" err="1">
                <a:solidFill>
                  <a:srgbClr val="000000"/>
                </a:solidFill>
                <a:latin typeface="Times New Roman"/>
              </a:rPr>
              <a:t>cats,birds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58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-7" dirty="0">
                <a:solidFill>
                  <a:srgbClr val="000000"/>
                </a:solidFill>
                <a:latin typeface="Times New Roman"/>
              </a:rPr>
              <a:t> images.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object 9"/>
          <p:cNvSpPr/>
          <p:nvPr/>
        </p:nvSpPr>
        <p:spPr>
          <a:xfrm>
            <a:off x="113400" y="4492800"/>
            <a:ext cx="2472480" cy="37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Value</a:t>
            </a:r>
            <a:r>
              <a:rPr lang="en-IN" sz="2400" b="1" strike="noStrike" spc="-46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1" strike="noStrike" spc="-7">
                <a:solidFill>
                  <a:srgbClr val="000000"/>
                </a:solidFill>
                <a:latin typeface="Times New Roman"/>
              </a:rPr>
              <a:t>Proposition: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object 10"/>
          <p:cNvSpPr/>
          <p:nvPr/>
        </p:nvSpPr>
        <p:spPr>
          <a:xfrm>
            <a:off x="113400" y="56005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bject 11"/>
          <p:cNvSpPr/>
          <p:nvPr/>
        </p:nvSpPr>
        <p:spPr>
          <a:xfrm>
            <a:off x="113400" y="4829760"/>
            <a:ext cx="11538360" cy="13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228600" indent="-216360">
              <a:lnSpc>
                <a:spcPts val="2650"/>
              </a:lnSpc>
              <a:spcBef>
                <a:spcPts val="380"/>
              </a:spcBef>
              <a:buClr>
                <a:srgbClr val="000000"/>
              </a:buClr>
              <a:buSzPct val="44000"/>
              <a:buFont typeface="Lucida Sans Unicode"/>
              <a:buChar char="●"/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 by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quickly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images,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photos 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analyzing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data much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easier.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ts val="2650"/>
              </a:lnSpc>
              <a:spcBef>
                <a:spcPts val="6"/>
              </a:spcBef>
              <a:tabLst>
                <a:tab pos="229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 having 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helpful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assistant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pictures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give us information about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them.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39800" y="655200"/>
            <a:ext cx="7524000" cy="1161360"/>
          </a:xfrm>
          <a:prstGeom prst="rect">
            <a:avLst/>
          </a:prstGeom>
          <a:noFill/>
          <a:ln w="0">
            <a:noFill/>
          </a:ln>
        </p:spPr>
        <p:txBody>
          <a:bodyPr lIns="0" tIns="1656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pos="0" algn="l"/>
              </a:tabLst>
            </a:pP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THE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chemeClr val="dk1"/>
                </a:solidFill>
                <a:latin typeface="Trebuchet MS"/>
              </a:rPr>
              <a:t>WOW</a:t>
            </a:r>
            <a:r>
              <a:rPr lang="en-IN" sz="3600" b="1" strike="noStrike" spc="1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IN</a:t>
            </a:r>
            <a:r>
              <a:rPr lang="en-IN" sz="3600" b="1" strike="noStrike" spc="-12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9" dirty="0">
                <a:solidFill>
                  <a:schemeClr val="dk1"/>
                </a:solidFill>
                <a:latin typeface="Trebuchet MS"/>
              </a:rPr>
              <a:t>YOUR</a:t>
            </a:r>
            <a:r>
              <a:rPr lang="en-IN" sz="3600" b="1" strike="noStrike" spc="-7" dirty="0">
                <a:solidFill>
                  <a:schemeClr val="dk1"/>
                </a:solidFill>
                <a:latin typeface="Trebuchet MS"/>
              </a:rPr>
              <a:t> </a:t>
            </a:r>
            <a:r>
              <a:rPr lang="en-IN" sz="3600" b="1" strike="noStrike" spc="7" dirty="0">
                <a:solidFill>
                  <a:schemeClr val="dk1"/>
                </a:solidFill>
                <a:latin typeface="Trebuchet MS"/>
              </a:rPr>
              <a:t>SOLUTION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bject 11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9E1D9E45-DE2E-42D8-8872-4BB59D3DE9EF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8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object 3"/>
          <p:cNvSpPr/>
          <p:nvPr/>
        </p:nvSpPr>
        <p:spPr>
          <a:xfrm>
            <a:off x="160920" y="145260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object 4"/>
          <p:cNvSpPr/>
          <p:nvPr/>
        </p:nvSpPr>
        <p:spPr>
          <a:xfrm>
            <a:off x="376920" y="1355760"/>
            <a:ext cx="1157400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Recognition: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solution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excels in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accurately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identifying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images, leveraging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power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deep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learning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achieve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high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precision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classification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bject 5"/>
          <p:cNvSpPr/>
          <p:nvPr/>
        </p:nvSpPr>
        <p:spPr>
          <a:xfrm>
            <a:off x="160920" y="246348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376920" y="2366640"/>
            <a:ext cx="109962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Efficiency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Speed: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With its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ability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large volumes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visual data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quickly, our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streamlines tasks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would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traditionally require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manual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effort,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saving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time and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boosting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productivity.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160920" y="381132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bject 8"/>
          <p:cNvSpPr/>
          <p:nvPr/>
        </p:nvSpPr>
        <p:spPr>
          <a:xfrm>
            <a:off x="376920" y="3714480"/>
            <a:ext cx="1115352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2605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Versatility: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From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personal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cases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like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organizing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photo collections 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professional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applications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	image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analysis,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solution adapts to various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contexts,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offering value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across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domains.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object 9"/>
          <p:cNvSpPr/>
          <p:nvPr/>
        </p:nvSpPr>
        <p:spPr>
          <a:xfrm>
            <a:off x="160920" y="515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object 10"/>
          <p:cNvSpPr/>
          <p:nvPr/>
        </p:nvSpPr>
        <p:spPr>
          <a:xfrm>
            <a:off x="376920" y="5062320"/>
            <a:ext cx="11737800" cy="105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User-Friendly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Interface: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Despite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advanced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capabilities,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is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designed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with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simplicity in mind, offering an intuitive user experience that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makes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accessible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 a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wide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range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users, regardless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their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technical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expertise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object 3"/>
          <p:cNvPicPr/>
          <p:nvPr/>
        </p:nvPicPr>
        <p:blipFill>
          <a:blip r:embed="rId2"/>
          <a:stretch/>
        </p:blipFill>
        <p:spPr>
          <a:xfrm>
            <a:off x="1666800" y="6467040"/>
            <a:ext cx="75600" cy="17676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39800" y="291960"/>
            <a:ext cx="3312720" cy="1158840"/>
          </a:xfrm>
          <a:prstGeom prst="rect">
            <a:avLst/>
          </a:prstGeom>
          <a:noFill/>
          <a:ln w="0">
            <a:noFill/>
          </a:ln>
        </p:spPr>
        <p:txBody>
          <a:bodyPr lIns="0" tIns="140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pos="0" algn="l"/>
              </a:tabLst>
            </a:pPr>
            <a:r>
              <a:rPr lang="en-IN" sz="3600" b="1" strike="noStrike" spc="-1" dirty="0">
                <a:solidFill>
                  <a:schemeClr val="dk1"/>
                </a:solidFill>
                <a:latin typeface="Trebuchet MS"/>
              </a:rPr>
              <a:t>MODELLING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11277000" y="6472800"/>
            <a:ext cx="227160" cy="17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7560" rIns="0" bIns="0" anchor="t">
            <a:spAutoFit/>
          </a:bodyPr>
          <a:lstStyle/>
          <a:p>
            <a:pPr marL="38160">
              <a:lnSpc>
                <a:spcPct val="100000"/>
              </a:lnSpc>
              <a:spcBef>
                <a:spcPts val="60"/>
              </a:spcBef>
            </a:pPr>
            <a:fld id="{1AFD1AAB-64BF-4EF8-BC54-599CC9C37B3A}" type="slidenum">
              <a:rPr lang="en-IN" sz="1100" b="0" strike="noStrike" spc="9">
                <a:solidFill>
                  <a:srgbClr val="2D936A"/>
                </a:solidFill>
                <a:latin typeface="Trebuchet MS"/>
              </a:rPr>
              <a:t>9</a:t>
            </a:fld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bject 5"/>
          <p:cNvSpPr/>
          <p:nvPr/>
        </p:nvSpPr>
        <p:spPr>
          <a:xfrm>
            <a:off x="122040" y="13143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338040" y="1217520"/>
            <a:ext cx="11683800" cy="13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Selection: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choose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because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it's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been trained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 a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vast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called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ImageNet,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which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contains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millions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spanning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thousands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object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categories.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This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pre-training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enables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to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already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have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good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understanding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what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different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objects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look like.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bject 7"/>
          <p:cNvSpPr/>
          <p:nvPr/>
        </p:nvSpPr>
        <p:spPr>
          <a:xfrm>
            <a:off x="122040" y="29991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bject 8"/>
          <p:cNvSpPr/>
          <p:nvPr/>
        </p:nvSpPr>
        <p:spPr>
          <a:xfrm>
            <a:off x="338040" y="2902320"/>
            <a:ext cx="10379520" cy="72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Loading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Model: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load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pre-trained ResNet101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into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system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using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TorchVision,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object 10"/>
          <p:cNvSpPr/>
          <p:nvPr/>
        </p:nvSpPr>
        <p:spPr>
          <a:xfrm>
            <a:off x="122040" y="40100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bject 11"/>
          <p:cNvSpPr/>
          <p:nvPr/>
        </p:nvSpPr>
        <p:spPr>
          <a:xfrm>
            <a:off x="122040" y="468396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object 12"/>
          <p:cNvSpPr/>
          <p:nvPr/>
        </p:nvSpPr>
        <p:spPr>
          <a:xfrm>
            <a:off x="122040" y="5694840"/>
            <a:ext cx="133920" cy="1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1050" b="0" strike="noStrike" spc="15">
                <a:solidFill>
                  <a:srgbClr val="000000"/>
                </a:solidFill>
                <a:latin typeface="Lucida Sans Unicode"/>
              </a:rPr>
              <a:t>●</a:t>
            </a:r>
            <a:endParaRPr lang="en-IN" sz="10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object 13"/>
          <p:cNvSpPr/>
          <p:nvPr/>
        </p:nvSpPr>
        <p:spPr>
          <a:xfrm>
            <a:off x="338040" y="3913200"/>
            <a:ext cx="11765880" cy="245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8240" rIns="0" bIns="0" anchor="t">
            <a:spAutoFit/>
          </a:bodyPr>
          <a:lstStyle/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PyTorch: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PyTorch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serves as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backbone of our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process.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 flexible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dynamic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computational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graph,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making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it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easy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to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train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complex neural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network architectures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380"/>
              </a:spcBef>
              <a:tabLst>
                <a:tab pos="605484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offers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collection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 pre-trained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models,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including 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ResNet101.TorchVision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provides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utilities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transformation,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dataset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handling,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evaluation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metrics, simplifying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 overall modeling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workflow.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2650"/>
              </a:lnSpc>
              <a:spcBef>
                <a:spcPts val="14"/>
              </a:spcBef>
              <a:tabLst>
                <a:tab pos="3910320" algn="l"/>
              </a:tabLst>
            </a:pP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Other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Supporting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Libraries: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Depending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on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the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specific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requirements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of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our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project,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we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may</a:t>
            </a:r>
            <a:r>
              <a:rPr lang="en-IN" sz="2400" b="0" strike="noStrike" spc="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also </a:t>
            </a:r>
            <a:r>
              <a:rPr lang="en-IN" sz="2400" b="0" strike="noStrike" spc="-585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use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additional libraries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such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as	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PIL</a:t>
            </a:r>
            <a:r>
              <a:rPr lang="en-IN" sz="2400" b="0" strike="noStrike" spc="-12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(Python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Imaging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 Library)</a:t>
            </a:r>
            <a:r>
              <a:rPr lang="en-IN" sz="2400" b="0" strike="noStrike" spc="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for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image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processing</a:t>
            </a:r>
            <a:r>
              <a:rPr lang="en-IN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IN" sz="2400" b="0" strike="noStrike" spc="-7">
                <a:solidFill>
                  <a:srgbClr val="000000"/>
                </a:solidFill>
                <a:latin typeface="Times New Roman"/>
              </a:rPr>
              <a:t>tasks.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998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Lucida Sans Unicode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Jayasri M NM ID:au721221104021 REG NO:721221104021 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S A NM ID:au962821104057 REG NO:962821104057 GMAIL ID:minisa1503@gmail.com</dc:title>
  <dc:subject/>
  <dc:creator>kavya Jayasri</dc:creator>
  <dc:description/>
  <cp:lastModifiedBy>kavyajayasri@outlook.com</cp:lastModifiedBy>
  <cp:revision>12</cp:revision>
  <dcterms:created xsi:type="dcterms:W3CDTF">2024-04-04T17:06:44Z</dcterms:created>
  <dcterms:modified xsi:type="dcterms:W3CDTF">2024-04-30T13:19:20Z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Draw</vt:lpwstr>
  </property>
  <property fmtid="{D5CDD505-2E9C-101B-9397-08002B2CF9AE}" pid="4" name="LastSaved">
    <vt:filetime>2024-04-04T00:00:00Z</vt:filetime>
  </property>
  <property fmtid="{D5CDD505-2E9C-101B-9397-08002B2CF9AE}" pid="5" name="PresentationFormat">
    <vt:lpwstr>On-screen Show (4:3)</vt:lpwstr>
  </property>
</Properties>
</file>