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sldIdLst>
    <p:sldId id="386" r:id="rId5"/>
    <p:sldId id="354" r:id="rId6"/>
    <p:sldId id="376" r:id="rId7"/>
    <p:sldId id="378" r:id="rId8"/>
    <p:sldId id="374" r:id="rId9"/>
    <p:sldId id="379" r:id="rId10"/>
    <p:sldId id="377" r:id="rId11"/>
    <p:sldId id="380" r:id="rId12"/>
    <p:sldId id="385" r:id="rId13"/>
    <p:sldId id="381" r:id="rId14"/>
    <p:sldId id="384" r:id="rId15"/>
    <p:sldId id="373" r:id="rId16"/>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3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koninckx" initials="m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A"/>
    <a:srgbClr val="567ABC"/>
    <a:srgbClr val="FFC000"/>
    <a:srgbClr val="5AA537"/>
    <a:srgbClr val="878787"/>
    <a:srgbClr val="DC6B25"/>
    <a:srgbClr val="AF1D23"/>
    <a:srgbClr val="C8C8C8"/>
    <a:srgbClr val="2B3E98"/>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678" autoAdjust="0"/>
    <p:restoredTop sz="82416" autoAdjust="0"/>
  </p:normalViewPr>
  <p:slideViewPr>
    <p:cSldViewPr>
      <p:cViewPr>
        <p:scale>
          <a:sx n="70" d="100"/>
          <a:sy n="70" d="100"/>
        </p:scale>
        <p:origin x="-1152" y="-180"/>
      </p:cViewPr>
      <p:guideLst>
        <p:guide orient="horz" pos="24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922" y="-84"/>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2492" tIns="46246" rIns="92492" bIns="46246" rtlCol="0"/>
          <a:lstStyle>
            <a:lvl1pPr algn="l">
              <a:defRPr sz="1200"/>
            </a:lvl1pPr>
          </a:lstStyle>
          <a:p>
            <a:endParaRPr lang="en-GB" dirty="0"/>
          </a:p>
        </p:txBody>
      </p:sp>
      <p:sp>
        <p:nvSpPr>
          <p:cNvPr id="3" name="Date Placeholder 2"/>
          <p:cNvSpPr>
            <a:spLocks noGrp="1"/>
          </p:cNvSpPr>
          <p:nvPr>
            <p:ph type="dt" idx="1"/>
          </p:nvPr>
        </p:nvSpPr>
        <p:spPr>
          <a:xfrm>
            <a:off x="3850444" y="0"/>
            <a:ext cx="2945659" cy="493633"/>
          </a:xfrm>
          <a:prstGeom prst="rect">
            <a:avLst/>
          </a:prstGeom>
        </p:spPr>
        <p:txBody>
          <a:bodyPr vert="horz" lIns="92492" tIns="46246" rIns="92492" bIns="46246" rtlCol="0"/>
          <a:lstStyle>
            <a:lvl1pPr algn="r">
              <a:defRPr sz="1200"/>
            </a:lvl1pPr>
          </a:lstStyle>
          <a:p>
            <a:fld id="{4595D3E7-CA57-470C-966B-BE3AF4883A86}" type="datetimeFigureOut">
              <a:rPr lang="en-GB" smtClean="0"/>
              <a:pPr/>
              <a:t>12/01/2015</a:t>
            </a:fld>
            <a:endParaRPr lang="en-GB" dirty="0"/>
          </a:p>
        </p:txBody>
      </p:sp>
      <p:sp>
        <p:nvSpPr>
          <p:cNvPr id="4" name="Slide Image Placeholder 3"/>
          <p:cNvSpPr>
            <a:spLocks noGrp="1" noRot="1" noChangeAspect="1"/>
          </p:cNvSpPr>
          <p:nvPr>
            <p:ph type="sldImg" idx="2"/>
          </p:nvPr>
        </p:nvSpPr>
        <p:spPr>
          <a:xfrm>
            <a:off x="931863" y="739775"/>
            <a:ext cx="4933950" cy="37020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768" y="4689515"/>
            <a:ext cx="5438140" cy="4442699"/>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6"/>
            <a:ext cx="2945659" cy="493633"/>
          </a:xfrm>
          <a:prstGeom prst="rect">
            <a:avLst/>
          </a:prstGeom>
        </p:spPr>
        <p:txBody>
          <a:bodyPr vert="horz" lIns="92492" tIns="46246" rIns="92492" bIns="46246"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377316"/>
            <a:ext cx="2945659" cy="493633"/>
          </a:xfrm>
          <a:prstGeom prst="rect">
            <a:avLst/>
          </a:prstGeom>
        </p:spPr>
        <p:txBody>
          <a:bodyPr vert="horz" lIns="92492" tIns="46246" rIns="92492" bIns="46246" rtlCol="0" anchor="b"/>
          <a:lstStyle>
            <a:lvl1pPr algn="r">
              <a:defRPr sz="1200"/>
            </a:lvl1pPr>
          </a:lstStyle>
          <a:p>
            <a:fld id="{C2F5A67A-6F81-46BB-9EE5-80B58B267E53}" type="slidenum">
              <a:rPr lang="en-GB" smtClean="0"/>
              <a:pPr/>
              <a:t>‹#›</a:t>
            </a:fld>
            <a:endParaRPr lang="en-GB" dirty="0"/>
          </a:p>
        </p:txBody>
      </p:sp>
    </p:spTree>
    <p:extLst>
      <p:ext uri="{BB962C8B-B14F-4D97-AF65-F5344CB8AC3E}">
        <p14:creationId xmlns:p14="http://schemas.microsoft.com/office/powerpoint/2010/main" val="267342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bwMode="auto">
          <a:xfrm>
            <a:off x="228600" y="228601"/>
            <a:ext cx="7092000" cy="4787999"/>
          </a:xfrm>
          <a:prstGeom prst="rect">
            <a:avLst/>
          </a:prstGeom>
          <a:solidFill>
            <a:srgbClr val="001934">
              <a:alpha val="10000"/>
            </a:srgbClr>
          </a:solidFill>
          <a:ln w="19050" algn="ctr">
            <a:no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
        <p:nvSpPr>
          <p:cNvPr id="8" name="Rectangle 7"/>
          <p:cNvSpPr>
            <a:spLocks noChangeAspect="1"/>
          </p:cNvSpPr>
          <p:nvPr userDrawn="1"/>
        </p:nvSpPr>
        <p:spPr bwMode="auto">
          <a:xfrm>
            <a:off x="7391400" y="5085647"/>
            <a:ext cx="1532652" cy="1543753"/>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9" name="Rectangle 8"/>
          <p:cNvSpPr>
            <a:spLocks noChangeAspect="1"/>
          </p:cNvSpPr>
          <p:nvPr userDrawn="1"/>
        </p:nvSpPr>
        <p:spPr bwMode="auto">
          <a:xfrm>
            <a:off x="7391401" y="3465677"/>
            <a:ext cx="1532652" cy="1543753"/>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2" name="Rectangle 11"/>
          <p:cNvSpPr>
            <a:spLocks noChangeAspect="1"/>
          </p:cNvSpPr>
          <p:nvPr userDrawn="1"/>
        </p:nvSpPr>
        <p:spPr bwMode="auto">
          <a:xfrm>
            <a:off x="7391401" y="225735"/>
            <a:ext cx="1532652" cy="1543753"/>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3" name="Rectangle 12"/>
          <p:cNvSpPr>
            <a:spLocks noChangeAspect="1"/>
          </p:cNvSpPr>
          <p:nvPr userDrawn="1"/>
        </p:nvSpPr>
        <p:spPr bwMode="auto">
          <a:xfrm>
            <a:off x="7391401" y="1845706"/>
            <a:ext cx="1532652" cy="154375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7" name="Rectangle 8"/>
          <p:cNvSpPr>
            <a:spLocks noChangeArrowheads="1"/>
          </p:cNvSpPr>
          <p:nvPr userDrawn="1"/>
        </p:nvSpPr>
        <p:spPr bwMode="auto">
          <a:xfrm>
            <a:off x="1828800" y="5081400"/>
            <a:ext cx="5486400" cy="1548000"/>
          </a:xfrm>
          <a:prstGeom prst="rect">
            <a:avLst/>
          </a:prstGeom>
          <a:gradFill flip="none" rotWithShape="1">
            <a:gsLst>
              <a:gs pos="12000">
                <a:srgbClr val="878787"/>
              </a:gs>
              <a:gs pos="70000">
                <a:srgbClr val="C8C8C8"/>
              </a:gs>
            </a:gsLst>
            <a:path path="circle">
              <a:fillToRect l="100000" t="100000"/>
            </a:path>
            <a:tileRect r="-100000" b="-100000"/>
          </a:gradFill>
          <a:ln w="9525">
            <a:noFill/>
            <a:miter lim="800000"/>
            <a:headEnd/>
            <a:tailEnd/>
          </a:ln>
          <a:effectLst/>
        </p:spPr>
        <p:txBody>
          <a:bodyPr wrap="none" anchor="ctr"/>
          <a:lstStyle/>
          <a:p>
            <a:pPr>
              <a:defRPr/>
            </a:pPr>
            <a:endParaRPr lang="en-GB" noProof="0" dirty="0"/>
          </a:p>
        </p:txBody>
      </p:sp>
      <p:sp>
        <p:nvSpPr>
          <p:cNvPr id="11" name="Text Box 6"/>
          <p:cNvSpPr txBox="1">
            <a:spLocks noChangeArrowheads="1"/>
          </p:cNvSpPr>
          <p:nvPr userDrawn="1"/>
        </p:nvSpPr>
        <p:spPr bwMode="auto">
          <a:xfrm>
            <a:off x="7498242" y="6632165"/>
            <a:ext cx="1493358" cy="215444"/>
          </a:xfrm>
          <a:prstGeom prst="rect">
            <a:avLst/>
          </a:prstGeom>
          <a:noFill/>
          <a:ln w="9525">
            <a:noFill/>
            <a:miter lim="800000"/>
            <a:headEnd/>
            <a:tailEnd/>
          </a:ln>
          <a:effectLst/>
        </p:spPr>
        <p:txBody>
          <a:bodyPr wrap="square">
            <a:spAutoFit/>
          </a:bodyPr>
          <a:lstStyle/>
          <a:p>
            <a:pPr algn="r">
              <a:defRPr/>
            </a:pPr>
            <a:r>
              <a:rPr lang="en-US" sz="800" b="0" dirty="0" smtClean="0">
                <a:solidFill>
                  <a:schemeClr val="tx1">
                    <a:lumMod val="50000"/>
                    <a:lumOff val="50000"/>
                  </a:schemeClr>
                </a:solidFill>
                <a:latin typeface="Tahoma" pitchFamily="34" charset="0"/>
                <a:cs typeface="Tahoma" pitchFamily="34" charset="0"/>
              </a:rPr>
              <a:t>Clarity </a:t>
            </a:r>
            <a:r>
              <a:rPr lang="en-US" sz="800" b="0" dirty="0">
                <a:solidFill>
                  <a:schemeClr val="tx1">
                    <a:lumMod val="50000"/>
                    <a:lumOff val="50000"/>
                  </a:schemeClr>
                </a:solidFill>
                <a:latin typeface="Tahoma" pitchFamily="34" charset="0"/>
                <a:cs typeface="Tahoma" pitchFamily="34" charset="0"/>
              </a:rPr>
              <a:t>in Payments   © </a:t>
            </a:r>
            <a:r>
              <a:rPr lang="en-US" sz="800" b="0" dirty="0" smtClean="0">
                <a:solidFill>
                  <a:schemeClr val="tx1">
                    <a:lumMod val="50000"/>
                    <a:lumOff val="50000"/>
                  </a:schemeClr>
                </a:solidFill>
                <a:latin typeface="Tahoma" pitchFamily="34" charset="0"/>
                <a:cs typeface="Tahoma" pitchFamily="34" charset="0"/>
              </a:rPr>
              <a:t>2015</a:t>
            </a:r>
            <a:endParaRPr lang="en-US" sz="800" b="0" dirty="0">
              <a:solidFill>
                <a:schemeClr val="tx1">
                  <a:lumMod val="50000"/>
                  <a:lumOff val="50000"/>
                </a:schemeClr>
              </a:solidFill>
              <a:latin typeface="Tahoma" pitchFamily="34" charset="0"/>
              <a:cs typeface="Tahoma" pitchFamily="34" charset="0"/>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888" y="5085184"/>
            <a:ext cx="1552188" cy="1552188"/>
          </a:xfrm>
          <a:prstGeom prst="rect">
            <a:avLst/>
          </a:prstGeom>
        </p:spPr>
      </p:pic>
      <p:pic>
        <p:nvPicPr>
          <p:cNvPr id="15" name="Picture 2" descr="C:\Users\vibhul\Desktop\4.png"/>
          <p:cNvPicPr>
            <a:picLocks noChangeAspect="1" noChangeArrowheads="1"/>
          </p:cNvPicPr>
          <p:nvPr userDrawn="1"/>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01322" y="5136277"/>
            <a:ext cx="2900004" cy="14500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6" name="Rectangle 15"/>
          <p:cNvSpPr/>
          <p:nvPr userDrawn="1"/>
        </p:nvSpPr>
        <p:spPr bwMode="auto">
          <a:xfrm>
            <a:off x="251520" y="260649"/>
            <a:ext cx="7056784" cy="4680520"/>
          </a:xfrm>
          <a:prstGeom prst="rect">
            <a:avLst/>
          </a:prstGeom>
          <a:solidFill>
            <a:srgbClr val="DFE3E5"/>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17" name="Title 1"/>
          <p:cNvSpPr>
            <a:spLocks noGrp="1"/>
          </p:cNvSpPr>
          <p:nvPr>
            <p:ph type="ctrTitle"/>
          </p:nvPr>
        </p:nvSpPr>
        <p:spPr>
          <a:xfrm>
            <a:off x="539552" y="659401"/>
            <a:ext cx="6480720" cy="1113416"/>
          </a:xfrm>
        </p:spPr>
        <p:txBody>
          <a:bodyPr anchor="b">
            <a:normAutofit/>
          </a:bodyPr>
          <a:lstStyle>
            <a:lvl1pPr>
              <a:defRPr sz="2800">
                <a:solidFill>
                  <a:schemeClr val="bg1"/>
                </a:solidFill>
              </a:defRPr>
            </a:lvl1pPr>
          </a:lstStyle>
          <a:p>
            <a:r>
              <a:rPr lang="en-US" noProof="0" dirty="0" smtClean="0"/>
              <a:t>Click to edit Master title style</a:t>
            </a:r>
            <a:endParaRPr lang="en-GB" noProof="0" dirty="0"/>
          </a:p>
        </p:txBody>
      </p:sp>
      <p:sp>
        <p:nvSpPr>
          <p:cNvPr id="18" name="Subtitle 2"/>
          <p:cNvSpPr>
            <a:spLocks noGrp="1"/>
          </p:cNvSpPr>
          <p:nvPr>
            <p:ph type="subTitle" idx="1"/>
          </p:nvPr>
        </p:nvSpPr>
        <p:spPr>
          <a:xfrm>
            <a:off x="539552" y="1867708"/>
            <a:ext cx="6480720" cy="2016224"/>
          </a:xfrm>
        </p:spPr>
        <p:txBody>
          <a:bodyPr/>
          <a:lstStyle>
            <a:lvl1pPr marL="0" indent="0" algn="l">
              <a:buNone/>
              <a:defRPr>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GB"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3"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nl-BE" dirty="0" smtClean="0"/>
              <a:t>Click to edit Master title style</a:t>
            </a:r>
            <a:endParaRPr lang="en-US" dirty="0"/>
          </a:p>
        </p:txBody>
      </p:sp>
      <p:sp>
        <p:nvSpPr>
          <p:cNvPr id="12"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5"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164288" y="160656"/>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381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
        <p:nvSpPr>
          <p:cNvPr id="7" name="Title 1"/>
          <p:cNvSpPr>
            <a:spLocks noGrp="1"/>
          </p:cNvSpPr>
          <p:nvPr>
            <p:ph type="title"/>
          </p:nvPr>
        </p:nvSpPr>
        <p:spPr>
          <a:xfrm>
            <a:off x="1085850" y="152400"/>
            <a:ext cx="7681664" cy="785794"/>
          </a:xfrm>
        </p:spPr>
        <p:txBody>
          <a:bodyPr/>
          <a:lstStyle>
            <a:lvl1pPr>
              <a:defRPr>
                <a:solidFill>
                  <a:schemeClr val="bg1"/>
                </a:solidFill>
              </a:defRPr>
            </a:lvl1pPr>
          </a:lstStyle>
          <a:p>
            <a:r>
              <a:rPr lang="nl-BE" dirty="0" smtClean="0"/>
              <a:t>Click to edit Master title style</a:t>
            </a:r>
            <a:endParaRPr lang="en-US" dirty="0"/>
          </a:p>
        </p:txBody>
      </p:sp>
    </p:spTree>
    <p:extLst>
      <p:ext uri="{BB962C8B-B14F-4D97-AF65-F5344CB8AC3E}">
        <p14:creationId xmlns:p14="http://schemas.microsoft.com/office/powerpoint/2010/main" val="3119150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1"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5"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55729" y="156266"/>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0"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81664" cy="785794"/>
          </a:xfrm>
        </p:spPr>
        <p:txBody>
          <a:bodyPr/>
          <a:lstStyle>
            <a:lvl1pPr>
              <a:defRPr/>
            </a:lvl1p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4"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6296" y="141853"/>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999" y="4406900"/>
            <a:ext cx="7351713" cy="1362075"/>
          </a:xfrm>
        </p:spPr>
        <p:txBody>
          <a:bodyPr anchor="t"/>
          <a:lstStyle>
            <a:lvl1pPr algn="l">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142999" y="2906713"/>
            <a:ext cx="7351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13874" y="116632"/>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812AD5-AFAB-4621-BA20-7AB0216165DA}" type="datetimeFigureOut">
              <a:rPr lang="en-US" smtClean="0"/>
              <a:pPr/>
              <a:t>1/12/2015</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10"/>
          <p:cNvSpPr>
            <a:spLocks noChangeArrowheads="1"/>
          </p:cNvSpPr>
          <p:nvPr/>
        </p:nvSpPr>
        <p:spPr bwMode="auto">
          <a:xfrm>
            <a:off x="1053449" y="90600"/>
            <a:ext cx="7740000" cy="893793"/>
          </a:xfrm>
          <a:prstGeom prst="rect">
            <a:avLst/>
          </a:prstGeom>
          <a:solidFill>
            <a:srgbClr val="D9D9D9"/>
          </a:solidFill>
          <a:ln w="9525">
            <a:noFill/>
            <a:miter lim="800000"/>
            <a:headEnd/>
            <a:tailEnd/>
          </a:ln>
          <a:effectLst/>
        </p:spPr>
        <p:txBody>
          <a:bodyPr wrap="none" anchor="ctr"/>
          <a:lstStyle/>
          <a:p>
            <a:pPr marL="342900" indent="-342900">
              <a:defRPr/>
            </a:pPr>
            <a:endParaRPr lang="en-GB" sz="2000" i="0" cap="small" dirty="0"/>
          </a:p>
        </p:txBody>
      </p:sp>
      <p:sp>
        <p:nvSpPr>
          <p:cNvPr id="2" name="Title Placeholder 1"/>
          <p:cNvSpPr>
            <a:spLocks noGrp="1"/>
          </p:cNvSpPr>
          <p:nvPr>
            <p:ph type="title"/>
          </p:nvPr>
        </p:nvSpPr>
        <p:spPr>
          <a:xfrm>
            <a:off x="1085850" y="152400"/>
            <a:ext cx="7681664" cy="785794"/>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853556" y="1196752"/>
            <a:ext cx="8208912" cy="5304082"/>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 Box 6"/>
          <p:cNvSpPr txBox="1">
            <a:spLocks noChangeArrowheads="1"/>
          </p:cNvSpPr>
          <p:nvPr/>
        </p:nvSpPr>
        <p:spPr bwMode="auto">
          <a:xfrm>
            <a:off x="0" y="6629251"/>
            <a:ext cx="9144000" cy="215444"/>
          </a:xfrm>
          <a:prstGeom prst="rect">
            <a:avLst/>
          </a:prstGeom>
          <a:noFill/>
          <a:ln w="9525">
            <a:noFill/>
            <a:miter lim="800000"/>
            <a:headEnd/>
            <a:tailEnd/>
          </a:ln>
          <a:effectLst/>
        </p:spPr>
        <p:txBody>
          <a:bodyPr wrap="square">
            <a:spAutoFit/>
          </a:bodyPr>
          <a:lstStyle/>
          <a:p>
            <a:pPr algn="l">
              <a:defRPr/>
            </a:pPr>
            <a:r>
              <a:rPr lang="en-US" sz="800" b="0" dirty="0" smtClean="0">
                <a:solidFill>
                  <a:schemeClr val="tx1">
                    <a:lumMod val="50000"/>
                    <a:lumOff val="50000"/>
                  </a:schemeClr>
                </a:solidFill>
                <a:latin typeface="Tahoma" pitchFamily="34" charset="0"/>
                <a:cs typeface="Tahoma" pitchFamily="34" charset="0"/>
              </a:rPr>
              <a:t>Clarity </a:t>
            </a:r>
            <a:r>
              <a:rPr lang="en-US" sz="800" b="0" dirty="0">
                <a:solidFill>
                  <a:schemeClr val="tx1">
                    <a:lumMod val="50000"/>
                    <a:lumOff val="50000"/>
                  </a:schemeClr>
                </a:solidFill>
                <a:latin typeface="Tahoma" pitchFamily="34" charset="0"/>
                <a:cs typeface="Tahoma" pitchFamily="34" charset="0"/>
              </a:rPr>
              <a:t>in Payments   </a:t>
            </a:r>
            <a:r>
              <a:rPr lang="en-US" sz="800" b="0" dirty="0" smtClean="0">
                <a:solidFill>
                  <a:schemeClr val="tx1">
                    <a:lumMod val="50000"/>
                    <a:lumOff val="50000"/>
                  </a:schemeClr>
                </a:solidFill>
                <a:latin typeface="Tahoma" pitchFamily="34" charset="0"/>
                <a:cs typeface="Tahoma" pitchFamily="34" charset="0"/>
              </a:rPr>
              <a:t>©</a:t>
            </a:r>
            <a:r>
              <a:rPr lang="en-US" sz="800" b="0" dirty="0" smtClean="0">
                <a:solidFill>
                  <a:schemeClr val="tx1">
                    <a:lumMod val="50000"/>
                    <a:lumOff val="50000"/>
                  </a:schemeClr>
                </a:solidFill>
                <a:latin typeface="Tahoma" pitchFamily="34" charset="0"/>
                <a:cs typeface="Tahoma" pitchFamily="34" charset="0"/>
              </a:rPr>
              <a:t>2015</a:t>
            </a:r>
            <a:r>
              <a:rPr lang="en-US" sz="800" b="0" dirty="0" smtClean="0">
                <a:solidFill>
                  <a:schemeClr val="tx1">
                    <a:lumMod val="50000"/>
                    <a:lumOff val="50000"/>
                  </a:schemeClr>
                </a:solidFill>
                <a:latin typeface="Tahoma" pitchFamily="34" charset="0"/>
                <a:cs typeface="Tahoma" pitchFamily="34" charset="0"/>
              </a:rPr>
              <a:t>	</a:t>
            </a:r>
            <a:r>
              <a:rPr lang="en-US" sz="800" b="0" dirty="0">
                <a:solidFill>
                  <a:schemeClr val="tx1">
                    <a:lumMod val="50000"/>
                    <a:lumOff val="50000"/>
                  </a:schemeClr>
                </a:solidFill>
                <a:latin typeface="Tahoma" pitchFamily="34" charset="0"/>
                <a:cs typeface="Tahoma" pitchFamily="34" charset="0"/>
              </a:rPr>
              <a:t>				</a:t>
            </a:r>
            <a:r>
              <a:rPr lang="en-US" sz="800" b="0" dirty="0" smtClean="0">
                <a:solidFill>
                  <a:schemeClr val="tx1">
                    <a:lumMod val="50000"/>
                    <a:lumOff val="50000"/>
                  </a:schemeClr>
                </a:solidFill>
                <a:latin typeface="Tahoma" pitchFamily="34" charset="0"/>
                <a:cs typeface="Tahoma" pitchFamily="34" charset="0"/>
              </a:rPr>
              <a:t>	</a:t>
            </a:r>
            <a:r>
              <a:rPr lang="en-US" sz="800" b="0" baseline="0" dirty="0" smtClean="0">
                <a:solidFill>
                  <a:schemeClr val="tx1">
                    <a:lumMod val="50000"/>
                    <a:lumOff val="50000"/>
                  </a:schemeClr>
                </a:solidFill>
                <a:latin typeface="Tahoma" pitchFamily="34" charset="0"/>
                <a:cs typeface="Tahoma" pitchFamily="34" charset="0"/>
              </a:rPr>
              <a:t>                                  </a:t>
            </a:r>
            <a:r>
              <a:rPr lang="en-US" sz="800" b="0" dirty="0" smtClean="0">
                <a:solidFill>
                  <a:schemeClr val="tx1">
                    <a:lumMod val="50000"/>
                    <a:lumOff val="50000"/>
                  </a:schemeClr>
                </a:solidFill>
                <a:latin typeface="Tahoma" pitchFamily="34" charset="0"/>
                <a:cs typeface="Tahoma" pitchFamily="34" charset="0"/>
              </a:rPr>
              <a:t>www.clear2pay.com </a:t>
            </a:r>
            <a:r>
              <a:rPr lang="en-US" sz="800" b="0" baseline="0" dirty="0" smtClean="0">
                <a:solidFill>
                  <a:schemeClr val="tx1">
                    <a:lumMod val="50000"/>
                    <a:lumOff val="50000"/>
                  </a:schemeClr>
                </a:solidFill>
                <a:latin typeface="Tahoma" pitchFamily="34" charset="0"/>
                <a:cs typeface="Tahoma" pitchFamily="34" charset="0"/>
              </a:rPr>
              <a:t>            </a:t>
            </a:r>
            <a:fld id="{66B4B59A-474F-43C0-B54F-0C2C10E2B031}" type="slidenum">
              <a:rPr lang="en-US" sz="800" b="0" smtClean="0">
                <a:solidFill>
                  <a:schemeClr val="tx1">
                    <a:lumMod val="50000"/>
                    <a:lumOff val="50000"/>
                  </a:schemeClr>
                </a:solidFill>
                <a:latin typeface="Tahoma" pitchFamily="34" charset="0"/>
                <a:cs typeface="Tahoma" pitchFamily="34" charset="0"/>
              </a:rPr>
              <a:pPr algn="l">
                <a:defRPr/>
              </a:pPr>
              <a:t>‹#›</a:t>
            </a:fld>
            <a:endParaRPr lang="en-US" sz="800" b="0" dirty="0">
              <a:solidFill>
                <a:schemeClr val="tx1">
                  <a:lumMod val="50000"/>
                  <a:lumOff val="50000"/>
                </a:schemeClr>
              </a:solidFill>
              <a:latin typeface="Tahoma" pitchFamily="34" charset="0"/>
              <a:cs typeface="Tahoma" pitchFamily="34" charset="0"/>
            </a:endParaRPr>
          </a:p>
        </p:txBody>
      </p:sp>
      <p:sp>
        <p:nvSpPr>
          <p:cNvPr id="12" name="Rectangle 11"/>
          <p:cNvSpPr>
            <a:spLocks noChangeAspect="1"/>
          </p:cNvSpPr>
          <p:nvPr/>
        </p:nvSpPr>
        <p:spPr bwMode="auto">
          <a:xfrm>
            <a:off x="8849583" y="794633"/>
            <a:ext cx="187411" cy="188768"/>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3" name="Rectangle 12"/>
          <p:cNvSpPr>
            <a:spLocks noChangeAspect="1"/>
          </p:cNvSpPr>
          <p:nvPr/>
        </p:nvSpPr>
        <p:spPr bwMode="auto">
          <a:xfrm>
            <a:off x="8849583" y="559956"/>
            <a:ext cx="187411" cy="188768"/>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7" name="Rectangle 16"/>
          <p:cNvSpPr>
            <a:spLocks noChangeAspect="1"/>
          </p:cNvSpPr>
          <p:nvPr/>
        </p:nvSpPr>
        <p:spPr bwMode="auto">
          <a:xfrm>
            <a:off x="8849583" y="325279"/>
            <a:ext cx="187411" cy="188768"/>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4" name="Rectangle 13"/>
          <p:cNvSpPr>
            <a:spLocks noChangeAspect="1"/>
          </p:cNvSpPr>
          <p:nvPr/>
        </p:nvSpPr>
        <p:spPr bwMode="auto">
          <a:xfrm>
            <a:off x="8849583" y="90601"/>
            <a:ext cx="187411" cy="188768"/>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pic>
        <p:nvPicPr>
          <p:cNvPr id="4" name="Picture 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0462" y="90600"/>
            <a:ext cx="884065" cy="884065"/>
          </a:xfrm>
          <a:prstGeom prst="rect">
            <a:avLst/>
          </a:prstGeom>
        </p:spPr>
      </p:pic>
      <p:pic>
        <p:nvPicPr>
          <p:cNvPr id="11" name="Picture 2" descr="C:\Users\vibhul\Desktop\4.png"/>
          <p:cNvPicPr>
            <a:picLocks noChangeAspect="1" noChangeArrowheads="1"/>
          </p:cNvPicPr>
          <p:nvPr userDrawn="1"/>
        </p:nvPicPr>
        <p:blipFill>
          <a:blip r:embed="rId20" cstate="print">
            <a:extLst>
              <a:ext uri="{BEBA8EAE-BF5A-486C-A8C5-ECC9F3942E4B}">
                <a14:imgProps xmlns:a14="http://schemas.microsoft.com/office/drawing/2010/main">
                  <a14:imgLayer r:embed="rId21">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6296" y="141853"/>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4" r:id="rId13"/>
    <p:sldLayoutId id="2147483688" r:id="rId14"/>
    <p:sldLayoutId id="2147483690" r:id="rId15"/>
    <p:sldLayoutId id="2147483687" r:id="rId16"/>
    <p:sldLayoutId id="2147483686" r:id="rId17"/>
  </p:sldLayoutIdLst>
  <p:txStyles>
    <p:titleStyle>
      <a:lvl1pPr algn="l" defTabSz="914400" rtl="0" eaLnBrk="1" latinLnBrk="0" hangingPunct="1">
        <a:spcBef>
          <a:spcPct val="0"/>
        </a:spcBef>
        <a:buNone/>
        <a:defRPr sz="2600" b="1" kern="1200" cap="none" baseline="0">
          <a:solidFill>
            <a:srgbClr val="000000"/>
          </a:solidFill>
          <a:latin typeface="Tahoma" pitchFamily="34" charset="0"/>
          <a:ea typeface="+mj-ea"/>
          <a:cs typeface="Tahoma" pitchFamily="34" charset="0"/>
        </a:defRPr>
      </a:lvl1pPr>
    </p:titleStyle>
    <p:bodyStyle>
      <a:lvl1pPr marL="252000" indent="-252000" algn="l" defTabSz="914400" rtl="0" eaLnBrk="1" latinLnBrk="0" hangingPunct="1">
        <a:spcBef>
          <a:spcPts val="600"/>
        </a:spcBef>
        <a:buFont typeface="Wingdings" pitchFamily="2" charset="2"/>
        <a:buChar char="§"/>
        <a:defRPr sz="2400" kern="1200">
          <a:solidFill>
            <a:srgbClr val="2B3E98"/>
          </a:solidFill>
          <a:latin typeface="Tahoma" pitchFamily="34" charset="0"/>
          <a:ea typeface="+mn-ea"/>
          <a:cs typeface="Tahoma" pitchFamily="34" charset="0"/>
        </a:defRPr>
      </a:lvl1pPr>
      <a:lvl2pPr marL="540000" indent="-252000" algn="l" defTabSz="914400" rtl="0" eaLnBrk="1" latinLnBrk="0" hangingPunct="1">
        <a:spcBef>
          <a:spcPts val="500"/>
        </a:spcBef>
        <a:buFont typeface="Arial" pitchFamily="34" charset="0"/>
        <a:buChar char="–"/>
        <a:defRPr lang="en-GB" sz="2000" kern="1200" noProof="0" dirty="0" smtClean="0">
          <a:solidFill>
            <a:schemeClr val="tx1"/>
          </a:solidFill>
          <a:latin typeface="Tahoma" pitchFamily="34" charset="0"/>
          <a:ea typeface="+mn-ea"/>
          <a:cs typeface="Tahoma" pitchFamily="34" charset="0"/>
        </a:defRPr>
      </a:lvl2pPr>
      <a:lvl3pPr marL="792000" indent="-216000" algn="l" defTabSz="914400" rtl="0" eaLnBrk="1" latinLnBrk="0" hangingPunct="1">
        <a:spcBef>
          <a:spcPts val="450"/>
        </a:spcBef>
        <a:buFont typeface="Wingdings" pitchFamily="2" charset="2"/>
        <a:buChar char="§"/>
        <a:defRPr sz="1800" kern="1200">
          <a:solidFill>
            <a:schemeClr val="tx1">
              <a:lumMod val="65000"/>
              <a:lumOff val="35000"/>
            </a:schemeClr>
          </a:solidFill>
          <a:latin typeface="Tahoma" pitchFamily="34" charset="0"/>
          <a:ea typeface="+mn-ea"/>
          <a:cs typeface="Tahoma" pitchFamily="34" charset="0"/>
        </a:defRPr>
      </a:lvl3pPr>
      <a:lvl4pPr marL="1044000" indent="-216000" algn="l" defTabSz="914400" rtl="0" eaLnBrk="1" latinLnBrk="0" hangingPunct="1">
        <a:spcBef>
          <a:spcPts val="400"/>
        </a:spcBef>
        <a:buFont typeface="Arial" pitchFamily="34" charset="0"/>
        <a:buChar char="–"/>
        <a:defRPr sz="1600" kern="1200">
          <a:solidFill>
            <a:srgbClr val="2B3E98"/>
          </a:solidFill>
          <a:latin typeface="Tahoma" pitchFamily="34" charset="0"/>
          <a:ea typeface="+mn-ea"/>
          <a:cs typeface="Tahoma" pitchFamily="34" charset="0"/>
        </a:defRPr>
      </a:lvl4pPr>
      <a:lvl5pPr marL="1260000" indent="-216000" algn="l" defTabSz="914400" rtl="0" eaLnBrk="1" latinLnBrk="0" hangingPunct="1">
        <a:spcBef>
          <a:spcPts val="350"/>
        </a:spcBef>
        <a:buFont typeface="Wingdings" pitchFamily="2" charset="2"/>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vert="horz" lIns="91440" tIns="45720" rIns="91440" bIns="45720" rtlCol="0" anchor="b">
            <a:normAutofit/>
          </a:bodyPr>
          <a:lstStyle/>
          <a:p>
            <a:r>
              <a:rPr lang="en-US" dirty="0" smtClean="0">
                <a:solidFill>
                  <a:schemeClr val="tx2">
                    <a:lumMod val="75000"/>
                  </a:schemeClr>
                </a:solidFill>
              </a:rPr>
              <a:t>C2P India</a:t>
            </a:r>
            <a:endParaRPr lang="en-US" dirty="0">
              <a:solidFill>
                <a:schemeClr val="tx2">
                  <a:lumMod val="75000"/>
                </a:schemeClr>
              </a:solidFill>
            </a:endParaRPr>
          </a:p>
        </p:txBody>
      </p:sp>
      <p:sp>
        <p:nvSpPr>
          <p:cNvPr id="5" name="Subtitle 4"/>
          <p:cNvSpPr>
            <a:spLocks noGrp="1"/>
          </p:cNvSpPr>
          <p:nvPr>
            <p:ph type="subTitle" idx="1"/>
          </p:nvPr>
        </p:nvSpPr>
        <p:spPr>
          <a:xfrm>
            <a:off x="539552" y="1867708"/>
            <a:ext cx="6480720" cy="2857436"/>
          </a:xfrm>
        </p:spPr>
        <p:txBody>
          <a:bodyPr>
            <a:normAutofit/>
          </a:bodyPr>
          <a:lstStyle/>
          <a:p>
            <a:r>
              <a:rPr lang="en-US" sz="2000" dirty="0" smtClean="0"/>
              <a:t>QA </a:t>
            </a:r>
            <a:r>
              <a:rPr lang="en-US" sz="2000" dirty="0" smtClean="0"/>
              <a:t>Track - Tools</a:t>
            </a:r>
            <a:endParaRPr lang="en-IN" dirty="0" smtClean="0">
              <a:latin typeface="Helvetica"/>
              <a:cs typeface="Helvetica"/>
            </a:endParaRPr>
          </a:p>
        </p:txBody>
      </p:sp>
      <p:sp>
        <p:nvSpPr>
          <p:cNvPr id="2" name="AutoShape 2" descr="data:image/jpeg;base64,/9j/4AAQSkZJRgABAQAAAQABAAD/2wCEAAkGBxQSEhUUEhQUFRUUFRQUFRcUGBQVFBUVFRQYFxcVFBcYHCggGBonHBcVITEhJSkrLi8uFx8zODMsNygtLisBCgoKDg0OGxAQGiwkHyUtLSwsLSwsLywsLC8sLywsLCwsLCwsLCwsLCwvLCwsLCwsLCwsLCwsLCw0LCwsLCwsLP/AABEIAOQA3QMBIgACEQEDEQH/xAAcAAEAAgMBAQEAAAAAAAAAAAAABAUBAgYDBwj/xABAEAABAwIEAwYDBAgGAgMAAAABAAIRAyEEEjFBBVFhBhMicYGRMqGxYsHR4QcUIzNCUpLxU3KCorLwQ1QVFhf/xAAaAQACAwEBAAAAAAAAAAAAAAAAAgEDBAUG/8QALREAAgIBBAEDAgYCAwAAAAAAAAECEQMEEiExIhNBUQVhMpGx0fDxcaEjgcH/2gAMAwEAAhEDEQA/APuKIiACIiACIiACIiACIiAPi/6ZeCFmKZiGCRiG5XAD/wAtPe2stj+k81wLaJB8QI5SCPqv0nxLAfrVHL3lSnmu11MtDmidswIuJFx/EVyGJ/RXSe6XYrEu6vyOPvlH0V89Xklp/Til1X3r9OuOy7QY8GPVxy5nwuevddf75Pj67z9EPCO9xTq7hLcO20/4lSQD6NDvcdFf/wD5JR/9it7M/Bdh2X7P08DR7mmS6XF7nOjM5x3MdAB6Ll4sElK5HpfqH1jDPBKGF8vjprj3/Yt1w36XeNdxgu6aSH4kmmI/wxHeSeUEN/1ea7lcj2w7Cs4hVbUqV6rMjcrWtDC0CZJEiZO99gungcFkTn0jyORNxaifAF3X6IODd/je9cAWYdua/wDiPkMjyh59BzXUN/Q7Qm+JrRvDaYMdDFlecJ7DswVI/qtSr32bPmcR440puaIbl+/2W/Va2HpNY+X/ACzNi08t6cujr0UDgfEhiaDKwEZwbci0lp+YKnrkxakrRsaoIiKQCIiACIiACIiACIiACIiACIiACIiACwQsogCjo1K+GOR1N1ajPhfTg1GjYPZv5jkptLi1NwmKg6GnVn/ip6j1cdTbMvaI2kE+wuqGnBcSSX3/ALQ/fsR8Rxikxpcc8AT8FQeklsLlMVxmrVdOZzBeGsJaAOpGp6q27TY9lSjkY6SXNJEOFhe8jnC5rMAuJ9S1GWUlCMrX2/tmzTwiuWvzLfhnE6rHSXucNw4l0jpOi6b/AOVp5Q7xweVOo6/KWtIXD0caxus+y6PgnHaAZldVDTJjPLRGupsrPpuecfCUuPv/AGLqIRfKRZt4vTIJaKpjlRr+3wKq4jxPE1po4bD1WZhDq1Yd22mDYlonM50aQr/D4llQSx7Xjm0hw+S9V2qcl3+X8ZktL2IfB+HNw1FlFlwwRJ1JJkuPmST6qYiJ0klSFCIikAiIgAiIgAiIgAiIgAiIgAiIgAi88RXaxpc9wa0ak2C5biPad7h+xpvyT8RhrndQDcD2VGfUQwry7+B4Y3Lo6XE41lP4nX5C59lz3E+1jae4b0+J/wDSNFzuNxT3aGAeWp8yqhvDX1DDGOceg+pXFyfUsmV1Hhfbs1x08Y8stcR2tLzbMernQPRosvOjxUuN9+SzguxVQmaj2sHIS933BX+D7M0Wa5nn7Rj5CEqxyfL/ANkuSXRGoVRuAfOFcYZzDs32C3bg6Y0Y32WzmDYAeitUaK27MuwrDqxh/wBI/BRqvB6DtabfSW/RZqU37Oj3UZ/ftMgh3qFLa+COfk8KvZlmtJ76R5gz+B+a0B4hh/heMQ3+V13fPxbcytqnHalM/tKJjmJH5FTMHx2hUtnyk7P8Pz0PuiMkn4uiXfvya4DtvTJyYljqDxrMlv0zDfUR1XUUazXgOY4OadC0gg+RCo8dgadYRUYHDadR1BFwuXxPDq2Be12EqHK4mab7t0/i2IvrY9Vqhq5w/Hyvn3K3jUuj6OioOD9pW1CKdZvc1jYAmWPN/wB27fTQwfNX66GPJHIt0XaKZRcXTCIicgIiIAIiIAIiIAIiIAKv4zxZuHbJDnOPwsbcnz5Dr9VvxLiLaIuRmOgtMbmOQXJkl8l5kumfXksGs1ixeMe/0LsWLdy+jx4xxapUFNwvJHwzDZB069eqYUOLYDZJiBqohpBwEnw6O1tBIbEXLuivcPiRTY0NYYiDJ8Xr+C48o75bpM1J0qSNcJwQa1b/AGRp6ndWjGBohoAA2Fgt1qStMMUca8UVSk5djMmZYhalM2QbErVFq5K2SCViVhYKWwBVbjeDUqmrcp5tt8tCrErVKyUc/Tw+Jwt6T+8p7sN7eWo9CrBnFWYhtvDUbcsOpEXyndT1T8W4ax0OaMrp1bZK3xXsMuWV/FSSC0tzB0AjUQXa9CNQVa9neO18PU/V8WHOaAMlUCco0bmP8TeuoOtriMKQEGtLi0eF7SQbcxobbqz4iA5zXbZLcoJRp8jwpyg/59yZrc6aOuY4ESCCDuLhZXI8K4q2gXGq492cscmkuAk8hf5dF1wXd0+dZobkY8kHB0ERFeIEREAEREAFHx+IyMJETHhBtdSFxnHeNNdXyMdIaI3iQ4h0c7hZdXqPQx7vcsxQ3yoicSc+peobkZZGgnlZOHguytbc3HSRY35L3w9LvTIMQBrca7j3Xq3F5Jp0gGtEgkSDm3IXAjUrySfDNr48Uat4c4VZFM5Q0NbPPVx5CVZUcKZBdteOvVRHY57W+F0mLZhIJ6wrSgXFozgB0DNGk7xK0xUJO0VStKjZebl6ErUq1iHnKzKELBSWMYcVoskrCVgFqsrUlKSCtSVklakpWwMLze2Z6rclakpWMVuMokiI6WW+CbFFtO+Zgtm1Ldo5r1xT3gty5YOszPovDEuIIdcxsdPldUN7L+GWLyo8m8MGJc9riQ0MLHc5eDFuiteyuIrUmso1nMcymCxrhZ2VtmzzgCPxUXg3EmvdUbly1I13cACRJGsXUWrjAxuuggnyWmGp9BRcfcR497aZ9ARVXZrHitQaQZIseYsCJ9CD6q1Xocc98VL5MMlToIiJyAiIgDmeNY57qo7t5a2nmByn4nEQZ2MXEc59OfqcOZkcYl7Zc2P5hePVSeJYgU8TUZMHMXR/m8U/NbUagLp0/m8hMn2Xls2aU8rUu7ao6UYJRTRIwXD3904ggPeIEj4W/itMNwuqIBDRG8grc8Yz5RSMN5wLjaJXrh61V1VozeH+IQLgC99tlK9KVQV8fAvmuWS8JgA0y4yduQ/E9VMJQrUlbIxUVSKW7BK1JWStSobBGFo4rLitCkbJEoUWCUpIJWqFYJUNgYKwhXnKRsYySsIsEpbJMOUZ9EwRM8p18p3UheOInKcpgxY6pJJPgZOivGHfTf3jQ0OG5vI5EDUL3HCu9czMJpulxjRrgJyHpMwfJbnNku68awPopPBsa0O7ubuEgHmNY5pcSjvUX0NJva2QaOCqUK2J7qqQyqGiBq0hthP8JEwI2K6/geLL6YDjL2ABx3NrOPnB9QVyNfFAZj1JJPMmVedjHB7alQXlwbPPLOnSXFbtBqJSz7V1z/hfxlObGlC32dGiIu+Ygq/jHFBh2tJaXFzg0AWtuSeg+7zVguZ7S1CKoDh4cgg7Zszs3yDVl1mZ4cTkizFDdKjlsoqVHfrHhc57nsfsCXF2U/Z+i9KTg6k+c2Z8MaACQN3EnbZTcXSFRsT5KTwHwMAdaMzj7x9wXAhU3b7+TbLxRB4Tg3Q0NDiAIkggLo8FhckkmXHXkByCiO4sS2WM8g43PmBp7qRw3EueyXgAyR4Zi3mrNPDHF8O2LklJ9qiUSsItSVpbKQVqSskrzJSNjAlYWCiUkFaotSUrYAlYRakpRjJK0RYKVkmCVhYKxKSyQStUWClA83NN4325fkqruw2syoc3gMkAEmOasTUfngAZbXvI/JejXHNEHSeYtr1SNeSkiy+KNK3B+9qwZ7p4NQOgjceA8jffks8A4u/DCq19J2UVopgGA1k5XQI6ZupJ01VjWxJFFoaYJ8M8gNSOsR7qvfVaNfxWlZlgd4+H3+ZVtc/xHcNdIkaG4WVA4E4mgzMIPiif5Q85f9sKevR4574KXykzDJU2gub7cvApMggPL4ZOhsSQTtMe8LpFx/btpqmnRGwLy7qZDR/y+So1risMtw+G96o5/D133FRpaR8/JbYnGOD2MvD2yeZ3A+/+yrMfisTRp91VhzQQadTUti0TrEWg+hV7h6TsSQ6m1oFJrKcuN5y3NpjRed9JJS2e5v39WSMO7w842Gp6BXuFp5WAHWJPmdVHwWBFMS4yeegHkvVmLY4Oyua7J8UGYtN1fp8bgvLsqyS3PgiVuLtbXFHKbwC6bBzgSGxzgKwlcc/G03Uajy8Cs6r3rRuMhho9ld47iLiykKUB1cgAm4aIlxjcplkuyHEs3FQeE401qTahABdmsNLOI+5bYbCOaZNWo+1w6I8xAsqbgWFqPw7ctUs+LKGga5jd063Q5OwSVF3i65Y2QxzzIEN1g7r1KoncRe7D0XzDnVWNcRaRJB94XtxHGnve7zPa0NDnGm0ucSdBYHKOqXeg2lsStVU4Os5zn0w6oWlkte9rmOa7SJIE7FaM4g4YYkn9o2aXUvnKPxUbiaLglaKor4lzXMpF77MDnua0ve4nYQDA1utBi3gVADUc3unua57XNc1wabSQJ5pXImi6K1JVK91UUBW7wyGtdltlItY8z1W+L7xtPve8OYAOLYGSDtH3pbJotHLVV2NxpzMaC5oczO4taXOg6AQDHmtMPWcX5AahY5p8T2lrmuHUgSlbJosWVA6YIMGDGxGyyVU8GomXnO61V4ibOsLu6/gs4SsXPh9RzXhx8Fg0ibAWv5pWyaLIugjkfrt/3yUHiNbLLgYyiQeRUttZpJAIJFiNwvDEUCdIvqDyVc7Y8TzZi3Po0nOtmzTym0qLhzUqVWtjIx1RrM7t8zgBA5nZWmGoh1IUqjcuVwIII8QkH05FbcbGd9F9P/wO7yI8JIc1wAjW7fmtPowct8uuOCvfKtqO4psgADQAD2WyicKxZq0WVCMpcLjkQYMdJBUteng04pro574fIXKcfeW1nZhY5S08wGgH5yurVF2vw2agXAwWFsG5iSBpyvf8lk1+J5ML29rktwSUZ8nO4lrKjcrtCtezdUUjiGuPwuYR1BBg/RV9FtZt6jRkicw0/svDGtcG943eoAY3DQIH+4lefxyyRk017G2Si0X1OqXyXEkyddgdgNgsswRNOqylAL2tbckAAzm0GsSo2DdHqrvA0coM6uMnpsB7AI07c3bDJ4npSpBrAwfCGhvpEKnp8IeKTWZgHUnl1JwkwCZAdbqrolaErW0mUJkXDGtP7QUo+wXEk+osvPguFdRotY6JbmnLJF3E7jqpqFLXuTZSU+FPFCnTluZlUPNzEBxNra3UvF4V/eCrSIDoyuDpyuEyNLgqaSiWkTZHwxq37wMA2DC4+5MKC7hx77PI7skPI37wAgHy39FZkrCVkkPF4V2cVKZAcAWkOnK5vIxotXtqvY9r+7GZjmtylxuQRckaeimErCVkkCphHHD91bNkDd4kRvC2xVAuolgiS0C+kiFKJWCoAg1cI7wOYQHsblMyWuEXB31XrRNSfGGAR/CXEz6qRKJSSBhcO+m90ZSxznP3zAkactgtKmHqPLc+QBrg6WzmMbX0VgQtClYxpSoAHNvdasjOROosNpGw5T9Vu22Y87+uh+5U3F3uy+GZc4CRt1SOXkkMlw2XNYA6m31HLyR1doUGu8hwBu6G2GpJbJCxwzA16lZjKkU2uMxq4gXIHtqnUMs5bYr7EXBK2dt2cB7okiJcS3q2Bf3lWi0pMygAbCFuvV4YenjUfhHNk7k2FVdqHEYapljMcoAO8vE+sSrVV3H6TnUXZRmc0tcBpIDhm/2yl1F+lKu6YQ/ErOGZw+o3M6lWczP8THAOpukQZYd+oULh76jGNw7xE1nOL9R4ssDpeZ9FdHFQYjReVd7XAgjXfccivLPOqqzpemW2D4aKd3HM72A8h+K9qGLY+cjpymD+XMdVBONzta3m0Fx5nSB7E+oWMM0MNrfmtEZwjxFcFbi3yyyJWqxKBWWVmVqShKwlJQK0JWSVqFDZIWCUJWpSEhakoStUpIWChK1StkhJWCVgpbGo2Wj1kFJQBGFUElu41UfE0jqDyIkbj6hWDmNF7TChCpLhI0vH09ErUbsZWR6PfVcQ6s0ilLWt0zEQwA5ZsJgxvBVhw9j6Vem5ri4ue1r3PucjnAO9YlBiQBopPDy6pUYGtnxsLuQaHSZ9AVdjzOWRbXzYkoVF2dqiIvVnNCIiAOR7V8Ccf2tJ+Ul3iBFr6GdjP1CoqPD6zWOcSKgF/CQSI1018l9IrUw5padCIK+XYvhQfWqOJdTc1xY7IYksJbmnyC4f1DTYoPdXD/U2YMknwerOIMLWQdiAecOI+5TqGIm2qg0eF020zT8TgTINpaSL+exVhwrAkOk2DduZ29Fy5QuScGaVKl5Fq+q1oBcQJIF7XOgW8qv4hSFQgfyOB9VvRqZLE+EkDyn7lo3q6KdvFkxakrJK0KZsgI4oStCUpIK1JWSVqUtkmFgoViUrZIK1WVrKRsYFakrJK83O/D30SkmtSoBckDz6rLnJXwYcIO8fVa1GbckSXBK7IWLxgb8R6rNJ5qmllaS5zbDpJueQAj3WBhQ8tLxIF7b7b7KaWDYxtbYcksYxUee2S22+CI7guIdUDRUaMxgDWPQX0Xd8H4UKDYkuO7iIJMCT7+31puyHifUlv7sMDTzz5p/4j3XUrv8A07Tw2erXPsYc83e2wiIuoZwiIgAuI7U0BTqlxBh3iBAMciPOfqu3WlWmHAhwBB1BWbVadZ4bSzHk2Oz5jhcWXE+FwA0JU6ljC2+wueo3Cm9oOz1Vvio1AGTBBFx6xoqVlClTDmvxVNr+TjJB8oXnMmjyY5UuDessZIsa1QNOZptUl9+ZMH6Lbvg4QdxBXP0MQMR+zY4CqxxywfDUB1y89AfTqpmGL2gtqiCDbqOiqyRnHyGi4vhnR03SAoeG4m182IgkSdDG/RelExSE6kaf5v7rzpYdrZjdXbuEV7SXKwVGfULLgS0fEBqBzHlyXtmlF2RVGSsFCtZUEgrCLBKRskwVo98arFV8aCSTAH48gF6hvNRRJDpYoOc5sEFoBvvP/R7r3tYnY29o+8rHcBtxqTr5qNiHQRyj6f3SzddDRV9nvUxXJR6zgC3c1Bmd5AkN+QKguwdaq45TlZz6c1YUuHOLxL2tblFzc+EQ1jfS5J3UrHKrb5fQOS9jFXEQL38lEo1u8cIJB5Fe9bgNQvHd1QS4wNSPaLLruA8B7nxVC19TmNB5CFfp9BPLL/0SedRR79ncIWUyXCC4zpBgC0/M+qtURemxY1jgoL2OfKTk7YREVgoREQAREQBhzQQQbg2PkVwPbvgVPwuMjMcrHC+U65X9NY9fXv1G4jhBVpuYd9OhGhWfU4fUg679h8c9rPmfD+zNEQ4lzjYg5iLjcZYVziaTnlpe4Oy6S24tGoMn1XoYZLTYtsRuD1UariV5ieXbwzoqNkjEPa8ZHGASLja4MqO+q5pIOxhQv1ppMZhPLdRa7HuvTcCRYgmLbX9QP7Kq5T46Y1KJdjEr1o1ARAVVw+jUM548wHfeAplE5HGSIjbn1QnKMvIGk1wTStVgOm4Qq1srBK1KFeb6gG6VuhkgawC1fieS8qVEkajeyrK9GuXQMt+eZv1EexVaU5dDvai2y5xmcbNc0gc3bDy1KzUw4eIn6x8rqtoPDbF85dZsJ3P09l74fFtPwkFG5xdBSZatLoALpA0AaGgR5KJi8Z3d3QR019AvSliJ1VjwnBNq1QSJFMyT9rUN89/7rTiXrSUV7lcvBWXvCsCKbQT8TgJ6fZCnoi9TjxxxxUY9HNlJydsIiJyAiIgAiIgAiIgAiIgCvx3B6VV2ctGeILtyNgea53iXZKo+1OoGj7V/mIXZIsuXRYcr3SjyWRyziqTPnNfgX6k0PqjMXGA4AlgJ/m3HspeFIIkb3Nouu4rUg4FrgCDYg6Fc1xLhT6V6bHVG7BsFzfMb+i52s0UoK8fKNGLKnw+ytr1AFWYjFtb8RiehP0U+tgapE5D7tHvJsoFLs9X/AH1Sm5zRo1ha552sJXKjp8mWXMXX+DS8kYrsRVYxz2U5piXElzWN6zmNlT//AGn7B/q/JSOPjF1gGupVaVIfDTyPgxu4x4j9FTN4HU5O/oetHpxhxyV7my2wXFH13hjGS46DO2fTNAJ6Kwqnuv3re7Ol/Fba4lUeG7PVJBBeCLiGPkEbhdgOG169MU6tN7nAWqObkJH2pN/NK8ccnir/AOk/2J3OPJFw1cag2Vg10hVeG4HiaLsjmSNiHN091Y08LVaQO7e4nZsGOpMwB5qlYcsJbXF/kO5xkrsiY2sxh8QkO1GUkk7RA1XqexFQkOpvDAbw6Z9QN11HC+DhpD6gBeNBqG+u56q3Xa02guH/AC/kY8man4nOcP7NBv7w5j/3Qe+sq9wmFZSaGU2hrRsOZ1J5nqvZFvw6bFh/AqKZ5JS7YREV4gREQAREQAREQAREQAREQAREQAREQAREQAREQAREQAREQAREQAREQAREQAREQAREQB//2Q=="/>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IN">
              <a:solidFill>
                <a:prstClr val="black"/>
              </a:solidFill>
            </a:endParaRPr>
          </a:p>
        </p:txBody>
      </p:sp>
    </p:spTree>
    <p:extLst>
      <p:ext uri="{BB962C8B-B14F-4D97-AF65-F5344CB8AC3E}">
        <p14:creationId xmlns:p14="http://schemas.microsoft.com/office/powerpoint/2010/main" val="2921695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ea typeface="Tahoma" panose="020B0604030504040204" pitchFamily="34" charset="0"/>
              </a:rPr>
              <a:t>WinSCP</a:t>
            </a:r>
            <a:r>
              <a:rPr lang="en-GB" dirty="0" smtClean="0">
                <a:ea typeface="Tahoma" panose="020B0604030504040204" pitchFamily="34" charset="0"/>
              </a:rPr>
              <a:t> - Snapshot</a:t>
            </a:r>
            <a:endParaRPr lang="en-US" dirty="0"/>
          </a:p>
        </p:txBody>
      </p:sp>
      <p:sp>
        <p:nvSpPr>
          <p:cNvPr id="3" name="Content Placeholder 2"/>
          <p:cNvSpPr>
            <a:spLocks noGrp="1"/>
          </p:cNvSpPr>
          <p:nvPr>
            <p:ph idx="1"/>
          </p:nvPr>
        </p:nvSpPr>
        <p:spPr>
          <a:xfrm>
            <a:off x="107504" y="1196752"/>
            <a:ext cx="8954964" cy="5304082"/>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568952" cy="44969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ea typeface="Tahoma" panose="020B0604030504040204" pitchFamily="34" charset="0"/>
              </a:rPr>
              <a:t>PuTTY</a:t>
            </a:r>
            <a:endParaRPr lang="en-US" dirty="0"/>
          </a:p>
        </p:txBody>
      </p:sp>
      <p:sp>
        <p:nvSpPr>
          <p:cNvPr id="3" name="Text Placeholder 2"/>
          <p:cNvSpPr>
            <a:spLocks noGrp="1"/>
          </p:cNvSpPr>
          <p:nvPr>
            <p:ph type="body" idx="1"/>
          </p:nvPr>
        </p:nvSpPr>
        <p:spPr>
          <a:xfrm>
            <a:off x="457200" y="1124745"/>
            <a:ext cx="4040188" cy="792088"/>
          </a:xfrm>
        </p:spPr>
        <p:txBody>
          <a:bodyPr>
            <a:noAutofit/>
          </a:bodyPr>
          <a:lstStyle/>
          <a:p>
            <a:r>
              <a:rPr lang="en-GB" sz="1600" dirty="0"/>
              <a:t>Putty is a tool used for Viewing/searching and scrolling though logs during QA execution.</a:t>
            </a:r>
            <a:endParaRPr lang="en-US" sz="1600" dirty="0"/>
          </a:p>
        </p:txBody>
      </p:sp>
      <p:sp>
        <p:nvSpPr>
          <p:cNvPr id="5" name="Text Placeholder 4"/>
          <p:cNvSpPr>
            <a:spLocks noGrp="1"/>
          </p:cNvSpPr>
          <p:nvPr>
            <p:ph type="body" sz="quarter" idx="3"/>
          </p:nvPr>
        </p:nvSpPr>
        <p:spPr>
          <a:xfrm>
            <a:off x="4645025" y="1124745"/>
            <a:ext cx="4041775" cy="648072"/>
          </a:xfrm>
        </p:spPr>
        <p:txBody>
          <a:bodyPr>
            <a:normAutofit/>
          </a:bodyPr>
          <a:lstStyle/>
          <a:p>
            <a:pPr marL="0" lvl="2">
              <a:spcBef>
                <a:spcPts val="600"/>
              </a:spcBef>
            </a:pPr>
            <a:r>
              <a:rPr lang="en-GB" sz="2000" b="0" dirty="0">
                <a:solidFill>
                  <a:srgbClr val="2B3E98"/>
                </a:solidFill>
              </a:rPr>
              <a:t>Viewing Logs Using Putty</a:t>
            </a:r>
            <a:endParaRPr lang="en-US" sz="2000" b="0" dirty="0">
              <a:solidFill>
                <a:srgbClr val="2B3E98"/>
              </a:solidFill>
            </a:endParaRPr>
          </a:p>
        </p:txBody>
      </p:sp>
      <p:sp>
        <p:nvSpPr>
          <p:cNvPr id="6" name="Content Placeholder 5"/>
          <p:cNvSpPr>
            <a:spLocks noGrp="1"/>
          </p:cNvSpPr>
          <p:nvPr>
            <p:ph sz="quarter" idx="4"/>
          </p:nvPr>
        </p:nvSpPr>
        <p:spPr>
          <a:xfrm>
            <a:off x="4645025" y="1844824"/>
            <a:ext cx="4041775" cy="4536504"/>
          </a:xfrm>
        </p:spPr>
        <p:txBody>
          <a:bodyPr>
            <a:noAutofit/>
          </a:bodyPr>
          <a:lstStyle/>
          <a:p>
            <a:r>
              <a:rPr lang="en-US" sz="900" dirty="0" smtClean="0"/>
              <a:t>1.Connect to the server as </a:t>
            </a:r>
            <a:r>
              <a:rPr lang="en-US" sz="900" dirty="0" err="1" smtClean="0"/>
              <a:t>wasadmin</a:t>
            </a:r>
            <a:r>
              <a:rPr lang="en-US" sz="900" dirty="0" smtClean="0"/>
              <a:t> (see above)</a:t>
            </a:r>
          </a:p>
          <a:p>
            <a:r>
              <a:rPr lang="en-US" sz="900" dirty="0" err="1" smtClean="0"/>
              <a:t>a.In</a:t>
            </a:r>
            <a:r>
              <a:rPr lang="en-US" sz="900" dirty="0" smtClean="0"/>
              <a:t> some server you have the possibility to enter the comment ./</a:t>
            </a:r>
            <a:r>
              <a:rPr lang="en-US" sz="900" dirty="0" err="1" smtClean="0"/>
              <a:t>viewlog</a:t>
            </a:r>
            <a:r>
              <a:rPr lang="en-US" sz="900" dirty="0" smtClean="0"/>
              <a:t> which is a shortcut to the log and will automatically open it in tail mode)</a:t>
            </a:r>
          </a:p>
          <a:p>
            <a:r>
              <a:rPr lang="en-US" sz="900" dirty="0" smtClean="0"/>
              <a:t>2.Go to the location of logs by typing ‘</a:t>
            </a:r>
            <a:r>
              <a:rPr lang="en-US" sz="900" dirty="0" err="1" smtClean="0"/>
              <a:t>cdlogs</a:t>
            </a:r>
            <a:r>
              <a:rPr lang="en-US" sz="900" dirty="0" smtClean="0"/>
              <a:t>’ and press &lt;enter&gt;</a:t>
            </a:r>
          </a:p>
          <a:p>
            <a:r>
              <a:rPr lang="en-US" sz="900" dirty="0" smtClean="0"/>
              <a:t>3.The command ‘</a:t>
            </a:r>
            <a:r>
              <a:rPr lang="en-US" sz="900" dirty="0" err="1" smtClean="0"/>
              <a:t>ls</a:t>
            </a:r>
            <a:r>
              <a:rPr lang="en-US" sz="900" dirty="0" smtClean="0"/>
              <a:t>’ (or ‘</a:t>
            </a:r>
            <a:r>
              <a:rPr lang="en-US" sz="900" dirty="0" err="1" smtClean="0"/>
              <a:t>dir</a:t>
            </a:r>
            <a:r>
              <a:rPr lang="en-US" sz="900" dirty="0" smtClean="0"/>
              <a:t>’) will give you a directory list - there should be SystemOut.log.</a:t>
            </a:r>
          </a:p>
          <a:p>
            <a:r>
              <a:rPr lang="en-US" sz="900" dirty="0" smtClean="0"/>
              <a:t>4.Type &lt;less log file name&gt; and press enter. So type &lt;less SystemOut.log&gt;</a:t>
            </a:r>
          </a:p>
          <a:p>
            <a:r>
              <a:rPr lang="en-US" sz="900" dirty="0" smtClean="0"/>
              <a:t>5.The following commands will help viewing the logs:-</a:t>
            </a:r>
          </a:p>
          <a:p>
            <a:r>
              <a:rPr lang="en-US" sz="900" dirty="0" smtClean="0"/>
              <a:t>a.&lt;shift f&gt; = tail mode</a:t>
            </a:r>
          </a:p>
          <a:p>
            <a:r>
              <a:rPr lang="en-US" sz="900" dirty="0" smtClean="0"/>
              <a:t>b.&lt;ctrl C&gt; = quit tail mode</a:t>
            </a:r>
          </a:p>
          <a:p>
            <a:r>
              <a:rPr lang="en-US" sz="900" dirty="0" err="1" smtClean="0"/>
              <a:t>c.shift</a:t>
            </a:r>
            <a:r>
              <a:rPr lang="en-US" sz="900" dirty="0" smtClean="0"/>
              <a:t> g = takes you to the end of the log file</a:t>
            </a:r>
          </a:p>
          <a:p>
            <a:r>
              <a:rPr lang="en-US" sz="900" dirty="0" smtClean="0"/>
              <a:t>d.&lt;line number + shift g&gt; directs you to line number specified (e.g. 1 shift g = start)</a:t>
            </a:r>
          </a:p>
          <a:p>
            <a:r>
              <a:rPr lang="en-US" sz="900" dirty="0" err="1" smtClean="0"/>
              <a:t>e.you</a:t>
            </a:r>
            <a:r>
              <a:rPr lang="en-US" sz="900" dirty="0" smtClean="0"/>
              <a:t> can scroll the logs using the arrows, and page up and down.</a:t>
            </a:r>
          </a:p>
          <a:p>
            <a:r>
              <a:rPr lang="en-US" sz="900" dirty="0" err="1" smtClean="0"/>
              <a:t>f.‘q</a:t>
            </a:r>
            <a:r>
              <a:rPr lang="en-US" sz="900" dirty="0" smtClean="0"/>
              <a:t>’ to quit</a:t>
            </a:r>
          </a:p>
          <a:p>
            <a:r>
              <a:rPr lang="en-US" sz="900" dirty="0" smtClean="0"/>
              <a:t>g./ word enables a search of the log (‘n’ for next ; ‘b’ for back)</a:t>
            </a:r>
          </a:p>
          <a:p>
            <a:r>
              <a:rPr lang="en-US" sz="900" dirty="0" smtClean="0"/>
              <a:t>6.You can also use the command &lt;tail –f log file name&gt;; this puts you directly into ‘tail’ mode. So this would be tail -f SystemOut.log &lt;enter&gt;</a:t>
            </a:r>
          </a:p>
          <a:p>
            <a:r>
              <a:rPr lang="en-US" sz="900" dirty="0" smtClean="0"/>
              <a:t>7.Clicking on the top left ‘computer icon’ displays the options menu – for copying, opening other sessions etc.</a:t>
            </a:r>
          </a:p>
          <a:p>
            <a:r>
              <a:rPr lang="en-US" sz="900" dirty="0" smtClean="0"/>
              <a:t>8.As an additional help, once you have executed step (g), from the $ prompt, type ./</a:t>
            </a:r>
            <a:r>
              <a:rPr lang="en-US" sz="900" dirty="0" err="1" smtClean="0"/>
              <a:t>viewlogs</a:t>
            </a:r>
            <a:r>
              <a:rPr lang="en-US" sz="900" dirty="0" smtClean="0"/>
              <a:t> - this command will put you directly into tail mode.</a:t>
            </a:r>
            <a:endParaRPr lang="en-US" sz="900"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208960"/>
            <a:ext cx="4040188" cy="38831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30098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p:cNvSpPr>
            <a:spLocks noGrp="1" noChangeArrowheads="1"/>
          </p:cNvSpPr>
          <p:nvPr>
            <p:ph type="ctrTitle"/>
          </p:nvPr>
        </p:nvSpPr>
        <p:spPr/>
        <p:txBody>
          <a:bodyPr/>
          <a:lstStyle/>
          <a:p>
            <a:pPr eaLnBrk="1" hangingPunct="1"/>
            <a:r>
              <a:rPr lang="en-US" altLang="en-US" sz="2800" dirty="0" smtClean="0">
                <a:solidFill>
                  <a:schemeClr val="tx1"/>
                </a:solidFill>
              </a:rPr>
              <a:t>Questions?</a:t>
            </a:r>
          </a:p>
        </p:txBody>
      </p:sp>
    </p:spTree>
    <p:extLst>
      <p:ext uri="{BB962C8B-B14F-4D97-AF65-F5344CB8AC3E}">
        <p14:creationId xmlns:p14="http://schemas.microsoft.com/office/powerpoint/2010/main" val="349661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TABLE OF CONTENTS</a:t>
            </a:r>
          </a:p>
        </p:txBody>
      </p:sp>
      <p:grpSp>
        <p:nvGrpSpPr>
          <p:cNvPr id="5" name="Group 4"/>
          <p:cNvGrpSpPr/>
          <p:nvPr/>
        </p:nvGrpSpPr>
        <p:grpSpPr>
          <a:xfrm>
            <a:off x="470236" y="1173596"/>
            <a:ext cx="8238305" cy="2421084"/>
            <a:chOff x="1028180" y="2383007"/>
            <a:chExt cx="7288554" cy="3922422"/>
          </a:xfrm>
        </p:grpSpPr>
        <p:sp>
          <p:nvSpPr>
            <p:cNvPr id="7" name="Rounded Rectangle 6"/>
            <p:cNvSpPr/>
            <p:nvPr/>
          </p:nvSpPr>
          <p:spPr>
            <a:xfrm>
              <a:off x="1726571" y="2383007"/>
              <a:ext cx="6551958" cy="649520"/>
            </a:xfrm>
            <a:prstGeom prst="roundRect">
              <a:avLst/>
            </a:prstGeom>
            <a:solidFill>
              <a:schemeClr val="bg1"/>
            </a:solidFill>
            <a:ln w="12700" cap="flat" cmpd="sng" algn="ctr">
              <a:noFill/>
              <a:prstDash val="solid"/>
            </a:ln>
            <a:effectLst/>
          </p:spPr>
          <p:txBody>
            <a:bodyPr lIns="91440" rIns="45720" anchor="ctr"/>
            <a:lstStyle/>
            <a:p>
              <a:pPr fontAlgn="auto">
                <a:lnSpc>
                  <a:spcPct val="90000"/>
                </a:lnSpc>
                <a:spcBef>
                  <a:spcPts val="0"/>
                </a:spcBef>
                <a:spcAft>
                  <a:spcPts val="0"/>
                </a:spcAft>
              </a:pPr>
              <a:r>
                <a:rPr lang="en-US" dirty="0" smtClean="0"/>
                <a:t>Overview</a:t>
              </a:r>
              <a:endParaRPr lang="en-US" kern="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1764776" y="3199916"/>
              <a:ext cx="6551958" cy="649520"/>
            </a:xfrm>
            <a:prstGeom prst="roundRect">
              <a:avLst/>
            </a:prstGeom>
            <a:solidFill>
              <a:schemeClr val="bg1"/>
            </a:solidFill>
            <a:ln w="12700" cap="flat" cmpd="sng" algn="ctr">
              <a:noFill/>
              <a:prstDash val="solid"/>
            </a:ln>
            <a:effectLst/>
          </p:spPr>
          <p:txBody>
            <a:bodyPr lIns="91440" rIns="45720" anchor="ctr"/>
            <a:lstStyle/>
            <a:p>
              <a:r>
                <a:rPr lang="en-US" dirty="0" err="1" smtClean="0"/>
                <a:t>NotePad</a:t>
              </a:r>
              <a:r>
                <a:rPr lang="en-US" dirty="0" smtClean="0"/>
                <a:t>++</a:t>
              </a:r>
              <a:endParaRPr lang="en-US" dirty="0"/>
            </a:p>
          </p:txBody>
        </p:sp>
        <p:sp>
          <p:nvSpPr>
            <p:cNvPr id="9" name="Rounded Rectangle 8"/>
            <p:cNvSpPr/>
            <p:nvPr/>
          </p:nvSpPr>
          <p:spPr>
            <a:xfrm>
              <a:off x="1764776" y="4016826"/>
              <a:ext cx="6551958" cy="651621"/>
            </a:xfrm>
            <a:prstGeom prst="roundRect">
              <a:avLst/>
            </a:prstGeom>
            <a:solidFill>
              <a:schemeClr val="bg1"/>
            </a:solidFill>
            <a:ln w="12700" cap="flat" cmpd="sng" algn="ctr">
              <a:noFill/>
              <a:prstDash val="solid"/>
            </a:ln>
            <a:effectLst/>
          </p:spPr>
          <p:txBody>
            <a:bodyPr lIns="91440" rIns="45720" anchor="ctr"/>
            <a:lstStyle/>
            <a:p>
              <a:pPr>
                <a:lnSpc>
                  <a:spcPct val="90000"/>
                </a:lnSpc>
              </a:pPr>
              <a:r>
                <a:rPr lang="en-US" dirty="0" smtClean="0"/>
                <a:t>SQL Developer</a:t>
              </a:r>
              <a:endParaRPr lang="en-US" dirty="0"/>
            </a:p>
          </p:txBody>
        </p:sp>
        <p:sp>
          <p:nvSpPr>
            <p:cNvPr id="11" name="Rounded Rectangle 10"/>
            <p:cNvSpPr/>
            <p:nvPr/>
          </p:nvSpPr>
          <p:spPr>
            <a:xfrm>
              <a:off x="1030562" y="2383007"/>
              <a:ext cx="638724" cy="649520"/>
            </a:xfrm>
            <a:prstGeom prst="roundRect">
              <a:avLst/>
            </a:prstGeom>
            <a:solidFill>
              <a:srgbClr val="567ABC"/>
            </a:solidFill>
            <a:ln w="12700" cap="flat" cmpd="sng" algn="ctr">
              <a:noFill/>
              <a:prstDash val="solid"/>
            </a:ln>
            <a:effectLst/>
          </p:spPr>
          <p:txBody>
            <a:bodyPr lIns="91440" rIns="91440" anchor="ctr"/>
            <a:lstStyle/>
            <a:p>
              <a:pPr algn="ctr" fontAlgn="auto">
                <a:spcBef>
                  <a:spcPts val="0"/>
                </a:spcBef>
                <a:spcAft>
                  <a:spcPts val="0"/>
                </a:spcAft>
              </a:pPr>
              <a:r>
                <a:rPr lang="en-US" b="1" kern="0" dirty="0">
                  <a:solidFill>
                    <a:srgbClr val="FFFFFF"/>
                  </a:solidFill>
                  <a:latin typeface="Tahoma" panose="020B0604030504040204" pitchFamily="34" charset="0"/>
                  <a:ea typeface="Tahoma" panose="020B0604030504040204" pitchFamily="34" charset="0"/>
                  <a:cs typeface="Tahoma" panose="020B0604030504040204" pitchFamily="34" charset="0"/>
                </a:rPr>
                <a:t>1</a:t>
              </a:r>
            </a:p>
          </p:txBody>
        </p:sp>
        <p:sp>
          <p:nvSpPr>
            <p:cNvPr id="12" name="Rounded Rectangle 11"/>
            <p:cNvSpPr/>
            <p:nvPr/>
          </p:nvSpPr>
          <p:spPr>
            <a:xfrm>
              <a:off x="1030562" y="3199916"/>
              <a:ext cx="638724" cy="649520"/>
            </a:xfrm>
            <a:prstGeom prst="roundRect">
              <a:avLst/>
            </a:prstGeom>
            <a:solidFill>
              <a:srgbClr val="567ABC"/>
            </a:solidFill>
            <a:ln w="12700" cap="flat" cmpd="sng" algn="ctr">
              <a:noFill/>
              <a:prstDash val="solid"/>
            </a:ln>
            <a:effectLst/>
          </p:spPr>
          <p:txBody>
            <a:bodyPr lIns="91440" rIns="91440" anchor="ctr"/>
            <a:lstStyle/>
            <a:p>
              <a:pPr algn="ctr" fontAlgn="auto">
                <a:spcBef>
                  <a:spcPts val="0"/>
                </a:spcBef>
                <a:spcAft>
                  <a:spcPts val="0"/>
                </a:spcAft>
              </a:pPr>
              <a:r>
                <a:rPr lang="en-US" b="1"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2</a:t>
              </a:r>
              <a:endParaRPr lang="en-US" b="1" kern="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p:cNvSpPr/>
            <p:nvPr/>
          </p:nvSpPr>
          <p:spPr>
            <a:xfrm>
              <a:off x="1030562" y="4016826"/>
              <a:ext cx="638724" cy="651622"/>
            </a:xfrm>
            <a:prstGeom prst="roundRect">
              <a:avLst/>
            </a:prstGeom>
            <a:solidFill>
              <a:srgbClr val="567ABC"/>
            </a:solidFill>
            <a:ln w="12700" cap="flat" cmpd="sng" algn="ctr">
              <a:noFill/>
              <a:prstDash val="solid"/>
            </a:ln>
            <a:effectLst/>
          </p:spPr>
          <p:txBody>
            <a:bodyPr lIns="91440" rIns="91440" anchor="ctr"/>
            <a:lstStyle/>
            <a:p>
              <a:pPr algn="ctr" fontAlgn="auto">
                <a:spcBef>
                  <a:spcPts val="0"/>
                </a:spcBef>
                <a:spcAft>
                  <a:spcPts val="0"/>
                </a:spcAft>
              </a:pPr>
              <a:r>
                <a:rPr lang="en-US" b="1" kern="0" dirty="0" smtClean="0">
                  <a:solidFill>
                    <a:srgbClr val="FFFFFF"/>
                  </a:solidFill>
                  <a:latin typeface="Tahoma" panose="020B0604030504040204" pitchFamily="34" charset="0"/>
                  <a:ea typeface="Tahoma" panose="020B0604030504040204" pitchFamily="34" charset="0"/>
                  <a:cs typeface="Tahoma" panose="020B0604030504040204" pitchFamily="34" charset="0"/>
                </a:rPr>
                <a:t>3</a:t>
              </a:r>
              <a:endParaRPr lang="en-US" b="1" kern="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3"/>
            <p:cNvSpPr/>
            <p:nvPr/>
          </p:nvSpPr>
          <p:spPr>
            <a:xfrm>
              <a:off x="1764776" y="4806214"/>
              <a:ext cx="6551958" cy="651621"/>
            </a:xfrm>
            <a:prstGeom prst="roundRect">
              <a:avLst/>
            </a:prstGeom>
            <a:solidFill>
              <a:schemeClr val="bg1"/>
            </a:solidFill>
            <a:ln w="12700" cap="flat" cmpd="sng" algn="ctr">
              <a:noFill/>
              <a:prstDash val="solid"/>
            </a:ln>
            <a:effectLst/>
          </p:spPr>
          <p:txBody>
            <a:bodyPr lIns="91440" rIns="45720" anchor="ctr"/>
            <a:lstStyle/>
            <a:p>
              <a:r>
                <a:rPr lang="en-US" dirty="0" err="1" smtClean="0"/>
                <a:t>Winscp</a:t>
              </a:r>
              <a:endParaRPr lang="en-US" dirty="0"/>
            </a:p>
          </p:txBody>
        </p:sp>
        <p:sp>
          <p:nvSpPr>
            <p:cNvPr id="15" name="Rounded Rectangle 14"/>
            <p:cNvSpPr/>
            <p:nvPr/>
          </p:nvSpPr>
          <p:spPr>
            <a:xfrm>
              <a:off x="1030562" y="4835837"/>
              <a:ext cx="638724" cy="651622"/>
            </a:xfrm>
            <a:prstGeom prst="roundRect">
              <a:avLst/>
            </a:prstGeom>
            <a:solidFill>
              <a:srgbClr val="567ABC"/>
            </a:solidFill>
            <a:ln w="12700" cap="flat" cmpd="sng" algn="ctr">
              <a:noFill/>
              <a:prstDash val="solid"/>
            </a:ln>
            <a:effectLst/>
          </p:spPr>
          <p:txBody>
            <a:bodyPr lIns="91440" rIns="91440" anchor="ctr"/>
            <a:lstStyle/>
            <a:p>
              <a:pPr algn="ctr" fontAlgn="auto">
                <a:spcBef>
                  <a:spcPts val="0"/>
                </a:spcBef>
                <a:spcAft>
                  <a:spcPts val="0"/>
                </a:spcAft>
              </a:pPr>
              <a:r>
                <a:rPr lang="en-US" b="1" kern="0" dirty="0">
                  <a:solidFill>
                    <a:srgbClr val="FFFFFF"/>
                  </a:solidFill>
                  <a:latin typeface="Tahoma" panose="020B0604030504040204" pitchFamily="34" charset="0"/>
                  <a:ea typeface="Tahoma" panose="020B0604030504040204" pitchFamily="34" charset="0"/>
                  <a:cs typeface="Tahoma" panose="020B0604030504040204" pitchFamily="34" charset="0"/>
                </a:rPr>
                <a:t>4</a:t>
              </a:r>
            </a:p>
          </p:txBody>
        </p:sp>
        <p:sp>
          <p:nvSpPr>
            <p:cNvPr id="16" name="Rounded Rectangle 15"/>
            <p:cNvSpPr/>
            <p:nvPr/>
          </p:nvSpPr>
          <p:spPr>
            <a:xfrm>
              <a:off x="1762396" y="5653807"/>
              <a:ext cx="6551958" cy="651621"/>
            </a:xfrm>
            <a:prstGeom prst="roundRect">
              <a:avLst/>
            </a:prstGeom>
            <a:solidFill>
              <a:schemeClr val="bg1"/>
            </a:solidFill>
            <a:ln w="12700" cap="flat" cmpd="sng" algn="ctr">
              <a:noFill/>
              <a:prstDash val="solid"/>
            </a:ln>
            <a:effectLst/>
          </p:spPr>
          <p:txBody>
            <a:bodyPr lIns="91440" rIns="45720" anchor="ctr"/>
            <a:lstStyle/>
            <a:p>
              <a:r>
                <a:rPr lang="en-US" dirty="0" smtClean="0"/>
                <a:t>Putty</a:t>
              </a:r>
            </a:p>
          </p:txBody>
        </p:sp>
        <p:sp>
          <p:nvSpPr>
            <p:cNvPr id="17" name="Rounded Rectangle 16"/>
            <p:cNvSpPr/>
            <p:nvPr/>
          </p:nvSpPr>
          <p:spPr>
            <a:xfrm>
              <a:off x="1028180" y="5653807"/>
              <a:ext cx="638724" cy="651622"/>
            </a:xfrm>
            <a:prstGeom prst="roundRect">
              <a:avLst/>
            </a:prstGeom>
            <a:solidFill>
              <a:srgbClr val="567ABC"/>
            </a:solidFill>
            <a:ln w="12700" cap="flat" cmpd="sng" algn="ctr">
              <a:noFill/>
              <a:prstDash val="solid"/>
            </a:ln>
            <a:effectLst/>
          </p:spPr>
          <p:txBody>
            <a:bodyPr lIns="91440" rIns="91440" anchor="ctr"/>
            <a:lstStyle/>
            <a:p>
              <a:pPr algn="ctr" fontAlgn="auto">
                <a:spcBef>
                  <a:spcPts val="0"/>
                </a:spcBef>
                <a:spcAft>
                  <a:spcPts val="0"/>
                </a:spcAft>
              </a:pPr>
              <a:r>
                <a:rPr lang="en-US" b="1" kern="0" dirty="0">
                  <a:solidFill>
                    <a:srgbClr val="FFFFFF"/>
                  </a:solidFill>
                  <a:latin typeface="Tahoma" panose="020B0604030504040204" pitchFamily="34" charset="0"/>
                  <a:ea typeface="Tahoma" panose="020B0604030504040204" pitchFamily="34" charset="0"/>
                  <a:cs typeface="Tahoma" panose="020B0604030504040204" pitchFamily="34" charset="0"/>
                </a:rPr>
                <a:t>5</a:t>
              </a:r>
            </a:p>
          </p:txBody>
        </p:sp>
      </p:grpSp>
      <p:pic>
        <p:nvPicPr>
          <p:cNvPr id="26" name="Picture 2" descr="Useful PowerPoint presentation tips for better present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95400"/>
            <a:ext cx="3660975" cy="48617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5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20" name="TextBox 19"/>
          <p:cNvSpPr txBox="1"/>
          <p:nvPr/>
        </p:nvSpPr>
        <p:spPr>
          <a:xfrm>
            <a:off x="-45267" y="1196752"/>
            <a:ext cx="9225779" cy="1008112"/>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smtClean="0"/>
              <a:t>This section gives an overview of various small software’s which </a:t>
            </a:r>
            <a:r>
              <a:rPr lang="en-GB" sz="2400" dirty="0" smtClean="0"/>
              <a:t>tester </a:t>
            </a:r>
            <a:r>
              <a:rPr lang="en-GB" sz="2400" dirty="0"/>
              <a:t>is expected to have </a:t>
            </a:r>
            <a:r>
              <a:rPr lang="en-GB" sz="2400" dirty="0" smtClean="0"/>
              <a:t>on </a:t>
            </a:r>
            <a:r>
              <a:rPr lang="en-GB" sz="2400" dirty="0"/>
              <a:t>his machine </a:t>
            </a:r>
            <a:endParaRPr lang="en-US" sz="2400" dirty="0"/>
          </a:p>
        </p:txBody>
      </p:sp>
      <p:sp>
        <p:nvSpPr>
          <p:cNvPr id="3" name="TextBox 2"/>
          <p:cNvSpPr txBox="1"/>
          <p:nvPr/>
        </p:nvSpPr>
        <p:spPr>
          <a:xfrm>
            <a:off x="0" y="2276872"/>
            <a:ext cx="9144000" cy="646331"/>
          </a:xfrm>
          <a:prstGeom prst="rect">
            <a:avLst/>
          </a:prstGeom>
          <a:noFill/>
        </p:spPr>
        <p:txBody>
          <a:bodyPr wrap="square" rtlCol="0">
            <a:spAutoFit/>
          </a:bodyPr>
          <a:lstStyle/>
          <a:p>
            <a:pPr marL="342900" indent="-342900">
              <a:buFont typeface="+mj-lt"/>
              <a:buAutoNum type="arabicPeriod"/>
            </a:pPr>
            <a:endParaRPr lang="en-US" dirty="0" smtClean="0"/>
          </a:p>
          <a:p>
            <a:pPr marL="342900" indent="-342900">
              <a:buFont typeface="+mj-lt"/>
              <a:buAutoNum type="arabicPeriod"/>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2309163"/>
              </p:ext>
            </p:extLst>
          </p:nvPr>
        </p:nvGraphicFramePr>
        <p:xfrm>
          <a:off x="251520" y="2852936"/>
          <a:ext cx="8640960" cy="3064819"/>
        </p:xfrm>
        <a:graphic>
          <a:graphicData uri="http://schemas.openxmlformats.org/drawingml/2006/table">
            <a:tbl>
              <a:tblPr firstRow="1" firstCol="1" bandRow="1">
                <a:effectLst/>
                <a:tableStyleId>{5C22544A-7EE6-4342-B048-85BDC9FD1C3A}</a:tableStyleId>
              </a:tblPr>
              <a:tblGrid>
                <a:gridCol w="3354635"/>
                <a:gridCol w="5286325"/>
              </a:tblGrid>
              <a:tr h="367530">
                <a:tc>
                  <a:txBody>
                    <a:bodyPr/>
                    <a:lstStyle/>
                    <a:p>
                      <a:pPr marL="0" marR="0" algn="just">
                        <a:spcBef>
                          <a:spcPts val="200"/>
                        </a:spcBef>
                        <a:spcAft>
                          <a:spcPts val="200"/>
                        </a:spcAft>
                      </a:pPr>
                      <a:r>
                        <a:rPr lang="en-GB" sz="1600" b="1" dirty="0">
                          <a:effectLst/>
                        </a:rPr>
                        <a:t>Software</a:t>
                      </a:r>
                      <a:endParaRPr lang="en-US" sz="1600" b="1" dirty="0">
                        <a:effectLst/>
                        <a:latin typeface="Tahoma"/>
                        <a:ea typeface="Arial Unicode MS"/>
                        <a:cs typeface="Times New Roman"/>
                      </a:endParaRPr>
                    </a:p>
                  </a:txBody>
                  <a:tcPr marL="68580" marR="68580" marT="0" marB="0"/>
                </a:tc>
                <a:tc>
                  <a:txBody>
                    <a:bodyPr/>
                    <a:lstStyle/>
                    <a:p>
                      <a:pPr marL="0" marR="0" algn="just">
                        <a:spcBef>
                          <a:spcPts val="200"/>
                        </a:spcBef>
                        <a:spcAft>
                          <a:spcPts val="200"/>
                        </a:spcAft>
                      </a:pPr>
                      <a:r>
                        <a:rPr lang="en-GB" sz="1600" b="1" dirty="0">
                          <a:effectLst/>
                        </a:rPr>
                        <a:t>Usage</a:t>
                      </a:r>
                      <a:endParaRPr lang="en-US" sz="1600" b="1" dirty="0">
                        <a:effectLst/>
                        <a:latin typeface="Tahoma"/>
                        <a:ea typeface="Arial Unicode MS"/>
                        <a:cs typeface="Times New Roman"/>
                      </a:endParaRPr>
                    </a:p>
                  </a:txBody>
                  <a:tcPr marL="68580" marR="68580" marT="0" marB="0"/>
                </a:tc>
              </a:tr>
              <a:tr h="784598">
                <a:tc>
                  <a:txBody>
                    <a:bodyPr/>
                    <a:lstStyle/>
                    <a:p>
                      <a:pPr marL="0" marR="0" algn="l">
                        <a:spcBef>
                          <a:spcPts val="200"/>
                        </a:spcBef>
                        <a:spcAft>
                          <a:spcPts val="200"/>
                        </a:spcAft>
                      </a:pPr>
                      <a:r>
                        <a:rPr lang="en-GB" sz="1400" dirty="0">
                          <a:effectLst/>
                        </a:rPr>
                        <a:t>Notepad ++ (with XML tools plug-in if possible)</a:t>
                      </a:r>
                      <a:endParaRPr lang="en-US" sz="1400" dirty="0">
                        <a:effectLst/>
                        <a:latin typeface="Tahoma"/>
                        <a:ea typeface="Arial Unicode MS"/>
                        <a:cs typeface="Times New Roman"/>
                      </a:endParaRPr>
                    </a:p>
                  </a:txBody>
                  <a:tcPr marL="68580" marR="68580" marT="0" marB="0" anchor="ctr"/>
                </a:tc>
                <a:tc>
                  <a:txBody>
                    <a:bodyPr/>
                    <a:lstStyle/>
                    <a:p>
                      <a:pPr marL="0" marR="0" algn="l">
                        <a:spcBef>
                          <a:spcPts val="200"/>
                        </a:spcBef>
                        <a:spcAft>
                          <a:spcPts val="200"/>
                        </a:spcAft>
                      </a:pPr>
                      <a:r>
                        <a:rPr lang="en-GB" sz="1400" dirty="0">
                          <a:effectLst/>
                        </a:rPr>
                        <a:t>Manipulating and editing test files</a:t>
                      </a:r>
                      <a:endParaRPr lang="en-US" sz="1400" dirty="0">
                        <a:effectLst/>
                        <a:latin typeface="Tahoma"/>
                        <a:ea typeface="Arial Unicode MS"/>
                        <a:cs typeface="Times New Roman"/>
                      </a:endParaRPr>
                    </a:p>
                  </a:txBody>
                  <a:tcPr marL="68580" marR="68580" marT="0" marB="0" anchor="ctr"/>
                </a:tc>
              </a:tr>
              <a:tr h="656961">
                <a:tc>
                  <a:txBody>
                    <a:bodyPr/>
                    <a:lstStyle/>
                    <a:p>
                      <a:pPr marL="0" marR="0" algn="l">
                        <a:spcBef>
                          <a:spcPts val="200"/>
                        </a:spcBef>
                        <a:spcAft>
                          <a:spcPts val="200"/>
                        </a:spcAft>
                      </a:pPr>
                      <a:r>
                        <a:rPr lang="en-GB" sz="1400" dirty="0">
                          <a:effectLst/>
                        </a:rPr>
                        <a:t>SQL Developer  </a:t>
                      </a:r>
                      <a:endParaRPr lang="en-US" sz="1400" dirty="0">
                        <a:effectLst/>
                        <a:latin typeface="Tahoma"/>
                        <a:ea typeface="Arial Unicode MS"/>
                        <a:cs typeface="Times New Roman"/>
                      </a:endParaRPr>
                    </a:p>
                  </a:txBody>
                  <a:tcPr marL="68580" marR="68580" marT="0" marB="0" anchor="ctr"/>
                </a:tc>
                <a:tc>
                  <a:txBody>
                    <a:bodyPr/>
                    <a:lstStyle/>
                    <a:p>
                      <a:pPr marL="0" marR="0" algn="l">
                        <a:spcBef>
                          <a:spcPts val="200"/>
                        </a:spcBef>
                        <a:spcAft>
                          <a:spcPts val="200"/>
                        </a:spcAft>
                      </a:pPr>
                      <a:r>
                        <a:rPr lang="en-GB" sz="1400">
                          <a:effectLst/>
                        </a:rPr>
                        <a:t>Database queries</a:t>
                      </a:r>
                      <a:endParaRPr lang="en-US" sz="1400">
                        <a:effectLst/>
                        <a:latin typeface="Tahoma"/>
                        <a:ea typeface="Arial Unicode MS"/>
                        <a:cs typeface="Times New Roman"/>
                      </a:endParaRPr>
                    </a:p>
                  </a:txBody>
                  <a:tcPr marL="68580" marR="68580" marT="0" marB="0" anchor="ctr"/>
                </a:tc>
              </a:tr>
              <a:tr h="623271">
                <a:tc>
                  <a:txBody>
                    <a:bodyPr/>
                    <a:lstStyle/>
                    <a:p>
                      <a:pPr marL="0" marR="0" algn="l">
                        <a:spcBef>
                          <a:spcPts val="200"/>
                        </a:spcBef>
                        <a:spcAft>
                          <a:spcPts val="200"/>
                        </a:spcAft>
                      </a:pPr>
                      <a:r>
                        <a:rPr lang="en-GB" sz="1400">
                          <a:effectLst/>
                        </a:rPr>
                        <a:t>Win SCP</a:t>
                      </a:r>
                      <a:endParaRPr lang="en-US" sz="1400">
                        <a:effectLst/>
                        <a:latin typeface="Tahoma"/>
                        <a:ea typeface="Arial Unicode MS"/>
                        <a:cs typeface="Times New Roman"/>
                      </a:endParaRPr>
                    </a:p>
                  </a:txBody>
                  <a:tcPr marL="68580" marR="68580" marT="0" marB="0" anchor="ctr"/>
                </a:tc>
                <a:tc>
                  <a:txBody>
                    <a:bodyPr/>
                    <a:lstStyle/>
                    <a:p>
                      <a:pPr marL="0" marR="0" algn="l">
                        <a:spcBef>
                          <a:spcPts val="200"/>
                        </a:spcBef>
                        <a:spcAft>
                          <a:spcPts val="200"/>
                        </a:spcAft>
                      </a:pPr>
                      <a:r>
                        <a:rPr lang="en-GB" sz="1400" dirty="0">
                          <a:effectLst/>
                        </a:rPr>
                        <a:t>For accessing servers (copying log files </a:t>
                      </a:r>
                      <a:r>
                        <a:rPr lang="en-GB" sz="1400" dirty="0" smtClean="0">
                          <a:effectLst/>
                        </a:rPr>
                        <a:t>,</a:t>
                      </a:r>
                      <a:r>
                        <a:rPr lang="en-GB" sz="1400" dirty="0" err="1" smtClean="0">
                          <a:effectLst/>
                        </a:rPr>
                        <a:t>etc</a:t>
                      </a:r>
                      <a:r>
                        <a:rPr lang="en-GB" sz="1400" dirty="0">
                          <a:effectLst/>
                        </a:rPr>
                        <a:t>)</a:t>
                      </a:r>
                      <a:endParaRPr lang="en-US" sz="1400" dirty="0">
                        <a:effectLst/>
                        <a:latin typeface="Tahoma"/>
                        <a:ea typeface="Arial Unicode MS"/>
                        <a:cs typeface="Times New Roman"/>
                      </a:endParaRPr>
                    </a:p>
                  </a:txBody>
                  <a:tcPr marL="68580" marR="68580" marT="0" marB="0" anchor="ctr"/>
                </a:tc>
              </a:tr>
              <a:tr h="632459">
                <a:tc>
                  <a:txBody>
                    <a:bodyPr/>
                    <a:lstStyle/>
                    <a:p>
                      <a:pPr marL="0" marR="0" algn="l">
                        <a:spcBef>
                          <a:spcPts val="200"/>
                        </a:spcBef>
                        <a:spcAft>
                          <a:spcPts val="200"/>
                        </a:spcAft>
                      </a:pPr>
                      <a:r>
                        <a:rPr lang="en-GB" sz="1400">
                          <a:effectLst/>
                        </a:rPr>
                        <a:t>PuTTY</a:t>
                      </a:r>
                      <a:endParaRPr lang="en-US" sz="1400">
                        <a:effectLst/>
                        <a:latin typeface="Tahoma"/>
                        <a:ea typeface="Arial Unicode MS"/>
                        <a:cs typeface="Times New Roman"/>
                      </a:endParaRPr>
                    </a:p>
                  </a:txBody>
                  <a:tcPr marL="68580" marR="68580" marT="0" marB="0" anchor="ctr"/>
                </a:tc>
                <a:tc>
                  <a:txBody>
                    <a:bodyPr/>
                    <a:lstStyle/>
                    <a:p>
                      <a:pPr marL="0" marR="0" algn="l">
                        <a:spcBef>
                          <a:spcPts val="200"/>
                        </a:spcBef>
                        <a:spcAft>
                          <a:spcPts val="200"/>
                        </a:spcAft>
                      </a:pPr>
                      <a:r>
                        <a:rPr lang="en-GB" sz="1400" dirty="0">
                          <a:effectLst/>
                        </a:rPr>
                        <a:t>For viewing system logs (especially in tail mode)</a:t>
                      </a:r>
                      <a:endParaRPr lang="en-US" sz="1400" dirty="0">
                        <a:effectLst/>
                        <a:latin typeface="Tahoma"/>
                        <a:ea typeface="Arial Unicode MS"/>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62331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Notepad++</a:t>
            </a:r>
            <a:endParaRPr lang="en-US" dirty="0"/>
          </a:p>
        </p:txBody>
      </p:sp>
      <p:sp>
        <p:nvSpPr>
          <p:cNvPr id="20" name="TextBox 19"/>
          <p:cNvSpPr txBox="1"/>
          <p:nvPr/>
        </p:nvSpPr>
        <p:spPr>
          <a:xfrm>
            <a:off x="-45267" y="1196752"/>
            <a:ext cx="9225779" cy="1008112"/>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dirty="0"/>
              <a:t>Notepad+ + is a text editor and source code editor for Windows. Its advantage it allows is tabbed editing, to easily work with multiple open files. Distributed as free software and is excellent for manipulating XML files.</a:t>
            </a:r>
          </a:p>
        </p:txBody>
      </p:sp>
      <p:sp>
        <p:nvSpPr>
          <p:cNvPr id="3" name="TextBox 2"/>
          <p:cNvSpPr txBox="1"/>
          <p:nvPr/>
        </p:nvSpPr>
        <p:spPr>
          <a:xfrm>
            <a:off x="0" y="2276872"/>
            <a:ext cx="9144000" cy="3693319"/>
          </a:xfrm>
          <a:prstGeom prst="rect">
            <a:avLst/>
          </a:prstGeom>
          <a:noFill/>
        </p:spPr>
        <p:txBody>
          <a:bodyPr wrap="square" rtlCol="0">
            <a:spAutoFit/>
          </a:bodyPr>
          <a:lstStyle/>
          <a:p>
            <a:pPr marL="342900" indent="-342900">
              <a:buFont typeface="+mj-lt"/>
              <a:buAutoNum type="arabicPeriod"/>
            </a:pPr>
            <a:endParaRPr lang="en-US" dirty="0" smtClean="0"/>
          </a:p>
          <a:p>
            <a:r>
              <a:rPr lang="en-US" b="1" dirty="0" smtClean="0">
                <a:latin typeface="Tahoma" panose="020B0604030504040204" pitchFamily="34" charset="0"/>
                <a:ea typeface="Tahoma" panose="020B0604030504040204" pitchFamily="34" charset="0"/>
                <a:cs typeface="Tahoma" panose="020B0604030504040204" pitchFamily="34" charset="0"/>
              </a:rPr>
              <a:t>Features:</a:t>
            </a:r>
            <a:endParaRPr lang="en-US"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dirty="0"/>
              <a:t>Displays XML files in a nice readable manner.</a:t>
            </a:r>
          </a:p>
          <a:p>
            <a:pPr marL="342900" indent="-342900">
              <a:buFont typeface="Arial" panose="020B0604020202020204" pitchFamily="34" charset="0"/>
              <a:buChar char="•"/>
            </a:pPr>
            <a:r>
              <a:rPr lang="en-US" dirty="0"/>
              <a:t>Tabbed document interface</a:t>
            </a:r>
          </a:p>
          <a:p>
            <a:pPr marL="342900" indent="-342900">
              <a:buFont typeface="Arial" panose="020B0604020202020204" pitchFamily="34" charset="0"/>
              <a:buChar char="•"/>
            </a:pPr>
            <a:r>
              <a:rPr lang="en-US" dirty="0"/>
              <a:t>Drag-and-drop</a:t>
            </a:r>
          </a:p>
          <a:p>
            <a:pPr marL="342900" indent="-342900">
              <a:buFont typeface="Arial" panose="020B0604020202020204" pitchFamily="34" charset="0"/>
              <a:buChar char="•"/>
            </a:pPr>
            <a:r>
              <a:rPr lang="en-US" dirty="0"/>
              <a:t>Multiple Clipboard (plugin required)</a:t>
            </a:r>
          </a:p>
          <a:p>
            <a:pPr marL="342900" indent="-342900">
              <a:buFont typeface="Arial" panose="020B0604020202020204" pitchFamily="34" charset="0"/>
              <a:buChar char="•"/>
            </a:pPr>
            <a:r>
              <a:rPr lang="en-US" dirty="0"/>
              <a:t>Split screen editing and synchronized scrolling</a:t>
            </a:r>
          </a:p>
          <a:p>
            <a:pPr marL="342900" indent="-342900">
              <a:buFont typeface="Arial" panose="020B0604020202020204" pitchFamily="34" charset="0"/>
              <a:buChar char="•"/>
            </a:pPr>
            <a:r>
              <a:rPr lang="en-US" dirty="0"/>
              <a:t>Spell checker</a:t>
            </a:r>
          </a:p>
          <a:p>
            <a:pPr marL="342900" indent="-342900">
              <a:buFont typeface="Arial" panose="020B0604020202020204" pitchFamily="34" charset="0"/>
              <a:buChar char="•"/>
            </a:pPr>
            <a:r>
              <a:rPr lang="en-US" dirty="0"/>
              <a:t>Supports text encoding formats such as Unicode, for international writing systems</a:t>
            </a:r>
          </a:p>
          <a:p>
            <a:pPr marL="342900" indent="-342900">
              <a:buFont typeface="Arial" panose="020B0604020202020204" pitchFamily="34" charset="0"/>
              <a:buChar char="•"/>
            </a:pPr>
            <a:r>
              <a:rPr lang="en-US" dirty="0"/>
              <a:t>Find and replace over multiple documents</a:t>
            </a:r>
          </a:p>
          <a:p>
            <a:pPr marL="342900" indent="-342900">
              <a:buFont typeface="Arial" panose="020B0604020202020204" pitchFamily="34" charset="0"/>
              <a:buChar char="•"/>
            </a:pPr>
            <a:r>
              <a:rPr lang="en-US" dirty="0"/>
              <a:t>File comparison</a:t>
            </a:r>
          </a:p>
          <a:p>
            <a:pPr marL="342900" indent="-342900">
              <a:buFont typeface="Arial" panose="020B0604020202020204" pitchFamily="34" charset="0"/>
              <a:buChar char="•"/>
            </a:pPr>
            <a:r>
              <a:rPr lang="en-US" dirty="0"/>
              <a:t>Zooming</a:t>
            </a:r>
          </a:p>
          <a:p>
            <a:endParaRPr lang="en-US" dirty="0"/>
          </a:p>
        </p:txBody>
      </p:sp>
    </p:spTree>
    <p:extLst>
      <p:ext uri="{BB962C8B-B14F-4D97-AF65-F5344CB8AC3E}">
        <p14:creationId xmlns:p14="http://schemas.microsoft.com/office/powerpoint/2010/main" val="3034739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Notepad</a:t>
            </a:r>
            <a:r>
              <a:rPr lang="en-US" dirty="0" smtClean="0"/>
              <a:t>++ </a:t>
            </a:r>
            <a:r>
              <a:rPr lang="en-US" sz="2800" dirty="0">
                <a:solidFill>
                  <a:schemeClr val="tx1"/>
                </a:solidFill>
                <a:ea typeface="Tahoma" panose="020B0604030504040204" pitchFamily="34" charset="0"/>
              </a:rPr>
              <a:t>Snapshot</a:t>
            </a:r>
            <a:endParaRPr lang="en-US" dirty="0"/>
          </a:p>
        </p:txBody>
      </p:sp>
      <p:sp>
        <p:nvSpPr>
          <p:cNvPr id="3" name="Content Placeholder 2"/>
          <p:cNvSpPr>
            <a:spLocks noGrp="1"/>
          </p:cNvSpPr>
          <p:nvPr>
            <p:ph idx="1"/>
          </p:nvPr>
        </p:nvSpPr>
        <p:spPr>
          <a:xfrm>
            <a:off x="-252536" y="1196752"/>
            <a:ext cx="9315004" cy="5304082"/>
          </a:xfrm>
        </p:spPr>
        <p:txBody>
          <a:bodyPr>
            <a:noAutofit/>
          </a:bodyPr>
          <a:lstStyle/>
          <a:p>
            <a:pPr marL="576000" lvl="2" indent="0">
              <a:buNone/>
            </a:pPr>
            <a:endParaRPr lang="en-US" sz="2400" b="1" dirty="0"/>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334375" cy="46569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28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2600" b="1" dirty="0">
                <a:latin typeface="Tahoma" panose="020B0604030504040204" pitchFamily="34" charset="0"/>
                <a:ea typeface="Tahoma" panose="020B0604030504040204" pitchFamily="34" charset="0"/>
                <a:cs typeface="Tahoma" panose="020B0604030504040204" pitchFamily="34" charset="0"/>
              </a:rPr>
              <a:t>SQL Developer </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0" y="1196752"/>
            <a:ext cx="9062468" cy="5304082"/>
          </a:xfrm>
        </p:spPr>
        <p:txBody>
          <a:bodyPr>
            <a:normAutofit/>
          </a:bodyPr>
          <a:lstStyle/>
          <a:p>
            <a:endParaRPr lang="en-US" dirty="0" smtClean="0"/>
          </a:p>
          <a:p>
            <a:endParaRPr lang="en-US" dirty="0"/>
          </a:p>
          <a:p>
            <a:endParaRPr lang="en-US" dirty="0" smtClean="0"/>
          </a:p>
          <a:p>
            <a:pPr marL="0" indent="0">
              <a:buNone/>
            </a:pPr>
            <a:r>
              <a:rPr lang="en-GB" sz="1900" b="1" dirty="0" smtClean="0">
                <a:solidFill>
                  <a:schemeClr val="tx1"/>
                </a:solidFill>
                <a:ea typeface="Tahoma" panose="020B0604030504040204" pitchFamily="34" charset="0"/>
              </a:rPr>
              <a:t>How </a:t>
            </a:r>
            <a:r>
              <a:rPr lang="en-GB" sz="1900" b="1" dirty="0">
                <a:solidFill>
                  <a:schemeClr val="tx1"/>
                </a:solidFill>
                <a:ea typeface="Tahoma" panose="020B0604030504040204" pitchFamily="34" charset="0"/>
              </a:rPr>
              <a:t>to use SQL Developer</a:t>
            </a:r>
            <a:r>
              <a:rPr lang="en-US" sz="1900" b="1" dirty="0">
                <a:solidFill>
                  <a:schemeClr val="tx1"/>
                </a:solidFill>
                <a:ea typeface="Tahoma" panose="020B0604030504040204" pitchFamily="34" charset="0"/>
              </a:rPr>
              <a:t>:</a:t>
            </a:r>
          </a:p>
          <a:p>
            <a:pPr>
              <a:buFont typeface="Arial" panose="020B0604020202020204" pitchFamily="34" charset="0"/>
              <a:buChar char="•"/>
            </a:pPr>
            <a:r>
              <a:rPr lang="en-GB" sz="1900" dirty="0">
                <a:solidFill>
                  <a:schemeClr val="tx1"/>
                </a:solidFill>
                <a:latin typeface="+mn-lt"/>
                <a:cs typeface="+mn-cs"/>
              </a:rPr>
              <a:t>Connect to the correct database: </a:t>
            </a:r>
            <a:endParaRPr lang="en-US" sz="1900" dirty="0">
              <a:solidFill>
                <a:schemeClr val="tx1"/>
              </a:solidFill>
              <a:latin typeface="+mn-lt"/>
              <a:cs typeface="+mn-cs"/>
            </a:endParaRPr>
          </a:p>
          <a:p>
            <a:pPr>
              <a:buFont typeface="Arial" panose="020B0604020202020204" pitchFamily="34" charset="0"/>
              <a:buChar char="•"/>
            </a:pPr>
            <a:r>
              <a:rPr lang="en-GB" sz="1900" dirty="0">
                <a:solidFill>
                  <a:schemeClr val="tx1"/>
                </a:solidFill>
                <a:latin typeface="+mn-lt"/>
                <a:cs typeface="+mn-cs"/>
              </a:rPr>
              <a:t>Each time you connect to a NEW database, the following information is required to make the connection:</a:t>
            </a:r>
            <a:endParaRPr lang="en-US" sz="1900" dirty="0">
              <a:solidFill>
                <a:schemeClr val="tx1"/>
              </a:solidFill>
              <a:latin typeface="+mn-lt"/>
              <a:cs typeface="+mn-cs"/>
            </a:endParaRPr>
          </a:p>
          <a:p>
            <a:pPr lvl="1">
              <a:buFont typeface="Arial" panose="020B0604020202020204" pitchFamily="34" charset="0"/>
              <a:buChar char="•"/>
            </a:pPr>
            <a:r>
              <a:rPr lang="en-GB" sz="1900" dirty="0">
                <a:latin typeface="+mn-lt"/>
                <a:cs typeface="+mn-cs"/>
              </a:rPr>
              <a:t>Connection Name – enter a name here for which you will ready recognise the connection the next time you want to use it.</a:t>
            </a:r>
            <a:endParaRPr lang="en-US" sz="1900" dirty="0">
              <a:latin typeface="+mn-lt"/>
              <a:cs typeface="+mn-cs"/>
            </a:endParaRPr>
          </a:p>
          <a:p>
            <a:pPr lvl="1">
              <a:buFont typeface="Arial" panose="020B0604020202020204" pitchFamily="34" charset="0"/>
              <a:buChar char="•"/>
            </a:pPr>
            <a:r>
              <a:rPr lang="en-GB" sz="1900" dirty="0">
                <a:latin typeface="+mn-lt"/>
                <a:cs typeface="+mn-cs"/>
              </a:rPr>
              <a:t>Username – for all internal test servers = </a:t>
            </a:r>
            <a:r>
              <a:rPr lang="en-GB" sz="1900" dirty="0" err="1">
                <a:latin typeface="+mn-lt"/>
                <a:cs typeface="+mn-cs"/>
              </a:rPr>
              <a:t>bphadmin</a:t>
            </a:r>
            <a:r>
              <a:rPr lang="en-GB" sz="1900" dirty="0">
                <a:latin typeface="+mn-lt"/>
                <a:cs typeface="+mn-cs"/>
              </a:rPr>
              <a:t>.</a:t>
            </a:r>
            <a:endParaRPr lang="en-US" sz="1900" dirty="0">
              <a:latin typeface="+mn-lt"/>
              <a:cs typeface="+mn-cs"/>
            </a:endParaRPr>
          </a:p>
          <a:p>
            <a:pPr lvl="1">
              <a:buFont typeface="Arial" panose="020B0604020202020204" pitchFamily="34" charset="0"/>
              <a:buChar char="•"/>
            </a:pPr>
            <a:r>
              <a:rPr lang="en-GB" sz="1900" dirty="0">
                <a:latin typeface="+mn-lt"/>
                <a:cs typeface="+mn-cs"/>
              </a:rPr>
              <a:t>Password = password.</a:t>
            </a:r>
            <a:endParaRPr lang="en-US" sz="1900" dirty="0">
              <a:latin typeface="+mn-lt"/>
              <a:cs typeface="+mn-cs"/>
            </a:endParaRPr>
          </a:p>
          <a:p>
            <a:pPr lvl="1">
              <a:buFont typeface="Arial" panose="020B0604020202020204" pitchFamily="34" charset="0"/>
              <a:buChar char="•"/>
            </a:pPr>
            <a:r>
              <a:rPr lang="en-GB" sz="1900" dirty="0">
                <a:latin typeface="+mn-lt"/>
                <a:cs typeface="+mn-cs"/>
              </a:rPr>
              <a:t>Hostname = IP address of server (or alias / domain name)</a:t>
            </a:r>
            <a:endParaRPr lang="en-US" sz="1900" dirty="0">
              <a:latin typeface="+mn-lt"/>
              <a:cs typeface="+mn-cs"/>
            </a:endParaRPr>
          </a:p>
          <a:p>
            <a:pPr lvl="1">
              <a:buFont typeface="Arial" panose="020B0604020202020204" pitchFamily="34" charset="0"/>
              <a:buChar char="•"/>
            </a:pPr>
            <a:r>
              <a:rPr lang="en-GB" sz="1900" dirty="0">
                <a:latin typeface="+mn-lt"/>
                <a:cs typeface="+mn-cs"/>
              </a:rPr>
              <a:t>Port = 1521 </a:t>
            </a:r>
            <a:endParaRPr lang="en-US" sz="1900" dirty="0">
              <a:latin typeface="+mn-lt"/>
              <a:cs typeface="+mn-cs"/>
            </a:endParaRPr>
          </a:p>
          <a:p>
            <a:pPr lvl="1">
              <a:buFont typeface="Arial" panose="020B0604020202020204" pitchFamily="34" charset="0"/>
              <a:buChar char="•"/>
            </a:pPr>
            <a:r>
              <a:rPr lang="en-GB" sz="1900" dirty="0">
                <a:latin typeface="+mn-lt"/>
                <a:cs typeface="+mn-cs"/>
              </a:rPr>
              <a:t>SID = </a:t>
            </a:r>
            <a:r>
              <a:rPr lang="en-GB" sz="1900" dirty="0" err="1">
                <a:latin typeface="+mn-lt"/>
                <a:cs typeface="+mn-cs"/>
              </a:rPr>
              <a:t>bph</a:t>
            </a:r>
            <a:endParaRPr lang="en-US" sz="1900" dirty="0">
              <a:latin typeface="+mn-lt"/>
              <a:cs typeface="+mn-cs"/>
            </a:endParaRPr>
          </a:p>
          <a:p>
            <a:pPr marL="342900" indent="-342900">
              <a:buFont typeface="Arial" panose="020B0604020202020204" pitchFamily="34" charset="0"/>
              <a:buChar char="•"/>
            </a:pPr>
            <a:endParaRPr lang="en-US" dirty="0"/>
          </a:p>
          <a:p>
            <a:endParaRPr lang="en-US" dirty="0"/>
          </a:p>
        </p:txBody>
      </p:sp>
      <p:sp>
        <p:nvSpPr>
          <p:cNvPr id="5" name="TextBox 4"/>
          <p:cNvSpPr txBox="1"/>
          <p:nvPr/>
        </p:nvSpPr>
        <p:spPr>
          <a:xfrm>
            <a:off x="-45267" y="1196752"/>
            <a:ext cx="9225779" cy="1008112"/>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dirty="0"/>
              <a:t>Oracle SQL Developer is an IDE for working with SQL in Oracle databases. Oracle Corporation provides this product free; it uses the Java Development Kit. We use it to extract information from the database.</a:t>
            </a:r>
          </a:p>
        </p:txBody>
      </p:sp>
    </p:spTree>
    <p:extLst>
      <p:ext uri="{BB962C8B-B14F-4D97-AF65-F5344CB8AC3E}">
        <p14:creationId xmlns:p14="http://schemas.microsoft.com/office/powerpoint/2010/main" val="200820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GB" sz="2600" b="1" dirty="0">
                <a:latin typeface="Tahoma" panose="020B0604030504040204" pitchFamily="34" charset="0"/>
                <a:ea typeface="Tahoma" panose="020B0604030504040204" pitchFamily="34" charset="0"/>
                <a:cs typeface="Tahoma" panose="020B0604030504040204" pitchFamily="34" charset="0"/>
              </a:rPr>
              <a:t>SQL </a:t>
            </a:r>
            <a:r>
              <a:rPr lang="en-GB" sz="2600" b="1" dirty="0" smtClean="0">
                <a:latin typeface="Tahoma" panose="020B0604030504040204" pitchFamily="34" charset="0"/>
                <a:ea typeface="Tahoma" panose="020B0604030504040204" pitchFamily="34" charset="0"/>
                <a:cs typeface="Tahoma" panose="020B0604030504040204" pitchFamily="34" charset="0"/>
              </a:rPr>
              <a:t>Developer </a:t>
            </a:r>
            <a:r>
              <a:rPr lang="en-GB" sz="2600" b="1" dirty="0">
                <a:latin typeface="Tahoma" panose="020B0604030504040204" pitchFamily="34" charset="0"/>
                <a:ea typeface="Tahoma" panose="020B0604030504040204" pitchFamily="34" charset="0"/>
                <a:cs typeface="Tahoma" panose="020B0604030504040204" pitchFamily="34" charset="0"/>
              </a:rPr>
              <a:t>- </a:t>
            </a:r>
            <a:r>
              <a:rPr lang="en-US" sz="2600" b="1" dirty="0">
                <a:latin typeface="Tahoma" panose="020B0604030504040204" pitchFamily="34" charset="0"/>
                <a:ea typeface="Tahoma" panose="020B0604030504040204" pitchFamily="34" charset="0"/>
                <a:cs typeface="Tahoma" panose="020B0604030504040204" pitchFamily="34" charset="0"/>
              </a:rPr>
              <a:t>Connecting to DB</a:t>
            </a:r>
            <a:r>
              <a:rPr lang="en-GB" sz="2600" b="1" dirty="0">
                <a:latin typeface="Tahoma" panose="020B0604030504040204" pitchFamily="34" charset="0"/>
                <a:ea typeface="Tahoma" panose="020B0604030504040204" pitchFamily="34" charset="0"/>
                <a:cs typeface="Tahoma" panose="020B0604030504040204" pitchFamily="34" charset="0"/>
              </a:rPr>
              <a:t> </a:t>
            </a:r>
            <a:endParaRPr lang="en-US" sz="2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07504" y="1196752"/>
            <a:ext cx="8954964" cy="5304082"/>
          </a:xfrm>
        </p:spPr>
        <p:txBody>
          <a:bodyPr/>
          <a:lstStyle/>
          <a:p>
            <a:pPr marL="0" indent="0">
              <a:buNone/>
            </a:pPr>
            <a:r>
              <a:rPr lang="en-US" b="1" dirty="0" smtClean="0">
                <a:solidFill>
                  <a:schemeClr val="tx1"/>
                </a:solidFill>
                <a:ea typeface="Tahoma" panose="020B0604030504040204" pitchFamily="34" charset="0"/>
              </a:rPr>
              <a:t>  </a:t>
            </a:r>
            <a:endParaRPr lang="en-US" b="1" dirty="0">
              <a:solidFill>
                <a:schemeClr val="tx1"/>
              </a:solidFill>
              <a:ea typeface="Tahom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68"/>
            <a:ext cx="7848872" cy="4680520"/>
          </a:xfrm>
          <a:prstGeom prst="rect">
            <a:avLst/>
          </a:prstGeom>
        </p:spPr>
      </p:pic>
    </p:spTree>
    <p:extLst>
      <p:ext uri="{BB962C8B-B14F-4D97-AF65-F5344CB8AC3E}">
        <p14:creationId xmlns:p14="http://schemas.microsoft.com/office/powerpoint/2010/main" val="80253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GB" sz="2600" b="1" dirty="0" err="1">
                <a:latin typeface="Tahoma" panose="020B0604030504040204" pitchFamily="34" charset="0"/>
                <a:ea typeface="Tahoma" panose="020B0604030504040204" pitchFamily="34" charset="0"/>
                <a:cs typeface="Tahoma" panose="020B0604030504040204" pitchFamily="34" charset="0"/>
              </a:rPr>
              <a:t>WinSCP</a:t>
            </a:r>
            <a:endParaRPr lang="en-US" sz="26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45267" y="1196752"/>
            <a:ext cx="9225779" cy="1008112"/>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1600" dirty="0" err="1"/>
              <a:t>WinSCP</a:t>
            </a:r>
            <a:r>
              <a:rPr lang="en-US" sz="1600" dirty="0"/>
              <a:t> (Windows Secure </a:t>
            </a:r>
            <a:r>
              <a:rPr lang="en-US" sz="1600" dirty="0" err="1"/>
              <a:t>CoPy</a:t>
            </a:r>
            <a:r>
              <a:rPr lang="en-US" sz="1600" dirty="0"/>
              <a:t>) is a free and open source SFTP and FTP client for Microsoft Windows. Its main function is secure file transfer between a local and a remote computer. Beyond this, </a:t>
            </a:r>
            <a:r>
              <a:rPr lang="en-US" sz="1600" dirty="0" err="1"/>
              <a:t>WinSCP</a:t>
            </a:r>
            <a:r>
              <a:rPr lang="en-US" sz="1600" dirty="0"/>
              <a:t> offers basic file manager and file </a:t>
            </a:r>
            <a:r>
              <a:rPr lang="en-US" sz="1600" dirty="0" err="1"/>
              <a:t>synchronisation</a:t>
            </a:r>
            <a:r>
              <a:rPr lang="en-US" sz="1600" dirty="0"/>
              <a:t> functionality.</a:t>
            </a:r>
          </a:p>
        </p:txBody>
      </p:sp>
      <p:sp>
        <p:nvSpPr>
          <p:cNvPr id="3" name="TextBox 2"/>
          <p:cNvSpPr txBox="1"/>
          <p:nvPr/>
        </p:nvSpPr>
        <p:spPr>
          <a:xfrm>
            <a:off x="0" y="2276872"/>
            <a:ext cx="9144000" cy="4801314"/>
          </a:xfrm>
          <a:prstGeom prst="rect">
            <a:avLst/>
          </a:prstGeom>
          <a:noFill/>
        </p:spPr>
        <p:txBody>
          <a:bodyPr wrap="square" rtlCol="0">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Features:</a:t>
            </a:r>
            <a:endParaRPr lang="en-US" b="1"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dirty="0" smtClean="0"/>
              <a:t>User is allowed to copy data from local machine to server via just drag and drop</a:t>
            </a:r>
            <a:endParaRPr lang="en-US" dirty="0"/>
          </a:p>
          <a:p>
            <a:pPr marL="342900" indent="-342900">
              <a:buFont typeface="Arial" panose="020B0604020202020204" pitchFamily="34" charset="0"/>
              <a:buChar char="•"/>
            </a:pPr>
            <a:r>
              <a:rPr lang="en-US" dirty="0" smtClean="0"/>
              <a:t>Also the data from server to local machine cab be copied directly.</a:t>
            </a:r>
            <a:endParaRPr lang="en-US" dirty="0"/>
          </a:p>
          <a:p>
            <a:pPr marL="342900" indent="-342900">
              <a:buFont typeface="Arial" panose="020B0604020202020204" pitchFamily="34" charset="0"/>
              <a:buChar char="•"/>
            </a:pPr>
            <a:r>
              <a:rPr lang="en-US" dirty="0" smtClean="0"/>
              <a:t>View the data in </a:t>
            </a:r>
            <a:r>
              <a:rPr lang="en-US" dirty="0" err="1" smtClean="0"/>
              <a:t>Winscp</a:t>
            </a:r>
            <a:r>
              <a:rPr lang="en-US" dirty="0" smtClean="0"/>
              <a:t> directly.</a:t>
            </a:r>
            <a:endParaRPr lang="en-US" dirty="0"/>
          </a:p>
          <a:p>
            <a:pPr marL="342900" indent="-342900">
              <a:buFont typeface="Arial" panose="020B0604020202020204" pitchFamily="34" charset="0"/>
              <a:buChar char="•"/>
            </a:pPr>
            <a:r>
              <a:rPr lang="en-US" dirty="0" smtClean="0"/>
              <a:t>Open the data in local editor. When the doc is saved </a:t>
            </a:r>
            <a:r>
              <a:rPr lang="en-GB" dirty="0"/>
              <a:t>remote version is updated automatically</a:t>
            </a:r>
            <a:r>
              <a:rPr lang="en-GB" dirty="0" smtClean="0"/>
              <a:t>.</a:t>
            </a:r>
          </a:p>
          <a:p>
            <a:endParaRPr lang="en-GB" dirty="0" smtClean="0"/>
          </a:p>
          <a:p>
            <a:r>
              <a:rPr lang="en-GB" b="1" dirty="0">
                <a:latin typeface="Tahoma" panose="020B0604030504040204" pitchFamily="34" charset="0"/>
                <a:ea typeface="Tahoma" panose="020B0604030504040204" pitchFamily="34" charset="0"/>
                <a:cs typeface="Tahoma" panose="020B0604030504040204" pitchFamily="34" charset="0"/>
              </a:rPr>
              <a:t>Connecting to Server:</a:t>
            </a:r>
          </a:p>
          <a:p>
            <a:r>
              <a:rPr lang="en-GB" dirty="0"/>
              <a:t>Each time you connect to a NEW </a:t>
            </a:r>
            <a:r>
              <a:rPr lang="en-GB" dirty="0" smtClean="0"/>
              <a:t>server, </a:t>
            </a:r>
            <a:r>
              <a:rPr lang="en-GB" dirty="0"/>
              <a:t>the following information is required to make the connection</a:t>
            </a:r>
            <a:r>
              <a:rPr lang="en-GB" dirty="0" smtClean="0"/>
              <a:t>:</a:t>
            </a:r>
          </a:p>
          <a:p>
            <a:endParaRPr lang="en-US" dirty="0"/>
          </a:p>
          <a:p>
            <a:pPr>
              <a:buFont typeface="Arial" panose="020B0604020202020204" pitchFamily="34" charset="0"/>
              <a:buChar char="•"/>
            </a:pPr>
            <a:r>
              <a:rPr lang="en-GB" dirty="0" smtClean="0"/>
              <a:t> </a:t>
            </a:r>
            <a:r>
              <a:rPr lang="en-GB" dirty="0"/>
              <a:t>Host Name = IP address of server (or alias / domain name)</a:t>
            </a:r>
            <a:r>
              <a:rPr lang="en-GB" dirty="0" smtClean="0"/>
              <a:t> </a:t>
            </a:r>
          </a:p>
          <a:p>
            <a:pPr>
              <a:buFont typeface="Arial" panose="020B0604020202020204" pitchFamily="34" charset="0"/>
              <a:buChar char="•"/>
            </a:pPr>
            <a:r>
              <a:rPr lang="en-GB" dirty="0" smtClean="0"/>
              <a:t> Port # = 22 </a:t>
            </a:r>
            <a:endParaRPr lang="en-US" dirty="0"/>
          </a:p>
          <a:p>
            <a:pPr>
              <a:buFont typeface="Arial" panose="020B0604020202020204" pitchFamily="34" charset="0"/>
              <a:buChar char="•"/>
            </a:pPr>
            <a:r>
              <a:rPr lang="en-GB" dirty="0" smtClean="0"/>
              <a:t> Username (for </a:t>
            </a:r>
            <a:r>
              <a:rPr lang="en-GB" dirty="0"/>
              <a:t>all internal test </a:t>
            </a:r>
            <a:r>
              <a:rPr lang="en-GB" dirty="0" smtClean="0"/>
              <a:t>servers) </a:t>
            </a:r>
            <a:r>
              <a:rPr lang="en-GB" dirty="0"/>
              <a:t>= </a:t>
            </a:r>
            <a:r>
              <a:rPr lang="en-GB" dirty="0" err="1" smtClean="0"/>
              <a:t>wasadmin</a:t>
            </a:r>
            <a:endParaRPr lang="en-US" dirty="0"/>
          </a:p>
          <a:p>
            <a:pPr>
              <a:buFont typeface="Arial" panose="020B0604020202020204" pitchFamily="34" charset="0"/>
              <a:buChar char="•"/>
            </a:pPr>
            <a:r>
              <a:rPr lang="en-GB" dirty="0" smtClean="0"/>
              <a:t> Password </a:t>
            </a:r>
            <a:r>
              <a:rPr lang="en-GB" dirty="0"/>
              <a:t>= </a:t>
            </a:r>
            <a:r>
              <a:rPr lang="en-GB" dirty="0" smtClean="0"/>
              <a:t>password</a:t>
            </a:r>
            <a:endParaRPr lang="en-US" dirty="0"/>
          </a:p>
          <a:p>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277715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WinSCP</a:t>
            </a:r>
            <a:r>
              <a:rPr lang="en-US" dirty="0" smtClean="0"/>
              <a:t> - Connecting to server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6"/>
            <a:ext cx="8424936" cy="4824536"/>
          </a:xfrm>
        </p:spPr>
      </p:pic>
    </p:spTree>
    <p:extLst>
      <p:ext uri="{BB962C8B-B14F-4D97-AF65-F5344CB8AC3E}">
        <p14:creationId xmlns:p14="http://schemas.microsoft.com/office/powerpoint/2010/main" val="2020219690"/>
      </p:ext>
    </p:extLst>
  </p:cSld>
  <p:clrMapOvr>
    <a:masterClrMapping/>
  </p:clrMapOvr>
</p:sld>
</file>

<file path=ppt/theme/theme1.xml><?xml version="1.0" encoding="utf-8"?>
<a:theme xmlns:a="http://schemas.openxmlformats.org/drawingml/2006/main" name="Clear2Pay Templat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FFFFF"/>
            </a:gs>
            <a:gs pos="100000">
              <a:srgbClr val="889FBE"/>
            </a:gs>
          </a:gsLst>
          <a:lin ang="2700000" scaled="1"/>
        </a:gradFill>
        <a:ln w="19050" algn="ctr">
          <a:solidFill>
            <a:srgbClr val="889FBE"/>
          </a:solidFill>
          <a:round/>
          <a:headEnd/>
          <a:tailEnd/>
        </a:ln>
      </a:spPr>
      <a:bodyPr wrap="none" anchor="ctr"/>
      <a:lstStyle>
        <a:defPPr marL="342900" indent="-342900" algn="ctr">
          <a:defRPr sz="1200" b="1" dirty="0">
            <a:latin typeface="Tahoma" pitchFamily="34" charset="0"/>
            <a:cs typeface="Tahoma"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C225345FEBD4ABA0B30A9A5290B7D" ma:contentTypeVersion="9" ma:contentTypeDescription="Create a new document." ma:contentTypeScope="" ma:versionID="262ca2a4b6c5477b85ba5758fdd77549">
  <xsd:schema xmlns:xsd="http://www.w3.org/2001/XMLSchema" xmlns:xs="http://www.w3.org/2001/XMLSchema" xmlns:p="http://schemas.microsoft.com/office/2006/metadata/properties" xmlns:ns2="9e852804-9ef7-4ecb-892a-2ac90db3bcd5" xmlns:ns3="242aa874-95a1-433d-bb26-0e0e09339971" targetNamespace="http://schemas.microsoft.com/office/2006/metadata/properties" ma:root="true" ma:fieldsID="090393e605a8915740fa455c622191a4" ns2:_="" ns3:_="">
    <xsd:import namespace="9e852804-9ef7-4ecb-892a-2ac90db3bcd5"/>
    <xsd:import namespace="242aa874-95a1-433d-bb26-0e0e09339971"/>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52804-9ef7-4ecb-892a-2ac90db3b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2aa874-95a1-433d-bb26-0e0e0933997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BA70A45-02F9-49D3-8E2E-A79CD6EB9CE7}"/>
</file>

<file path=customXml/itemProps2.xml><?xml version="1.0" encoding="utf-8"?>
<ds:datastoreItem xmlns:ds="http://schemas.openxmlformats.org/officeDocument/2006/customXml" ds:itemID="{E4109F7A-9248-4F96-ADD7-3EA88826C29C}">
  <ds:schemaRefs>
    <ds:schemaRef ds:uri="http://schemas.microsoft.com/sharepoint/v3/contenttype/forms"/>
  </ds:schemaRefs>
</ds:datastoreItem>
</file>

<file path=customXml/itemProps3.xml><?xml version="1.0" encoding="utf-8"?>
<ds:datastoreItem xmlns:ds="http://schemas.openxmlformats.org/officeDocument/2006/customXml" ds:itemID="{6921E1E4-7AF6-460E-833D-5210A6970E49}">
  <ds:schemaRef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Clear2Pay Template2010</Template>
  <TotalTime>36544</TotalTime>
  <Words>795</Words>
  <Application>Microsoft Office PowerPoint</Application>
  <PresentationFormat>On-screen Show (4:3)</PresentationFormat>
  <Paragraphs>93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Clear2Pay Template2010</vt:lpstr>
      <vt:lpstr>C2P India</vt:lpstr>
      <vt:lpstr>TABLE OF CONTENTS</vt:lpstr>
      <vt:lpstr>Overview</vt:lpstr>
      <vt:lpstr>Notepad++</vt:lpstr>
      <vt:lpstr>Notepad++ Snapshot</vt:lpstr>
      <vt:lpstr>SQL Developer </vt:lpstr>
      <vt:lpstr>SQL Developer - Connecting to DB </vt:lpstr>
      <vt:lpstr>WinSCP</vt:lpstr>
      <vt:lpstr>WinSCP - Connecting to server</vt:lpstr>
      <vt:lpstr>WinSCP - Snapshot</vt:lpstr>
      <vt:lpstr>PuTTY</vt:lpstr>
      <vt:lpstr>Questions?</vt:lpstr>
    </vt:vector>
  </TitlesOfParts>
  <Company>Clear2Pay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kvandewalle</dc:creator>
  <cp:lastModifiedBy>Inderpreet Bathla</cp:lastModifiedBy>
  <cp:revision>969</cp:revision>
  <cp:lastPrinted>2014-10-14T14:13:03Z</cp:lastPrinted>
  <dcterms:created xsi:type="dcterms:W3CDTF">2013-03-20T16:53:24Z</dcterms:created>
  <dcterms:modified xsi:type="dcterms:W3CDTF">2015-01-12T09:41:31Z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0x010100DF5C225345FEBD4ABA0B30A9A5290B7D</vt:lpwstr>
  </property>
</Properties>
</file>