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1" r:id="rId5"/>
  </p:sldMasterIdLst>
  <p:notesMasterIdLst>
    <p:notesMasterId r:id="rId20"/>
  </p:notesMasterIdLst>
  <p:sldIdLst>
    <p:sldId id="584" r:id="rId6"/>
    <p:sldId id="614" r:id="rId7"/>
    <p:sldId id="620" r:id="rId8"/>
    <p:sldId id="621" r:id="rId9"/>
    <p:sldId id="622" r:id="rId10"/>
    <p:sldId id="610" r:id="rId11"/>
    <p:sldId id="586" r:id="rId12"/>
    <p:sldId id="616" r:id="rId13"/>
    <p:sldId id="617" r:id="rId14"/>
    <p:sldId id="618" r:id="rId15"/>
    <p:sldId id="619" r:id="rId16"/>
    <p:sldId id="615" r:id="rId17"/>
    <p:sldId id="608" r:id="rId18"/>
    <p:sldId id="583" r:id="rId19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ABC"/>
    <a:srgbClr val="DC6B25"/>
    <a:srgbClr val="FFC000"/>
    <a:srgbClr val="FFC00A"/>
    <a:srgbClr val="C8C8C8"/>
    <a:srgbClr val="5AA537"/>
    <a:srgbClr val="878787"/>
    <a:srgbClr val="AF1D23"/>
    <a:srgbClr val="2B3E9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A0E4B-F433-461F-B3BB-6FB5DB6F7AA2}" v="1" dt="2022-11-26T12:11:36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7336" autoAdjust="0"/>
  </p:normalViewPr>
  <p:slideViewPr>
    <p:cSldViewPr>
      <p:cViewPr>
        <p:scale>
          <a:sx n="70" d="100"/>
          <a:sy n="70" d="100"/>
        </p:scale>
        <p:origin x="-1620" y="-138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dar, ZaidAltaf" userId="S::zaidaltaf.inamdar@fisglobal.com::c9990e72-d8de-4926-b672-dc484085e52b" providerId="AD" clId="Web-{9068092C-2540-42FF-94C8-0689E49E66FE}"/>
    <pc:docChg chg="mod">
      <pc:chgData name="Inamdar, ZaidAltaf" userId="S::zaidaltaf.inamdar@fisglobal.com::c9990e72-d8de-4926-b672-dc484085e52b" providerId="AD" clId="Web-{9068092C-2540-42FF-94C8-0689E49E66FE}" dt="2023-05-23T12:17:14.229" v="0" actId="33475"/>
      <pc:docMkLst>
        <pc:docMk/>
      </pc:docMkLst>
    </pc:docChg>
  </pc:docChgLst>
  <pc:docChgLst>
    <pc:chgData name="Prabakar, Krithika" userId="S::krithika.prabakar@fisglobal.com::411beb6a-a102-4ba0-abb9-59aa28ed1e9e" providerId="AD" clId="Web-{4DEA0E4B-F433-461F-B3BB-6FB5DB6F7AA2}"/>
    <pc:docChg chg="delSld">
      <pc:chgData name="Prabakar, Krithika" userId="S::krithika.prabakar@fisglobal.com::411beb6a-a102-4ba0-abb9-59aa28ed1e9e" providerId="AD" clId="Web-{4DEA0E4B-F433-461F-B3BB-6FB5DB6F7AA2}" dt="2022-11-26T12:11:36.320" v="0"/>
      <pc:docMkLst>
        <pc:docMk/>
      </pc:docMkLst>
      <pc:sldChg chg="del">
        <pc:chgData name="Prabakar, Krithika" userId="S::krithika.prabakar@fisglobal.com::411beb6a-a102-4ba0-abb9-59aa28ed1e9e" providerId="AD" clId="Web-{4DEA0E4B-F433-461F-B3BB-6FB5DB6F7AA2}" dt="2022-11-26T12:11:36.320" v="0"/>
        <pc:sldMkLst>
          <pc:docMk/>
          <pc:sldMk cId="1498933766" sldId="5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/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/>
      <dgm:spPr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3300" dirty="0">
              <a:latin typeface="+mn-lt"/>
            </a:rPr>
            <a:t>Manual Entry of Payment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0" presStyleCnt="2" custScaleX="365062" custLinFactNeighborX="-4933" custLinFactNeighborY="-445"/>
      <dgm:spPr/>
    </dgm:pt>
    <dgm:pt modelId="{AEC25E28-3382-433F-866E-FCC7B20D17AF}" type="pres">
      <dgm:prSet presAssocID="{CD97704E-4CA1-437C-BA43-B8B6F60F75F4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1" presStyleCnt="2" custScaleX="365062"/>
      <dgm:spPr/>
    </dgm:pt>
  </dgm:ptLst>
  <dgm:cxnLst>
    <dgm:cxn modelId="{C8E57E37-E8E7-4A5C-8F8E-2FA10449F026}" type="presOf" srcId="{DA5FBE10-01B3-47A7-9E50-DEBACEBB5B93}" destId="{D6B75102-1FCF-4B34-9FCA-9CB2E914323F}" srcOrd="0" destOrd="0" presId="urn:microsoft.com/office/officeart/2005/8/layout/lProcess3"/>
    <dgm:cxn modelId="{9BB59148-9604-4971-AF71-B947FB122B04}" srcId="{7046C474-6EB7-4BC3-BB68-28317A9ED478}" destId="{DA5FBE10-01B3-47A7-9E50-DEBACEBB5B93}" srcOrd="1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0" destOrd="0" parTransId="{A2E97291-D453-480D-886E-B27E31D8931D}" sibTransId="{0279D9D9-6194-4870-83FF-BC98184BE147}"/>
    <dgm:cxn modelId="{636CECA5-AD0C-40CF-8762-303EE411D22D}" type="presOf" srcId="{7046C474-6EB7-4BC3-BB68-28317A9ED478}" destId="{E72269EE-FA45-4711-ACD9-28D4BC31F822}" srcOrd="0" destOrd="0" presId="urn:microsoft.com/office/officeart/2005/8/layout/lProcess3"/>
    <dgm:cxn modelId="{2AAEA4BE-AE67-4700-990F-BEC4D247DC8B}" type="presOf" srcId="{CD97704E-4CA1-437C-BA43-B8B6F60F75F4}" destId="{4305DEDA-6092-4FA4-A1EC-B32EC40096C2}" srcOrd="0" destOrd="0" presId="urn:microsoft.com/office/officeart/2005/8/layout/lProcess3"/>
    <dgm:cxn modelId="{02C931DA-08B9-4CA4-81B2-BE8676A33E07}" type="presParOf" srcId="{E72269EE-FA45-4711-ACD9-28D4BC31F822}" destId="{F6C2C576-8DD2-4F93-9D2B-A181F3A9C82E}" srcOrd="0" destOrd="0" presId="urn:microsoft.com/office/officeart/2005/8/layout/lProcess3"/>
    <dgm:cxn modelId="{DB1C483A-BF2C-4802-BE01-56867912C55F}" type="presParOf" srcId="{F6C2C576-8DD2-4F93-9D2B-A181F3A9C82E}" destId="{4305DEDA-6092-4FA4-A1EC-B32EC40096C2}" srcOrd="0" destOrd="0" presId="urn:microsoft.com/office/officeart/2005/8/layout/lProcess3"/>
    <dgm:cxn modelId="{C452D3C3-7F82-40F5-A02C-0E403E3F3FF3}" type="presParOf" srcId="{E72269EE-FA45-4711-ACD9-28D4BC31F822}" destId="{AEC25E28-3382-433F-866E-FCC7B20D17AF}" srcOrd="1" destOrd="0" presId="urn:microsoft.com/office/officeart/2005/8/layout/lProcess3"/>
    <dgm:cxn modelId="{256E402B-85D2-4FE1-A721-4A353D0E6AFA}" type="presParOf" srcId="{E72269EE-FA45-4711-ACD9-28D4BC31F822}" destId="{98A6E1A9-DA1B-4541-905F-E8B55CF32707}" srcOrd="2" destOrd="0" presId="urn:microsoft.com/office/officeart/2005/8/layout/lProcess3"/>
    <dgm:cxn modelId="{6949F87D-866F-49C7-B111-90E7E513C765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9DA94-6BE6-410F-88A7-38631C7B365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7F818-2178-412A-BEE0-BFDF20859DF5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glow rad="101600">
            <a:schemeClr val="bg1"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z="1800" b="1" dirty="0">
              <a:solidFill>
                <a:schemeClr val="tx1"/>
              </a:solidFill>
            </a:rPr>
            <a:t>1</a:t>
          </a:r>
        </a:p>
      </dgm:t>
    </dgm:pt>
    <dgm:pt modelId="{3D34B141-F07C-4019-8F15-6CF1E7E54646}" type="parTrans" cxnId="{0ED632D0-0C08-4DDC-A540-57F3BD7ED7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AC25A5-40E9-484E-90AC-CBB0F4E3F3E2}" type="sibTrans" cxnId="{0ED632D0-0C08-4DDC-A540-57F3BD7ED78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1EAA0B-912D-4930-A700-FFBD0A4B797C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US" sz="2000" dirty="0">
              <a:solidFill>
                <a:schemeClr val="tx1"/>
              </a:solidFill>
            </a:rPr>
            <a:t>User Navigates to Manual Entry screen and selects required message type.</a:t>
          </a:r>
        </a:p>
      </dgm:t>
    </dgm:pt>
    <dgm:pt modelId="{929E34BA-A322-4E29-ADAB-D283A435332F}" type="parTrans" cxnId="{52124F38-D7E1-4FD2-9FBC-080E1ED6B4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0DBAEA-5134-43B6-97FD-ACD3D858D767}" type="sibTrans" cxnId="{52124F38-D7E1-4FD2-9FBC-080E1ED6B4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87A39-C0D6-4D35-9636-65442426A162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US" sz="2000" dirty="0">
              <a:solidFill>
                <a:schemeClr val="tx1"/>
              </a:solidFill>
            </a:rPr>
            <a:t>Manual entry of payment is done by user on BVA screen.</a:t>
          </a:r>
        </a:p>
      </dgm:t>
    </dgm:pt>
    <dgm:pt modelId="{20AFEA4B-BC35-41FA-99E4-8796ABE580E2}" type="parTrans" cxnId="{3B87CAAB-372B-4481-A59F-D7957AFFC141}">
      <dgm:prSet/>
      <dgm:spPr/>
      <dgm:t>
        <a:bodyPr/>
        <a:lstStyle/>
        <a:p>
          <a:endParaRPr lang="en-US"/>
        </a:p>
      </dgm:t>
    </dgm:pt>
    <dgm:pt modelId="{A4825003-526D-4866-B07F-EED813DA8E4E}" type="sibTrans" cxnId="{3B87CAAB-372B-4481-A59F-D7957AFFC141}">
      <dgm:prSet/>
      <dgm:spPr/>
      <dgm:t>
        <a:bodyPr/>
        <a:lstStyle/>
        <a:p>
          <a:endParaRPr lang="en-US"/>
        </a:p>
      </dgm:t>
    </dgm:pt>
    <dgm:pt modelId="{4AC74A7F-7577-4CCD-9C23-CB9DA27C86CC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ctr"/>
          <a:r>
            <a:rPr lang="en-US" sz="2000" dirty="0">
              <a:solidFill>
                <a:schemeClr val="tx1"/>
              </a:solidFill>
            </a:rPr>
            <a:t>2</a:t>
          </a:r>
        </a:p>
      </dgm:t>
    </dgm:pt>
    <dgm:pt modelId="{6A14239C-2C3F-4D38-A29C-79CA9CC92295}" type="parTrans" cxnId="{8F05122E-FD5F-4893-867B-EF0746FBC4B5}">
      <dgm:prSet/>
      <dgm:spPr/>
      <dgm:t>
        <a:bodyPr/>
        <a:lstStyle/>
        <a:p>
          <a:endParaRPr lang="en-US"/>
        </a:p>
      </dgm:t>
    </dgm:pt>
    <dgm:pt modelId="{BAED3048-6DE9-4CA1-A0D1-9365C87B46F8}" type="sibTrans" cxnId="{8F05122E-FD5F-4893-867B-EF0746FBC4B5}">
      <dgm:prSet/>
      <dgm:spPr/>
      <dgm:t>
        <a:bodyPr/>
        <a:lstStyle/>
        <a:p>
          <a:endParaRPr lang="en-US"/>
        </a:p>
      </dgm:t>
    </dgm:pt>
    <dgm:pt modelId="{29AA9C4B-62EF-4120-9ED3-EC76C0D6F16C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US" sz="2000" dirty="0">
              <a:solidFill>
                <a:schemeClr val="tx1"/>
              </a:solidFill>
            </a:rPr>
            <a:t>On successful creation of payment, a</a:t>
          </a:r>
          <a:r>
            <a:rPr lang="en-GB" sz="2000" dirty="0"/>
            <a:t> </a:t>
          </a:r>
          <a:r>
            <a:rPr lang="en-GB" sz="2000" b="1" dirty="0"/>
            <a:t>message</a:t>
          </a:r>
          <a:r>
            <a:rPr lang="en-GB" sz="2000" dirty="0"/>
            <a:t> is displayed on screen to indicate that payment has been successfully created and is pending 4-eye verification. </a:t>
          </a:r>
          <a:endParaRPr lang="en-US" sz="2000" b="1" dirty="0">
            <a:solidFill>
              <a:schemeClr val="tx1"/>
            </a:solidFill>
          </a:endParaRPr>
        </a:p>
      </dgm:t>
    </dgm:pt>
    <dgm:pt modelId="{DBF454D1-151A-44D6-9334-847B5388BEA1}" type="parTrans" cxnId="{21C73B63-4446-4CF8-A64F-6BE3790ACBAC}">
      <dgm:prSet/>
      <dgm:spPr/>
      <dgm:t>
        <a:bodyPr/>
        <a:lstStyle/>
        <a:p>
          <a:endParaRPr lang="en-US"/>
        </a:p>
      </dgm:t>
    </dgm:pt>
    <dgm:pt modelId="{2D278B09-6F39-4E1A-BA19-47C66FB8602B}" type="sibTrans" cxnId="{21C73B63-4446-4CF8-A64F-6BE3790ACBAC}">
      <dgm:prSet/>
      <dgm:spPr/>
      <dgm:t>
        <a:bodyPr/>
        <a:lstStyle/>
        <a:p>
          <a:endParaRPr lang="en-US"/>
        </a:p>
      </dgm:t>
    </dgm:pt>
    <dgm:pt modelId="{C31EC0F3-AC0A-4129-BD0B-8BDEBE1DBE30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l"/>
          <a:r>
            <a:rPr lang="en-GB" sz="2000" dirty="0"/>
            <a:t>Instruction status is </a:t>
          </a:r>
          <a:r>
            <a:rPr lang="en-GB" sz="2000" b="1" dirty="0"/>
            <a:t>“Awaiting 4EV”.</a:t>
          </a:r>
          <a:endParaRPr lang="en-US" sz="2000" b="1" dirty="0">
            <a:solidFill>
              <a:schemeClr val="tx1"/>
            </a:solidFill>
          </a:endParaRPr>
        </a:p>
      </dgm:t>
    </dgm:pt>
    <dgm:pt modelId="{B2CBDFFD-7832-4BDE-A1CB-318D4C22A5E7}" type="parTrans" cxnId="{84E8407B-80F4-4E13-AE71-8908E6925351}">
      <dgm:prSet/>
      <dgm:spPr/>
      <dgm:t>
        <a:bodyPr/>
        <a:lstStyle/>
        <a:p>
          <a:endParaRPr lang="en-US"/>
        </a:p>
      </dgm:t>
    </dgm:pt>
    <dgm:pt modelId="{C6C34FD5-D86F-413B-86AF-589B3B2E7CBE}" type="sibTrans" cxnId="{84E8407B-80F4-4E13-AE71-8908E6925351}">
      <dgm:prSet/>
      <dgm:spPr/>
      <dgm:t>
        <a:bodyPr/>
        <a:lstStyle/>
        <a:p>
          <a:endParaRPr lang="en-US"/>
        </a:p>
      </dgm:t>
    </dgm:pt>
    <dgm:pt modelId="{2C764196-1172-45D8-BDEA-D48CB90A5E92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 anchor="ctr"/>
        <a:lstStyle/>
        <a:p>
          <a:pPr algn="ctr"/>
          <a:r>
            <a:rPr lang="en-US" sz="2000" b="1" dirty="0">
              <a:solidFill>
                <a:schemeClr val="tx1"/>
              </a:solidFill>
            </a:rPr>
            <a:t>3</a:t>
          </a:r>
        </a:p>
      </dgm:t>
    </dgm:pt>
    <dgm:pt modelId="{C32E598E-3E22-4B0B-B773-E8AEB5E9E92F}" type="parTrans" cxnId="{30B6339D-731E-40C6-98B3-61FAABCF816F}">
      <dgm:prSet/>
      <dgm:spPr/>
      <dgm:t>
        <a:bodyPr/>
        <a:lstStyle/>
        <a:p>
          <a:endParaRPr lang="en-US"/>
        </a:p>
      </dgm:t>
    </dgm:pt>
    <dgm:pt modelId="{182554D8-33E3-4A68-95D7-46CAD0424118}" type="sibTrans" cxnId="{30B6339D-731E-40C6-98B3-61FAABCF816F}">
      <dgm:prSet/>
      <dgm:spPr/>
      <dgm:t>
        <a:bodyPr/>
        <a:lstStyle/>
        <a:p>
          <a:endParaRPr lang="en-US"/>
        </a:p>
      </dgm:t>
    </dgm:pt>
    <dgm:pt modelId="{600BE3E7-4D27-414A-8C60-03EB97C0E66D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GB" sz="2000" dirty="0"/>
            <a:t>In case user is not able to create the payment then invalid fields are highlighted and an </a:t>
          </a:r>
          <a:r>
            <a:rPr lang="en-GB" sz="2000" b="1" dirty="0"/>
            <a:t>error message </a:t>
          </a:r>
          <a:r>
            <a:rPr lang="en-GB" sz="2000" dirty="0"/>
            <a:t>is displayed for each invalid field.</a:t>
          </a:r>
          <a:endParaRPr lang="en-US" sz="2000" b="1" dirty="0">
            <a:solidFill>
              <a:schemeClr val="tx1"/>
            </a:solidFill>
          </a:endParaRPr>
        </a:p>
      </dgm:t>
    </dgm:pt>
    <dgm:pt modelId="{EB181BA9-1BAD-441E-9576-77747CD55212}" type="parTrans" cxnId="{54672BF9-AF2A-4B30-8610-3E14DFF9B8A7}">
      <dgm:prSet/>
      <dgm:spPr/>
      <dgm:t>
        <a:bodyPr/>
        <a:lstStyle/>
        <a:p>
          <a:endParaRPr lang="en-US"/>
        </a:p>
      </dgm:t>
    </dgm:pt>
    <dgm:pt modelId="{854EDFEC-61AE-4B48-AC6F-E02FCF16913D}" type="sibTrans" cxnId="{54672BF9-AF2A-4B30-8610-3E14DFF9B8A7}">
      <dgm:prSet/>
      <dgm:spPr/>
      <dgm:t>
        <a:bodyPr/>
        <a:lstStyle/>
        <a:p>
          <a:endParaRPr lang="en-US"/>
        </a:p>
      </dgm:t>
    </dgm:pt>
    <dgm:pt modelId="{E6E0B23D-F99C-4888-981F-4A999F909C11}">
      <dgm:prSet phldrT="[Text]" custT="1"/>
      <dgm:spPr>
        <a:solidFill>
          <a:srgbClr val="92D050">
            <a:alpha val="90000"/>
          </a:srgbClr>
        </a:solidFill>
        <a:ln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GB" sz="2000" dirty="0"/>
            <a:t>User is presented with the screen to correct the issues.</a:t>
          </a:r>
          <a:endParaRPr lang="en-US" sz="2000" b="1" dirty="0">
            <a:solidFill>
              <a:schemeClr val="tx1"/>
            </a:solidFill>
          </a:endParaRPr>
        </a:p>
      </dgm:t>
    </dgm:pt>
    <dgm:pt modelId="{9E393C47-FAA1-428B-968B-AD4C87BE9296}" type="parTrans" cxnId="{14736E37-4739-4D9C-B2F7-E75CE13B0F1D}">
      <dgm:prSet/>
      <dgm:spPr/>
      <dgm:t>
        <a:bodyPr/>
        <a:lstStyle/>
        <a:p>
          <a:endParaRPr lang="en-US"/>
        </a:p>
      </dgm:t>
    </dgm:pt>
    <dgm:pt modelId="{6DC27E1E-BD17-49A0-A995-9EC22CF1655C}" type="sibTrans" cxnId="{14736E37-4739-4D9C-B2F7-E75CE13B0F1D}">
      <dgm:prSet/>
      <dgm:spPr/>
      <dgm:t>
        <a:bodyPr/>
        <a:lstStyle/>
        <a:p>
          <a:endParaRPr lang="en-US"/>
        </a:p>
      </dgm:t>
    </dgm:pt>
    <dgm:pt modelId="{6F223C53-E3F2-4501-A870-CAA7F46B9F44}" type="pres">
      <dgm:prSet presAssocID="{4FD9DA94-6BE6-410F-88A7-38631C7B3656}" presName="linearFlow" presStyleCnt="0">
        <dgm:presLayoutVars>
          <dgm:dir/>
          <dgm:animLvl val="lvl"/>
          <dgm:resizeHandles val="exact"/>
        </dgm:presLayoutVars>
      </dgm:prSet>
      <dgm:spPr/>
    </dgm:pt>
    <dgm:pt modelId="{F84D37CC-204D-4A9D-B823-AE9BC4315CB7}" type="pres">
      <dgm:prSet presAssocID="{4317F818-2178-412A-BEE0-BFDF20859DF5}" presName="composite" presStyleCnt="0"/>
      <dgm:spPr/>
    </dgm:pt>
    <dgm:pt modelId="{65194088-D93C-48D2-B01F-3D67A0DDA0B9}" type="pres">
      <dgm:prSet presAssocID="{4317F818-2178-412A-BEE0-BFDF20859DF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FBC4C9D-1166-4D20-B9A1-38E3914588EB}" type="pres">
      <dgm:prSet presAssocID="{4317F818-2178-412A-BEE0-BFDF20859DF5}" presName="descendantText" presStyleLbl="alignAcc1" presStyleIdx="0" presStyleCnt="3">
        <dgm:presLayoutVars>
          <dgm:bulletEnabled val="1"/>
        </dgm:presLayoutVars>
      </dgm:prSet>
      <dgm:spPr/>
    </dgm:pt>
    <dgm:pt modelId="{319B6893-ED78-4B6B-A5EF-2E49239CA6A7}" type="pres">
      <dgm:prSet presAssocID="{DCAC25A5-40E9-484E-90AC-CBB0F4E3F3E2}" presName="sp" presStyleCnt="0"/>
      <dgm:spPr/>
    </dgm:pt>
    <dgm:pt modelId="{6F281448-67E2-4EAE-8723-621F53684CF8}" type="pres">
      <dgm:prSet presAssocID="{4AC74A7F-7577-4CCD-9C23-CB9DA27C86CC}" presName="composite" presStyleCnt="0"/>
      <dgm:spPr/>
    </dgm:pt>
    <dgm:pt modelId="{876E779D-ADD6-4E33-BD26-323056F8A5CE}" type="pres">
      <dgm:prSet presAssocID="{4AC74A7F-7577-4CCD-9C23-CB9DA27C86C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F3024DD-28AF-4B76-ACD6-5ADB7AEEE46E}" type="pres">
      <dgm:prSet presAssocID="{4AC74A7F-7577-4CCD-9C23-CB9DA27C86CC}" presName="descendantText" presStyleLbl="alignAcc1" presStyleIdx="1" presStyleCnt="3">
        <dgm:presLayoutVars>
          <dgm:bulletEnabled val="1"/>
        </dgm:presLayoutVars>
      </dgm:prSet>
      <dgm:spPr/>
    </dgm:pt>
    <dgm:pt modelId="{388515BE-8837-486E-A2FB-3DD7464EA7A1}" type="pres">
      <dgm:prSet presAssocID="{BAED3048-6DE9-4CA1-A0D1-9365C87B46F8}" presName="sp" presStyleCnt="0"/>
      <dgm:spPr/>
    </dgm:pt>
    <dgm:pt modelId="{5D6E9EA6-9F10-46B3-B92F-F96F41158777}" type="pres">
      <dgm:prSet presAssocID="{2C764196-1172-45D8-BDEA-D48CB90A5E92}" presName="composite" presStyleCnt="0"/>
      <dgm:spPr/>
    </dgm:pt>
    <dgm:pt modelId="{CE0CACA8-FBC3-4841-A225-E90563B3D12F}" type="pres">
      <dgm:prSet presAssocID="{2C764196-1172-45D8-BDEA-D48CB90A5E9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7A072DC-F4F9-4F4E-A12B-CA4F4BDB26BC}" type="pres">
      <dgm:prSet presAssocID="{2C764196-1172-45D8-BDEA-D48CB90A5E9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BC49C01-C076-4FA3-8773-F65CF7E39948}" type="presOf" srcId="{A61EAA0B-912D-4930-A700-FFBD0A4B797C}" destId="{AFBC4C9D-1166-4D20-B9A1-38E3914588EB}" srcOrd="0" destOrd="0" presId="urn:microsoft.com/office/officeart/2005/8/layout/chevron2"/>
    <dgm:cxn modelId="{7CF8B71C-9E08-4D6D-9B92-404999E1631C}" type="presOf" srcId="{29AA9C4B-62EF-4120-9ED3-EC76C0D6F16C}" destId="{0F3024DD-28AF-4B76-ACD6-5ADB7AEEE46E}" srcOrd="0" destOrd="0" presId="urn:microsoft.com/office/officeart/2005/8/layout/chevron2"/>
    <dgm:cxn modelId="{7F997921-6D76-4D27-A398-C20312D0A983}" type="presOf" srcId="{C31EC0F3-AC0A-4129-BD0B-8BDEBE1DBE30}" destId="{0F3024DD-28AF-4B76-ACD6-5ADB7AEEE46E}" srcOrd="0" destOrd="1" presId="urn:microsoft.com/office/officeart/2005/8/layout/chevron2"/>
    <dgm:cxn modelId="{7B399726-E292-4692-B724-14C3AC84DC9A}" type="presOf" srcId="{2C764196-1172-45D8-BDEA-D48CB90A5E92}" destId="{CE0CACA8-FBC3-4841-A225-E90563B3D12F}" srcOrd="0" destOrd="0" presId="urn:microsoft.com/office/officeart/2005/8/layout/chevron2"/>
    <dgm:cxn modelId="{B663C627-96E8-4F92-A5B6-F0D1DE0E3709}" type="presOf" srcId="{4FD9DA94-6BE6-410F-88A7-38631C7B3656}" destId="{6F223C53-E3F2-4501-A870-CAA7F46B9F44}" srcOrd="0" destOrd="0" presId="urn:microsoft.com/office/officeart/2005/8/layout/chevron2"/>
    <dgm:cxn modelId="{08A6C42B-648B-4C18-98FE-5DDA95CBDAB0}" type="presOf" srcId="{4317F818-2178-412A-BEE0-BFDF20859DF5}" destId="{65194088-D93C-48D2-B01F-3D67A0DDA0B9}" srcOrd="0" destOrd="0" presId="urn:microsoft.com/office/officeart/2005/8/layout/chevron2"/>
    <dgm:cxn modelId="{8F05122E-FD5F-4893-867B-EF0746FBC4B5}" srcId="{4FD9DA94-6BE6-410F-88A7-38631C7B3656}" destId="{4AC74A7F-7577-4CCD-9C23-CB9DA27C86CC}" srcOrd="1" destOrd="0" parTransId="{6A14239C-2C3F-4D38-A29C-79CA9CC92295}" sibTransId="{BAED3048-6DE9-4CA1-A0D1-9365C87B46F8}"/>
    <dgm:cxn modelId="{14736E37-4739-4D9C-B2F7-E75CE13B0F1D}" srcId="{2C764196-1172-45D8-BDEA-D48CB90A5E92}" destId="{E6E0B23D-F99C-4888-981F-4A999F909C11}" srcOrd="1" destOrd="0" parTransId="{9E393C47-FAA1-428B-968B-AD4C87BE9296}" sibTransId="{6DC27E1E-BD17-49A0-A995-9EC22CF1655C}"/>
    <dgm:cxn modelId="{52124F38-D7E1-4FD2-9FBC-080E1ED6B416}" srcId="{4317F818-2178-412A-BEE0-BFDF20859DF5}" destId="{A61EAA0B-912D-4930-A700-FFBD0A4B797C}" srcOrd="0" destOrd="0" parTransId="{929E34BA-A322-4E29-ADAB-D283A435332F}" sibTransId="{C20DBAEA-5134-43B6-97FD-ACD3D858D767}"/>
    <dgm:cxn modelId="{21C73B63-4446-4CF8-A64F-6BE3790ACBAC}" srcId="{4AC74A7F-7577-4CCD-9C23-CB9DA27C86CC}" destId="{29AA9C4B-62EF-4120-9ED3-EC76C0D6F16C}" srcOrd="0" destOrd="0" parTransId="{DBF454D1-151A-44D6-9334-847B5388BEA1}" sibTransId="{2D278B09-6F39-4E1A-BA19-47C66FB8602B}"/>
    <dgm:cxn modelId="{F0A9CF43-62CA-45BD-92B5-82E3AE32D545}" type="presOf" srcId="{600BE3E7-4D27-414A-8C60-03EB97C0E66D}" destId="{87A072DC-F4F9-4F4E-A12B-CA4F4BDB26BC}" srcOrd="0" destOrd="0" presId="urn:microsoft.com/office/officeart/2005/8/layout/chevron2"/>
    <dgm:cxn modelId="{E62EC074-51D2-4640-9C73-FF2EA6FC8655}" type="presOf" srcId="{4AC74A7F-7577-4CCD-9C23-CB9DA27C86CC}" destId="{876E779D-ADD6-4E33-BD26-323056F8A5CE}" srcOrd="0" destOrd="0" presId="urn:microsoft.com/office/officeart/2005/8/layout/chevron2"/>
    <dgm:cxn modelId="{B314EC76-60BD-4AFC-BB69-58858A9E3567}" type="presOf" srcId="{E6E0B23D-F99C-4888-981F-4A999F909C11}" destId="{87A072DC-F4F9-4F4E-A12B-CA4F4BDB26BC}" srcOrd="0" destOrd="1" presId="urn:microsoft.com/office/officeart/2005/8/layout/chevron2"/>
    <dgm:cxn modelId="{84E8407B-80F4-4E13-AE71-8908E6925351}" srcId="{4AC74A7F-7577-4CCD-9C23-CB9DA27C86CC}" destId="{C31EC0F3-AC0A-4129-BD0B-8BDEBE1DBE30}" srcOrd="1" destOrd="0" parTransId="{B2CBDFFD-7832-4BDE-A1CB-318D4C22A5E7}" sibTransId="{C6C34FD5-D86F-413B-86AF-589B3B2E7CBE}"/>
    <dgm:cxn modelId="{30B6339D-731E-40C6-98B3-61FAABCF816F}" srcId="{4FD9DA94-6BE6-410F-88A7-38631C7B3656}" destId="{2C764196-1172-45D8-BDEA-D48CB90A5E92}" srcOrd="2" destOrd="0" parTransId="{C32E598E-3E22-4B0B-B773-E8AEB5E9E92F}" sibTransId="{182554D8-33E3-4A68-95D7-46CAD0424118}"/>
    <dgm:cxn modelId="{3B87CAAB-372B-4481-A59F-D7957AFFC141}" srcId="{4317F818-2178-412A-BEE0-BFDF20859DF5}" destId="{D6087A39-C0D6-4D35-9636-65442426A162}" srcOrd="1" destOrd="0" parTransId="{20AFEA4B-BC35-41FA-99E4-8796ABE580E2}" sibTransId="{A4825003-526D-4866-B07F-EED813DA8E4E}"/>
    <dgm:cxn modelId="{6FE6D3AE-2C97-41C7-AC70-0B22A4854C17}" type="presOf" srcId="{D6087A39-C0D6-4D35-9636-65442426A162}" destId="{AFBC4C9D-1166-4D20-B9A1-38E3914588EB}" srcOrd="0" destOrd="1" presId="urn:microsoft.com/office/officeart/2005/8/layout/chevron2"/>
    <dgm:cxn modelId="{0ED632D0-0C08-4DDC-A540-57F3BD7ED78B}" srcId="{4FD9DA94-6BE6-410F-88A7-38631C7B3656}" destId="{4317F818-2178-412A-BEE0-BFDF20859DF5}" srcOrd="0" destOrd="0" parTransId="{3D34B141-F07C-4019-8F15-6CF1E7E54646}" sibTransId="{DCAC25A5-40E9-484E-90AC-CBB0F4E3F3E2}"/>
    <dgm:cxn modelId="{54672BF9-AF2A-4B30-8610-3E14DFF9B8A7}" srcId="{2C764196-1172-45D8-BDEA-D48CB90A5E92}" destId="{600BE3E7-4D27-414A-8C60-03EB97C0E66D}" srcOrd="0" destOrd="0" parTransId="{EB181BA9-1BAD-441E-9576-77747CD55212}" sibTransId="{854EDFEC-61AE-4B48-AC6F-E02FCF16913D}"/>
    <dgm:cxn modelId="{19549818-16D7-43FE-A2FC-0066C3B97456}" type="presParOf" srcId="{6F223C53-E3F2-4501-A870-CAA7F46B9F44}" destId="{F84D37CC-204D-4A9D-B823-AE9BC4315CB7}" srcOrd="0" destOrd="0" presId="urn:microsoft.com/office/officeart/2005/8/layout/chevron2"/>
    <dgm:cxn modelId="{27AE7CA8-6349-417C-BB91-95241BFC49D3}" type="presParOf" srcId="{F84D37CC-204D-4A9D-B823-AE9BC4315CB7}" destId="{65194088-D93C-48D2-B01F-3D67A0DDA0B9}" srcOrd="0" destOrd="0" presId="urn:microsoft.com/office/officeart/2005/8/layout/chevron2"/>
    <dgm:cxn modelId="{4127A275-23BD-42F1-A0AC-384B5384872D}" type="presParOf" srcId="{F84D37CC-204D-4A9D-B823-AE9BC4315CB7}" destId="{AFBC4C9D-1166-4D20-B9A1-38E3914588EB}" srcOrd="1" destOrd="0" presId="urn:microsoft.com/office/officeart/2005/8/layout/chevron2"/>
    <dgm:cxn modelId="{A95B10F1-EC72-45CB-96AD-C9B21CEEAF8C}" type="presParOf" srcId="{6F223C53-E3F2-4501-A870-CAA7F46B9F44}" destId="{319B6893-ED78-4B6B-A5EF-2E49239CA6A7}" srcOrd="1" destOrd="0" presId="urn:microsoft.com/office/officeart/2005/8/layout/chevron2"/>
    <dgm:cxn modelId="{54A4D0F5-7CA7-4AA1-B4CE-8A5F573AB944}" type="presParOf" srcId="{6F223C53-E3F2-4501-A870-CAA7F46B9F44}" destId="{6F281448-67E2-4EAE-8723-621F53684CF8}" srcOrd="2" destOrd="0" presId="urn:microsoft.com/office/officeart/2005/8/layout/chevron2"/>
    <dgm:cxn modelId="{C9B774E6-91D7-4AD2-9F87-467B7E46271F}" type="presParOf" srcId="{6F281448-67E2-4EAE-8723-621F53684CF8}" destId="{876E779D-ADD6-4E33-BD26-323056F8A5CE}" srcOrd="0" destOrd="0" presId="urn:microsoft.com/office/officeart/2005/8/layout/chevron2"/>
    <dgm:cxn modelId="{46A7133D-C436-4F63-AA5C-66934638F298}" type="presParOf" srcId="{6F281448-67E2-4EAE-8723-621F53684CF8}" destId="{0F3024DD-28AF-4B76-ACD6-5ADB7AEEE46E}" srcOrd="1" destOrd="0" presId="urn:microsoft.com/office/officeart/2005/8/layout/chevron2"/>
    <dgm:cxn modelId="{C9056BA4-F6FC-42F3-B0A8-3C823AB7C3AE}" type="presParOf" srcId="{6F223C53-E3F2-4501-A870-CAA7F46B9F44}" destId="{388515BE-8837-486E-A2FB-3DD7464EA7A1}" srcOrd="3" destOrd="0" presId="urn:microsoft.com/office/officeart/2005/8/layout/chevron2"/>
    <dgm:cxn modelId="{E917FB12-9C33-416D-A295-BF1C0B6C77B7}" type="presParOf" srcId="{6F223C53-E3F2-4501-A870-CAA7F46B9F44}" destId="{5D6E9EA6-9F10-46B3-B92F-F96F41158777}" srcOrd="4" destOrd="0" presId="urn:microsoft.com/office/officeart/2005/8/layout/chevron2"/>
    <dgm:cxn modelId="{1A0F5AF6-4A2F-4671-9A00-3DB86AFBFA3D}" type="presParOf" srcId="{5D6E9EA6-9F10-46B3-B92F-F96F41158777}" destId="{CE0CACA8-FBC3-4841-A225-E90563B3D12F}" srcOrd="0" destOrd="0" presId="urn:microsoft.com/office/officeart/2005/8/layout/chevron2"/>
    <dgm:cxn modelId="{B8C12D84-6250-49BD-9D9A-0DD75F710225}" type="presParOf" srcId="{5D6E9EA6-9F10-46B3-B92F-F96F41158777}" destId="{87A072DC-F4F9-4F4E-A12B-CA4F4BDB26BC}" srcOrd="1" destOrd="0" presId="urn:microsoft.com/office/officeart/2005/8/layout/chevron2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5DEDA-6092-4FA4-A1EC-B32EC40096C2}">
      <dsp:nvSpPr>
        <dsp:cNvPr id="0" name=""/>
        <dsp:cNvSpPr/>
      </dsp:nvSpPr>
      <dsp:spPr>
        <a:xfrm>
          <a:off x="0" y="1044173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Manual Entry of Payment</a:t>
          </a:r>
        </a:p>
      </dsp:txBody>
      <dsp:txXfrm>
        <a:off x="437892" y="1044173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2046463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Question and Answers</a:t>
          </a:r>
        </a:p>
      </dsp:txBody>
      <dsp:txXfrm>
        <a:off x="437896" y="2046463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4088-D93C-48D2-B01F-3D67A0DDA0B9}">
      <dsp:nvSpPr>
        <dsp:cNvPr id="0" name=""/>
        <dsp:cNvSpPr/>
      </dsp:nvSpPr>
      <dsp:spPr>
        <a:xfrm rot="5400000">
          <a:off x="-278070" y="281195"/>
          <a:ext cx="1853800" cy="129766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glow rad="101600">
            <a:schemeClr val="bg1"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</a:t>
          </a:r>
        </a:p>
      </dsp:txBody>
      <dsp:txXfrm rot="-5400000">
        <a:off x="0" y="651955"/>
        <a:ext cx="1297660" cy="556140"/>
      </dsp:txXfrm>
    </dsp:sp>
    <dsp:sp modelId="{AFBC4C9D-1166-4D20-B9A1-38E3914588EB}">
      <dsp:nvSpPr>
        <dsp:cNvPr id="0" name=""/>
        <dsp:cNvSpPr/>
      </dsp:nvSpPr>
      <dsp:spPr>
        <a:xfrm rot="5400000">
          <a:off x="4006785" y="-2705999"/>
          <a:ext cx="1204970" cy="6623219"/>
        </a:xfrm>
        <a:prstGeom prst="round2Same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User Navigates to Manual Entry screen and selects required message type.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Manual entry of payment is done by user on BVA screen.</a:t>
          </a:r>
        </a:p>
      </dsp:txBody>
      <dsp:txXfrm rot="-5400000">
        <a:off x="1297661" y="61947"/>
        <a:ext cx="6564397" cy="1087326"/>
      </dsp:txXfrm>
    </dsp:sp>
    <dsp:sp modelId="{876E779D-ADD6-4E33-BD26-323056F8A5CE}">
      <dsp:nvSpPr>
        <dsp:cNvPr id="0" name=""/>
        <dsp:cNvSpPr/>
      </dsp:nvSpPr>
      <dsp:spPr>
        <a:xfrm rot="5400000">
          <a:off x="-278070" y="1943457"/>
          <a:ext cx="1853800" cy="129766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2</a:t>
          </a:r>
        </a:p>
      </dsp:txBody>
      <dsp:txXfrm rot="-5400000">
        <a:off x="0" y="2314217"/>
        <a:ext cx="1297660" cy="556140"/>
      </dsp:txXfrm>
    </dsp:sp>
    <dsp:sp modelId="{0F3024DD-28AF-4B76-ACD6-5ADB7AEEE46E}">
      <dsp:nvSpPr>
        <dsp:cNvPr id="0" name=""/>
        <dsp:cNvSpPr/>
      </dsp:nvSpPr>
      <dsp:spPr>
        <a:xfrm rot="5400000">
          <a:off x="4006785" y="-1043736"/>
          <a:ext cx="1204970" cy="6623219"/>
        </a:xfrm>
        <a:prstGeom prst="round2Same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On successful creation of payment, a</a:t>
          </a:r>
          <a:r>
            <a:rPr lang="en-GB" sz="2000" kern="1200" dirty="0"/>
            <a:t> </a:t>
          </a:r>
          <a:r>
            <a:rPr lang="en-GB" sz="2000" b="1" kern="1200" dirty="0"/>
            <a:t>message</a:t>
          </a:r>
          <a:r>
            <a:rPr lang="en-GB" sz="2000" kern="1200" dirty="0"/>
            <a:t> is displayed on screen to indicate that payment has been successfully created and is pending 4-eye verification. </a:t>
          </a:r>
          <a:endParaRPr 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Instruction status is </a:t>
          </a:r>
          <a:r>
            <a:rPr lang="en-GB" sz="2000" b="1" kern="1200" dirty="0"/>
            <a:t>“Awaiting 4EV”.</a:t>
          </a: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1297661" y="1724210"/>
        <a:ext cx="6564397" cy="1087326"/>
      </dsp:txXfrm>
    </dsp:sp>
    <dsp:sp modelId="{CE0CACA8-FBC3-4841-A225-E90563B3D12F}">
      <dsp:nvSpPr>
        <dsp:cNvPr id="0" name=""/>
        <dsp:cNvSpPr/>
      </dsp:nvSpPr>
      <dsp:spPr>
        <a:xfrm rot="5400000">
          <a:off x="-278070" y="3605720"/>
          <a:ext cx="1853800" cy="129766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3</a:t>
          </a:r>
        </a:p>
      </dsp:txBody>
      <dsp:txXfrm rot="-5400000">
        <a:off x="0" y="3976480"/>
        <a:ext cx="1297660" cy="556140"/>
      </dsp:txXfrm>
    </dsp:sp>
    <dsp:sp modelId="{87A072DC-F4F9-4F4E-A12B-CA4F4BDB26BC}">
      <dsp:nvSpPr>
        <dsp:cNvPr id="0" name=""/>
        <dsp:cNvSpPr/>
      </dsp:nvSpPr>
      <dsp:spPr>
        <a:xfrm rot="5400000">
          <a:off x="4006785" y="618525"/>
          <a:ext cx="1204970" cy="6623219"/>
        </a:xfrm>
        <a:prstGeom prst="round2Same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 case user is not able to create the payment then invalid fields are highlighted and an </a:t>
          </a:r>
          <a:r>
            <a:rPr lang="en-GB" sz="2000" b="1" kern="1200" dirty="0"/>
            <a:t>error message </a:t>
          </a:r>
          <a:r>
            <a:rPr lang="en-GB" sz="2000" kern="1200" dirty="0"/>
            <a:t>is displayed for each invalid field.</a:t>
          </a:r>
          <a:endParaRPr 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User is presented with the screen to correct the issues.</a:t>
          </a:r>
          <a:endParaRPr lang="en-US" sz="2000" b="1" kern="1200" dirty="0">
            <a:solidFill>
              <a:schemeClr val="tx1"/>
            </a:solidFill>
          </a:endParaRPr>
        </a:p>
      </dsp:txBody>
      <dsp:txXfrm rot="-5400000">
        <a:off x="1297661" y="3386471"/>
        <a:ext cx="6564397" cy="108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23/05/2023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4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2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76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71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11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13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64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8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5/23/2023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7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2015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05409662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85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Manual Entry Example Screens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3"/>
            <a:ext cx="8280920" cy="2448271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280920" cy="24261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Callout 5"/>
          <p:cNvSpPr/>
          <p:nvPr/>
        </p:nvSpPr>
        <p:spPr bwMode="auto">
          <a:xfrm>
            <a:off x="5868144" y="1772816"/>
            <a:ext cx="3096344" cy="576064"/>
          </a:xfrm>
          <a:prstGeom prst="wedgeEllipseCallout">
            <a:avLst>
              <a:gd name="adj1" fmla="val 25261"/>
              <a:gd name="adj2" fmla="val 185695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Login with another User,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Search and ‘Claim’ related WLI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2987824" y="3789040"/>
            <a:ext cx="2520280" cy="504056"/>
          </a:xfrm>
          <a:prstGeom prst="wedgeEllipseCallout">
            <a:avLst>
              <a:gd name="adj1" fmla="val -30580"/>
              <a:gd name="adj2" fmla="val 170803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Provide data if required</a:t>
            </a:r>
          </a:p>
        </p:txBody>
      </p:sp>
    </p:spTree>
    <p:extLst>
      <p:ext uri="{BB962C8B-B14F-4D97-AF65-F5344CB8AC3E}">
        <p14:creationId xmlns:p14="http://schemas.microsoft.com/office/powerpoint/2010/main" val="220680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Manual Entry Example Screens (4)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1" y="1124744"/>
            <a:ext cx="8419871" cy="2160240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1" y="3501009"/>
            <a:ext cx="8419872" cy="2880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Oval Callout 7"/>
          <p:cNvSpPr/>
          <p:nvPr/>
        </p:nvSpPr>
        <p:spPr bwMode="auto">
          <a:xfrm>
            <a:off x="3419872" y="4725144"/>
            <a:ext cx="2448272" cy="432048"/>
          </a:xfrm>
          <a:prstGeom prst="wedgeEllipseCallout">
            <a:avLst>
              <a:gd name="adj1" fmla="val -61526"/>
              <a:gd name="adj2" fmla="val 158845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Take 4EV Action</a:t>
            </a:r>
          </a:p>
        </p:txBody>
      </p:sp>
    </p:spTree>
    <p:extLst>
      <p:ext uri="{BB962C8B-B14F-4D97-AF65-F5344CB8AC3E}">
        <p14:creationId xmlns:p14="http://schemas.microsoft.com/office/powerpoint/2010/main" val="37305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4EV Actions on Manual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Approve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The system updates the status of the Instruction and all the associated Transactions to “</a:t>
            </a:r>
            <a:r>
              <a:rPr lang="en-GB" b="1" i="1" dirty="0"/>
              <a:t>Created</a:t>
            </a:r>
            <a:r>
              <a:rPr lang="en-GB" dirty="0"/>
              <a:t>”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Decline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The system updates the status of the Instruction and all the associated Transactions to “</a:t>
            </a:r>
            <a:r>
              <a:rPr lang="en-GB" b="1" i="1" dirty="0"/>
              <a:t>Draft</a:t>
            </a:r>
            <a:r>
              <a:rPr lang="en-GB" dirty="0"/>
              <a:t>”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Decline and Edit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User can Edit the details and ‘Submit’ the changes. 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/>
              <a:t>The system updates the status of the Instruction and all the associated Transactions to “</a:t>
            </a:r>
            <a:r>
              <a:rPr lang="en-US" b="1" i="1" dirty="0"/>
              <a:t>Awaiting 4 Eye Verification</a:t>
            </a:r>
            <a:r>
              <a:rPr lang="en-GB" dirty="0"/>
              <a:t>”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Question &amp; Answers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7413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Open your mind and let the thoughts flow around</a:t>
            </a:r>
          </a:p>
        </p:txBody>
      </p:sp>
      <p:pic>
        <p:nvPicPr>
          <p:cNvPr id="1026" name="Picture 2" descr="http://granitegrok.com/wp-content/uploads/2013/07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95" y="1057251"/>
            <a:ext cx="4033521" cy="50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9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pPr defTabSz="457200"/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pPr defTabSz="457200"/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pPr defTabSz="457200"/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 defTabSz="457200"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pPr defTabSz="457200"/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defTabSz="457200"/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pPr defTabSz="457200"/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7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Manual Entry of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Apart from receiving, parsing and processing Payment messages, PEX system is also be able to accept payments through manual (</a:t>
            </a:r>
            <a:r>
              <a:rPr lang="en-US" b="1" dirty="0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) entry.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System does </a:t>
            </a:r>
            <a:r>
              <a:rPr lang="en-US" b="1" dirty="0">
                <a:solidFill>
                  <a:schemeClr val="tx1"/>
                </a:solidFill>
              </a:rPr>
              <a:t>validate, store </a:t>
            </a:r>
            <a:r>
              <a:rPr lang="en-US" dirty="0">
                <a:solidFill>
                  <a:schemeClr val="tx1"/>
                </a:solidFill>
              </a:rPr>
              <a:t>and further </a:t>
            </a:r>
            <a:r>
              <a:rPr lang="en-US" b="1" dirty="0">
                <a:solidFill>
                  <a:schemeClr val="tx1"/>
                </a:solidFill>
              </a:rPr>
              <a:t>process</a:t>
            </a:r>
            <a:r>
              <a:rPr lang="en-US" dirty="0">
                <a:solidFill>
                  <a:schemeClr val="tx1"/>
                </a:solidFill>
              </a:rPr>
              <a:t> these payments.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 Manually created payment consists of </a:t>
            </a:r>
            <a:r>
              <a:rPr lang="en-GB" b="1" dirty="0">
                <a:solidFill>
                  <a:schemeClr val="tx1"/>
                </a:solidFill>
              </a:rPr>
              <a:t>one CT Instruction</a:t>
            </a:r>
            <a:r>
              <a:rPr lang="en-GB" dirty="0">
                <a:solidFill>
                  <a:schemeClr val="tx1"/>
                </a:solidFill>
              </a:rPr>
              <a:t>, containing </a:t>
            </a:r>
            <a:r>
              <a:rPr lang="en-GB" b="1" dirty="0">
                <a:solidFill>
                  <a:schemeClr val="tx1"/>
                </a:solidFill>
              </a:rPr>
              <a:t>one or more transactions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3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Payment Messages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SWIFT </a:t>
            </a:r>
            <a:r>
              <a:rPr lang="en-GB" b="1" dirty="0">
                <a:solidFill>
                  <a:schemeClr val="tx1"/>
                </a:solidFill>
              </a:rPr>
              <a:t>MTs supported </a:t>
            </a:r>
            <a:r>
              <a:rPr lang="en-GB" dirty="0">
                <a:solidFill>
                  <a:schemeClr val="tx1"/>
                </a:solidFill>
              </a:rPr>
              <a:t>are: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MT103</a:t>
            </a: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MT202</a:t>
            </a: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MT202-COV</a:t>
            </a: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MT200</a:t>
            </a: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MT210</a:t>
            </a: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MT190, MT290</a:t>
            </a: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/>
                </a:solidFill>
              </a:rPr>
              <a:t>SWIFT MT191, MT291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It is, however, possible to extend the number of supported SWIFT </a:t>
            </a:r>
            <a:r>
              <a:rPr lang="en-GB" sz="1800" dirty="0" err="1">
                <a:solidFill>
                  <a:schemeClr val="tx1"/>
                </a:solidFill>
              </a:rPr>
              <a:t>MTs.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0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Payment Messages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The manual entry of a SWIFT MT Instruction can either </a:t>
            </a:r>
            <a:r>
              <a:rPr lang="en-GB" b="1" dirty="0">
                <a:solidFill>
                  <a:schemeClr val="tx1"/>
                </a:solidFill>
              </a:rPr>
              <a:t>result in an “inbound” or “outbound” Instruction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An inbound SWIFT MT is as if it is received from SWIFT. The Bank is then the receiver.</a:t>
            </a:r>
          </a:p>
          <a:p>
            <a:pPr marL="2880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An outbound SWIFT MT is as if the SWIFT MT is initiated by the Bank (and potentially sent out as a SWIFT MT). The Bank is in that case the sender.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GB" dirty="0">
                <a:solidFill>
                  <a:schemeClr val="tx1"/>
                </a:solidFill>
              </a:rPr>
              <a:t>Manual entry of a SWIFT MT Instruction can also be initiated by selecting a </a:t>
            </a:r>
            <a:r>
              <a:rPr lang="en-GB" b="1" dirty="0">
                <a:solidFill>
                  <a:schemeClr val="tx1"/>
                </a:solidFill>
              </a:rPr>
              <a:t>template</a:t>
            </a:r>
            <a:r>
              <a:rPr lang="en-GB" dirty="0">
                <a:solidFill>
                  <a:schemeClr val="tx1"/>
                </a:solidFill>
              </a:rPr>
              <a:t> that uses a SWIFT MT instruction type. In this case, the fields are pre-populated with the values that are stored in the template.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0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Payment Messages (3)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49777"/>
              </p:ext>
            </p:extLst>
          </p:nvPr>
        </p:nvGraphicFramePr>
        <p:xfrm>
          <a:off x="179512" y="1124747"/>
          <a:ext cx="8856984" cy="496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193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Supported SWIFT MTs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Inbound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Outbound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MT200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MT202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MT202-COV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MT103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MT191, MT291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MT190, MT290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SWIFT MT210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0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dirty="0"/>
              <a:t>Manual Entry Screen</a:t>
            </a:r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467544" y="1268760"/>
            <a:ext cx="83529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Manual entry screen on BVA allows user to enter payments manually</a:t>
            </a:r>
          </a:p>
        </p:txBody>
      </p:sp>
      <p:pic>
        <p:nvPicPr>
          <p:cNvPr id="2050" name="Picture 2" descr="C:\Users\inderpreetb\Desktop\u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649319" cy="41764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5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Manual Entry Steps</a:t>
            </a:r>
          </a:p>
        </p:txBody>
      </p:sp>
      <p:sp>
        <p:nvSpPr>
          <p:cNvPr id="4" name="Text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179512" y="1268760"/>
            <a:ext cx="8712968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824124"/>
              </p:ext>
            </p:extLst>
          </p:nvPr>
        </p:nvGraphicFramePr>
        <p:xfrm>
          <a:off x="539552" y="1340768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0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Manual Entry Example Screens (1)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301608" cy="2664296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05064"/>
            <a:ext cx="8301608" cy="22990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Callout 5"/>
          <p:cNvSpPr/>
          <p:nvPr/>
        </p:nvSpPr>
        <p:spPr bwMode="auto">
          <a:xfrm>
            <a:off x="6588224" y="5098199"/>
            <a:ext cx="2555776" cy="722701"/>
          </a:xfrm>
          <a:prstGeom prst="wedgeEllipseCallout">
            <a:avLst>
              <a:gd name="adj1" fmla="val -238923"/>
              <a:gd name="adj2" fmla="val 81384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Click on Submit Button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5004048" y="1844824"/>
            <a:ext cx="2286000" cy="576064"/>
          </a:xfrm>
          <a:prstGeom prst="wedgeEllipseCallout">
            <a:avLst>
              <a:gd name="adj1" fmla="val -41230"/>
              <a:gd name="adj2" fmla="val 132360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Provide mandatory fields</a:t>
            </a:r>
          </a:p>
        </p:txBody>
      </p:sp>
    </p:spTree>
    <p:extLst>
      <p:ext uri="{BB962C8B-B14F-4D97-AF65-F5344CB8AC3E}">
        <p14:creationId xmlns:p14="http://schemas.microsoft.com/office/powerpoint/2010/main" val="28873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Manual Entry Example Screens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40960" cy="2448272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8640960" cy="2439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Callout 5"/>
          <p:cNvSpPr/>
          <p:nvPr/>
        </p:nvSpPr>
        <p:spPr bwMode="auto">
          <a:xfrm>
            <a:off x="683568" y="2708920"/>
            <a:ext cx="3744416" cy="612648"/>
          </a:xfrm>
          <a:prstGeom prst="wedgeEllipseCallout">
            <a:avLst>
              <a:gd name="adj1" fmla="val 48917"/>
              <a:gd name="adj2" fmla="val -135762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On successful creation of payment, </a:t>
            </a:r>
          </a:p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system message is displayed on screen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6156176" y="4221088"/>
            <a:ext cx="2736304" cy="576064"/>
          </a:xfrm>
          <a:prstGeom prst="wedgeEllipseCallout">
            <a:avLst>
              <a:gd name="adj1" fmla="val 21285"/>
              <a:gd name="adj2" fmla="val 171480"/>
            </a:avLst>
          </a:prstGeom>
          <a:gradFill rotWithShape="1">
            <a:gsLst>
              <a:gs pos="0">
                <a:srgbClr val="FFFFFF"/>
              </a:gs>
              <a:gs pos="100000">
                <a:srgbClr val="889FBE"/>
              </a:gs>
            </a:gsLst>
            <a:lin ang="2700000" scaled="1"/>
          </a:gra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r>
              <a:rPr lang="en-US" sz="1200" b="1" dirty="0">
                <a:latin typeface="Tahoma" pitchFamily="34" charset="0"/>
                <a:cs typeface="Tahoma" pitchFamily="34" charset="0"/>
              </a:rPr>
              <a:t>Status of Inx/</a:t>
            </a:r>
            <a:r>
              <a:rPr lang="en-US" sz="1200" b="1" dirty="0" err="1">
                <a:latin typeface="Tahoma" pitchFamily="34" charset="0"/>
                <a:cs typeface="Tahoma" pitchFamily="34" charset="0"/>
              </a:rPr>
              <a:t>Trx</a:t>
            </a:r>
            <a:r>
              <a:rPr lang="en-US" sz="1200" b="1" dirty="0">
                <a:latin typeface="Tahoma" pitchFamily="34" charset="0"/>
                <a:cs typeface="Tahoma" pitchFamily="34" charset="0"/>
              </a:rPr>
              <a:t> is Awaiting 4EV</a:t>
            </a:r>
          </a:p>
        </p:txBody>
      </p:sp>
    </p:spTree>
    <p:extLst>
      <p:ext uri="{BB962C8B-B14F-4D97-AF65-F5344CB8AC3E}">
        <p14:creationId xmlns:p14="http://schemas.microsoft.com/office/powerpoint/2010/main" val="1079763836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E1E4-7AF6-460E-833D-5210A6970E4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D1B02-3942-4E34-90A0-8E6003A5D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52804-9ef7-4ecb-892a-2ac90db3bcd5"/>
    <ds:schemaRef ds:uri="242aa874-95a1-433d-bb26-0e0e09339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38643</TotalTime>
  <Words>573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Clear2Pay Template2010</vt:lpstr>
      <vt:lpstr>1_Clear2Pay Template2010</vt:lpstr>
      <vt:lpstr>Agenda</vt:lpstr>
      <vt:lpstr>Manual Entry of Payment</vt:lpstr>
      <vt:lpstr>Supported Payment Messages (1)</vt:lpstr>
      <vt:lpstr>Supported Payment Messages (2)</vt:lpstr>
      <vt:lpstr>Supported Payment Messages (3)</vt:lpstr>
      <vt:lpstr>Manual Entry Screen</vt:lpstr>
      <vt:lpstr>Manual Entry Steps</vt:lpstr>
      <vt:lpstr>Manual Entry Example Screens (1)</vt:lpstr>
      <vt:lpstr>Manual Entry Example Screens (2)</vt:lpstr>
      <vt:lpstr>Manual Entry Example Screens (3)</vt:lpstr>
      <vt:lpstr>Manual Entry Example Screens (4)</vt:lpstr>
      <vt:lpstr>4EV Actions on Manual Entry</vt:lpstr>
      <vt:lpstr>Question &amp; Answers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OPF-XCT Services</dc:title>
  <dc:creator>Aditya Aggarwal</dc:creator>
  <cp:keywords>OPF-XCT Services</cp:keywords>
  <cp:lastModifiedBy>Inderpreet Bathla</cp:lastModifiedBy>
  <cp:revision>1734</cp:revision>
  <cp:lastPrinted>2014-10-14T14:13:03Z</cp:lastPrinted>
  <dcterms:created xsi:type="dcterms:W3CDTF">2013-03-20T16:53:24Z</dcterms:created>
  <dcterms:modified xsi:type="dcterms:W3CDTF">2023-05-23T12:17:14Z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2023-05-23T12:17:14Z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79673ecf-071d-4287-8b61-b73a8cebf8fd</vt:lpwstr>
  </property>
  <property fmtid="{D5CDD505-2E9C-101B-9397-08002B2CF9AE}" pid="9" name="MSIP_Label_9e1e58c1-766d-4ff4-9619-b604fc37898b_ContentBits">
    <vt:lpwstr>0</vt:lpwstr>
  </property>
</Properties>
</file>