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3" r:id="rId5"/>
    <p:sldMasterId id="2147483715" r:id="rId6"/>
  </p:sldMasterIdLst>
  <p:notesMasterIdLst>
    <p:notesMasterId r:id="rId33"/>
  </p:notesMasterIdLst>
  <p:sldIdLst>
    <p:sldId id="604" r:id="rId7"/>
    <p:sldId id="576" r:id="rId8"/>
    <p:sldId id="598" r:id="rId9"/>
    <p:sldId id="601" r:id="rId10"/>
    <p:sldId id="596" r:id="rId11"/>
    <p:sldId id="566" r:id="rId12"/>
    <p:sldId id="568" r:id="rId13"/>
    <p:sldId id="565" r:id="rId14"/>
    <p:sldId id="575" r:id="rId15"/>
    <p:sldId id="570" r:id="rId16"/>
    <p:sldId id="577" r:id="rId17"/>
    <p:sldId id="571" r:id="rId18"/>
    <p:sldId id="572" r:id="rId19"/>
    <p:sldId id="573" r:id="rId20"/>
    <p:sldId id="574" r:id="rId21"/>
    <p:sldId id="591" r:id="rId22"/>
    <p:sldId id="581" r:id="rId23"/>
    <p:sldId id="580" r:id="rId24"/>
    <p:sldId id="585" r:id="rId25"/>
    <p:sldId id="600" r:id="rId26"/>
    <p:sldId id="592" r:id="rId27"/>
    <p:sldId id="593" r:id="rId28"/>
    <p:sldId id="595" r:id="rId29"/>
    <p:sldId id="594" r:id="rId30"/>
    <p:sldId id="603" r:id="rId31"/>
    <p:sldId id="606" r:id="rId32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5AD"/>
    <a:srgbClr val="DC6B25"/>
    <a:srgbClr val="C8C8C8"/>
    <a:srgbClr val="FFC00A"/>
    <a:srgbClr val="567ABC"/>
    <a:srgbClr val="FFC000"/>
    <a:srgbClr val="5AA537"/>
    <a:srgbClr val="878787"/>
    <a:srgbClr val="AF1D23"/>
    <a:srgbClr val="2B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8" autoAdjust="0"/>
    <p:restoredTop sz="89343" autoAdjust="0"/>
  </p:normalViewPr>
  <p:slideViewPr>
    <p:cSldViewPr snapToObjects="1">
      <p:cViewPr>
        <p:scale>
          <a:sx n="66" d="100"/>
          <a:sy n="66" d="100"/>
        </p:scale>
        <p:origin x="-1704" y="-90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ZaidAltaf" userId="S::zaidaltaf.inamdar@fisglobal.com::c9990e72-d8de-4926-b672-dc484085e52b" providerId="AD" clId="Web-{397F6C3E-9180-BA46-2165-0F6C289A13F2}"/>
    <pc:docChg chg="mod">
      <pc:chgData name="Inamdar, ZaidAltaf" userId="S::zaidaltaf.inamdar@fisglobal.com::c9990e72-d8de-4926-b672-dc484085e52b" providerId="AD" clId="Web-{397F6C3E-9180-BA46-2165-0F6C289A13F2}" dt="2023-05-23T12:17:51.960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3600" dirty="0"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/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36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/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3600" dirty="0"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B278DE1C-DBDF-4FC2-9B61-B30AEEDFDDA9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271D809B-0D4E-4902-AE91-2DFE2020F946}" type="presOf" srcId="{7046C474-6EB7-4BC3-BB68-28317A9ED478}" destId="{E72269EE-FA45-4711-ACD9-28D4BC31F822}" srcOrd="0" destOrd="0" presId="urn:microsoft.com/office/officeart/2005/8/layout/lProcess3"/>
    <dgm:cxn modelId="{CF3F75B5-EB2B-4BFE-BBAE-9DEAF955CAE0}" type="presOf" srcId="{DA5FBE10-01B3-47A7-9E50-DEBACEBB5B93}" destId="{D6B75102-1FCF-4B34-9FCA-9CB2E914323F}" srcOrd="0" destOrd="0" presId="urn:microsoft.com/office/officeart/2005/8/layout/lProcess3"/>
    <dgm:cxn modelId="{A62D7FF2-AD71-4D98-A147-395AFAA248B6}" type="presOf" srcId="{CD97704E-4CA1-437C-BA43-B8B6F60F75F4}" destId="{4305DEDA-6092-4FA4-A1EC-B32EC40096C2}" srcOrd="0" destOrd="0" presId="urn:microsoft.com/office/officeart/2005/8/layout/lProcess3"/>
    <dgm:cxn modelId="{B24F5F32-95B3-4744-822E-548883BD1DD8}" type="presParOf" srcId="{E72269EE-FA45-4711-ACD9-28D4BC31F822}" destId="{321C174F-E5F9-49CB-BBDF-00D5573F1E9C}" srcOrd="0" destOrd="0" presId="urn:microsoft.com/office/officeart/2005/8/layout/lProcess3"/>
    <dgm:cxn modelId="{7E39577A-12F2-4B91-9189-5AA7DF259628}" type="presParOf" srcId="{321C174F-E5F9-49CB-BBDF-00D5573F1E9C}" destId="{4D88E739-6785-4453-B185-160558BA1F49}" srcOrd="0" destOrd="0" presId="urn:microsoft.com/office/officeart/2005/8/layout/lProcess3"/>
    <dgm:cxn modelId="{502D7D7F-340E-4237-86D7-B409A0517647}" type="presParOf" srcId="{E72269EE-FA45-4711-ACD9-28D4BC31F822}" destId="{FC78AE5F-CDD9-4FAC-A83E-A041C1B6FCA3}" srcOrd="1" destOrd="0" presId="urn:microsoft.com/office/officeart/2005/8/layout/lProcess3"/>
    <dgm:cxn modelId="{8597F89F-AC6B-47C0-9E70-F241B1625250}" type="presParOf" srcId="{E72269EE-FA45-4711-ACD9-28D4BC31F822}" destId="{F6C2C576-8DD2-4F93-9D2B-A181F3A9C82E}" srcOrd="2" destOrd="0" presId="urn:microsoft.com/office/officeart/2005/8/layout/lProcess3"/>
    <dgm:cxn modelId="{5FD4B713-074F-405A-BD8E-0FF77F606434}" type="presParOf" srcId="{F6C2C576-8DD2-4F93-9D2B-A181F3A9C82E}" destId="{4305DEDA-6092-4FA4-A1EC-B32EC40096C2}" srcOrd="0" destOrd="0" presId="urn:microsoft.com/office/officeart/2005/8/layout/lProcess3"/>
    <dgm:cxn modelId="{4E91D4E3-4D40-4DAE-8750-83E17E47DE22}" type="presParOf" srcId="{E72269EE-FA45-4711-ACD9-28D4BC31F822}" destId="{AEC25E28-3382-433F-866E-FCC7B20D17AF}" srcOrd="3" destOrd="0" presId="urn:microsoft.com/office/officeart/2005/8/layout/lProcess3"/>
    <dgm:cxn modelId="{19BF0B67-3E2D-4450-B98F-999E60750080}" type="presParOf" srcId="{E72269EE-FA45-4711-ACD9-28D4BC31F822}" destId="{98A6E1A9-DA1B-4541-905F-E8B55CF32707}" srcOrd="4" destOrd="0" presId="urn:microsoft.com/office/officeart/2005/8/layout/lProcess3"/>
    <dgm:cxn modelId="{AFEF7437-7E1C-4A8E-AE63-0A001D92AAA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3600" dirty="0"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3600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3600"/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36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3600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3600"/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36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3600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3600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0B02EA05-92B3-4645-B8F6-06DD481F2176}" type="presOf" srcId="{CD97704E-4CA1-437C-BA43-B8B6F60F75F4}" destId="{4305DEDA-6092-4FA4-A1EC-B32EC40096C2}" srcOrd="0" destOrd="0" presId="urn:microsoft.com/office/officeart/2005/8/layout/lProcess3"/>
    <dgm:cxn modelId="{EFCF972F-7945-411D-99FC-66375692FD4F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37D5CDBB-5856-41EF-921D-3EAAF754A2E0}" type="presOf" srcId="{DA5FBE10-01B3-47A7-9E50-DEBACEBB5B93}" destId="{D6B75102-1FCF-4B34-9FCA-9CB2E914323F}" srcOrd="0" destOrd="0" presId="urn:microsoft.com/office/officeart/2005/8/layout/lProcess3"/>
    <dgm:cxn modelId="{438359DC-6B61-435C-BDCE-3FBCA27F3C8A}" type="presOf" srcId="{7046C474-6EB7-4BC3-BB68-28317A9ED478}" destId="{E72269EE-FA45-4711-ACD9-28D4BC31F822}" srcOrd="0" destOrd="0" presId="urn:microsoft.com/office/officeart/2005/8/layout/lProcess3"/>
    <dgm:cxn modelId="{17560E1E-E482-410D-9231-8E14910AAF97}" type="presParOf" srcId="{E72269EE-FA45-4711-ACD9-28D4BC31F822}" destId="{321C174F-E5F9-49CB-BBDF-00D5573F1E9C}" srcOrd="0" destOrd="0" presId="urn:microsoft.com/office/officeart/2005/8/layout/lProcess3"/>
    <dgm:cxn modelId="{721901B8-8CD4-4154-A68F-F8685E9938E3}" type="presParOf" srcId="{321C174F-E5F9-49CB-BBDF-00D5573F1E9C}" destId="{4D88E739-6785-4453-B185-160558BA1F49}" srcOrd="0" destOrd="0" presId="urn:microsoft.com/office/officeart/2005/8/layout/lProcess3"/>
    <dgm:cxn modelId="{630B930B-86F0-45C1-B58F-00ECC5A350C3}" type="presParOf" srcId="{E72269EE-FA45-4711-ACD9-28D4BC31F822}" destId="{FC78AE5F-CDD9-4FAC-A83E-A041C1B6FCA3}" srcOrd="1" destOrd="0" presId="urn:microsoft.com/office/officeart/2005/8/layout/lProcess3"/>
    <dgm:cxn modelId="{8233110A-6F66-4FA2-95F5-5F8DC1DA9F3F}" type="presParOf" srcId="{E72269EE-FA45-4711-ACD9-28D4BC31F822}" destId="{F6C2C576-8DD2-4F93-9D2B-A181F3A9C82E}" srcOrd="2" destOrd="0" presId="urn:microsoft.com/office/officeart/2005/8/layout/lProcess3"/>
    <dgm:cxn modelId="{6C43A5A0-54A3-476F-805D-97D2807D9AD7}" type="presParOf" srcId="{F6C2C576-8DD2-4F93-9D2B-A181F3A9C82E}" destId="{4305DEDA-6092-4FA4-A1EC-B32EC40096C2}" srcOrd="0" destOrd="0" presId="urn:microsoft.com/office/officeart/2005/8/layout/lProcess3"/>
    <dgm:cxn modelId="{DE339184-0CCE-4533-A9D1-71642FA3AB65}" type="presParOf" srcId="{E72269EE-FA45-4711-ACD9-28D4BC31F822}" destId="{AEC25E28-3382-433F-866E-FCC7B20D17AF}" srcOrd="3" destOrd="0" presId="urn:microsoft.com/office/officeart/2005/8/layout/lProcess3"/>
    <dgm:cxn modelId="{5DDDD83E-3CC1-47A9-BC47-0FC16D94CA7A}" type="presParOf" srcId="{E72269EE-FA45-4711-ACD9-28D4BC31F822}" destId="{98A6E1A9-DA1B-4541-905F-E8B55CF32707}" srcOrd="4" destOrd="0" presId="urn:microsoft.com/office/officeart/2005/8/layout/lProcess3"/>
    <dgm:cxn modelId="{093F03C1-DC24-4E8C-87D4-ABCE61E8114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13BEA-95E5-40BC-A77C-6954EB196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7C7664-F7A8-45A8-B10C-685C55B2B95C}">
      <dgm:prSet/>
      <dgm:spPr/>
      <dgm:t>
        <a:bodyPr/>
        <a:lstStyle/>
        <a:p>
          <a:pPr rtl="0"/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Post Swift Interchange Form</a:t>
          </a:r>
        </a:p>
      </dgm:t>
    </dgm:pt>
    <dgm:pt modelId="{F10CCCBA-9B71-4FF8-820F-69EB19A0BC9E}" type="parTrans" cxnId="{6A911F0E-E328-4508-94E0-B63F3F6CD197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AF7D32A-265F-4A96-B7AC-EB0FE898BFC0}" type="sibTrans" cxnId="{6A911F0E-E328-4508-94E0-B63F3F6CD197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3FA55CD1-8E46-4DE9-8F33-F70B5E4D2FC0}">
      <dgm:prSet/>
      <dgm:spPr/>
      <dgm:t>
        <a:bodyPr/>
        <a:lstStyle/>
        <a:p>
          <a:pPr rtl="0"/>
          <a:r>
            <a:rPr lang="en-US">
              <a:latin typeface="Helvetica" panose="020B0604020202020204" pitchFamily="34" charset="0"/>
              <a:cs typeface="Helvetica" panose="020B0604020202020204" pitchFamily="34" charset="0"/>
            </a:rPr>
            <a:t>Post Interchange Form</a:t>
          </a:r>
        </a:p>
      </dgm:t>
    </dgm:pt>
    <dgm:pt modelId="{CCA658D0-721B-4EF4-8853-6B154554A9D6}" type="parTrans" cxnId="{B743D7B6-2505-4C4D-9672-61E4F11AF5CD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2C4583A-56A3-468D-8B92-6351DD301357}" type="sibTrans" cxnId="{B743D7B6-2505-4C4D-9672-61E4F11AF5CD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9892D93-AE6D-4DF8-8D99-8A8CC815661F}">
      <dgm:prSet/>
      <dgm:spPr/>
      <dgm:t>
        <a:bodyPr/>
        <a:lstStyle/>
        <a:p>
          <a:pPr rtl="0"/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Alter system time</a:t>
          </a:r>
        </a:p>
      </dgm:t>
    </dgm:pt>
    <dgm:pt modelId="{DC43128D-A891-4D8D-A8B1-AA540B6FDA28}" type="parTrans" cxnId="{6D9ECA97-653C-4A10-9B04-4EDA9786FDC8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385ADD3-2E08-422A-91C0-2DA903E87695}" type="sibTrans" cxnId="{6D9ECA97-653C-4A10-9B04-4EDA9786FDC8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9B04045-AECB-47FA-AD19-819AB11138AF}">
      <dgm:prSet/>
      <dgm:spPr/>
      <dgm:t>
        <a:bodyPr/>
        <a:lstStyle/>
        <a:p>
          <a:pPr rtl="0"/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Endorsement</a:t>
          </a:r>
        </a:p>
      </dgm:t>
    </dgm:pt>
    <dgm:pt modelId="{C2193FCC-F958-4636-9F81-D8D13FF4FA14}" type="parTrans" cxnId="{CE2889E1-82D0-488C-B338-D608727C4651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75C9F-749A-4F22-9979-530B3EA332C5}" type="sibTrans" cxnId="{CE2889E1-82D0-488C-B338-D608727C4651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30627B-2CE5-48D7-9EBB-EA0FB51F73D8}">
      <dgm:prSet/>
      <dgm:spPr/>
      <dgm:t>
        <a:bodyPr/>
        <a:lstStyle/>
        <a:p>
          <a:pPr rtl="0"/>
          <a:r>
            <a:rPr lang="en-US" dirty="0" err="1">
              <a:latin typeface="Helvetica" panose="020B0604020202020204" pitchFamily="34" charset="0"/>
              <a:cs typeface="Helvetica" panose="020B0604020202020204" pitchFamily="34" charset="0"/>
            </a:rPr>
            <a:t>Config</a:t>
          </a:r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 View</a:t>
          </a:r>
        </a:p>
      </dgm:t>
    </dgm:pt>
    <dgm:pt modelId="{0711E075-27DB-4413-A917-DB5ED2133EFE}" type="parTrans" cxnId="{F9A7CA6C-8B4C-46A5-BBDE-947AD9942F55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A3BB49E-77C9-4720-968B-00444D1D716F}" type="sibTrans" cxnId="{F9A7CA6C-8B4C-46A5-BBDE-947AD9942F55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B30DF63-FEF3-488E-AB58-8F47C58A8616}">
      <dgm:prSet/>
      <dgm:spPr/>
      <dgm:t>
        <a:bodyPr/>
        <a:lstStyle/>
        <a:p>
          <a:pPr rtl="0"/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Flow Logger</a:t>
          </a:r>
        </a:p>
      </dgm:t>
    </dgm:pt>
    <dgm:pt modelId="{B7CDCFAD-F43D-4CB8-AFCE-8BFC05B85A58}" type="parTrans" cxnId="{00EED168-71ED-42A4-A8E6-065E114E75E4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9C81495-4726-4DC3-99F7-0C5BFF8613D0}" type="sibTrans" cxnId="{00EED168-71ED-42A4-A8E6-065E114E75E4}">
      <dgm:prSet/>
      <dgm:spPr/>
      <dgm:t>
        <a:bodyPr/>
        <a:lstStyle/>
        <a:p>
          <a:endParaRPr lang="en-US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A52DCFE-0CF2-4611-BB9D-8A067DF7A0F4}" type="pres">
      <dgm:prSet presAssocID="{55513BEA-95E5-40BC-A77C-6954EB196BE6}" presName="linear" presStyleCnt="0">
        <dgm:presLayoutVars>
          <dgm:animLvl val="lvl"/>
          <dgm:resizeHandles val="exact"/>
        </dgm:presLayoutVars>
      </dgm:prSet>
      <dgm:spPr/>
    </dgm:pt>
    <dgm:pt modelId="{F9A21918-BA05-4C65-9FC8-8B1D8F5853BE}" type="pres">
      <dgm:prSet presAssocID="{D97C7664-F7A8-45A8-B10C-685C55B2B95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407BDA2-9CD2-4B77-928A-6C47D8B2397B}" type="pres">
      <dgm:prSet presAssocID="{CAF7D32A-265F-4A96-B7AC-EB0FE898BFC0}" presName="spacer" presStyleCnt="0"/>
      <dgm:spPr/>
    </dgm:pt>
    <dgm:pt modelId="{3DD08036-82CE-4931-B32C-6AB618FDC39F}" type="pres">
      <dgm:prSet presAssocID="{3FA55CD1-8E46-4DE9-8F33-F70B5E4D2F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5429F3-4A97-47C7-B74E-035C10C8B29A}" type="pres">
      <dgm:prSet presAssocID="{82C4583A-56A3-468D-8B92-6351DD301357}" presName="spacer" presStyleCnt="0"/>
      <dgm:spPr/>
    </dgm:pt>
    <dgm:pt modelId="{929B7A2C-7AA0-47EB-AD29-A6B27450684D}" type="pres">
      <dgm:prSet presAssocID="{E9892D93-AE6D-4DF8-8D99-8A8CC81566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A8F86F9-4333-4753-A226-F1AC99051955}" type="pres">
      <dgm:prSet presAssocID="{4385ADD3-2E08-422A-91C0-2DA903E87695}" presName="spacer" presStyleCnt="0"/>
      <dgm:spPr/>
    </dgm:pt>
    <dgm:pt modelId="{37A66440-F2DB-4165-B635-A574EBC2C54F}" type="pres">
      <dgm:prSet presAssocID="{69B04045-AECB-47FA-AD19-819AB11138A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40B9DF-FE16-436A-B249-119373173035}" type="pres">
      <dgm:prSet presAssocID="{DA575C9F-749A-4F22-9979-530B3EA332C5}" presName="spacer" presStyleCnt="0"/>
      <dgm:spPr/>
    </dgm:pt>
    <dgm:pt modelId="{E88CB369-AD2C-4C82-9D3B-85E74B6A4621}" type="pres">
      <dgm:prSet presAssocID="{4630627B-2CE5-48D7-9EBB-EA0FB51F73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603729-A218-48E8-A234-FDAEB992B851}" type="pres">
      <dgm:prSet presAssocID="{6A3BB49E-77C9-4720-968B-00444D1D716F}" presName="spacer" presStyleCnt="0"/>
      <dgm:spPr/>
    </dgm:pt>
    <dgm:pt modelId="{1C99C4A7-3DD4-41F6-AFCE-6E9AE9C0D0E4}" type="pres">
      <dgm:prSet presAssocID="{8B30DF63-FEF3-488E-AB58-8F47C58A861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A911F0E-E328-4508-94E0-B63F3F6CD197}" srcId="{55513BEA-95E5-40BC-A77C-6954EB196BE6}" destId="{D97C7664-F7A8-45A8-B10C-685C55B2B95C}" srcOrd="0" destOrd="0" parTransId="{F10CCCBA-9B71-4FF8-820F-69EB19A0BC9E}" sibTransId="{CAF7D32A-265F-4A96-B7AC-EB0FE898BFC0}"/>
    <dgm:cxn modelId="{D6B80C43-00DE-4937-BF5F-8EDE656471A0}" type="presOf" srcId="{4630627B-2CE5-48D7-9EBB-EA0FB51F73D8}" destId="{E88CB369-AD2C-4C82-9D3B-85E74B6A4621}" srcOrd="0" destOrd="0" presId="urn:microsoft.com/office/officeart/2005/8/layout/vList2"/>
    <dgm:cxn modelId="{00EED168-71ED-42A4-A8E6-065E114E75E4}" srcId="{55513BEA-95E5-40BC-A77C-6954EB196BE6}" destId="{8B30DF63-FEF3-488E-AB58-8F47C58A8616}" srcOrd="5" destOrd="0" parTransId="{B7CDCFAD-F43D-4CB8-AFCE-8BFC05B85A58}" sibTransId="{69C81495-4726-4DC3-99F7-0C5BFF8613D0}"/>
    <dgm:cxn modelId="{E461A349-0D7D-4054-8C27-AACB68A160DF}" type="presOf" srcId="{E9892D93-AE6D-4DF8-8D99-8A8CC815661F}" destId="{929B7A2C-7AA0-47EB-AD29-A6B27450684D}" srcOrd="0" destOrd="0" presId="urn:microsoft.com/office/officeart/2005/8/layout/vList2"/>
    <dgm:cxn modelId="{F9A7CA6C-8B4C-46A5-BBDE-947AD9942F55}" srcId="{55513BEA-95E5-40BC-A77C-6954EB196BE6}" destId="{4630627B-2CE5-48D7-9EBB-EA0FB51F73D8}" srcOrd="4" destOrd="0" parTransId="{0711E075-27DB-4413-A917-DB5ED2133EFE}" sibTransId="{6A3BB49E-77C9-4720-968B-00444D1D716F}"/>
    <dgm:cxn modelId="{EC63544D-15CF-41CC-A14E-363D28F08EE7}" type="presOf" srcId="{69B04045-AECB-47FA-AD19-819AB11138AF}" destId="{37A66440-F2DB-4165-B635-A574EBC2C54F}" srcOrd="0" destOrd="0" presId="urn:microsoft.com/office/officeart/2005/8/layout/vList2"/>
    <dgm:cxn modelId="{EC257979-7144-45EE-99CE-B8A652CA8B9F}" type="presOf" srcId="{D97C7664-F7A8-45A8-B10C-685C55B2B95C}" destId="{F9A21918-BA05-4C65-9FC8-8B1D8F5853BE}" srcOrd="0" destOrd="0" presId="urn:microsoft.com/office/officeart/2005/8/layout/vList2"/>
    <dgm:cxn modelId="{6D9ECA97-653C-4A10-9B04-4EDA9786FDC8}" srcId="{55513BEA-95E5-40BC-A77C-6954EB196BE6}" destId="{E9892D93-AE6D-4DF8-8D99-8A8CC815661F}" srcOrd="2" destOrd="0" parTransId="{DC43128D-A891-4D8D-A8B1-AA540B6FDA28}" sibTransId="{4385ADD3-2E08-422A-91C0-2DA903E87695}"/>
    <dgm:cxn modelId="{B743D7B6-2505-4C4D-9672-61E4F11AF5CD}" srcId="{55513BEA-95E5-40BC-A77C-6954EB196BE6}" destId="{3FA55CD1-8E46-4DE9-8F33-F70B5E4D2FC0}" srcOrd="1" destOrd="0" parTransId="{CCA658D0-721B-4EF4-8853-6B154554A9D6}" sibTransId="{82C4583A-56A3-468D-8B92-6351DD301357}"/>
    <dgm:cxn modelId="{FB7E70C0-D4C7-4FFB-BA0D-9BEA60FD686E}" type="presOf" srcId="{55513BEA-95E5-40BC-A77C-6954EB196BE6}" destId="{0A52DCFE-0CF2-4611-BB9D-8A067DF7A0F4}" srcOrd="0" destOrd="0" presId="urn:microsoft.com/office/officeart/2005/8/layout/vList2"/>
    <dgm:cxn modelId="{AD552EC5-4983-438B-83E3-EB5C402C698B}" type="presOf" srcId="{3FA55CD1-8E46-4DE9-8F33-F70B5E4D2FC0}" destId="{3DD08036-82CE-4931-B32C-6AB618FDC39F}" srcOrd="0" destOrd="0" presId="urn:microsoft.com/office/officeart/2005/8/layout/vList2"/>
    <dgm:cxn modelId="{EADB31DA-9390-4F3C-B020-4035B76A7436}" type="presOf" srcId="{8B30DF63-FEF3-488E-AB58-8F47C58A8616}" destId="{1C99C4A7-3DD4-41F6-AFCE-6E9AE9C0D0E4}" srcOrd="0" destOrd="0" presId="urn:microsoft.com/office/officeart/2005/8/layout/vList2"/>
    <dgm:cxn modelId="{CE2889E1-82D0-488C-B338-D608727C4651}" srcId="{55513BEA-95E5-40BC-A77C-6954EB196BE6}" destId="{69B04045-AECB-47FA-AD19-819AB11138AF}" srcOrd="3" destOrd="0" parTransId="{C2193FCC-F958-4636-9F81-D8D13FF4FA14}" sibTransId="{DA575C9F-749A-4F22-9979-530B3EA332C5}"/>
    <dgm:cxn modelId="{0D132621-4155-44C5-9427-5C5298045142}" type="presParOf" srcId="{0A52DCFE-0CF2-4611-BB9D-8A067DF7A0F4}" destId="{F9A21918-BA05-4C65-9FC8-8B1D8F5853BE}" srcOrd="0" destOrd="0" presId="urn:microsoft.com/office/officeart/2005/8/layout/vList2"/>
    <dgm:cxn modelId="{6CAAF758-5B80-418E-A7C4-4341D5052E67}" type="presParOf" srcId="{0A52DCFE-0CF2-4611-BB9D-8A067DF7A0F4}" destId="{B407BDA2-9CD2-4B77-928A-6C47D8B2397B}" srcOrd="1" destOrd="0" presId="urn:microsoft.com/office/officeart/2005/8/layout/vList2"/>
    <dgm:cxn modelId="{A800B741-8A5C-4211-8CF4-8CA1FD99E846}" type="presParOf" srcId="{0A52DCFE-0CF2-4611-BB9D-8A067DF7A0F4}" destId="{3DD08036-82CE-4931-B32C-6AB618FDC39F}" srcOrd="2" destOrd="0" presId="urn:microsoft.com/office/officeart/2005/8/layout/vList2"/>
    <dgm:cxn modelId="{C3514591-5141-44A0-BF59-527C0B1EE433}" type="presParOf" srcId="{0A52DCFE-0CF2-4611-BB9D-8A067DF7A0F4}" destId="{1B5429F3-4A97-47C7-B74E-035C10C8B29A}" srcOrd="3" destOrd="0" presId="urn:microsoft.com/office/officeart/2005/8/layout/vList2"/>
    <dgm:cxn modelId="{F41DB346-5720-4197-9874-2AF085AEA30C}" type="presParOf" srcId="{0A52DCFE-0CF2-4611-BB9D-8A067DF7A0F4}" destId="{929B7A2C-7AA0-47EB-AD29-A6B27450684D}" srcOrd="4" destOrd="0" presId="urn:microsoft.com/office/officeart/2005/8/layout/vList2"/>
    <dgm:cxn modelId="{EA3CAD34-D6CB-41F2-8257-E86B43DD36A8}" type="presParOf" srcId="{0A52DCFE-0CF2-4611-BB9D-8A067DF7A0F4}" destId="{FA8F86F9-4333-4753-A226-F1AC99051955}" srcOrd="5" destOrd="0" presId="urn:microsoft.com/office/officeart/2005/8/layout/vList2"/>
    <dgm:cxn modelId="{CD3FEC33-0BE7-4085-BCC8-9F97B6F03E61}" type="presParOf" srcId="{0A52DCFE-0CF2-4611-BB9D-8A067DF7A0F4}" destId="{37A66440-F2DB-4165-B635-A574EBC2C54F}" srcOrd="6" destOrd="0" presId="urn:microsoft.com/office/officeart/2005/8/layout/vList2"/>
    <dgm:cxn modelId="{B993C482-63D1-4CA3-8F68-49723BA26B68}" type="presParOf" srcId="{0A52DCFE-0CF2-4611-BB9D-8A067DF7A0F4}" destId="{D440B9DF-FE16-436A-B249-119373173035}" srcOrd="7" destOrd="0" presId="urn:microsoft.com/office/officeart/2005/8/layout/vList2"/>
    <dgm:cxn modelId="{F4ACE5C6-1F20-4A92-959B-8BB3A681B1A5}" type="presParOf" srcId="{0A52DCFE-0CF2-4611-BB9D-8A067DF7A0F4}" destId="{E88CB369-AD2C-4C82-9D3B-85E74B6A4621}" srcOrd="8" destOrd="0" presId="urn:microsoft.com/office/officeart/2005/8/layout/vList2"/>
    <dgm:cxn modelId="{34AFF1E8-B412-47E8-BCB0-1A2952F5DD1F}" type="presParOf" srcId="{0A52DCFE-0CF2-4611-BB9D-8A067DF7A0F4}" destId="{82603729-A218-48E8-A234-FDAEB992B851}" srcOrd="9" destOrd="0" presId="urn:microsoft.com/office/officeart/2005/8/layout/vList2"/>
    <dgm:cxn modelId="{175A6599-D286-4679-B670-F0319B981DCA}" type="presParOf" srcId="{0A52DCFE-0CF2-4611-BB9D-8A067DF7A0F4}" destId="{1C99C4A7-3DD4-41F6-AFCE-6E9AE9C0D0E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36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/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36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/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3600" dirty="0"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75EC728-A88A-4961-B916-8C5D2540F719}" type="presOf" srcId="{CD97704E-4CA1-437C-BA43-B8B6F60F75F4}" destId="{4305DEDA-6092-4FA4-A1EC-B32EC40096C2}" srcOrd="0" destOrd="0" presId="urn:microsoft.com/office/officeart/2005/8/layout/lProcess3"/>
    <dgm:cxn modelId="{66CFD461-0ED8-4965-8025-7033DBE8E556}" type="presOf" srcId="{3DC045C7-A385-4C1F-8142-DE8CD2863134}" destId="{4D88E739-6785-4453-B185-160558BA1F49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3B4ADA7A-453F-4C75-84E2-AAA9EC6198B5}" type="presOf" srcId="{7046C474-6EB7-4BC3-BB68-28317A9ED478}" destId="{E72269EE-FA45-4711-ACD9-28D4BC31F822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3A3432CF-04C7-4F33-A2B9-96020C7E06B8}" type="presOf" srcId="{DA5FBE10-01B3-47A7-9E50-DEBACEBB5B93}" destId="{D6B75102-1FCF-4B34-9FCA-9CB2E914323F}" srcOrd="0" destOrd="0" presId="urn:microsoft.com/office/officeart/2005/8/layout/lProcess3"/>
    <dgm:cxn modelId="{C55AFC14-1361-4E12-A347-6B3FD8C068FC}" type="presParOf" srcId="{E72269EE-FA45-4711-ACD9-28D4BC31F822}" destId="{321C174F-E5F9-49CB-BBDF-00D5573F1E9C}" srcOrd="0" destOrd="0" presId="urn:microsoft.com/office/officeart/2005/8/layout/lProcess3"/>
    <dgm:cxn modelId="{1E014912-5898-4EC8-BA67-4F08044A7179}" type="presParOf" srcId="{321C174F-E5F9-49CB-BBDF-00D5573F1E9C}" destId="{4D88E739-6785-4453-B185-160558BA1F49}" srcOrd="0" destOrd="0" presId="urn:microsoft.com/office/officeart/2005/8/layout/lProcess3"/>
    <dgm:cxn modelId="{4B7221A8-B019-4C41-AE84-D6F4D312A805}" type="presParOf" srcId="{E72269EE-FA45-4711-ACD9-28D4BC31F822}" destId="{FC78AE5F-CDD9-4FAC-A83E-A041C1B6FCA3}" srcOrd="1" destOrd="0" presId="urn:microsoft.com/office/officeart/2005/8/layout/lProcess3"/>
    <dgm:cxn modelId="{E7092612-6667-49A1-98DC-12E7661EC7CE}" type="presParOf" srcId="{E72269EE-FA45-4711-ACD9-28D4BC31F822}" destId="{F6C2C576-8DD2-4F93-9D2B-A181F3A9C82E}" srcOrd="2" destOrd="0" presId="urn:microsoft.com/office/officeart/2005/8/layout/lProcess3"/>
    <dgm:cxn modelId="{F32DD7D9-CA04-436D-AEC8-B5DA07467362}" type="presParOf" srcId="{F6C2C576-8DD2-4F93-9D2B-A181F3A9C82E}" destId="{4305DEDA-6092-4FA4-A1EC-B32EC40096C2}" srcOrd="0" destOrd="0" presId="urn:microsoft.com/office/officeart/2005/8/layout/lProcess3"/>
    <dgm:cxn modelId="{0E3DDCFF-7119-4FAE-B39D-600B82E85D57}" type="presParOf" srcId="{E72269EE-FA45-4711-ACD9-28D4BC31F822}" destId="{AEC25E28-3382-433F-866E-FCC7B20D17AF}" srcOrd="3" destOrd="0" presId="urn:microsoft.com/office/officeart/2005/8/layout/lProcess3"/>
    <dgm:cxn modelId="{9E0AD7BD-0BB9-4A9F-81DB-91D2423E814C}" type="presParOf" srcId="{E72269EE-FA45-4711-ACD9-28D4BC31F822}" destId="{98A6E1A9-DA1B-4541-905F-E8B55CF32707}" srcOrd="4" destOrd="0" presId="urn:microsoft.com/office/officeart/2005/8/layout/lProcess3"/>
    <dgm:cxn modelId="{461F3C47-52C5-4DC4-AF29-AB0DB0FC690E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21918-BA05-4C65-9FC8-8B1D8F5853BE}">
      <dsp:nvSpPr>
        <dsp:cNvPr id="0" name=""/>
        <dsp:cNvSpPr/>
      </dsp:nvSpPr>
      <dsp:spPr>
        <a:xfrm>
          <a:off x="0" y="5965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Helvetica" panose="020B0604020202020204" pitchFamily="34" charset="0"/>
              <a:cs typeface="Helvetica" panose="020B0604020202020204" pitchFamily="34" charset="0"/>
            </a:rPr>
            <a:t>Post Swift Interchange Form</a:t>
          </a:r>
        </a:p>
      </dsp:txBody>
      <dsp:txXfrm>
        <a:off x="33127" y="92782"/>
        <a:ext cx="8070650" cy="612346"/>
      </dsp:txXfrm>
    </dsp:sp>
    <dsp:sp modelId="{3DD08036-82CE-4931-B32C-6AB618FDC39F}">
      <dsp:nvSpPr>
        <dsp:cNvPr id="0" name=""/>
        <dsp:cNvSpPr/>
      </dsp:nvSpPr>
      <dsp:spPr>
        <a:xfrm>
          <a:off x="0" y="82177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Helvetica" panose="020B0604020202020204" pitchFamily="34" charset="0"/>
              <a:cs typeface="Helvetica" panose="020B0604020202020204" pitchFamily="34" charset="0"/>
            </a:rPr>
            <a:t>Post Interchange Form</a:t>
          </a:r>
        </a:p>
      </dsp:txBody>
      <dsp:txXfrm>
        <a:off x="33127" y="854902"/>
        <a:ext cx="8070650" cy="612346"/>
      </dsp:txXfrm>
    </dsp:sp>
    <dsp:sp modelId="{929B7A2C-7AA0-47EB-AD29-A6B27450684D}">
      <dsp:nvSpPr>
        <dsp:cNvPr id="0" name=""/>
        <dsp:cNvSpPr/>
      </dsp:nvSpPr>
      <dsp:spPr>
        <a:xfrm>
          <a:off x="0" y="158389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Helvetica" panose="020B0604020202020204" pitchFamily="34" charset="0"/>
              <a:cs typeface="Helvetica" panose="020B0604020202020204" pitchFamily="34" charset="0"/>
            </a:rPr>
            <a:t>Alter system time</a:t>
          </a:r>
        </a:p>
      </dsp:txBody>
      <dsp:txXfrm>
        <a:off x="33127" y="1617022"/>
        <a:ext cx="8070650" cy="612346"/>
      </dsp:txXfrm>
    </dsp:sp>
    <dsp:sp modelId="{37A66440-F2DB-4165-B635-A574EBC2C54F}">
      <dsp:nvSpPr>
        <dsp:cNvPr id="0" name=""/>
        <dsp:cNvSpPr/>
      </dsp:nvSpPr>
      <dsp:spPr>
        <a:xfrm>
          <a:off x="0" y="234601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Helvetica" panose="020B0604020202020204" pitchFamily="34" charset="0"/>
              <a:cs typeface="Helvetica" panose="020B0604020202020204" pitchFamily="34" charset="0"/>
            </a:rPr>
            <a:t>Endorsement</a:t>
          </a:r>
        </a:p>
      </dsp:txBody>
      <dsp:txXfrm>
        <a:off x="33127" y="2379142"/>
        <a:ext cx="8070650" cy="612346"/>
      </dsp:txXfrm>
    </dsp:sp>
    <dsp:sp modelId="{E88CB369-AD2C-4C82-9D3B-85E74B6A4621}">
      <dsp:nvSpPr>
        <dsp:cNvPr id="0" name=""/>
        <dsp:cNvSpPr/>
      </dsp:nvSpPr>
      <dsp:spPr>
        <a:xfrm>
          <a:off x="0" y="310813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Helvetica" panose="020B0604020202020204" pitchFamily="34" charset="0"/>
              <a:cs typeface="Helvetica" panose="020B0604020202020204" pitchFamily="34" charset="0"/>
            </a:rPr>
            <a:t>Config</a:t>
          </a:r>
          <a:r>
            <a:rPr lang="en-US" sz="2900" kern="1200" dirty="0">
              <a:latin typeface="Helvetica" panose="020B0604020202020204" pitchFamily="34" charset="0"/>
              <a:cs typeface="Helvetica" panose="020B0604020202020204" pitchFamily="34" charset="0"/>
            </a:rPr>
            <a:t> View</a:t>
          </a:r>
        </a:p>
      </dsp:txBody>
      <dsp:txXfrm>
        <a:off x="33127" y="3141262"/>
        <a:ext cx="8070650" cy="612346"/>
      </dsp:txXfrm>
    </dsp:sp>
    <dsp:sp modelId="{1C99C4A7-3DD4-41F6-AFCE-6E9AE9C0D0E4}">
      <dsp:nvSpPr>
        <dsp:cNvPr id="0" name=""/>
        <dsp:cNvSpPr/>
      </dsp:nvSpPr>
      <dsp:spPr>
        <a:xfrm>
          <a:off x="0" y="3870255"/>
          <a:ext cx="813690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Helvetica" panose="020B0604020202020204" pitchFamily="34" charset="0"/>
              <a:cs typeface="Helvetica" panose="020B0604020202020204" pitchFamily="34" charset="0"/>
            </a:rPr>
            <a:t>Flow Logger</a:t>
          </a:r>
        </a:p>
      </dsp:txBody>
      <dsp:txXfrm>
        <a:off x="33127" y="3903382"/>
        <a:ext cx="8070650" cy="612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TVA – Overview &amp; Walkthroughs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Helvetica" panose="020B0604020202020204" pitchFamily="34" charset="0"/>
              <a:cs typeface="Helvetica" panose="020B0604020202020204" pitchFamily="34" charset="0"/>
            </a:rPr>
            <a:t>BVA – Overview &amp; Walkthroughs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23/05/2023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5A67A-6F81-46BB-9EE5-80B58B267E5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23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8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5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20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38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76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30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90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57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2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0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38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706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335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99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95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388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25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340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10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6949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1253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057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1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9749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83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2014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©2015						                                  www.clear2pay.com             </a:t>
            </a:r>
            <a:fld id="{66B4B59A-474F-43C0-B54F-0C2C10E2B03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wmf"/><Relationship Id="rId4" Type="http://schemas.openxmlformats.org/officeDocument/2006/relationships/image" Target="../media/image15.png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dirty="0"/>
              <a:t>TVA/BVA Overview &amp; Hands-On</a:t>
            </a:r>
          </a:p>
          <a:p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636"/>
            <a:ext cx="7681664" cy="785794"/>
          </a:xfrm>
        </p:spPr>
        <p:txBody>
          <a:bodyPr>
            <a:normAutofit/>
          </a:bodyPr>
          <a:lstStyle/>
          <a:p>
            <a:r>
              <a:rPr lang="nl-BE" sz="2200" dirty="0"/>
              <a:t>TVA - </a:t>
            </a:r>
            <a:r>
              <a:rPr lang="en-US" sz="2200" dirty="0">
                <a:ea typeface="Tahoma" panose="020B0604030504040204" pitchFamily="34" charset="0"/>
              </a:rPr>
              <a:t>Post Interchange Form (1)</a:t>
            </a:r>
            <a:endParaRPr lang="nl-BE"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4" y="1432061"/>
            <a:ext cx="2016224" cy="2652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5904656" cy="3411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4581128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ea typeface="Tahoma" panose="020B0604030504040204" pitchFamily="34" charset="0"/>
              </a:rPr>
              <a:t>PostInterchangeForm</a:t>
            </a:r>
            <a:r>
              <a:rPr lang="en-US" dirty="0">
                <a:ea typeface="Tahoma" panose="020B0604030504040204" pitchFamily="34" charset="0"/>
              </a:rPr>
              <a:t> option is used for uploading the Swift ISO / MX (*.xml) type messages.</a:t>
            </a:r>
            <a:endParaRPr lang="en-US" b="1" dirty="0">
              <a:ea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Tahoma" panose="020B0604030504040204" pitchFamily="34" charset="0"/>
              </a:rPr>
              <a:t>Bank Name - </a:t>
            </a:r>
            <a:r>
              <a:rPr lang="en-US" dirty="0">
                <a:ea typeface="Tahoma" panose="020B0604030504040204" pitchFamily="34" charset="0"/>
              </a:rPr>
              <a:t>Accepts the name of receiving  bank, mentioned in the Payment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Tahoma" panose="020B0604030504040204" pitchFamily="34" charset="0"/>
              </a:rPr>
              <a:t>Bank Group Id - </a:t>
            </a:r>
            <a:r>
              <a:rPr lang="en-US" dirty="0">
                <a:ea typeface="Tahoma" panose="020B0604030504040204" pitchFamily="34" charset="0"/>
              </a:rPr>
              <a:t>Accepts the </a:t>
            </a:r>
            <a:r>
              <a:rPr lang="en-US" dirty="0" err="1">
                <a:ea typeface="Tahoma" panose="020B0604030504040204" pitchFamily="34" charset="0"/>
              </a:rPr>
              <a:t>BankGroup</a:t>
            </a:r>
            <a:r>
              <a:rPr lang="en-US" dirty="0">
                <a:ea typeface="Tahoma" panose="020B0604030504040204" pitchFamily="34" charset="0"/>
              </a:rPr>
              <a:t> name of receiving 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OPF can be configured as a multibank / multi bank group environment, we need to indicate both the bank group (</a:t>
            </a:r>
            <a:r>
              <a:rPr lang="en-GB" b="1" i="1" dirty="0"/>
              <a:t>Bank Group Id</a:t>
            </a:r>
            <a:r>
              <a:rPr lang="en-GB" dirty="0"/>
              <a:t>) and the bank (</a:t>
            </a:r>
            <a:r>
              <a:rPr lang="en-GB" b="1" i="1" dirty="0"/>
              <a:t>Bank Name</a:t>
            </a:r>
            <a:r>
              <a:rPr lang="en-GB" dirty="0"/>
              <a:t>). The combination of the two parameters tells exactly which bank to use to process the file. </a:t>
            </a: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r>
              <a:rPr lang="nl-BE" sz="2200" dirty="0"/>
              <a:t>TVA - </a:t>
            </a:r>
            <a:r>
              <a:rPr lang="en-US" sz="2200" dirty="0">
                <a:ea typeface="Tahoma" panose="020B0604030504040204" pitchFamily="34" charset="0"/>
              </a:rPr>
              <a:t>Post Interchange Form (2)</a:t>
            </a:r>
            <a:endParaRPr lang="nl-BE"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8780"/>
            <a:ext cx="2016224" cy="2652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5904656" cy="3411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494407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Exchange ID</a:t>
            </a:r>
            <a:r>
              <a:rPr lang="en-US" sz="1600" dirty="0"/>
              <a:t> -  </a:t>
            </a:r>
            <a:r>
              <a:rPr lang="en-GB" sz="1600" dirty="0"/>
              <a:t>An Exchange Condition contains information about the clearing process and exchange of information between the OPF Bank and one of the Participants it interacts with.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Tahoma" panose="020B0604030504040204" pitchFamily="34" charset="0"/>
              </a:rPr>
              <a:t>File</a:t>
            </a:r>
            <a:r>
              <a:rPr lang="en-US" sz="1600" dirty="0">
                <a:ea typeface="Tahoma" panose="020B0604030504040204" pitchFamily="34" charset="0"/>
              </a:rPr>
              <a:t> - Browse and select the file (may be lying locally).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Tahoma" panose="020B0604030504040204" pitchFamily="34" charset="0"/>
              </a:rPr>
              <a:t>Submit</a:t>
            </a:r>
            <a:r>
              <a:rPr lang="en-US" sz="1600" dirty="0">
                <a:ea typeface="Tahoma" panose="020B0604030504040204" pitchFamily="34" charset="0"/>
              </a:rPr>
              <a:t>  - It will place the incoming file in the queue to be further processed by the system.</a:t>
            </a:r>
          </a:p>
        </p:txBody>
      </p:sp>
    </p:spTree>
    <p:extLst>
      <p:ext uri="{BB962C8B-B14F-4D97-AF65-F5344CB8AC3E}">
        <p14:creationId xmlns:p14="http://schemas.microsoft.com/office/powerpoint/2010/main" val="8047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r>
              <a:rPr lang="nl-BE" sz="2200" dirty="0"/>
              <a:t>TVA - </a:t>
            </a:r>
            <a:r>
              <a:rPr lang="en-US" sz="2200" dirty="0">
                <a:ea typeface="Tahoma" panose="020B0604030504040204" pitchFamily="34" charset="0"/>
              </a:rPr>
              <a:t>Alter System Time</a:t>
            </a:r>
            <a:endParaRPr lang="nl-BE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5" y="1995971"/>
            <a:ext cx="2250560" cy="130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44538"/>
            <a:ext cx="5862427" cy="3148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81128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function that changes the date on the test application server, </a:t>
            </a:r>
            <a:r>
              <a:rPr lang="en-US" dirty="0"/>
              <a:t>used to advance or go back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enables user to test functionalities, for e.g. De-Warehousing, Time Line Validations.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Tests where rather than waiting for days (or even months and years) for the correct time-lapse, it is possible to test on the same day (or even possible in the case of tests that require significant timescales). </a:t>
            </a:r>
          </a:p>
        </p:txBody>
      </p:sp>
    </p:spTree>
    <p:extLst>
      <p:ext uri="{BB962C8B-B14F-4D97-AF65-F5344CB8AC3E}">
        <p14:creationId xmlns:p14="http://schemas.microsoft.com/office/powerpoint/2010/main" val="113801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r>
              <a:rPr lang="en-US" sz="2200" dirty="0"/>
              <a:t>TVA - Endorsement On/Off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4" r="22390" b="-1"/>
          <a:stretch/>
        </p:blipFill>
        <p:spPr bwMode="auto">
          <a:xfrm>
            <a:off x="3705940" y="1320800"/>
            <a:ext cx="1739239" cy="1200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48080" cy="659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933056"/>
            <a:ext cx="8648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certain point of time it is required to Add/Edit/Delete some part of the configuration of the bank application, like adding New Bank User, Modifying new participant,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critical functionalities from a bank set up perspective and thus can not be added just by one person on a go and would require discretion of an authorized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Endorsement is </a:t>
            </a:r>
            <a:r>
              <a:rPr lang="en-US" b="1" dirty="0"/>
              <a:t>ON</a:t>
            </a:r>
            <a:r>
              <a:rPr lang="en-US" dirty="0"/>
              <a:t> then any configured change in BVA that requires to be endorsed should be approved/endorsed by another Authorized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 for Endorsement is set as True, while a new build is arrived, but can be turned on through TVA, or can be defaulted to False by implementation team.</a:t>
            </a:r>
          </a:p>
        </p:txBody>
      </p:sp>
    </p:spTree>
    <p:extLst>
      <p:ext uri="{BB962C8B-B14F-4D97-AF65-F5344CB8AC3E}">
        <p14:creationId xmlns:p14="http://schemas.microsoft.com/office/powerpoint/2010/main" val="116106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r>
              <a:rPr lang="en-US" sz="2200" dirty="0"/>
              <a:t>TVA - Deep Sea (Configuration View)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/>
          <a:stretch/>
        </p:blipFill>
        <p:spPr bwMode="auto">
          <a:xfrm>
            <a:off x="3960843" y="1295400"/>
            <a:ext cx="1303063" cy="116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302949"/>
            <a:ext cx="86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functionality is to help tester to refer/view the content of the various configuration files that are a part of the application.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27" y="2653360"/>
            <a:ext cx="7552097" cy="2431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6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r>
              <a:rPr lang="en-US" sz="2200" dirty="0"/>
              <a:t>Deep Sea – Flow Logger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1426255" cy="1385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30"/>
          <a:stretch/>
        </p:blipFill>
        <p:spPr bwMode="auto">
          <a:xfrm>
            <a:off x="1525388" y="1052736"/>
            <a:ext cx="7511108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853" y="530120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is used to see the real time logs that are being recorded while an activity is performed over the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e.g. to see any unexpected behavior while a service is being invoked.</a:t>
            </a:r>
          </a:p>
        </p:txBody>
      </p:sp>
    </p:spTree>
    <p:extLst>
      <p:ext uri="{BB962C8B-B14F-4D97-AF65-F5344CB8AC3E}">
        <p14:creationId xmlns:p14="http://schemas.microsoft.com/office/powerpoint/2010/main" val="189068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53271185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1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Bank Visibility Application (1)</a:t>
            </a:r>
            <a:endParaRPr lang="nl-BE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326250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B3E98"/>
                </a:solidFill>
                <a:latin typeface="Tahoma" pitchFamily="34" charset="0"/>
                <a:cs typeface="Tahoma" pitchFamily="34" charset="0"/>
              </a:rPr>
              <a:t>BVA</a:t>
            </a:r>
          </a:p>
          <a:p>
            <a:pPr algn="just"/>
            <a:endParaRPr lang="en-US" sz="2000" dirty="0">
              <a:solidFill>
                <a:srgbClr val="2B3E98"/>
              </a:solidFill>
              <a:latin typeface="Tahoma" pitchFamily="34" charset="0"/>
              <a:cs typeface="Tahoma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000" dirty="0"/>
              <a:t>The </a:t>
            </a:r>
            <a:r>
              <a:rPr lang="en-US" sz="2000" b="1" dirty="0"/>
              <a:t>Bank Visibility Application (BVA)</a:t>
            </a:r>
            <a:r>
              <a:rPr lang="en-US" sz="2000" dirty="0"/>
              <a:t> is a web-based platform that provides an end-to-end environment for electronic payments used with OPF. BVA provides functionality to Bank Users to, amongst other things:</a:t>
            </a:r>
          </a:p>
          <a:p>
            <a:pPr lvl="1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>
                <a:latin typeface="Tahoma" pitchFamily="34" charset="0"/>
                <a:cs typeface="Tahoma" pitchFamily="34" charset="0"/>
              </a:rPr>
              <a:t>- Setup and maintain Bank information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Banks and Departments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Bank User Accounts, Bank User Roles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Routing Rules …</a:t>
            </a:r>
          </a:p>
          <a:p>
            <a:pPr lvl="1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000" dirty="0">
                <a:latin typeface="Tahoma" pitchFamily="34" charset="0"/>
                <a:cs typeface="Tahoma" pitchFamily="34" charset="0"/>
              </a:rPr>
              <a:t>- Manage Payments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Search and view Interchanges, Instructions and Transactions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View Work list Items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View Audit Logs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User Interface to Create/Repair/Approve Payments …</a:t>
            </a:r>
            <a:endParaRPr lang="nl-BE" sz="2000" i="0" dirty="0"/>
          </a:p>
        </p:txBody>
      </p:sp>
    </p:spTree>
    <p:extLst>
      <p:ext uri="{BB962C8B-B14F-4D97-AF65-F5344CB8AC3E}">
        <p14:creationId xmlns:p14="http://schemas.microsoft.com/office/powerpoint/2010/main" val="287047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Bank Visibility Application (2)</a:t>
            </a:r>
            <a:endParaRPr lang="nl-BE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86226" y="3789040"/>
            <a:ext cx="8642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BVA is a visual representation of the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services that a payment message undergoes, before it finally comes into the system is </a:t>
            </a:r>
            <a:r>
              <a:rPr lang="en-US" sz="2000" b="1" dirty="0"/>
              <a:t>Interchange Loader</a:t>
            </a:r>
            <a:r>
              <a:rPr lang="en-US" sz="2000" dirty="0"/>
              <a:t>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Before a message content can actually be visualized in BVA, a successful result from these services should happen.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If a failure happens then the underlying reason can only be seen in the System Error Logs. So if you upload a file &amp; you don’t find it in BVA, then you should go to System Logs to verify the root cause of failure (which is actually Invalid File).</a:t>
            </a:r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7360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1110" y="2833191"/>
            <a:ext cx="7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TVA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1170496" y="2373056"/>
            <a:ext cx="1313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pic>
        <p:nvPicPr>
          <p:cNvPr id="17" name="Picture 2" descr="C:\Users\adityaa\AppData\Local\Microsoft\Windows\Temporary Internet Files\Content.IE5\FJW9YJJ7\MC9002396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14" y="2072093"/>
            <a:ext cx="591164" cy="6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336859" y="221916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Interchange Loader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5148064" y="1873608"/>
            <a:ext cx="10252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148064" y="2833191"/>
            <a:ext cx="102524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24" name="TextBox 23"/>
          <p:cNvSpPr txBox="1"/>
          <p:nvPr/>
        </p:nvSpPr>
        <p:spPr>
          <a:xfrm>
            <a:off x="5304926" y="1393031"/>
            <a:ext cx="71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Pass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4926" y="3068960"/>
            <a:ext cx="711516" cy="30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Fail</a:t>
            </a:r>
          </a:p>
        </p:txBody>
      </p:sp>
      <p:pic>
        <p:nvPicPr>
          <p:cNvPr id="3079" name="Picture 7" descr="C:\Users\adityaa\AppData\Local\Microsoft\Windows\Temporary Internet Files\Content.IE5\BC1UNTE0\MC900441454[1]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5"/>
          <a:stretch/>
        </p:blipFill>
        <p:spPr bwMode="auto">
          <a:xfrm>
            <a:off x="6566357" y="2497331"/>
            <a:ext cx="965829" cy="7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55" y="1466485"/>
            <a:ext cx="757957" cy="7383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45382" y="2689175"/>
            <a:ext cx="1131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Look for errors in System logs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5161" y="1723621"/>
            <a:ext cx="71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BVA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900194" y="1184924"/>
            <a:ext cx="288032" cy="23762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4" descr="mess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598" y="1861977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71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 animBg="1"/>
      <p:bldP spid="18" grpId="0"/>
      <p:bldP spid="22" grpId="0" animBg="1"/>
      <p:bldP spid="23" grpId="0" animBg="1"/>
      <p:bldP spid="24" grpId="0"/>
      <p:bldP spid="25" grpId="0"/>
      <p:bldP spid="20" grpId="0"/>
      <p:bldP spid="21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UI (Login Screen)</a:t>
            </a:r>
            <a:endParaRPr lang="nl-BE" sz="2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09354"/>
            <a:ext cx="5508612" cy="3379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9019"/>
            <a:ext cx="5855289" cy="2910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743908" y="5301208"/>
            <a:ext cx="3096344" cy="3240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1627292592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UI (Interchange Search Screen)</a:t>
            </a:r>
            <a:endParaRPr lang="nl-B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" y="1124744"/>
            <a:ext cx="8959515" cy="3725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81" y="5085184"/>
            <a:ext cx="8959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enables a user to search interchanges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Drill down to the underlying instruction and Transaction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them on basis of various columns displayed on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through pages if interchange  count exceed then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a searched query for a later use.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5956" y="3933056"/>
            <a:ext cx="108012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2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UI (Instruction Search Screen)</a:t>
            </a:r>
            <a:endParaRPr lang="nl-BE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1124744"/>
            <a:ext cx="8959515" cy="3838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81" y="5085184"/>
            <a:ext cx="8959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enables a user to search Instructions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Drill down to the underlying Transaction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them on basis of various columns displayed on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through pages if interchange  count exceed then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a searched query for a later use.</a:t>
            </a:r>
          </a:p>
        </p:txBody>
      </p:sp>
    </p:spTree>
    <p:extLst>
      <p:ext uri="{BB962C8B-B14F-4D97-AF65-F5344CB8AC3E}">
        <p14:creationId xmlns:p14="http://schemas.microsoft.com/office/powerpoint/2010/main" val="51389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UI (Transaction Search Screen)</a:t>
            </a:r>
            <a:endParaRPr lang="nl-BE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1124744"/>
            <a:ext cx="8928484" cy="3997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81" y="5193196"/>
            <a:ext cx="8959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screen enables a user to search Instructions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Drill down to the underlying Transaction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them on basis of various columns displayed on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through pages if interchange  count exceed then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a searched query for a later use.</a:t>
            </a:r>
          </a:p>
        </p:txBody>
      </p:sp>
    </p:spTree>
    <p:extLst>
      <p:ext uri="{BB962C8B-B14F-4D97-AF65-F5344CB8AC3E}">
        <p14:creationId xmlns:p14="http://schemas.microsoft.com/office/powerpoint/2010/main" val="304106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BVA - UI </a:t>
            </a:r>
            <a:r>
              <a:rPr lang="en-US" sz="2200"/>
              <a:t>(Manual Entry </a:t>
            </a:r>
            <a:r>
              <a:rPr lang="en-US" sz="2200" dirty="0"/>
              <a:t>Screen)</a:t>
            </a:r>
            <a:endParaRPr lang="nl-BE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1124744"/>
            <a:ext cx="8892480" cy="4299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956" y="5481228"/>
            <a:ext cx="88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 gives the Bank User, a way to create a payment which could be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MT103 or MT202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Transfer or Financial Institution Credit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…Or any other type of Payment messages that the implementation team supports.</a:t>
            </a:r>
          </a:p>
        </p:txBody>
      </p:sp>
    </p:spTree>
    <p:extLst>
      <p:ext uri="{BB962C8B-B14F-4D97-AF65-F5344CB8AC3E}">
        <p14:creationId xmlns:p14="http://schemas.microsoft.com/office/powerpoint/2010/main" val="206493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Hands On Exercise</a:t>
            </a:r>
            <a:endParaRPr lang="nl-BE" sz="2200" dirty="0"/>
          </a:p>
        </p:txBody>
      </p:sp>
      <p:sp>
        <p:nvSpPr>
          <p:cNvPr id="2" name="Rectangle 1"/>
          <p:cNvSpPr/>
          <p:nvPr/>
        </p:nvSpPr>
        <p:spPr>
          <a:xfrm>
            <a:off x="278904" y="3673475"/>
            <a:ext cx="8748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BVA Hands 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Search and view Interchanges, Instructions and Transactions (MT103)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View Audit Logs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Manual Entry (MT103)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Bank Users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Participants</a:t>
            </a:r>
          </a:p>
          <a:p>
            <a:endParaRPr lang="en-US" sz="2000" dirty="0">
              <a:solidFill>
                <a:srgbClr val="4905AD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nl-BE" sz="1600" dirty="0">
                <a:solidFill>
                  <a:srgbClr val="4905AD"/>
                </a:solidFill>
                <a:latin typeface="Tahoma" pitchFamily="34" charset="0"/>
                <a:cs typeface="Tahoma" pitchFamily="34" charset="0"/>
              </a:rPr>
              <a:t>Refer the Hands on Excercise File for BVA.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904" y="1040537"/>
            <a:ext cx="87484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TVA Hands 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Post Swift Interchange Form (MT103)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Config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Flow Logger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Alter System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rPr>
              <a:t>Toggling Endorsement</a:t>
            </a:r>
          </a:p>
          <a:p>
            <a:endParaRPr lang="nl-BE" sz="2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r>
              <a:rPr lang="nl-BE" sz="1600" dirty="0">
                <a:solidFill>
                  <a:srgbClr val="4905AD"/>
                </a:solidFill>
                <a:latin typeface="Tahoma" pitchFamily="34" charset="0"/>
                <a:cs typeface="Tahoma" pitchFamily="34" charset="0"/>
              </a:rPr>
              <a:t>Refer the Hands on Excercise File for TVA.</a:t>
            </a:r>
          </a:p>
        </p:txBody>
      </p:sp>
    </p:spTree>
    <p:extLst>
      <p:ext uri="{BB962C8B-B14F-4D97-AF65-F5344CB8AC3E}">
        <p14:creationId xmlns:p14="http://schemas.microsoft.com/office/powerpoint/2010/main" val="14533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Widen Your Thoughts</a:t>
            </a:r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Your Mind</a:t>
            </a:r>
          </a:p>
        </p:txBody>
      </p:sp>
    </p:spTree>
    <p:extLst>
      <p:ext uri="{BB962C8B-B14F-4D97-AF65-F5344CB8AC3E}">
        <p14:creationId xmlns:p14="http://schemas.microsoft.com/office/powerpoint/2010/main" val="23989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2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  <a:endParaRPr lang="nl-B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88684876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6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D:\Clear2Pay\Illustrator Originals\transparant png\Flag-UnitedKing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196" y="1828089"/>
            <a:ext cx="365480" cy="363824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1427" y="1894848"/>
            <a:ext cx="285751" cy="2857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4" name="Picture 5" descr="Bank-shado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5698" y="1985937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76659" y="2893299"/>
            <a:ext cx="231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XCT BANK-1, Belgium</a:t>
            </a:r>
          </a:p>
          <a:p>
            <a:pPr algn="ctr"/>
            <a:r>
              <a:rPr lang="nl-BE" sz="1400" i="0" dirty="0">
                <a:latin typeface="+mn-lt"/>
              </a:rPr>
              <a:t>(XCTABEBB)</a:t>
            </a:r>
          </a:p>
          <a:p>
            <a:pPr algn="ctr"/>
            <a:r>
              <a:rPr lang="nl-BE" sz="1400" i="1" dirty="0">
                <a:latin typeface="Calibri" panose="020F0502020204030204" pitchFamily="34" charset="0"/>
              </a:rPr>
              <a:t>Credit Party Agent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8163" y="2735435"/>
            <a:ext cx="1514325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>
                <a:latin typeface="+mn-lt"/>
              </a:rPr>
              <a:t>Barclays, UK </a:t>
            </a:r>
            <a:br>
              <a:rPr lang="en-US" sz="1400" i="0" dirty="0">
                <a:latin typeface="+mn-lt"/>
              </a:rPr>
            </a:br>
            <a:r>
              <a:rPr lang="en-US" sz="1400" dirty="0">
                <a:latin typeface="+mn-lt"/>
              </a:rPr>
              <a:t>(BARCGB22)</a:t>
            </a:r>
          </a:p>
          <a:p>
            <a:r>
              <a:rPr lang="nl-BE" sz="1400" i="1" dirty="0">
                <a:latin typeface="+mn-lt"/>
              </a:rPr>
              <a:t>Debit Party Agent</a:t>
            </a:r>
            <a:endParaRPr lang="en-US" sz="1400" i="1" dirty="0">
              <a:latin typeface="+mn-lt"/>
            </a:endParaRPr>
          </a:p>
        </p:txBody>
      </p:sp>
      <p:pic>
        <p:nvPicPr>
          <p:cNvPr id="21" name="Picture 5" descr="Bank-shado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2739" y="2010001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640988" y="1345417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MT103 (50 EUR)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968" y="1362923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MT103 (50 EUR)</a:t>
            </a:r>
          </a:p>
        </p:txBody>
      </p:sp>
      <p:pic>
        <p:nvPicPr>
          <p:cNvPr id="38" name="Picture 54" descr="mess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8853" y="1661752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1429790" y="2354910"/>
            <a:ext cx="714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67" name="TextBox 66"/>
          <p:cNvSpPr txBox="1"/>
          <p:nvPr/>
        </p:nvSpPr>
        <p:spPr>
          <a:xfrm>
            <a:off x="299332" y="2739411"/>
            <a:ext cx="104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>
                <a:latin typeface="+mn-lt"/>
              </a:rPr>
              <a:t>Mr. Edward</a:t>
            </a:r>
            <a:endParaRPr lang="nl-BE" sz="1400" i="0" dirty="0">
              <a:latin typeface="+mn-lt"/>
            </a:endParaRPr>
          </a:p>
          <a:p>
            <a:r>
              <a:rPr lang="nl-BE" sz="1400" i="1" dirty="0">
                <a:latin typeface="+mn-lt"/>
              </a:rPr>
              <a:t>Debit Party</a:t>
            </a:r>
            <a:endParaRPr lang="en-US" sz="1400" i="1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8344" y="2705353"/>
            <a:ext cx="104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>
                <a:latin typeface="+mn-lt"/>
              </a:rPr>
              <a:t>Mrs. Elaine </a:t>
            </a:r>
          </a:p>
          <a:p>
            <a:r>
              <a:rPr lang="nl-BE" sz="1400" i="1" dirty="0">
                <a:latin typeface="+mn-lt"/>
              </a:rPr>
              <a:t>Credit Party</a:t>
            </a:r>
            <a:endParaRPr lang="en-US" sz="1400" i="1" dirty="0">
              <a:latin typeface="+mn-lt"/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7000892" y="2342102"/>
            <a:ext cx="667452" cy="67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OPF Testers View – A Case Study</a:t>
            </a:r>
            <a:br>
              <a:rPr lang="en-US" dirty="0"/>
            </a:br>
            <a:r>
              <a:rPr lang="en-US" dirty="0"/>
              <a:t>(On Us Payment)</a:t>
            </a:r>
            <a:endParaRPr lang="nl-BE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3766" y="1681305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60481" y="2051775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009694" y="2348880"/>
            <a:ext cx="9160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352184" y="2352387"/>
            <a:ext cx="900929" cy="137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pic>
        <p:nvPicPr>
          <p:cNvPr id="1029" name="Picture 5" descr="C:\Users\adityaa\AppData\Local\Microsoft\Windows\Temporary Internet Files\Content.IE5\FPQD9NG8\MC90044145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1268760"/>
            <a:ext cx="626088" cy="6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1" y="1284204"/>
            <a:ext cx="466371" cy="4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3784972"/>
            <a:ext cx="8390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Mr. Edward wants to transfer 50 EURO to Mrs. Elaine.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Mr. Edward have an Account at Barclays Bank while Mrs. Elaine have an Account at XCT Bank 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Mr. Edward initiates a Payment via Mobile Banking, Internet Banking or </a:t>
            </a:r>
            <a:r>
              <a:rPr lang="en-US" sz="1600" dirty="0" err="1"/>
              <a:t>Cheque</a:t>
            </a:r>
            <a:r>
              <a:rPr lang="en-US" sz="1600" dirty="0"/>
              <a:t>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Barclays Bank process the request from Mr. Edward while debiting his account with 50 Euro and crediting 50 Euro in its Internal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Barclays Bank, to narrate this whole story, creates &amp; send a message MT103 over SwiftGateway.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its Internal Account, Barclays Bank transfers the amount in XCT Bank -1’s Vostro Account at Barclays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SwiftGateway</a:t>
            </a:r>
            <a:r>
              <a:rPr lang="en-US" sz="1600" dirty="0"/>
              <a:t> validate the file and forward it to be received by XCT- Bank-1.</a:t>
            </a:r>
            <a:endParaRPr lang="en-US" dirty="0"/>
          </a:p>
        </p:txBody>
      </p:sp>
      <p:pic>
        <p:nvPicPr>
          <p:cNvPr id="1033" name="Picture 9" descr="C:\Users\adityaa\AppData\Local\Microsoft\Windows\Temporary Internet Files\Content.IE5\9F7FKEJC\MC90039078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67378"/>
            <a:ext cx="990407" cy="9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ityaa\AppData\Local\Microsoft\Windows\Temporary Internet Files\Content.IE5\TR20MK1T\MC900445037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" y="1904875"/>
            <a:ext cx="629348" cy="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1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2" grpId="0"/>
      <p:bldP spid="27" grpId="0"/>
      <p:bldP spid="66" grpId="0" animBg="1"/>
      <p:bldP spid="67" grpId="0"/>
      <p:bldP spid="76" grpId="0"/>
      <p:bldP spid="77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5562" y="1630788"/>
            <a:ext cx="285751" cy="2857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416270" y="2484403"/>
            <a:ext cx="231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XCT BANK-1, Belgium</a:t>
            </a:r>
          </a:p>
          <a:p>
            <a:pPr algn="ctr"/>
            <a:r>
              <a:rPr lang="nl-BE" sz="1400" i="0" dirty="0">
                <a:latin typeface="+mn-lt"/>
              </a:rPr>
              <a:t>(XCTABEBB)</a:t>
            </a:r>
          </a:p>
          <a:p>
            <a:pPr algn="ctr"/>
            <a:r>
              <a:rPr lang="nl-BE" sz="1400" i="1" dirty="0">
                <a:latin typeface="Calibri" panose="020F0502020204030204" pitchFamily="34" charset="0"/>
              </a:rPr>
              <a:t>Credit Party Agent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pic>
        <p:nvPicPr>
          <p:cNvPr id="21" name="Picture 5" descr="Bank-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5562" y="1630788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TVA - Test Visibility Application</a:t>
            </a:r>
            <a:endParaRPr lang="nl-BE" sz="2200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7005" y="1490935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844824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754290" y="2081276"/>
            <a:ext cx="1169638" cy="59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4" name="TextBox 3"/>
          <p:cNvSpPr txBox="1"/>
          <p:nvPr/>
        </p:nvSpPr>
        <p:spPr>
          <a:xfrm>
            <a:off x="286226" y="3789615"/>
            <a:ext cx="839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TVA is a </a:t>
            </a:r>
            <a:r>
              <a:rPr lang="en-US" sz="2000" b="1" dirty="0"/>
              <a:t>Test Driver</a:t>
            </a:r>
            <a:r>
              <a:rPr lang="en-US" sz="2000" dirty="0"/>
              <a:t> which allow a tester to exercise/examine in a controlling manner the unit of software being tested (in this case the Bank Visibility Application)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Thus we can call it as an entry point which mimics the behavior of real environment to allow the Payment message file to be entered in the system for processing.</a:t>
            </a:r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043518" y="2581899"/>
            <a:ext cx="7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TVA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4842904" y="2121764"/>
            <a:ext cx="1025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37" name="TextBox 36"/>
          <p:cNvSpPr txBox="1"/>
          <p:nvPr/>
        </p:nvSpPr>
        <p:spPr>
          <a:xfrm>
            <a:off x="2479032" y="1183157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MT103 (50 EUR)</a:t>
            </a:r>
          </a:p>
        </p:txBody>
      </p:sp>
    </p:spTree>
    <p:extLst>
      <p:ext uri="{BB962C8B-B14F-4D97-AF65-F5344CB8AC3E}">
        <p14:creationId xmlns:p14="http://schemas.microsoft.com/office/powerpoint/2010/main" val="11691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5" grpId="0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nl-BE" sz="2200" dirty="0"/>
              <a:t>TVA - User Interface</a:t>
            </a:r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07151"/>
            <a:ext cx="1213741" cy="12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81014"/>
            <a:ext cx="6741368" cy="5466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1043608" y="1081014"/>
            <a:ext cx="864096" cy="2126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4270220"/>
            <a:ext cx="864096" cy="227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200" dirty="0"/>
              <a:t>TVA - Frequetly Used Functionalities</a:t>
            </a:r>
            <a:endParaRPr lang="en-US" sz="22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45160248"/>
              </p:ext>
            </p:extLst>
          </p:nvPr>
        </p:nvGraphicFramePr>
        <p:xfrm>
          <a:off x="539552" y="1340768"/>
          <a:ext cx="8136904" cy="460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9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TVA - Test Visibility Application</a:t>
            </a:r>
            <a:endParaRPr lang="nl-BE" sz="2200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430" y="1490935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641" y="1326939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2197540" y="2087183"/>
            <a:ext cx="52298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/>
          </a:p>
        </p:txBody>
      </p:sp>
      <p:sp>
        <p:nvSpPr>
          <p:cNvPr id="4" name="TextBox 3"/>
          <p:cNvSpPr txBox="1"/>
          <p:nvPr/>
        </p:nvSpPr>
        <p:spPr>
          <a:xfrm>
            <a:off x="592909" y="3679629"/>
            <a:ext cx="839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incoming file from the payment governing body towards bank can be of different types:-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MT Swift Format (*.txt)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ISO </a:t>
            </a:r>
            <a:r>
              <a:rPr lang="en-US" sz="2000"/>
              <a:t>- 20022 </a:t>
            </a:r>
            <a:r>
              <a:rPr lang="en-US" sz="2000" dirty="0"/>
              <a:t>Format (*.xml)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Proprietary Format (*.tsv)</a:t>
            </a:r>
          </a:p>
        </p:txBody>
      </p:sp>
      <p:pic>
        <p:nvPicPr>
          <p:cNvPr id="4098" name="Picture 2" descr="C:\Users\adityaa\AppData\Local\Microsoft\Windows\Temporary Internet Files\Content.IE5\8TUX1WFL\MC90043692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19533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84123" y="2581899"/>
            <a:ext cx="74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TVA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3728" y="1183157"/>
            <a:ext cx="19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MT Swift Format (*.txt)</a:t>
            </a:r>
          </a:p>
        </p:txBody>
      </p:sp>
      <p:pic>
        <p:nvPicPr>
          <p:cNvPr id="14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109" y="1490935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796136" y="118315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ISO Format (*.xml)</a:t>
            </a:r>
          </a:p>
        </p:txBody>
      </p:sp>
      <p:pic>
        <p:nvPicPr>
          <p:cNvPr id="18" name="Picture 54" descr="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917" y="2711081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240330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TSV Format (*.tsv)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611560" y="2051580"/>
            <a:ext cx="1152127" cy="83809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Proprietary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40285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r>
              <a:rPr lang="nl-BE" sz="2200" dirty="0"/>
              <a:t>TVA - </a:t>
            </a:r>
            <a:r>
              <a:rPr lang="en-US" sz="2200" dirty="0">
                <a:ea typeface="Tahoma" panose="020B0604030504040204" pitchFamily="34" charset="0"/>
              </a:rPr>
              <a:t>Post Swift Interchange Form</a:t>
            </a:r>
            <a:endParaRPr lang="nl-BE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b="7741"/>
          <a:stretch/>
        </p:blipFill>
        <p:spPr bwMode="auto">
          <a:xfrm>
            <a:off x="2339752" y="1124744"/>
            <a:ext cx="6615495" cy="30434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" y="1367401"/>
            <a:ext cx="1944216" cy="255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877" y="4365104"/>
            <a:ext cx="8805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ea typeface="Tahoma" panose="020B0604030504040204" pitchFamily="34" charset="0"/>
              </a:rPr>
              <a:t>PostSwiftInterchangeForm</a:t>
            </a:r>
            <a:r>
              <a:rPr lang="en-US" dirty="0">
                <a:ea typeface="Tahoma" panose="020B0604030504040204" pitchFamily="34" charset="0"/>
              </a:rPr>
              <a:t> is used for uploading the Swift MT (*.txt) type messages into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Tahoma" panose="020B0604030504040204" pitchFamily="34" charset="0"/>
              </a:rPr>
              <a:t>Origin - </a:t>
            </a:r>
            <a:r>
              <a:rPr lang="en-US" dirty="0">
                <a:ea typeface="Tahoma" panose="020B0604030504040204" pitchFamily="34" charset="0"/>
              </a:rPr>
              <a:t> From Swift (so as to reflect that the payment is coming ‘From Swift’).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</a:rPr>
              <a:t>Browse and select the file (may be lying locally).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Tahoma" panose="020B0604030504040204" pitchFamily="34" charset="0"/>
              </a:rPr>
              <a:t>Post Count/ Post Rate/ Randomization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GB" dirty="0"/>
              <a:t>- They can be kept unchanged as they are only useful for advanced Non Functional Tests.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Tahoma" panose="020B0604030504040204" pitchFamily="34" charset="0"/>
              </a:rPr>
              <a:t>Submit</a:t>
            </a:r>
            <a:r>
              <a:rPr lang="en-US" dirty="0">
                <a:ea typeface="Tahoma" panose="020B0604030504040204" pitchFamily="34" charset="0"/>
              </a:rPr>
              <a:t> - It will place the incoming file in the queue to be further processed by the system.</a:t>
            </a:r>
          </a:p>
        </p:txBody>
      </p:sp>
    </p:spTree>
    <p:extLst>
      <p:ext uri="{BB962C8B-B14F-4D97-AF65-F5344CB8AC3E}">
        <p14:creationId xmlns:p14="http://schemas.microsoft.com/office/powerpoint/2010/main" val="2927848665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E1E4-7AF6-460E-833D-5210A6970E49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D1DC5B3-AB4F-4C72-98ED-48237A786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37870</TotalTime>
  <Words>1405</Words>
  <Application>Microsoft Office PowerPoint</Application>
  <PresentationFormat>On-screen Show (4:3)</PresentationFormat>
  <Paragraphs>177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Clear2Pay Template2010</vt:lpstr>
      <vt:lpstr>3_Clear2Pay Template2010</vt:lpstr>
      <vt:lpstr>1_Clear2Pay Template2010</vt:lpstr>
      <vt:lpstr>C2P India</vt:lpstr>
      <vt:lpstr>Agenda</vt:lpstr>
      <vt:lpstr>Agenda</vt:lpstr>
      <vt:lpstr>OPF Testers View – A Case Study (On Us Payment)</vt:lpstr>
      <vt:lpstr>TVA - Test Visibility Application</vt:lpstr>
      <vt:lpstr>TVA - User Interface</vt:lpstr>
      <vt:lpstr>TVA - Frequetly Used Functionalities</vt:lpstr>
      <vt:lpstr>TVA - Test Visibility Application</vt:lpstr>
      <vt:lpstr>TVA - Post Swift Interchange Form</vt:lpstr>
      <vt:lpstr>TVA - Post Interchange Form (1)</vt:lpstr>
      <vt:lpstr>TVA - Post Interchange Form (2)</vt:lpstr>
      <vt:lpstr>TVA - Alter System Time</vt:lpstr>
      <vt:lpstr>TVA - Endorsement On/Off</vt:lpstr>
      <vt:lpstr>TVA - Deep Sea (Configuration View)</vt:lpstr>
      <vt:lpstr>Deep Sea – Flow Logger</vt:lpstr>
      <vt:lpstr>Agenda</vt:lpstr>
      <vt:lpstr>BVA - Bank Visibility Application (1)</vt:lpstr>
      <vt:lpstr>BVA - Bank Visibility Application (2)</vt:lpstr>
      <vt:lpstr>BVA - UI (Login Screen)</vt:lpstr>
      <vt:lpstr>BVA - UI (Interchange Search Screen)</vt:lpstr>
      <vt:lpstr>BVA - UI (Instruction Search Screen)</vt:lpstr>
      <vt:lpstr>BVA - UI (Transaction Search Screen)</vt:lpstr>
      <vt:lpstr>BVA - UI (Manual Entry Screen)</vt:lpstr>
      <vt:lpstr>Hands On Exercise</vt:lpstr>
      <vt:lpstr>Question *A matter requiring resolution or discussion.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TVA;BVA</dc:title>
  <dc:creator>Aditya Aggarwal</dc:creator>
  <cp:keywords>TVA; BVA</cp:keywords>
  <cp:lastModifiedBy>Inderpreet Bathla</cp:lastModifiedBy>
  <cp:revision>1564</cp:revision>
  <cp:lastPrinted>2014-10-14T14:13:03Z</cp:lastPrinted>
  <dcterms:created xsi:type="dcterms:W3CDTF">2013-03-20T16:53:24Z</dcterms:created>
  <dcterms:modified xsi:type="dcterms:W3CDTF">2023-05-23T12:17:52Z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2023-05-23T12:17:51Z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1f9b0a28-1edf-43ff-9f1e-80cc7baadaeb</vt:lpwstr>
  </property>
  <property fmtid="{D5CDD505-2E9C-101B-9397-08002B2CF9AE}" pid="9" name="MSIP_Label_9e1e58c1-766d-4ff4-9619-b604fc37898b_ContentBits">
    <vt:lpwstr>0</vt:lpwstr>
  </property>
</Properties>
</file>