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3" r:id="rId5"/>
    <p:sldMasterId id="2147483715" r:id="rId6"/>
  </p:sldMasterIdLst>
  <p:notesMasterIdLst>
    <p:notesMasterId r:id="rId30"/>
  </p:notesMasterIdLst>
  <p:handoutMasterIdLst>
    <p:handoutMasterId r:id="rId31"/>
  </p:handoutMasterIdLst>
  <p:sldIdLst>
    <p:sldId id="637" r:id="rId7"/>
    <p:sldId id="576" r:id="rId8"/>
    <p:sldId id="613" r:id="rId9"/>
    <p:sldId id="622" r:id="rId10"/>
    <p:sldId id="630" r:id="rId11"/>
    <p:sldId id="641" r:id="rId12"/>
    <p:sldId id="644" r:id="rId13"/>
    <p:sldId id="645" r:id="rId14"/>
    <p:sldId id="646" r:id="rId15"/>
    <p:sldId id="647" r:id="rId16"/>
    <p:sldId id="635" r:id="rId17"/>
    <p:sldId id="639" r:id="rId18"/>
    <p:sldId id="640" r:id="rId19"/>
    <p:sldId id="636" r:id="rId20"/>
    <p:sldId id="642" r:id="rId21"/>
    <p:sldId id="643" r:id="rId22"/>
    <p:sldId id="631" r:id="rId23"/>
    <p:sldId id="629" r:id="rId24"/>
    <p:sldId id="610" r:id="rId25"/>
    <p:sldId id="648" r:id="rId26"/>
    <p:sldId id="633" r:id="rId27"/>
    <p:sldId id="649" r:id="rId28"/>
    <p:sldId id="638" r:id="rId29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5AD"/>
    <a:srgbClr val="DC6B25"/>
    <a:srgbClr val="C8C8C8"/>
    <a:srgbClr val="FFC00A"/>
    <a:srgbClr val="567ABC"/>
    <a:srgbClr val="FFC000"/>
    <a:srgbClr val="5AA537"/>
    <a:srgbClr val="878787"/>
    <a:srgbClr val="AF1D23"/>
    <a:srgbClr val="2B3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B0864-5735-45DD-AA90-63416B46F87B}" v="3" dt="2022-11-09T05:13:4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1" autoAdjust="0"/>
    <p:restoredTop sz="76963" autoAdjust="0"/>
  </p:normalViewPr>
  <p:slideViewPr>
    <p:cSldViewPr snapToObjects="1">
      <p:cViewPr varScale="1">
        <p:scale>
          <a:sx n="86" d="100"/>
          <a:sy n="86" d="100"/>
        </p:scale>
        <p:origin x="1574" y="58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-2970" y="-84"/>
      </p:cViewPr>
      <p:guideLst>
        <p:guide orient="horz" pos="3109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Jeevasundar" userId="2bb0b85a-63db-4c2b-859d-408a9d0aca4d" providerId="ADAL" clId="{B4CB0864-5735-45DD-AA90-63416B46F87B}"/>
    <pc:docChg chg="modSld">
      <pc:chgData name="., Jeevasundar" userId="2bb0b85a-63db-4c2b-859d-408a9d0aca4d" providerId="ADAL" clId="{B4CB0864-5735-45DD-AA90-63416B46F87B}" dt="2022-11-09T05:13:45.447" v="0"/>
      <pc:docMkLst>
        <pc:docMk/>
      </pc:docMkLst>
      <pc:sldChg chg="modSp">
        <pc:chgData name="., Jeevasundar" userId="2bb0b85a-63db-4c2b-859d-408a9d0aca4d" providerId="ADAL" clId="{B4CB0864-5735-45DD-AA90-63416B46F87B}" dt="2022-11-09T05:13:45.447" v="0"/>
        <pc:sldMkLst>
          <pc:docMk/>
          <pc:sldMk cId="435655492" sldId="642"/>
        </pc:sldMkLst>
        <pc:graphicFrameChg chg="mod">
          <ac:chgData name="., Jeevasundar" userId="2bb0b85a-63db-4c2b-859d-408a9d0aca4d" providerId="ADAL" clId="{B4CB0864-5735-45DD-AA90-63416B46F87B}" dt="2022-11-09T05:13:45.447" v="0"/>
          <ac:graphicFrameMkLst>
            <pc:docMk/>
            <pc:sldMk cId="435655492" sldId="642"/>
            <ac:graphicFrameMk id="3" creationId="{00000000-0000-0000-0000-000000000000}"/>
          </ac:graphicFrameMkLst>
        </pc:graphicFrameChg>
      </pc:sldChg>
      <pc:sldChg chg="modSp">
        <pc:chgData name="., Jeevasundar" userId="2bb0b85a-63db-4c2b-859d-408a9d0aca4d" providerId="ADAL" clId="{B4CB0864-5735-45DD-AA90-63416B46F87B}" dt="2022-11-09T05:13:45.447" v="0"/>
        <pc:sldMkLst>
          <pc:docMk/>
          <pc:sldMk cId="334475275" sldId="643"/>
        </pc:sldMkLst>
        <pc:graphicFrameChg chg="mod">
          <ac:chgData name="., Jeevasundar" userId="2bb0b85a-63db-4c2b-859d-408a9d0aca4d" providerId="ADAL" clId="{B4CB0864-5735-45DD-AA90-63416B46F87B}" dt="2022-11-09T05:13:45.447" v="0"/>
          <ac:graphicFrameMkLst>
            <pc:docMk/>
            <pc:sldMk cId="334475275" sldId="643"/>
            <ac:graphicFrameMk id="4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Hands-On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E945B2-5201-4361-B3C3-6A4D9A07DB78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Routing</a:t>
          </a:r>
        </a:p>
      </dgm:t>
    </dgm:pt>
    <dgm:pt modelId="{F42730CA-4150-4F18-ADFE-8AB8CAD8C670}" type="parTrans" cxnId="{C29D9E92-735B-4F35-91C6-39DCC7952046}">
      <dgm:prSet/>
      <dgm:spPr/>
      <dgm:t>
        <a:bodyPr/>
        <a:lstStyle/>
        <a:p>
          <a:endParaRPr lang="en-US"/>
        </a:p>
      </dgm:t>
    </dgm:pt>
    <dgm:pt modelId="{CE34E14E-37EC-4CB2-BF09-23DC6DCD5449}" type="sibTrans" cxnId="{C29D9E92-735B-4F35-91C6-39DCC7952046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4213067-FC22-4D08-B849-925329AFFB54}" type="pres">
      <dgm:prSet presAssocID="{BDE945B2-5201-4361-B3C3-6A4D9A07DB78}" presName="horFlow" presStyleCnt="0"/>
      <dgm:spPr/>
    </dgm:pt>
    <dgm:pt modelId="{356AC9A8-8F42-4474-8E98-158F47C4C574}" type="pres">
      <dgm:prSet presAssocID="{BDE945B2-5201-4361-B3C3-6A4D9A07DB78}" presName="bigChev" presStyleLbl="node1" presStyleIdx="0" presStyleCnt="3" custScaleX="365062" custScaleY="110464"/>
      <dgm:spPr/>
    </dgm:pt>
    <dgm:pt modelId="{79EB3328-2E15-4093-B8B5-BC7C85E01DEB}" type="pres">
      <dgm:prSet presAssocID="{BDE945B2-5201-4361-B3C3-6A4D9A07DB78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C29D9E92-735B-4F35-91C6-39DCC7952046}" srcId="{7046C474-6EB7-4BC3-BB68-28317A9ED478}" destId="{BDE945B2-5201-4361-B3C3-6A4D9A07DB78}" srcOrd="0" destOrd="0" parTransId="{F42730CA-4150-4F18-ADFE-8AB8CAD8C670}" sibTransId="{CE34E14E-37EC-4CB2-BF09-23DC6DCD5449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271D809B-0D4E-4902-AE91-2DFE2020F946}" type="presOf" srcId="{7046C474-6EB7-4BC3-BB68-28317A9ED478}" destId="{E72269EE-FA45-4711-ACD9-28D4BC31F822}" srcOrd="0" destOrd="0" presId="urn:microsoft.com/office/officeart/2005/8/layout/lProcess3"/>
    <dgm:cxn modelId="{CF3F75B5-EB2B-4BFE-BBAE-9DEAF955CAE0}" type="presOf" srcId="{DA5FBE10-01B3-47A7-9E50-DEBACEBB5B93}" destId="{D6B75102-1FCF-4B34-9FCA-9CB2E914323F}" srcOrd="0" destOrd="0" presId="urn:microsoft.com/office/officeart/2005/8/layout/lProcess3"/>
    <dgm:cxn modelId="{8FD6BDCC-18A1-4F85-9FE5-998A742D82EA}" type="presOf" srcId="{BDE945B2-5201-4361-B3C3-6A4D9A07DB78}" destId="{356AC9A8-8F42-4474-8E98-158F47C4C574}" srcOrd="0" destOrd="0" presId="urn:microsoft.com/office/officeart/2005/8/layout/lProcess3"/>
    <dgm:cxn modelId="{A62D7FF2-AD71-4D98-A147-395AFAA248B6}" type="presOf" srcId="{CD97704E-4CA1-437C-BA43-B8B6F60F75F4}" destId="{4305DEDA-6092-4FA4-A1EC-B32EC40096C2}" srcOrd="0" destOrd="0" presId="urn:microsoft.com/office/officeart/2005/8/layout/lProcess3"/>
    <dgm:cxn modelId="{7799AB48-2778-41B6-8871-29AC4E9722CE}" type="presParOf" srcId="{E72269EE-FA45-4711-ACD9-28D4BC31F822}" destId="{24213067-FC22-4D08-B849-925329AFFB54}" srcOrd="0" destOrd="0" presId="urn:microsoft.com/office/officeart/2005/8/layout/lProcess3"/>
    <dgm:cxn modelId="{F8562B17-4E0A-4442-ADB2-19AEB8149AD5}" type="presParOf" srcId="{24213067-FC22-4D08-B849-925329AFFB54}" destId="{356AC9A8-8F42-4474-8E98-158F47C4C574}" srcOrd="0" destOrd="0" presId="urn:microsoft.com/office/officeart/2005/8/layout/lProcess3"/>
    <dgm:cxn modelId="{E5B070B1-6805-4012-812F-3EE33D1F2C8E}" type="presParOf" srcId="{E72269EE-FA45-4711-ACD9-28D4BC31F822}" destId="{79EB3328-2E15-4093-B8B5-BC7C85E01DEB}" srcOrd="1" destOrd="0" presId="urn:microsoft.com/office/officeart/2005/8/layout/lProcess3"/>
    <dgm:cxn modelId="{8597F89F-AC6B-47C0-9E70-F241B1625250}" type="presParOf" srcId="{E72269EE-FA45-4711-ACD9-28D4BC31F822}" destId="{F6C2C576-8DD2-4F93-9D2B-A181F3A9C82E}" srcOrd="2" destOrd="0" presId="urn:microsoft.com/office/officeart/2005/8/layout/lProcess3"/>
    <dgm:cxn modelId="{5FD4B713-074F-405A-BD8E-0FF77F606434}" type="presParOf" srcId="{F6C2C576-8DD2-4F93-9D2B-A181F3A9C82E}" destId="{4305DEDA-6092-4FA4-A1EC-B32EC40096C2}" srcOrd="0" destOrd="0" presId="urn:microsoft.com/office/officeart/2005/8/layout/lProcess3"/>
    <dgm:cxn modelId="{4E91D4E3-4D40-4DAE-8750-83E17E47DE22}" type="presParOf" srcId="{E72269EE-FA45-4711-ACD9-28D4BC31F822}" destId="{AEC25E28-3382-433F-866E-FCC7B20D17AF}" srcOrd="3" destOrd="0" presId="urn:microsoft.com/office/officeart/2005/8/layout/lProcess3"/>
    <dgm:cxn modelId="{19BF0B67-3E2D-4450-B98F-999E60750080}" type="presParOf" srcId="{E72269EE-FA45-4711-ACD9-28D4BC31F822}" destId="{98A6E1A9-DA1B-4541-905F-E8B55CF32707}" srcOrd="4" destOrd="0" presId="urn:microsoft.com/office/officeart/2005/8/layout/lProcess3"/>
    <dgm:cxn modelId="{AFEF7437-7E1C-4A8E-AE63-0A001D92AAAC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Routing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Hands-On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FF8EF843-1289-498A-9ADF-1D23804C7138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D6CAB676-74DA-40C8-9FF3-FD4DE66B35BB}" type="presOf" srcId="{CD97704E-4CA1-437C-BA43-B8B6F60F75F4}" destId="{4305DEDA-6092-4FA4-A1EC-B32EC40096C2}" srcOrd="0" destOrd="0" presId="urn:microsoft.com/office/officeart/2005/8/layout/lProcess3"/>
    <dgm:cxn modelId="{953FA884-5A18-41F0-9868-9BEE433690A3}" type="presOf" srcId="{DA5FBE10-01B3-47A7-9E50-DEBACEBB5B93}" destId="{D6B75102-1FCF-4B34-9FCA-9CB2E914323F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530FACD9-6038-4C62-B3B7-44EEA14C3858}" type="presOf" srcId="{3DC045C7-A385-4C1F-8142-DE8CD2863134}" destId="{4D88E739-6785-4453-B185-160558BA1F49}" srcOrd="0" destOrd="0" presId="urn:microsoft.com/office/officeart/2005/8/layout/lProcess3"/>
    <dgm:cxn modelId="{96E5BD07-D57A-4321-966D-83BD38F72C73}" type="presParOf" srcId="{E72269EE-FA45-4711-ACD9-28D4BC31F822}" destId="{321C174F-E5F9-49CB-BBDF-00D5573F1E9C}" srcOrd="0" destOrd="0" presId="urn:microsoft.com/office/officeart/2005/8/layout/lProcess3"/>
    <dgm:cxn modelId="{10BB9EDE-FD7D-41B0-9EAF-A120577F1A16}" type="presParOf" srcId="{321C174F-E5F9-49CB-BBDF-00D5573F1E9C}" destId="{4D88E739-6785-4453-B185-160558BA1F49}" srcOrd="0" destOrd="0" presId="urn:microsoft.com/office/officeart/2005/8/layout/lProcess3"/>
    <dgm:cxn modelId="{014901ED-DE1C-4318-97A5-4611DDD8E3A3}" type="presParOf" srcId="{E72269EE-FA45-4711-ACD9-28D4BC31F822}" destId="{FC78AE5F-CDD9-4FAC-A83E-A041C1B6FCA3}" srcOrd="1" destOrd="0" presId="urn:microsoft.com/office/officeart/2005/8/layout/lProcess3"/>
    <dgm:cxn modelId="{832FA9D0-D7C8-47AF-B7EF-D6A017F2F8FB}" type="presParOf" srcId="{E72269EE-FA45-4711-ACD9-28D4BC31F822}" destId="{F6C2C576-8DD2-4F93-9D2B-A181F3A9C82E}" srcOrd="2" destOrd="0" presId="urn:microsoft.com/office/officeart/2005/8/layout/lProcess3"/>
    <dgm:cxn modelId="{91CE079B-3366-4B2A-8A32-119C7006F763}" type="presParOf" srcId="{F6C2C576-8DD2-4F93-9D2B-A181F3A9C82E}" destId="{4305DEDA-6092-4FA4-A1EC-B32EC40096C2}" srcOrd="0" destOrd="0" presId="urn:microsoft.com/office/officeart/2005/8/layout/lProcess3"/>
    <dgm:cxn modelId="{4635221C-BADD-4765-8EED-AFA4F3F2ADE6}" type="presParOf" srcId="{E72269EE-FA45-4711-ACD9-28D4BC31F822}" destId="{AEC25E28-3382-433F-866E-FCC7B20D17AF}" srcOrd="3" destOrd="0" presId="urn:microsoft.com/office/officeart/2005/8/layout/lProcess3"/>
    <dgm:cxn modelId="{F306D5E3-5D81-4933-9D7B-7D80F3B2AAC7}" type="presParOf" srcId="{E72269EE-FA45-4711-ACD9-28D4BC31F822}" destId="{98A6E1A9-DA1B-4541-905F-E8B55CF32707}" srcOrd="4" destOrd="0" presId="urn:microsoft.com/office/officeart/2005/8/layout/lProcess3"/>
    <dgm:cxn modelId="{E564DAB1-7480-47F2-B75B-4E483CDA22AA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5B0FD-3C78-4C91-B075-544B4A23D0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F1FFDF4-94E4-4A60-B142-2B8258C1961A}">
      <dgm:prSet phldrT="[Text]"/>
      <dgm:spPr/>
      <dgm:t>
        <a:bodyPr/>
        <a:lstStyle/>
        <a:p>
          <a:r>
            <a:rPr lang="en-US" dirty="0"/>
            <a:t>IP/Validation</a:t>
          </a:r>
        </a:p>
      </dgm:t>
    </dgm:pt>
    <dgm:pt modelId="{A35459E0-6A02-435C-B764-18C43ED15916}" type="parTrans" cxnId="{8BE63640-C316-4729-A12F-E69F400040DF}">
      <dgm:prSet/>
      <dgm:spPr/>
      <dgm:t>
        <a:bodyPr/>
        <a:lstStyle/>
        <a:p>
          <a:endParaRPr lang="en-US"/>
        </a:p>
      </dgm:t>
    </dgm:pt>
    <dgm:pt modelId="{362AF2F9-5E43-40DD-A62A-9AC0964B61B7}" type="sibTrans" cxnId="{8BE63640-C316-4729-A12F-E69F400040DF}">
      <dgm:prSet/>
      <dgm:spPr/>
      <dgm:t>
        <a:bodyPr/>
        <a:lstStyle/>
        <a:p>
          <a:endParaRPr lang="en-US"/>
        </a:p>
      </dgm:t>
    </dgm:pt>
    <dgm:pt modelId="{4DDD2E31-1C35-4D17-9D22-66E7B1B5295D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Routing</a:t>
          </a:r>
        </a:p>
      </dgm:t>
    </dgm:pt>
    <dgm:pt modelId="{889F0F64-876C-493D-931B-3DBD4F6BE431}" type="parTrans" cxnId="{F8FE9AE2-63EC-4627-99C0-F2585B6EE6BF}">
      <dgm:prSet/>
      <dgm:spPr/>
      <dgm:t>
        <a:bodyPr/>
        <a:lstStyle/>
        <a:p>
          <a:endParaRPr lang="en-US"/>
        </a:p>
      </dgm:t>
    </dgm:pt>
    <dgm:pt modelId="{EA662CE7-57C8-4BF2-BE03-3CEB19181561}" type="sibTrans" cxnId="{F8FE9AE2-63EC-4627-99C0-F2585B6EE6BF}">
      <dgm:prSet/>
      <dgm:spPr/>
      <dgm:t>
        <a:bodyPr/>
        <a:lstStyle/>
        <a:p>
          <a:endParaRPr lang="en-US"/>
        </a:p>
      </dgm:t>
    </dgm:pt>
    <dgm:pt modelId="{1B60CE87-0E8C-4A2A-B88D-BDFD9B8DE9F2}">
      <dgm:prSet phldrT="[Text]"/>
      <dgm:spPr/>
      <dgm:t>
        <a:bodyPr/>
        <a:lstStyle/>
        <a:p>
          <a:r>
            <a:rPr lang="en-US" dirty="0"/>
            <a:t>Parsing</a:t>
          </a:r>
        </a:p>
      </dgm:t>
    </dgm:pt>
    <dgm:pt modelId="{D4772FBC-F9E0-40AC-B69E-1E3697DBD780}" type="parTrans" cxnId="{D9E96CCF-C020-46AC-A219-3E534770ACBF}">
      <dgm:prSet/>
      <dgm:spPr/>
      <dgm:t>
        <a:bodyPr/>
        <a:lstStyle/>
        <a:p>
          <a:endParaRPr lang="en-US"/>
        </a:p>
      </dgm:t>
    </dgm:pt>
    <dgm:pt modelId="{1F066D8F-35A0-4348-AD02-12F530903441}" type="sibTrans" cxnId="{D9E96CCF-C020-46AC-A219-3E534770ACBF}">
      <dgm:prSet/>
      <dgm:spPr/>
      <dgm:t>
        <a:bodyPr/>
        <a:lstStyle/>
        <a:p>
          <a:endParaRPr lang="en-US"/>
        </a:p>
      </dgm:t>
    </dgm:pt>
    <dgm:pt modelId="{ABFF99EA-0607-4772-BF89-0E85E2A04063}">
      <dgm:prSet phldrT="[Text]"/>
      <dgm:spPr/>
      <dgm:t>
        <a:bodyPr/>
        <a:lstStyle/>
        <a:p>
          <a:r>
            <a:rPr lang="en-US" dirty="0"/>
            <a:t>……….</a:t>
          </a:r>
        </a:p>
      </dgm:t>
    </dgm:pt>
    <dgm:pt modelId="{83FE93AE-3CEF-4026-9C08-DE10F876F637}" type="parTrans" cxnId="{7E5D5B7D-A98E-4A98-99C3-AB35DA3869E0}">
      <dgm:prSet/>
      <dgm:spPr/>
      <dgm:t>
        <a:bodyPr/>
        <a:lstStyle/>
        <a:p>
          <a:endParaRPr lang="en-US"/>
        </a:p>
      </dgm:t>
    </dgm:pt>
    <dgm:pt modelId="{DAC76BBA-7F26-4AF3-AB2F-98BC002E5220}" type="sibTrans" cxnId="{7E5D5B7D-A98E-4A98-99C3-AB35DA3869E0}">
      <dgm:prSet/>
      <dgm:spPr/>
      <dgm:t>
        <a:bodyPr/>
        <a:lstStyle/>
        <a:p>
          <a:endParaRPr lang="en-US"/>
        </a:p>
      </dgm:t>
    </dgm:pt>
    <dgm:pt modelId="{FFAAB770-9864-4D7B-8EE7-2636813E578C}">
      <dgm:prSet phldrT="[Text]"/>
      <dgm:spPr/>
      <dgm:t>
        <a:bodyPr/>
        <a:lstStyle/>
        <a:p>
          <a:r>
            <a:rPr lang="en-US" dirty="0"/>
            <a:t>Transaction Flow</a:t>
          </a:r>
        </a:p>
      </dgm:t>
    </dgm:pt>
    <dgm:pt modelId="{C1B8F0A4-EC15-4ECE-B61E-CD007D33125E}" type="parTrans" cxnId="{C2EFE348-25B5-4366-B4D9-EFC0E8356473}">
      <dgm:prSet/>
      <dgm:spPr/>
      <dgm:t>
        <a:bodyPr/>
        <a:lstStyle/>
        <a:p>
          <a:endParaRPr lang="en-US"/>
        </a:p>
      </dgm:t>
    </dgm:pt>
    <dgm:pt modelId="{297A5127-F4A2-4028-AE98-388D3B0D8789}" type="sibTrans" cxnId="{C2EFE348-25B5-4366-B4D9-EFC0E8356473}">
      <dgm:prSet/>
      <dgm:spPr/>
      <dgm:t>
        <a:bodyPr/>
        <a:lstStyle/>
        <a:p>
          <a:endParaRPr lang="en-US"/>
        </a:p>
      </dgm:t>
    </dgm:pt>
    <dgm:pt modelId="{D95EDD4E-467C-4907-96AE-AC3F92F9F657}" type="pres">
      <dgm:prSet presAssocID="{C865B0FD-3C78-4C91-B075-544B4A23D0D5}" presName="CompostProcess" presStyleCnt="0">
        <dgm:presLayoutVars>
          <dgm:dir/>
          <dgm:resizeHandles val="exact"/>
        </dgm:presLayoutVars>
      </dgm:prSet>
      <dgm:spPr/>
    </dgm:pt>
    <dgm:pt modelId="{36FD0F92-EC0E-47DD-8C57-4BBD91E7DD55}" type="pres">
      <dgm:prSet presAssocID="{C865B0FD-3C78-4C91-B075-544B4A23D0D5}" presName="arrow" presStyleLbl="bgShp" presStyleIdx="0" presStyleCnt="1" custLinFactNeighborX="-5" custLinFactNeighborY="1786"/>
      <dgm:spPr/>
    </dgm:pt>
    <dgm:pt modelId="{F3A02483-69A6-4B56-BDAB-F7605FBC5DFE}" type="pres">
      <dgm:prSet presAssocID="{C865B0FD-3C78-4C91-B075-544B4A23D0D5}" presName="linearProcess" presStyleCnt="0"/>
      <dgm:spPr/>
    </dgm:pt>
    <dgm:pt modelId="{875D70E4-F2BF-4DAF-AEFE-ACDAA4562F73}" type="pres">
      <dgm:prSet presAssocID="{1B60CE87-0E8C-4A2A-B88D-BDFD9B8DE9F2}" presName="textNode" presStyleLbl="node1" presStyleIdx="0" presStyleCnt="5">
        <dgm:presLayoutVars>
          <dgm:bulletEnabled val="1"/>
        </dgm:presLayoutVars>
      </dgm:prSet>
      <dgm:spPr/>
    </dgm:pt>
    <dgm:pt modelId="{09684367-777F-4C97-B048-3D1356B21696}" type="pres">
      <dgm:prSet presAssocID="{1F066D8F-35A0-4348-AD02-12F530903441}" presName="sibTrans" presStyleCnt="0"/>
      <dgm:spPr/>
    </dgm:pt>
    <dgm:pt modelId="{8ECB8EB2-0673-4997-9DA8-E665D14FE33F}" type="pres">
      <dgm:prSet presAssocID="{1F1FFDF4-94E4-4A60-B142-2B8258C1961A}" presName="textNode" presStyleLbl="node1" presStyleIdx="1" presStyleCnt="5">
        <dgm:presLayoutVars>
          <dgm:bulletEnabled val="1"/>
        </dgm:presLayoutVars>
      </dgm:prSet>
      <dgm:spPr/>
    </dgm:pt>
    <dgm:pt modelId="{1B961F7B-20C3-439F-A68D-4A128D518801}" type="pres">
      <dgm:prSet presAssocID="{362AF2F9-5E43-40DD-A62A-9AC0964B61B7}" presName="sibTrans" presStyleCnt="0"/>
      <dgm:spPr/>
    </dgm:pt>
    <dgm:pt modelId="{E5982F7C-51AC-499B-885C-7E6B36594008}" type="pres">
      <dgm:prSet presAssocID="{ABFF99EA-0607-4772-BF89-0E85E2A04063}" presName="textNode" presStyleLbl="node1" presStyleIdx="2" presStyleCnt="5">
        <dgm:presLayoutVars>
          <dgm:bulletEnabled val="1"/>
        </dgm:presLayoutVars>
      </dgm:prSet>
      <dgm:spPr/>
    </dgm:pt>
    <dgm:pt modelId="{39C66ABA-48A3-49A3-A597-ECA14EE1BBC1}" type="pres">
      <dgm:prSet presAssocID="{DAC76BBA-7F26-4AF3-AB2F-98BC002E5220}" presName="sibTrans" presStyleCnt="0"/>
      <dgm:spPr/>
    </dgm:pt>
    <dgm:pt modelId="{4B7C930D-09A3-4E9F-B163-8FA3EF055785}" type="pres">
      <dgm:prSet presAssocID="{4DDD2E31-1C35-4D17-9D22-66E7B1B5295D}" presName="textNode" presStyleLbl="node1" presStyleIdx="3" presStyleCnt="5" custLinFactNeighborY="986">
        <dgm:presLayoutVars>
          <dgm:bulletEnabled val="1"/>
        </dgm:presLayoutVars>
      </dgm:prSet>
      <dgm:spPr/>
    </dgm:pt>
    <dgm:pt modelId="{5D0CACED-1FE3-4D2E-8CC6-6B99CE60AD06}" type="pres">
      <dgm:prSet presAssocID="{EA662CE7-57C8-4BF2-BE03-3CEB19181561}" presName="sibTrans" presStyleCnt="0"/>
      <dgm:spPr/>
    </dgm:pt>
    <dgm:pt modelId="{1978CF06-800C-4860-8B88-B4AF475B050C}" type="pres">
      <dgm:prSet presAssocID="{FFAAB770-9864-4D7B-8EE7-2636813E578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002483D-FA9B-4671-B4DC-C55AD5E8036E}" type="presOf" srcId="{1F1FFDF4-94E4-4A60-B142-2B8258C1961A}" destId="{8ECB8EB2-0673-4997-9DA8-E665D14FE33F}" srcOrd="0" destOrd="0" presId="urn:microsoft.com/office/officeart/2005/8/layout/hProcess9"/>
    <dgm:cxn modelId="{8BE63640-C316-4729-A12F-E69F400040DF}" srcId="{C865B0FD-3C78-4C91-B075-544B4A23D0D5}" destId="{1F1FFDF4-94E4-4A60-B142-2B8258C1961A}" srcOrd="1" destOrd="0" parTransId="{A35459E0-6A02-435C-B764-18C43ED15916}" sibTransId="{362AF2F9-5E43-40DD-A62A-9AC0964B61B7}"/>
    <dgm:cxn modelId="{CCE20368-1A39-4676-A593-59E2A42F06F3}" type="presOf" srcId="{4DDD2E31-1C35-4D17-9D22-66E7B1B5295D}" destId="{4B7C930D-09A3-4E9F-B163-8FA3EF055785}" srcOrd="0" destOrd="0" presId="urn:microsoft.com/office/officeart/2005/8/layout/hProcess9"/>
    <dgm:cxn modelId="{C2EFE348-25B5-4366-B4D9-EFC0E8356473}" srcId="{C865B0FD-3C78-4C91-B075-544B4A23D0D5}" destId="{FFAAB770-9864-4D7B-8EE7-2636813E578C}" srcOrd="4" destOrd="0" parTransId="{C1B8F0A4-EC15-4ECE-B61E-CD007D33125E}" sibTransId="{297A5127-F4A2-4028-AE98-388D3B0D8789}"/>
    <dgm:cxn modelId="{204CFD4A-6A43-4E6B-95DD-736A5D02A7AD}" type="presOf" srcId="{FFAAB770-9864-4D7B-8EE7-2636813E578C}" destId="{1978CF06-800C-4860-8B88-B4AF475B050C}" srcOrd="0" destOrd="0" presId="urn:microsoft.com/office/officeart/2005/8/layout/hProcess9"/>
    <dgm:cxn modelId="{7E5D5B7D-A98E-4A98-99C3-AB35DA3869E0}" srcId="{C865B0FD-3C78-4C91-B075-544B4A23D0D5}" destId="{ABFF99EA-0607-4772-BF89-0E85E2A04063}" srcOrd="2" destOrd="0" parTransId="{83FE93AE-3CEF-4026-9C08-DE10F876F637}" sibTransId="{DAC76BBA-7F26-4AF3-AB2F-98BC002E5220}"/>
    <dgm:cxn modelId="{9E82FE88-74D7-4AA4-863C-E16020701EEF}" type="presOf" srcId="{ABFF99EA-0607-4772-BF89-0E85E2A04063}" destId="{E5982F7C-51AC-499B-885C-7E6B36594008}" srcOrd="0" destOrd="0" presId="urn:microsoft.com/office/officeart/2005/8/layout/hProcess9"/>
    <dgm:cxn modelId="{D9E96CCF-C020-46AC-A219-3E534770ACBF}" srcId="{C865B0FD-3C78-4C91-B075-544B4A23D0D5}" destId="{1B60CE87-0E8C-4A2A-B88D-BDFD9B8DE9F2}" srcOrd="0" destOrd="0" parTransId="{D4772FBC-F9E0-40AC-B69E-1E3697DBD780}" sibTransId="{1F066D8F-35A0-4348-AD02-12F530903441}"/>
    <dgm:cxn modelId="{8C93EDDF-F13E-4800-B668-1200D3623E1D}" type="presOf" srcId="{1B60CE87-0E8C-4A2A-B88D-BDFD9B8DE9F2}" destId="{875D70E4-F2BF-4DAF-AEFE-ACDAA4562F73}" srcOrd="0" destOrd="0" presId="urn:microsoft.com/office/officeart/2005/8/layout/hProcess9"/>
    <dgm:cxn modelId="{F8FE9AE2-63EC-4627-99C0-F2585B6EE6BF}" srcId="{C865B0FD-3C78-4C91-B075-544B4A23D0D5}" destId="{4DDD2E31-1C35-4D17-9D22-66E7B1B5295D}" srcOrd="3" destOrd="0" parTransId="{889F0F64-876C-493D-931B-3DBD4F6BE431}" sibTransId="{EA662CE7-57C8-4BF2-BE03-3CEB19181561}"/>
    <dgm:cxn modelId="{9161F4EF-A15D-494E-913F-70500CB29704}" type="presOf" srcId="{C865B0FD-3C78-4C91-B075-544B4A23D0D5}" destId="{D95EDD4E-467C-4907-96AE-AC3F92F9F657}" srcOrd="0" destOrd="0" presId="urn:microsoft.com/office/officeart/2005/8/layout/hProcess9"/>
    <dgm:cxn modelId="{C9C84C8E-4798-4F03-AA70-B6BCE352F065}" type="presParOf" srcId="{D95EDD4E-467C-4907-96AE-AC3F92F9F657}" destId="{36FD0F92-EC0E-47DD-8C57-4BBD91E7DD55}" srcOrd="0" destOrd="0" presId="urn:microsoft.com/office/officeart/2005/8/layout/hProcess9"/>
    <dgm:cxn modelId="{1B0FE82A-559E-42B0-AA62-6D8101FAD732}" type="presParOf" srcId="{D95EDD4E-467C-4907-96AE-AC3F92F9F657}" destId="{F3A02483-69A6-4B56-BDAB-F7605FBC5DFE}" srcOrd="1" destOrd="0" presId="urn:microsoft.com/office/officeart/2005/8/layout/hProcess9"/>
    <dgm:cxn modelId="{1AC66693-E2A2-406B-BB8F-54F073716CC4}" type="presParOf" srcId="{F3A02483-69A6-4B56-BDAB-F7605FBC5DFE}" destId="{875D70E4-F2BF-4DAF-AEFE-ACDAA4562F73}" srcOrd="0" destOrd="0" presId="urn:microsoft.com/office/officeart/2005/8/layout/hProcess9"/>
    <dgm:cxn modelId="{956E02A6-E859-4440-8435-BD4D0F54AC69}" type="presParOf" srcId="{F3A02483-69A6-4B56-BDAB-F7605FBC5DFE}" destId="{09684367-777F-4C97-B048-3D1356B21696}" srcOrd="1" destOrd="0" presId="urn:microsoft.com/office/officeart/2005/8/layout/hProcess9"/>
    <dgm:cxn modelId="{6D13991E-E5B3-4B0F-84D7-F90002164668}" type="presParOf" srcId="{F3A02483-69A6-4B56-BDAB-F7605FBC5DFE}" destId="{8ECB8EB2-0673-4997-9DA8-E665D14FE33F}" srcOrd="2" destOrd="0" presId="urn:microsoft.com/office/officeart/2005/8/layout/hProcess9"/>
    <dgm:cxn modelId="{DC204CAF-8E1D-4C76-A1D7-5A2B0AC8D0D8}" type="presParOf" srcId="{F3A02483-69A6-4B56-BDAB-F7605FBC5DFE}" destId="{1B961F7B-20C3-439F-A68D-4A128D518801}" srcOrd="3" destOrd="0" presId="urn:microsoft.com/office/officeart/2005/8/layout/hProcess9"/>
    <dgm:cxn modelId="{BBCB08AC-5DC5-4200-9414-9C5FAB1A76FD}" type="presParOf" srcId="{F3A02483-69A6-4B56-BDAB-F7605FBC5DFE}" destId="{E5982F7C-51AC-499B-885C-7E6B36594008}" srcOrd="4" destOrd="0" presId="urn:microsoft.com/office/officeart/2005/8/layout/hProcess9"/>
    <dgm:cxn modelId="{6E2D82D0-2B0C-4AB1-89C7-A109C8669F16}" type="presParOf" srcId="{F3A02483-69A6-4B56-BDAB-F7605FBC5DFE}" destId="{39C66ABA-48A3-49A3-A597-ECA14EE1BBC1}" srcOrd="5" destOrd="0" presId="urn:microsoft.com/office/officeart/2005/8/layout/hProcess9"/>
    <dgm:cxn modelId="{1533B481-7908-4F16-8CD3-E6BD7088E0E5}" type="presParOf" srcId="{F3A02483-69A6-4B56-BDAB-F7605FBC5DFE}" destId="{4B7C930D-09A3-4E9F-B163-8FA3EF055785}" srcOrd="6" destOrd="0" presId="urn:microsoft.com/office/officeart/2005/8/layout/hProcess9"/>
    <dgm:cxn modelId="{B18F096F-0B67-48F0-A695-EFAA3737BF1E}" type="presParOf" srcId="{F3A02483-69A6-4B56-BDAB-F7605FBC5DFE}" destId="{5D0CACED-1FE3-4D2E-8CC6-6B99CE60AD06}" srcOrd="7" destOrd="0" presId="urn:microsoft.com/office/officeart/2005/8/layout/hProcess9"/>
    <dgm:cxn modelId="{77C18C4D-EBB9-4495-B5B9-45ACFDA7DBD0}" type="presParOf" srcId="{F3A02483-69A6-4B56-BDAB-F7605FBC5DFE}" destId="{1978CF06-800C-4860-8B88-B4AF475B050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Hands-On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3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3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2" presStyleCnt="3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C0E68E5D-E1C7-4016-A44F-5C8247A2F696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2" destOrd="0" parTransId="{259618EC-44FF-405B-BBDB-E9612416B348}" sibTransId="{46DC5308-9F0B-4D46-BF29-3C0A592ECFB4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3688B0CF-5A88-49AF-8A41-0456A4AFAF66}" type="presOf" srcId="{3DC045C7-A385-4C1F-8142-DE8CD2863134}" destId="{4D88E739-6785-4453-B185-160558BA1F49}" srcOrd="0" destOrd="0" presId="urn:microsoft.com/office/officeart/2005/8/layout/lProcess3"/>
    <dgm:cxn modelId="{D4BD7FE9-96AF-4074-A3A1-48002A46908A}" type="presOf" srcId="{DA5FBE10-01B3-47A7-9E50-DEBACEBB5B93}" destId="{D6B75102-1FCF-4B34-9FCA-9CB2E914323F}" srcOrd="0" destOrd="0" presId="urn:microsoft.com/office/officeart/2005/8/layout/lProcess3"/>
    <dgm:cxn modelId="{9FAB6DFA-AE12-47FB-A22E-E287923B4FD7}" type="presOf" srcId="{CD97704E-4CA1-437C-BA43-B8B6F60F75F4}" destId="{4305DEDA-6092-4FA4-A1EC-B32EC40096C2}" srcOrd="0" destOrd="0" presId="urn:microsoft.com/office/officeart/2005/8/layout/lProcess3"/>
    <dgm:cxn modelId="{9B45617A-EAB5-417E-AAA9-F3CD5F4B8B68}" type="presParOf" srcId="{E72269EE-FA45-4711-ACD9-28D4BC31F822}" destId="{321C174F-E5F9-49CB-BBDF-00D5573F1E9C}" srcOrd="0" destOrd="0" presId="urn:microsoft.com/office/officeart/2005/8/layout/lProcess3"/>
    <dgm:cxn modelId="{F4EC41A5-568E-4B13-8BB4-E5000F0DB9F7}" type="presParOf" srcId="{321C174F-E5F9-49CB-BBDF-00D5573F1E9C}" destId="{4D88E739-6785-4453-B185-160558BA1F49}" srcOrd="0" destOrd="0" presId="urn:microsoft.com/office/officeart/2005/8/layout/lProcess3"/>
    <dgm:cxn modelId="{0F699154-8360-4DCC-9674-D593F4A43952}" type="presParOf" srcId="{E72269EE-FA45-4711-ACD9-28D4BC31F822}" destId="{FC78AE5F-CDD9-4FAC-A83E-A041C1B6FCA3}" srcOrd="1" destOrd="0" presId="urn:microsoft.com/office/officeart/2005/8/layout/lProcess3"/>
    <dgm:cxn modelId="{49E23C43-7192-4C5D-A432-4C776A50B801}" type="presParOf" srcId="{E72269EE-FA45-4711-ACD9-28D4BC31F822}" destId="{F6C2C576-8DD2-4F93-9D2B-A181F3A9C82E}" srcOrd="2" destOrd="0" presId="urn:microsoft.com/office/officeart/2005/8/layout/lProcess3"/>
    <dgm:cxn modelId="{C1BE8FB0-3D17-4752-A99F-254F2FA7FE8C}" type="presParOf" srcId="{F6C2C576-8DD2-4F93-9D2B-A181F3A9C82E}" destId="{4305DEDA-6092-4FA4-A1EC-B32EC40096C2}" srcOrd="0" destOrd="0" presId="urn:microsoft.com/office/officeart/2005/8/layout/lProcess3"/>
    <dgm:cxn modelId="{FF9D8D9D-542A-48A6-99F5-645FBD82BF33}" type="presParOf" srcId="{E72269EE-FA45-4711-ACD9-28D4BC31F822}" destId="{AEC25E28-3382-433F-866E-FCC7B20D17AF}" srcOrd="3" destOrd="0" presId="urn:microsoft.com/office/officeart/2005/8/layout/lProcess3"/>
    <dgm:cxn modelId="{1B35484F-F35B-468F-BAD0-1AADAC205679}" type="presParOf" srcId="{E72269EE-FA45-4711-ACD9-28D4BC31F822}" destId="{98A6E1A9-DA1B-4541-905F-E8B55CF32707}" srcOrd="4" destOrd="0" presId="urn:microsoft.com/office/officeart/2005/8/layout/lProcess3"/>
    <dgm:cxn modelId="{FECBE322-A799-4AEA-A92D-A0DFEE9CCE5E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AC9A8-8F42-4474-8E98-158F47C4C574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Routing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Hands-On</a:t>
          </a:r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Routing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Hands-On</a:t>
          </a:r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D0F92-EC0E-47DD-8C57-4BBD91E7DD55}">
      <dsp:nvSpPr>
        <dsp:cNvPr id="0" name=""/>
        <dsp:cNvSpPr/>
      </dsp:nvSpPr>
      <dsp:spPr>
        <a:xfrm>
          <a:off x="524245" y="0"/>
          <a:ext cx="5944818" cy="20162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70E4-F2BF-4DAF-AEFE-ACDAA4562F73}">
      <dsp:nvSpPr>
        <dsp:cNvPr id="0" name=""/>
        <dsp:cNvSpPr/>
      </dsp:nvSpPr>
      <dsp:spPr>
        <a:xfrm>
          <a:off x="923" y="604867"/>
          <a:ext cx="1288039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Parsing</a:t>
          </a:r>
        </a:p>
      </dsp:txBody>
      <dsp:txXfrm>
        <a:off x="40293" y="644237"/>
        <a:ext cx="1209299" cy="727749"/>
      </dsp:txXfrm>
    </dsp:sp>
    <dsp:sp modelId="{8ECB8EB2-0673-4997-9DA8-E665D14FE33F}">
      <dsp:nvSpPr>
        <dsp:cNvPr id="0" name=""/>
        <dsp:cNvSpPr/>
      </dsp:nvSpPr>
      <dsp:spPr>
        <a:xfrm>
          <a:off x="1426927" y="604867"/>
          <a:ext cx="1288039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IP/Validation</a:t>
          </a:r>
        </a:p>
      </dsp:txBody>
      <dsp:txXfrm>
        <a:off x="1466297" y="644237"/>
        <a:ext cx="1209299" cy="727749"/>
      </dsp:txXfrm>
    </dsp:sp>
    <dsp:sp modelId="{E5982F7C-51AC-499B-885C-7E6B36594008}">
      <dsp:nvSpPr>
        <dsp:cNvPr id="0" name=""/>
        <dsp:cNvSpPr/>
      </dsp:nvSpPr>
      <dsp:spPr>
        <a:xfrm>
          <a:off x="2852932" y="604867"/>
          <a:ext cx="1288039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……….</a:t>
          </a:r>
        </a:p>
      </dsp:txBody>
      <dsp:txXfrm>
        <a:off x="2892302" y="644237"/>
        <a:ext cx="1209299" cy="727749"/>
      </dsp:txXfrm>
    </dsp:sp>
    <dsp:sp modelId="{4B7C930D-09A3-4E9F-B163-8FA3EF055785}">
      <dsp:nvSpPr>
        <dsp:cNvPr id="0" name=""/>
        <dsp:cNvSpPr/>
      </dsp:nvSpPr>
      <dsp:spPr>
        <a:xfrm>
          <a:off x="4278937" y="612819"/>
          <a:ext cx="1288039" cy="806489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Routing</a:t>
          </a:r>
        </a:p>
      </dsp:txBody>
      <dsp:txXfrm>
        <a:off x="4318307" y="652189"/>
        <a:ext cx="1209299" cy="727749"/>
      </dsp:txXfrm>
    </dsp:sp>
    <dsp:sp modelId="{1978CF06-800C-4860-8B88-B4AF475B050C}">
      <dsp:nvSpPr>
        <dsp:cNvPr id="0" name=""/>
        <dsp:cNvSpPr/>
      </dsp:nvSpPr>
      <dsp:spPr>
        <a:xfrm>
          <a:off x="5704941" y="604867"/>
          <a:ext cx="1288039" cy="806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Flow</a:t>
          </a:r>
        </a:p>
      </dsp:txBody>
      <dsp:txXfrm>
        <a:off x="5744311" y="644237"/>
        <a:ext cx="1209299" cy="727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503053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sp:txBody>
      <dsp:txXfrm>
        <a:off x="483717" y="503053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593088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Hands-On</a:t>
          </a:r>
        </a:p>
      </dsp:txBody>
      <dsp:txXfrm>
        <a:off x="437896" y="1593088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59148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2591481"/>
        <a:ext cx="7117096" cy="87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0DFCB-2A00-4C17-B07B-5D841B0D9824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AFC96-6ED8-47B5-B2A5-6B6948F432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1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Show</a:t>
            </a:r>
            <a:r>
              <a:rPr lang="nl-BE" baseline="0" dirty="0"/>
              <a:t> Participant BVA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A051-A78B-4EF5-9BBF-F1166AEB3D0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77F59-5FAC-4E01-9087-D885A2D1220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00600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68416" cy="864095"/>
          </a:xfrm>
        </p:spPr>
        <p:txBody>
          <a:bodyPr anchor="b" anchorCtr="0">
            <a:normAutofit/>
          </a:bodyPr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89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11/9/2022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98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85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11/9/2022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23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11/9/2022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74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11/9/2022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92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11/9/2022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43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11/9/2022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69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11/9/2022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50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11/9/2022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7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835696" y="5125962"/>
            <a:ext cx="5472608" cy="1429096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125962"/>
            <a:ext cx="1552188" cy="1470632"/>
          </a:xfrm>
          <a:prstGeom prst="rect">
            <a:avLst/>
          </a:prstGeom>
        </p:spPr>
      </p:pic>
      <p:pic>
        <p:nvPicPr>
          <p:cNvPr id="1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4" y="5125962"/>
            <a:ext cx="2666754" cy="1394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5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725" y="157334"/>
            <a:ext cx="6189129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29" y="15626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08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672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8203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49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30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8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70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162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044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91065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5927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22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08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12551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5862414" cy="7857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139832"/>
            <a:ext cx="1584177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85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9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6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2014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9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cap="small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in Payments   ©2015						                                  www.clear2pay.com             </a:t>
            </a:r>
            <a:fld id="{66B4B59A-474F-43C0-B54F-0C2C10E2B03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9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file:///D:\Product%20Artifacts\TasKs\Forex%20Enhancement\XCT_FX_BVA_UC020%20-%20Create%20Currency%20Margin%20Group.doc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duct%20Artifacts\TasKs\Instruction%20Routing\XCT_ROUTING_BS_UC004%20-%20Route%20Instruction.docx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QA Track</a:t>
            </a:r>
          </a:p>
          <a:p>
            <a:r>
              <a:rPr lang="en-US" dirty="0"/>
              <a:t>Routing &amp; Hands On</a:t>
            </a:r>
          </a:p>
          <a:p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7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– Criteria-based rules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Examples routing rules</a:t>
            </a:r>
            <a:endParaRPr lang="en-US" dirty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5" name="Rectangle 5"/>
          <p:cNvSpPr>
            <a:spLocks noChangeArrowheads="1"/>
          </p:cNvSpPr>
          <p:nvPr/>
        </p:nvSpPr>
        <p:spPr bwMode="auto">
          <a:xfrm>
            <a:off x="0" y="3616325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eaLnBrk="0" hangingPunct="0"/>
            <a:endParaRPr lang="nl-BE"/>
          </a:p>
        </p:txBody>
      </p:sp>
      <p:sp>
        <p:nvSpPr>
          <p:cNvPr id="6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nl-BE"/>
          </a:p>
        </p:txBody>
      </p:sp>
      <p:sp>
        <p:nvSpPr>
          <p:cNvPr id="616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eaLnBrk="0" hangingPunct="0"/>
            <a:br>
              <a:rPr lang="en-US"/>
            </a:br>
            <a:endParaRPr lang="en-US"/>
          </a:p>
        </p:txBody>
      </p:sp>
      <p:sp>
        <p:nvSpPr>
          <p:cNvPr id="61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en-GB"/>
          </a:p>
        </p:txBody>
      </p:sp>
      <p:sp>
        <p:nvSpPr>
          <p:cNvPr id="61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en-GB"/>
          </a:p>
        </p:txBody>
      </p:sp>
      <p:sp>
        <p:nvSpPr>
          <p:cNvPr id="61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endParaRPr lang="en-GB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92642" y="1705344"/>
          <a:ext cx="8140993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Routing Entity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Routing Attribute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Criteria Entity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Criteria Attribute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Fixed Value(s)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Settlement Currency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‘USD’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Settlement Currency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‘USD’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‘EUR’</a:t>
                      </a:r>
                      <a:b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‘GBP’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Classification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CustomerCreditTransfer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Exchange 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‘NORM’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Settlement Amount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Routing Agent Id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IsInPartDir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Exchange 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8497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631" y="1674175"/>
            <a:ext cx="285751" cy="28574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287863" y="2672626"/>
            <a:ext cx="2319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XCT BANK-1, Belgium</a:t>
            </a:r>
          </a:p>
          <a:p>
            <a:pPr algn="ctr"/>
            <a:r>
              <a:rPr lang="nl-BE" sz="1400" i="0" dirty="0">
                <a:latin typeface="+mn-lt"/>
              </a:rPr>
              <a:t>(XCTABEBB)</a:t>
            </a:r>
          </a:p>
          <a:p>
            <a:pPr algn="ctr"/>
            <a:r>
              <a:rPr lang="nl-BE" sz="1400" i="1" dirty="0">
                <a:latin typeface="Calibri" panose="020F0502020204030204" pitchFamily="34" charset="0"/>
              </a:rPr>
              <a:t>Forwarding Agent</a:t>
            </a:r>
            <a:endParaRPr lang="en-US" sz="1400" i="1" dirty="0">
              <a:latin typeface="Calibri" panose="020F0502020204030204" pitchFamily="34" charset="0"/>
            </a:endParaRPr>
          </a:p>
        </p:txBody>
      </p:sp>
      <p:pic>
        <p:nvPicPr>
          <p:cNvPr id="21" name="Picture 5" descr="Bank-shad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943" y="1789328"/>
            <a:ext cx="10255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82757" y="1124744"/>
            <a:ext cx="148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0" dirty="0">
                <a:latin typeface="+mn-lt"/>
              </a:rPr>
              <a:t>MT103 (50 EUR)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02052" y="2780348"/>
            <a:ext cx="1045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>
                <a:latin typeface="+mn-lt"/>
              </a:rPr>
              <a:t>Mrs. Elaine </a:t>
            </a:r>
          </a:p>
          <a:p>
            <a:r>
              <a:rPr lang="nl-BE" sz="1400" i="1" dirty="0">
                <a:latin typeface="+mn-lt"/>
              </a:rPr>
              <a:t>Credit Party</a:t>
            </a:r>
            <a:endParaRPr lang="en-US" sz="1400" i="1" dirty="0">
              <a:latin typeface="+mn-lt"/>
            </a:endParaRPr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3130542" y="2081781"/>
            <a:ext cx="42124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>OPF Testers View – A Case Study</a:t>
            </a:r>
            <a:br>
              <a:rPr lang="en-US" dirty="0"/>
            </a:br>
            <a:r>
              <a:rPr lang="en-US" dirty="0"/>
              <a:t>(Not On-Us Payment)</a:t>
            </a:r>
            <a:endParaRPr lang="nl-BE" dirty="0"/>
          </a:p>
        </p:txBody>
      </p:sp>
      <p:pic>
        <p:nvPicPr>
          <p:cNvPr id="26" name="Picture 54" descr="mess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5535" y="1460632"/>
            <a:ext cx="453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9" descr="swif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250" y="1831102"/>
            <a:ext cx="517007" cy="5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1151463" y="2128207"/>
            <a:ext cx="9160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pic>
        <p:nvPicPr>
          <p:cNvPr id="1033" name="Picture 9" descr="C:\Users\adityaa\AppData\Local\Microsoft\Windows\Temporary Internet Files\Content.IE5\9F7FKEJC\MC900390786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08538"/>
            <a:ext cx="1052301" cy="1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294" y="4149080"/>
            <a:ext cx="8800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dirty="0"/>
              <a:t>Here, the Bussiness Scenario is :-</a:t>
            </a:r>
          </a:p>
          <a:p>
            <a:pPr algn="just"/>
            <a:endParaRPr lang="nl-B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l-BE" dirty="0"/>
              <a:t>In the MT103 Payment message, recieved by XCT BANK-1, Mrs. Elaine, who is the Credit Party, does not have an account at XCT Bank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l-BE" dirty="0"/>
              <a:t>Instead she had an account at CITIBANK,US.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l-BE" dirty="0"/>
              <a:t>And thus the Credit Party Agent becomes CITIBANK and not XCT Bank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l-BE" dirty="0"/>
              <a:t>Which means the payment message is not to be consumed within the OPF Bank but has to go to out to the Credit Party Agent (this case CITIBANK).</a:t>
            </a:r>
            <a:endParaRPr lang="en-US" dirty="0"/>
          </a:p>
        </p:txBody>
      </p:sp>
      <p:pic>
        <p:nvPicPr>
          <p:cNvPr id="45" name="Picture 7" descr="D:\Clear2Pay\Illustrator Originals\transparant png\Flag-UnitedKingdo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2715" y="2429890"/>
            <a:ext cx="365480" cy="363824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4462690" y="3337236"/>
            <a:ext cx="15197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>
                <a:latin typeface="+mn-lt"/>
              </a:rPr>
              <a:t>CITIBANK, US </a:t>
            </a:r>
            <a:br>
              <a:rPr lang="en-US" sz="1400" i="0" dirty="0">
                <a:latin typeface="+mn-lt"/>
              </a:rPr>
            </a:br>
            <a:r>
              <a:rPr lang="en-US" sz="1400" dirty="0">
                <a:latin typeface="+mn-lt"/>
              </a:rPr>
              <a:t>(CITIUS33)</a:t>
            </a:r>
          </a:p>
          <a:p>
            <a:r>
              <a:rPr lang="nl-BE" sz="1400" i="1" dirty="0">
                <a:latin typeface="+mn-lt"/>
              </a:rPr>
              <a:t>Credit Party Agent</a:t>
            </a:r>
            <a:endParaRPr lang="en-US" sz="1400" i="1" dirty="0">
              <a:latin typeface="+mn-lt"/>
            </a:endParaRPr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>
            <a:off x="2959468" y="2429890"/>
            <a:ext cx="1676227" cy="6120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49" name="Line 25"/>
          <p:cNvSpPr>
            <a:spLocks noChangeShapeType="1"/>
          </p:cNvSpPr>
          <p:nvPr/>
        </p:nvSpPr>
        <p:spPr bwMode="auto">
          <a:xfrm flipV="1">
            <a:off x="5707457" y="2429890"/>
            <a:ext cx="1815573" cy="593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pPr>
              <a:spcBef>
                <a:spcPct val="20000"/>
              </a:spcBef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400" i="0" dirty="0"/>
          </a:p>
        </p:txBody>
      </p:sp>
      <p:sp>
        <p:nvSpPr>
          <p:cNvPr id="50" name="Flowchart: Summing Junction 49"/>
          <p:cNvSpPr/>
          <p:nvPr/>
        </p:nvSpPr>
        <p:spPr bwMode="auto">
          <a:xfrm>
            <a:off x="5106307" y="1844824"/>
            <a:ext cx="360040" cy="460805"/>
          </a:xfrm>
          <a:prstGeom prst="flowChartSummingJunction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342900" indent="-342900" algn="ctr"/>
            <a:endParaRPr 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6" name="Picture 5" descr="Bank-shad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455" y="2576824"/>
            <a:ext cx="10255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adityaa\AppData\Local\Microsoft\Windows\Temporary Internet Files\Content.IE5\9DMI9FL2\check_mark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52" y="2832356"/>
            <a:ext cx="477012" cy="4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/>
          <p:nvPr/>
        </p:nvCxnSpPr>
        <p:spPr>
          <a:xfrm rot="5400000" flipH="1" flipV="1">
            <a:off x="5526137" y="470933"/>
            <a:ext cx="252028" cy="5472670"/>
          </a:xfrm>
          <a:prstGeom prst="curvedConnector4">
            <a:avLst>
              <a:gd name="adj1" fmla="val -90704"/>
              <a:gd name="adj2" fmla="val 1128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7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On-Us Payment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14424"/>
            <a:ext cx="6138549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33" y="3897052"/>
            <a:ext cx="6138549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3988" y="3499231"/>
            <a:ext cx="252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Processing of Payment </a:t>
            </a:r>
          </a:p>
        </p:txBody>
      </p:sp>
      <p:sp>
        <p:nvSpPr>
          <p:cNvPr id="4" name="Down Arrow 3"/>
          <p:cNvSpPr/>
          <p:nvPr/>
        </p:nvSpPr>
        <p:spPr bwMode="auto">
          <a:xfrm>
            <a:off x="3635896" y="3499231"/>
            <a:ext cx="216024" cy="338554"/>
          </a:xfrm>
          <a:prstGeom prst="downArrow">
            <a:avLst/>
          </a:prstGeom>
          <a:solidFill>
            <a:schemeClr val="accent2"/>
          </a:soli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IN" sz="12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7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Rule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095073"/>
            <a:ext cx="8676456" cy="352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06" y="4795403"/>
            <a:ext cx="6465738" cy="154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4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>OPF Testers View – A Case Study</a:t>
            </a:r>
            <a:br>
              <a:rPr lang="en-US" dirty="0"/>
            </a:br>
            <a:r>
              <a:rPr lang="en-US" dirty="0"/>
              <a:t>(On Us Payment)</a:t>
            </a:r>
            <a:endParaRPr lang="nl-B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66" y="3789040"/>
            <a:ext cx="7014221" cy="244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4" y="1088740"/>
            <a:ext cx="3276364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62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- Walkthrough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540" y="980728"/>
            <a:ext cx="835292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 use case is a methodology used in system analysis to identify, clarify, and organize system requirements. The use case is made up of a set of possible sequences of interactions between systems and users in a particular environment and related to a particular goal</a:t>
            </a:r>
          </a:p>
          <a:p>
            <a:endParaRPr lang="en-IN" dirty="0"/>
          </a:p>
          <a:p>
            <a:r>
              <a:rPr lang="en-IN" sz="1600" b="1" u="sng" dirty="0"/>
              <a:t>Major contents of Use case 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Brief Description</a:t>
            </a:r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Actors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Primary Actors</a:t>
            </a: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Secondary Actors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Conditions</a:t>
            </a: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dirty="0"/>
              <a:t> </a:t>
            </a:r>
            <a:r>
              <a:rPr lang="en-GB" sz="1400" dirty="0"/>
              <a:t>Pre-Condition</a:t>
            </a: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dirty="0"/>
              <a:t> </a:t>
            </a:r>
            <a:r>
              <a:rPr lang="en-GB" sz="1400" dirty="0"/>
              <a:t>Post Conditions on success</a:t>
            </a:r>
            <a:endParaRPr lang="en-IN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400" dirty="0"/>
              <a:t> </a:t>
            </a:r>
            <a:r>
              <a:rPr lang="en-GB" sz="1400" dirty="0"/>
              <a:t>Post Conditions on Failure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Trigger</a:t>
            </a:r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Main 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Alternative 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Exception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Extension 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Attribute for storing data (Optional)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Business Rules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Validation Rules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System Messages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Screen Shots</a:t>
            </a:r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Revision History</a:t>
            </a:r>
            <a:endParaRPr lang="en-I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/>
              <a:t>Reference Documentation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11839"/>
              </p:ext>
            </p:extLst>
          </p:nvPr>
        </p:nvGraphicFramePr>
        <p:xfrm>
          <a:off x="4609131" y="2204865"/>
          <a:ext cx="1066785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480" progId="Word.Document.12">
                  <p:link updateAutomatic="1"/>
                </p:oleObj>
              </mc:Choice>
              <mc:Fallback>
                <p:oleObj name="Document" showAsIcon="1" r:id="rId2" imgW="914400" imgH="771480" progId="Word.Document.12">
                  <p:link updateAutomatic="1"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09131" y="2204865"/>
                        <a:ext cx="1066785" cy="9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65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Integration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060664"/>
            <a:ext cx="6876764" cy="136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268760"/>
            <a:ext cx="702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Product/Project use cases are integrated with OPF/XCT use cases when functionality/services are called from the product layer. Example below :-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428719"/>
              </p:ext>
            </p:extLst>
          </p:nvPr>
        </p:nvGraphicFramePr>
        <p:xfrm>
          <a:off x="1439652" y="375303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link updateAutomatic="1"/>
                </p:oleObj>
              </mc:Choice>
              <mc:Fallback>
                <p:oleObj name="Document" showAsIcon="1" r:id="rId3" imgW="914400" imgH="771480" progId="Word.Document.12">
                  <p:link updateAutomatic="1"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375303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7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1787172397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65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79612" y="152400"/>
            <a:ext cx="5845460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Parsers– Hands on</a:t>
            </a:r>
            <a:endParaRPr lang="nl-BE" sz="2400" dirty="0"/>
          </a:p>
        </p:txBody>
      </p:sp>
      <p:sp>
        <p:nvSpPr>
          <p:cNvPr id="3" name="Rectangle 2"/>
          <p:cNvSpPr/>
          <p:nvPr/>
        </p:nvSpPr>
        <p:spPr>
          <a:xfrm>
            <a:off x="53752" y="1000177"/>
            <a:ext cx="898274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Hands 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Follow the hands on for the MT103 payment that would be routed to an External Participant.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Perform Hands on - Payment Routing via RTGS.</a:t>
            </a:r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Make sure to take screenshots of all the evidences.</a:t>
            </a:r>
          </a:p>
        </p:txBody>
      </p:sp>
    </p:spTree>
    <p:extLst>
      <p:ext uri="{BB962C8B-B14F-4D97-AF65-F5344CB8AC3E}">
        <p14:creationId xmlns:p14="http://schemas.microsoft.com/office/powerpoint/2010/main" val="153930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What you should Know after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892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What is Routing?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Routing Process high level Overview.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Outcome of routing service flow.</a:t>
            </a:r>
          </a:p>
        </p:txBody>
      </p:sp>
    </p:spTree>
    <p:extLst>
      <p:ext uri="{BB962C8B-B14F-4D97-AF65-F5344CB8AC3E}">
        <p14:creationId xmlns:p14="http://schemas.microsoft.com/office/powerpoint/2010/main" val="58349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1108398753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8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training -Checklist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556" y="148478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Walkthrough on SWIFT message (MT - Different Blocks)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Payment life cycle (From Payment processing prospective)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Participant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Participant Directory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Routing Rules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End to End of Payment Routing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Incoming Payment(Before Processing) &amp; Outgoing payment(After processing)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Routing Rule – Practice (1) – with T57,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Routing Rule – Practice (2) – with T56 and T57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Routing Rule – Practice (3) – On Us Payment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Routing Rule – Practice (4) – RTGS payment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Use case description and walkthrough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Use case Integration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33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7780"/>
            <a:ext cx="5737448" cy="785794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Question </a:t>
            </a:r>
            <a:r>
              <a:rPr lang="en-US" sz="1200" dirty="0"/>
              <a:t>*A matter requiring resolution or discussion.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 rot="17961328">
            <a:off x="5944433" y="3383414"/>
            <a:ext cx="342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Widen Your Thoughts</a:t>
            </a:r>
          </a:p>
        </p:txBody>
      </p:sp>
      <p:pic>
        <p:nvPicPr>
          <p:cNvPr id="3080" name="Picture 8" descr="C:\Users\adityaa\AppData\Local\Microsoft\Windows\Temporary Internet Files\Content.IE5\8TUX1WFL\question-mar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6137"/>
            <a:ext cx="5194908" cy="55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18223274">
            <a:off x="-63496" y="3383414"/>
            <a:ext cx="26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Your Mind</a:t>
            </a:r>
          </a:p>
        </p:txBody>
      </p:sp>
    </p:spTree>
    <p:extLst>
      <p:ext uri="{BB962C8B-B14F-4D97-AF65-F5344CB8AC3E}">
        <p14:creationId xmlns:p14="http://schemas.microsoft.com/office/powerpoint/2010/main" val="16124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Revision History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575041"/>
              </p:ext>
            </p:extLst>
          </p:nvPr>
        </p:nvGraphicFramePr>
        <p:xfrm>
          <a:off x="539552" y="1303589"/>
          <a:ext cx="7839412" cy="251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88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81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Initial </a:t>
                      </a:r>
                      <a:r>
                        <a:rPr lang="en-IN" sz="1200" dirty="0" err="1"/>
                        <a:t>verison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438">
                <a:tc>
                  <a:txBody>
                    <a:bodyPr/>
                    <a:lstStyle/>
                    <a:p>
                      <a:r>
                        <a:rPr lang="en-IN" sz="1200" dirty="0"/>
                        <a:t>19/10/2015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Rakesh Bhardwaj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Added Participant,</a:t>
                      </a:r>
                      <a:r>
                        <a:rPr lang="en-IN" sz="1200" baseline="0" dirty="0"/>
                        <a:t> Participant ion Directory, Routing Rules slides</a:t>
                      </a:r>
                    </a:p>
                    <a:p>
                      <a:r>
                        <a:rPr lang="en-IN" sz="1200" dirty="0"/>
                        <a:t>Added Routing - Algorithm</a:t>
                      </a:r>
                    </a:p>
                    <a:p>
                      <a:r>
                        <a:rPr lang="en-IN" sz="1200" dirty="0"/>
                        <a:t>Added BVA screens for Not On-Us/On-Us payment</a:t>
                      </a:r>
                    </a:p>
                    <a:p>
                      <a:r>
                        <a:rPr lang="en-IN" sz="1200" dirty="0"/>
                        <a:t>Added Use case walkthrough slides</a:t>
                      </a:r>
                    </a:p>
                    <a:p>
                      <a:r>
                        <a:rPr lang="en-IN" sz="1200" dirty="0"/>
                        <a:t>Added Use case Integration slides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Realigned  slides,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8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77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2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endParaRPr lang="en-GB" sz="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endParaRPr lang="en-GB" sz="10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5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950255437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8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sz="2400" dirty="0">
                <a:solidFill>
                  <a:schemeClr val="tx1"/>
                </a:solidFill>
              </a:rPr>
              <a:t>Routing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8012" y="1160748"/>
            <a:ext cx="8856476" cy="5328592"/>
          </a:xfrm>
        </p:spPr>
        <p:txBody>
          <a:bodyPr>
            <a:noAutofit/>
          </a:bodyPr>
          <a:lstStyle/>
          <a:p>
            <a:pPr lvl="0"/>
            <a:r>
              <a:rPr lang="en-IN" sz="2000" dirty="0">
                <a:solidFill>
                  <a:schemeClr val="tx1"/>
                </a:solidFill>
                <a:latin typeface="+mn-lt"/>
              </a:rPr>
              <a:t>Routing means deciding the path which the payment will take to reach the destination account (Credit Party Account)</a:t>
            </a:r>
          </a:p>
          <a:p>
            <a:pPr marL="0" lvl="0" indent="0">
              <a:buNone/>
            </a:pP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en-IN" sz="2000" dirty="0">
                <a:solidFill>
                  <a:schemeClr val="tx1"/>
                </a:solidFill>
                <a:latin typeface="+mn-lt"/>
              </a:rPr>
              <a:t>The system will try and find out the cheapest and quickest method to reach destination using routing rules that are configured within the system</a:t>
            </a:r>
          </a:p>
          <a:p>
            <a:pPr marL="0" lvl="0" indent="0">
              <a:buNone/>
            </a:pP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en-IN" sz="2000" dirty="0">
                <a:solidFill>
                  <a:schemeClr val="tx1"/>
                </a:solidFill>
                <a:latin typeface="+mn-lt"/>
              </a:rPr>
              <a:t>The routing rule determines the participant (external party/application) to which a transaction must be routed, based on the routing criteria defined in the rule.</a:t>
            </a:r>
          </a:p>
          <a:p>
            <a:pPr marL="0" lvl="0" indent="0">
              <a:buNone/>
            </a:pP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en-IN" sz="2000" dirty="0">
                <a:solidFill>
                  <a:schemeClr val="tx1"/>
                </a:solidFill>
                <a:latin typeface="+mn-lt"/>
              </a:rPr>
              <a:t>The routing criteria can be defined based on various parameters of the payment message, like currency, settlement date, settlement amount etc.</a:t>
            </a:r>
          </a:p>
          <a:p>
            <a:pPr marL="0" lvl="0" indent="0">
              <a:buNone/>
            </a:pP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lvl="0"/>
            <a:r>
              <a:rPr lang="en-IN" sz="2000" dirty="0">
                <a:solidFill>
                  <a:schemeClr val="tx1"/>
                </a:solidFill>
                <a:latin typeface="+mn-lt"/>
              </a:rPr>
              <a:t>In case multiple routing rules match for a payment message, the routing rule with lowest order of usage will be picked and payment message will be routed using that routing rule.</a:t>
            </a:r>
          </a:p>
        </p:txBody>
      </p:sp>
    </p:spTree>
    <p:extLst>
      <p:ext uri="{BB962C8B-B14F-4D97-AF65-F5344CB8AC3E}">
        <p14:creationId xmlns:p14="http://schemas.microsoft.com/office/powerpoint/2010/main" val="199600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5731410"/>
              </p:ext>
            </p:extLst>
          </p:nvPr>
        </p:nvGraphicFramePr>
        <p:xfrm>
          <a:off x="1075048" y="980728"/>
          <a:ext cx="699390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636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Routing</a:t>
            </a:r>
            <a:endParaRPr lang="nl-B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6055" y="2996952"/>
            <a:ext cx="89284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payment message comes into system and various services acts on the payment.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system determines the routing agent Id.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If an intermediary agent (tag 56 in MT103) is present in the payment then the routing agent id is Intermediary Agent Id.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If a Credit Party Agent Id (tag 57 in MT103) is present in the payment then the routing agent id is Credit Party Agent 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Routing rules determined on the basis of the Receiver BIC.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Looping the routing rules in order of Usage (ascending order).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Associated Exchange condition is then determined from the Routing Rule.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Further associated Participant is determined from the Determined Exchange Condition.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Lastly the Routing invokes the Transaction flow.</a:t>
            </a:r>
          </a:p>
        </p:txBody>
      </p:sp>
    </p:spTree>
    <p:extLst>
      <p:ext uri="{BB962C8B-B14F-4D97-AF65-F5344CB8AC3E}">
        <p14:creationId xmlns:p14="http://schemas.microsoft.com/office/powerpoint/2010/main" val="11740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–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1262"/>
            <a:ext cx="8208912" cy="530408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Routing determines the </a:t>
            </a:r>
            <a:r>
              <a:rPr lang="en-US" sz="1800" b="1" dirty="0">
                <a:latin typeface="+mn-lt"/>
              </a:rPr>
              <a:t>“Routing Agent” </a:t>
            </a:r>
            <a:r>
              <a:rPr lang="en-US" sz="1800" dirty="0">
                <a:latin typeface="+mn-lt"/>
              </a:rPr>
              <a:t>first, in order to find the “path” to reach this agent: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The routing agent is the 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agent the OPF Bank tries to reach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credit transfers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routing determines the agent as: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Intermediary Agent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if present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Otherwise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Credit Party Agent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nl-BE" sz="1600" b="1" dirty="0">
                <a:solidFill>
                  <a:schemeClr val="tx1"/>
                </a:solidFill>
                <a:latin typeface="+mn-lt"/>
              </a:rPr>
              <a:t>routing agent’s account </a:t>
            </a:r>
            <a:r>
              <a:rPr lang="nl-BE" sz="1600" dirty="0">
                <a:solidFill>
                  <a:schemeClr val="tx1"/>
                </a:solidFill>
                <a:latin typeface="+mn-lt"/>
              </a:rPr>
              <a:t>is also determined by routing</a:t>
            </a:r>
          </a:p>
          <a:p>
            <a:pPr lvl="2"/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1800" dirty="0">
                <a:latin typeface="+mn-lt"/>
              </a:rPr>
              <a:t>Routing next </a:t>
            </a:r>
            <a:r>
              <a:rPr lang="nl-BE" sz="1800" b="1" dirty="0">
                <a:latin typeface="+mn-lt"/>
              </a:rPr>
              <a:t>loops through the OPF Bank’s routing rules</a:t>
            </a:r>
            <a:r>
              <a:rPr lang="nl-BE" sz="1800" dirty="0">
                <a:latin typeface="+mn-lt"/>
              </a:rPr>
              <a:t>, in increasing order of usage until a match is found: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/>
                </a:solidFill>
                <a:latin typeface="+mn-lt"/>
              </a:rPr>
              <a:t>The Exchange Condition of the first matching routing rule is the one of the </a:t>
            </a:r>
            <a:r>
              <a:rPr lang="nl-BE" sz="1600" b="1" dirty="0">
                <a:solidFill>
                  <a:schemeClr val="tx1"/>
                </a:solidFill>
                <a:latin typeface="+mn-lt"/>
              </a:rPr>
              <a:t>outgoing Business Participant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/>
                </a:solidFill>
                <a:latin typeface="+mn-lt"/>
              </a:rPr>
              <a:t>If clearing delegation is defined from this Exchange condition, delegation is followed (max. 4 delegates). The exchange condition found, is the </a:t>
            </a:r>
            <a:r>
              <a:rPr lang="nl-BE" sz="1600" b="1" dirty="0">
                <a:solidFill>
                  <a:schemeClr val="tx1"/>
                </a:solidFill>
                <a:latin typeface="+mn-lt"/>
              </a:rPr>
              <a:t>outgoing Clearing condition</a:t>
            </a:r>
            <a:r>
              <a:rPr lang="nl-B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tx1"/>
                </a:solidFill>
                <a:latin typeface="+mn-lt"/>
              </a:rPr>
              <a:t>If settlement delegation is defined from the Business Participant, delegation is followed (max. 4 delegates). The Participant found, is the </a:t>
            </a:r>
            <a:r>
              <a:rPr lang="nl-BE" sz="1600" b="1" dirty="0">
                <a:solidFill>
                  <a:schemeClr val="tx1"/>
                </a:solidFill>
                <a:latin typeface="+mn-lt"/>
              </a:rPr>
              <a:t>outgoing Settlement Participant </a:t>
            </a:r>
          </a:p>
          <a:p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12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Participants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b="1" dirty="0"/>
              <a:t>Participant</a:t>
            </a:r>
          </a:p>
          <a:p>
            <a:pPr lvl="1"/>
            <a:r>
              <a:rPr lang="en-US" sz="1800" dirty="0"/>
              <a:t>A participant is a party who the OPF Bank has an agreement </a:t>
            </a:r>
            <a:r>
              <a:rPr lang="en-US" sz="1200" dirty="0"/>
              <a:t>(*)</a:t>
            </a:r>
            <a:r>
              <a:rPr lang="en-US" sz="1800" dirty="0"/>
              <a:t> with to process payments.</a:t>
            </a:r>
          </a:p>
          <a:p>
            <a:pPr lvl="1" eaLnBrk="1" hangingPunct="1"/>
            <a:endParaRPr lang="en-GB" sz="1800" dirty="0"/>
          </a:p>
          <a:p>
            <a:pPr lvl="1" eaLnBrk="1" hangingPunct="1"/>
            <a:r>
              <a:rPr lang="en-GB" sz="1800" dirty="0"/>
              <a:t>The Participant can be: </a:t>
            </a:r>
          </a:p>
          <a:p>
            <a:pPr lvl="2" eaLnBrk="1" hangingPunct="1"/>
            <a:r>
              <a:rPr lang="en-GB" sz="1600" dirty="0"/>
              <a:t>An external Financial Institution: correspondent banks, represented banks, or an agent receiving or sending payments on behalf of one of those</a:t>
            </a:r>
          </a:p>
          <a:p>
            <a:pPr lvl="2" eaLnBrk="1" hangingPunct="1"/>
            <a:r>
              <a:rPr lang="en-GB" sz="1600" dirty="0"/>
              <a:t>A clearing system</a:t>
            </a:r>
          </a:p>
          <a:p>
            <a:pPr lvl="2" eaLnBrk="1" hangingPunct="1"/>
            <a:r>
              <a:rPr lang="en-GB" sz="1600" dirty="0"/>
              <a:t>An external non Financial Institution that acts on behalf of a Financial Institution: a Data Processor, a Cheque Printer, …</a:t>
            </a:r>
          </a:p>
          <a:p>
            <a:pPr lvl="2" eaLnBrk="1" hangingPunct="1"/>
            <a:r>
              <a:rPr lang="en-GB" sz="1600" dirty="0"/>
              <a:t>An Accounting Management System</a:t>
            </a:r>
          </a:p>
          <a:p>
            <a:pPr lvl="2" eaLnBrk="1" hangingPunct="1"/>
            <a:r>
              <a:rPr lang="en-GB" sz="1600" dirty="0"/>
              <a:t>An “Order Management-type” System</a:t>
            </a:r>
          </a:p>
          <a:p>
            <a:pPr lvl="2" eaLnBrk="1" hangingPunct="1"/>
            <a:r>
              <a:rPr lang="en-GB" sz="1600" dirty="0"/>
              <a:t>A customer of the OPF Bank</a:t>
            </a:r>
            <a:endParaRPr lang="nl-BE" sz="1800" dirty="0"/>
          </a:p>
          <a:p>
            <a:pPr lvl="1"/>
            <a:endParaRPr lang="en-US" sz="1800" dirty="0"/>
          </a:p>
          <a:p>
            <a:pPr lvl="1">
              <a:buNone/>
            </a:pPr>
            <a:r>
              <a:rPr lang="en-US" sz="1200" dirty="0"/>
              <a:t>(*) The agreement that exists is not necessarily modeled as an entity in the Business Data Model, </a:t>
            </a:r>
          </a:p>
          <a:p>
            <a:pPr lvl="1">
              <a:buNone/>
            </a:pPr>
            <a:r>
              <a:rPr lang="en-US" sz="1200" dirty="0"/>
              <a:t>but it exists it the real world.</a:t>
            </a:r>
          </a:p>
        </p:txBody>
      </p:sp>
    </p:spTree>
    <p:extLst>
      <p:ext uri="{BB962C8B-B14F-4D97-AF65-F5344CB8AC3E}">
        <p14:creationId xmlns:p14="http://schemas.microsoft.com/office/powerpoint/2010/main" val="12267715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Participants</a:t>
            </a:r>
            <a:endParaRPr lang="en-US" dirty="0"/>
          </a:p>
        </p:txBody>
      </p:sp>
      <p:pic>
        <p:nvPicPr>
          <p:cNvPr id="60" name="Picture 5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768" y="1002982"/>
            <a:ext cx="7277648" cy="527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701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Participation Directory</a:t>
            </a:r>
            <a:endParaRPr lang="en-US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GB" b="1" dirty="0"/>
              <a:t>Participation Directory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A Participation Directory is a list of agent codes that the attached entity (EC) represents in the system. </a:t>
            </a:r>
          </a:p>
          <a:p>
            <a:pPr lvl="2"/>
            <a:r>
              <a:rPr lang="en-GB" sz="1600" dirty="0"/>
              <a:t>If the Participant is a clearing house, the Participation Directory lists all the bank codes of the banks that can be reached (= are participants) via this clearing house.</a:t>
            </a:r>
          </a:p>
          <a:p>
            <a:pPr lvl="2"/>
            <a:r>
              <a:rPr lang="en-GB" sz="1600" dirty="0"/>
              <a:t>If the Participant is a bank, the Participation Directory lists all the banks that are represented by this bank</a:t>
            </a:r>
          </a:p>
          <a:p>
            <a:pPr lvl="2"/>
            <a:endParaRPr lang="en-GB" sz="1000" dirty="0"/>
          </a:p>
          <a:p>
            <a:pPr lvl="2"/>
            <a:endParaRPr lang="en-GB" sz="1000" dirty="0"/>
          </a:p>
          <a:p>
            <a:pPr lvl="2"/>
            <a:endParaRPr lang="en-GB" sz="1000" dirty="0"/>
          </a:p>
          <a:p>
            <a:pPr lvl="2"/>
            <a:endParaRPr lang="en-GB" sz="1000" dirty="0"/>
          </a:p>
          <a:p>
            <a:pPr lvl="2"/>
            <a:endParaRPr lang="en-GB" sz="1000" dirty="0"/>
          </a:p>
          <a:p>
            <a:pPr lvl="2"/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dirty="0"/>
              <a:t>Participation Directory is to be used as a Criteria of a Routing Rule.</a:t>
            </a:r>
          </a:p>
          <a:p>
            <a:pPr lvl="2"/>
            <a:r>
              <a:rPr lang="en-GB" sz="1600" dirty="0"/>
              <a:t>The Criteria would say something like: Destination BIC must be</a:t>
            </a:r>
            <a:br>
              <a:rPr lang="en-GB" sz="1600" dirty="0"/>
            </a:br>
            <a:r>
              <a:rPr lang="en-GB" sz="1600" dirty="0"/>
              <a:t>listed in Participation Directory linked to the Exchange Condition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0" y="24431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399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903280" y="5626992"/>
            <a:ext cx="1136564" cy="1112258"/>
            <a:chOff x="841856" y="1015631"/>
            <a:chExt cx="1476042" cy="1444477"/>
          </a:xfrm>
        </p:grpSpPr>
        <p:sp>
          <p:nvSpPr>
            <p:cNvPr id="10" name="TextBox 9"/>
            <p:cNvSpPr txBox="1"/>
            <p:nvPr/>
          </p:nvSpPr>
          <p:spPr>
            <a:xfrm>
              <a:off x="893134" y="2137145"/>
              <a:ext cx="1339702" cy="322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Routing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2" cstate="print">
              <a:lum bright="29000" contrast="-43000"/>
            </a:blip>
            <a:srcRect/>
            <a:stretch>
              <a:fillRect/>
            </a:stretch>
          </p:blipFill>
          <p:spPr bwMode="auto">
            <a:xfrm>
              <a:off x="841856" y="1015631"/>
              <a:ext cx="1476042" cy="1108832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pic>
      </p:grpSp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5371" y="3756764"/>
            <a:ext cx="6676874" cy="89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70672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3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1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A678164-8E62-4B4E-B098-587E0F9CD27D}"/>
</file>

<file path=customXml/itemProps2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E1E4-7AF6-460E-833D-5210A6970E4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43747</TotalTime>
  <Words>1345</Words>
  <Application>Microsoft Office PowerPoint</Application>
  <PresentationFormat>On-screen Show (4:3)</PresentationFormat>
  <Paragraphs>240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Helvetica</vt:lpstr>
      <vt:lpstr>Tahoma</vt:lpstr>
      <vt:lpstr>Wingdings</vt:lpstr>
      <vt:lpstr>Clear2Pay Template2010</vt:lpstr>
      <vt:lpstr>3_Clear2Pay Template2010</vt:lpstr>
      <vt:lpstr>1_Clear2Pay Template2010</vt:lpstr>
      <vt:lpstr>D:\Product Artifacts\TasKs\Forex Enhancement\XCT_FX_BVA_UC020 - Create Currency Margin Group.docx</vt:lpstr>
      <vt:lpstr>D:\Product Artifacts\TasKs\Instruction Routing\XCT_ROUTING_BS_UC004 - Route Instruction.docx</vt:lpstr>
      <vt:lpstr>C2P India</vt:lpstr>
      <vt:lpstr>Agenda</vt:lpstr>
      <vt:lpstr>Agenda</vt:lpstr>
      <vt:lpstr>Routing</vt:lpstr>
      <vt:lpstr>Routing</vt:lpstr>
      <vt:lpstr>Routing – Algorithm</vt:lpstr>
      <vt:lpstr>Participants</vt:lpstr>
      <vt:lpstr>Participants</vt:lpstr>
      <vt:lpstr>Participation Directory</vt:lpstr>
      <vt:lpstr>Routing – Criteria-based rules</vt:lpstr>
      <vt:lpstr>OPF Testers View – A Case Study (Not On-Us Payment)</vt:lpstr>
      <vt:lpstr>Not On-Us Payment</vt:lpstr>
      <vt:lpstr>Routing Rule</vt:lpstr>
      <vt:lpstr>OPF Testers View – A Case Study (On Us Payment)</vt:lpstr>
      <vt:lpstr>Use case - Walkthrough</vt:lpstr>
      <vt:lpstr>Use Case Integration</vt:lpstr>
      <vt:lpstr>Agenda</vt:lpstr>
      <vt:lpstr>Parsers– Hands on</vt:lpstr>
      <vt:lpstr>What you should Know after this?</vt:lpstr>
      <vt:lpstr>Routing training -Checklist</vt:lpstr>
      <vt:lpstr>Question *A matter requiring resolution or discussion.</vt:lpstr>
      <vt:lpstr>Revision History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Parsers</dc:title>
  <dc:creator>Aditya Aggarwal</dc:creator>
  <cp:keywords>TVA; BVA</cp:keywords>
  <cp:lastModifiedBy>., Jeevasundar</cp:lastModifiedBy>
  <cp:revision>2302</cp:revision>
  <cp:lastPrinted>2014-10-14T14:13:03Z</cp:lastPrinted>
  <dcterms:created xsi:type="dcterms:W3CDTF">2013-03-20T16:53:24Z</dcterms:created>
  <dcterms:modified xsi:type="dcterms:W3CDTF">2022-11-09T05:13:54Z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</Properties>
</file>