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374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A"/>
    <a:srgbClr val="567ABC"/>
    <a:srgbClr val="FFC000"/>
    <a:srgbClr val="5AA537"/>
    <a:srgbClr val="878787"/>
    <a:srgbClr val="DC6B25"/>
    <a:srgbClr val="AF1D23"/>
    <a:srgbClr val="C8C8C8"/>
    <a:srgbClr val="2B3E9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C5733-579F-4384-970D-AFAC86BDC655}" v="13" dt="2021-12-14T07:11:01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678" autoAdjust="0"/>
    <p:restoredTop sz="82416" autoAdjust="0"/>
  </p:normalViewPr>
  <p:slideViewPr>
    <p:cSldViewPr>
      <p:cViewPr>
        <p:scale>
          <a:sx n="80" d="100"/>
          <a:sy n="80" d="100"/>
        </p:scale>
        <p:origin x="-852" y="-66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kar, PranaySanjayrao" userId="S::pranaysanjayrao.wankar@fisglobal.com::8517f4f5-0aa7-493c-96b4-0da407a55563" providerId="AD" clId="Web-{CB6C5733-579F-4384-970D-AFAC86BDC655}"/>
    <pc:docChg chg="modSld">
      <pc:chgData name="Wankar, PranaySanjayrao" userId="S::pranaysanjayrao.wankar@fisglobal.com::8517f4f5-0aa7-493c-96b4-0da407a55563" providerId="AD" clId="Web-{CB6C5733-579F-4384-970D-AFAC86BDC655}" dt="2021-12-14T07:11:01.881" v="11"/>
      <pc:docMkLst>
        <pc:docMk/>
      </pc:docMkLst>
      <pc:sldChg chg="addSp delSp">
        <pc:chgData name="Wankar, PranaySanjayrao" userId="S::pranaysanjayrao.wankar@fisglobal.com::8517f4f5-0aa7-493c-96b4-0da407a55563" providerId="AD" clId="Web-{CB6C5733-579F-4384-970D-AFAC86BDC655}" dt="2021-12-14T07:11:01.881" v="11"/>
        <pc:sldMkLst>
          <pc:docMk/>
          <pc:sldMk cId="570377141" sldId="368"/>
        </pc:sldMkLst>
        <pc:spChg chg="add del">
          <ac:chgData name="Wankar, PranaySanjayrao" userId="S::pranaysanjayrao.wankar@fisglobal.com::8517f4f5-0aa7-493c-96b4-0da407a55563" providerId="AD" clId="Web-{CB6C5733-579F-4384-970D-AFAC86BDC655}" dt="2021-12-14T07:11:01.881" v="11"/>
          <ac:spMkLst>
            <pc:docMk/>
            <pc:sldMk cId="570377141" sldId="368"/>
            <ac:spMk id="2" creationId="{DB072BDA-E7D9-40A8-8156-B36B74D367D2}"/>
          </ac:spMkLst>
        </pc:spChg>
        <pc:spChg chg="add del">
          <ac:chgData name="Wankar, PranaySanjayrao" userId="S::pranaysanjayrao.wankar@fisglobal.com::8517f4f5-0aa7-493c-96b4-0da407a55563" providerId="AD" clId="Web-{CB6C5733-579F-4384-970D-AFAC86BDC655}" dt="2021-12-14T07:10:58.521" v="10"/>
          <ac:spMkLst>
            <pc:docMk/>
            <pc:sldMk cId="570377141" sldId="368"/>
            <ac:spMk id="3" creationId="{ADB1C5D2-77D5-410A-A1F9-462CF45FB464}"/>
          </ac:spMkLst>
        </pc:spChg>
        <pc:spChg chg="add del">
          <ac:chgData name="Wankar, PranaySanjayrao" userId="S::pranaysanjayrao.wankar@fisglobal.com::8517f4f5-0aa7-493c-96b4-0da407a55563" providerId="AD" clId="Web-{CB6C5733-579F-4384-970D-AFAC86BDC655}" dt="2021-12-14T07:10:55.428" v="9"/>
          <ac:spMkLst>
            <pc:docMk/>
            <pc:sldMk cId="570377141" sldId="368"/>
            <ac:spMk id="4" creationId="{C43091A7-6235-44FE-AA84-4E0F699A6664}"/>
          </ac:spMkLst>
        </pc:spChg>
        <pc:spChg chg="add del">
          <ac:chgData name="Wankar, PranaySanjayrao" userId="S::pranaysanjayrao.wankar@fisglobal.com::8517f4f5-0aa7-493c-96b4-0da407a55563" providerId="AD" clId="Web-{CB6C5733-579F-4384-970D-AFAC86BDC655}" dt="2021-12-14T07:10:51.849" v="8"/>
          <ac:spMkLst>
            <pc:docMk/>
            <pc:sldMk cId="570377141" sldId="368"/>
            <ac:spMk id="5" creationId="{61FCC9E3-D172-4A05-8A99-E5FC2C000298}"/>
          </ac:spMkLst>
        </pc:spChg>
        <pc:spChg chg="add del">
          <ac:chgData name="Wankar, PranaySanjayrao" userId="S::pranaysanjayrao.wankar@fisglobal.com::8517f4f5-0aa7-493c-96b4-0da407a55563" providerId="AD" clId="Web-{CB6C5733-579F-4384-970D-AFAC86BDC655}" dt="2021-12-14T07:10:46.084" v="7"/>
          <ac:spMkLst>
            <pc:docMk/>
            <pc:sldMk cId="570377141" sldId="368"/>
            <ac:spMk id="6" creationId="{FE9E689F-48F3-48A9-8369-D96977E7D3D4}"/>
          </ac:spMkLst>
        </pc:spChg>
        <pc:spChg chg="add del">
          <ac:chgData name="Wankar, PranaySanjayrao" userId="S::pranaysanjayrao.wankar@fisglobal.com::8517f4f5-0aa7-493c-96b4-0da407a55563" providerId="AD" clId="Web-{CB6C5733-579F-4384-970D-AFAC86BDC655}" dt="2021-12-14T07:10:42.662" v="6"/>
          <ac:spMkLst>
            <pc:docMk/>
            <pc:sldMk cId="570377141" sldId="368"/>
            <ac:spMk id="7" creationId="{8F8AEA0E-559A-4274-8584-AC64F6674604}"/>
          </ac:spMkLst>
        </pc:spChg>
      </pc:sldChg>
    </pc:docChg>
  </pc:docChgLst>
  <pc:docChgLst>
    <pc:chgData name="R, Sneka" userId="S::sneka.r@fisglobal.com::97485107-55f1-4cd1-abd4-6759f96283f8" providerId="AD" clId="Web-{824B4F97-B54B-4C3E-BD56-EC7FC8FBE68A}"/>
    <pc:docChg chg="mod">
      <pc:chgData name="R, Sneka" userId="S::sneka.r@fisglobal.com::97485107-55f1-4cd1-abd4-6759f96283f8" providerId="AD" clId="Web-{824B4F97-B54B-4C3E-BD56-EC7FC8FBE68A}" dt="2023-04-10T05:43:17.849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09/04/2023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22" y="513627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1853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74" y="116632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  <p:pic>
        <p:nvPicPr>
          <p:cNvPr id="11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1853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n-mec.clear2pay.com/svn/repos/rd/core/OPF/trunk/doc/QA/Documentation/SpiraImportTemplate.xlsm" TargetMode="External"/><Relationship Id="rId2" Type="http://schemas.openxmlformats.org/officeDocument/2006/relationships/hyperlink" Target="http://www.inflectra.com/SpiraTest/Download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 - SPIRA</a:t>
            </a:r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Custom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Custom fields can be filled in by using a dropdown menu pointing to the related section under the lookup tab.</a:t>
            </a:r>
          </a:p>
          <a:p>
            <a:r>
              <a:rPr lang="en-US" dirty="0"/>
              <a:t>Dropdown lists will allow the user to select ‘simple’ or ‘complex’ instead of 821, 822…</a:t>
            </a:r>
          </a:p>
          <a:p>
            <a:r>
              <a:rPr lang="en-US" dirty="0"/>
              <a:t>2 buttons are added into lookup sheet allowing the user to switch from a version ‘Ready to be exported’ to a ‘User Friendly’ version and vice-versa.</a:t>
            </a:r>
          </a:p>
          <a:p>
            <a:r>
              <a:rPr lang="en-US" dirty="0" err="1"/>
              <a:t>Cutom</a:t>
            </a:r>
            <a:r>
              <a:rPr lang="en-US" dirty="0"/>
              <a:t> drop down field values needs to be added in </a:t>
            </a:r>
            <a:r>
              <a:rPr lang="en-US" dirty="0" err="1"/>
              <a:t>Spira</a:t>
            </a:r>
            <a:r>
              <a:rPr lang="en-US" dirty="0"/>
              <a:t>. </a:t>
            </a:r>
          </a:p>
          <a:p>
            <a:r>
              <a:rPr lang="en-US" dirty="0"/>
              <a:t>Custom field values in look up tab in excel needs to be taken from </a:t>
            </a:r>
            <a:r>
              <a:rPr lang="en-US" dirty="0" err="1"/>
              <a:t>Spira</a:t>
            </a:r>
            <a:r>
              <a:rPr lang="en-US" dirty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Custom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Custom fields in Test Case/Look Ups Tab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Spira</a:t>
            </a:r>
            <a:r>
              <a:rPr lang="en-US" sz="1700" dirty="0"/>
              <a:t>-&gt;Administration-&gt; Custom Properties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041775" cy="9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24250"/>
            <a:ext cx="4038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7" y="2316861"/>
            <a:ext cx="3965111" cy="1093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8" y="3590925"/>
            <a:ext cx="3962400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Cases /Folder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on Add-In menu, Connect to </a:t>
            </a:r>
            <a:r>
              <a:rPr lang="en-US" dirty="0" err="1"/>
              <a:t>Spira</a:t>
            </a:r>
            <a:r>
              <a:rPr lang="en-US" dirty="0"/>
              <a:t> by providing correct URL and user credentials.</a:t>
            </a:r>
          </a:p>
          <a:p>
            <a:pPr lvl="0"/>
            <a:r>
              <a:rPr lang="en-US" dirty="0"/>
              <a:t>Write test cases, define folders, sub-folders. To create sub-folders, remember to use the increase indent option (Ctrl + Alt + Tab) and the correct option in “Type” column of “Test Cases” tab.</a:t>
            </a:r>
          </a:p>
          <a:p>
            <a:pPr lvl="0"/>
            <a:r>
              <a:rPr lang="en-US" dirty="0"/>
              <a:t>To import to </a:t>
            </a:r>
            <a:r>
              <a:rPr lang="en-US" dirty="0" err="1"/>
              <a:t>Spira</a:t>
            </a:r>
            <a:r>
              <a:rPr lang="en-US" dirty="0"/>
              <a:t>, click the export button in excel add-in menu. The sheet gets updated with IDs of test folders / test cases / test steps.</a:t>
            </a:r>
          </a:p>
          <a:p>
            <a:r>
              <a:rPr lang="en-US" dirty="0"/>
              <a:t>Add Requirement ID, Release ID, Test Set ID from </a:t>
            </a:r>
            <a:r>
              <a:rPr lang="en-US" dirty="0" err="1"/>
              <a:t>Spira</a:t>
            </a:r>
            <a:r>
              <a:rPr lang="en-US" dirty="0"/>
              <a:t> into excel(Column F,G,H respectively).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Cases /Folder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Test Cases/Folder in Excel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Test Cases/Folder in </a:t>
            </a:r>
            <a:r>
              <a:rPr lang="en-US" sz="1700" dirty="0" err="1"/>
              <a:t>Spira</a:t>
            </a:r>
            <a:endParaRPr lang="en-US" sz="17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4040188" cy="388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04864"/>
            <a:ext cx="4041775" cy="388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Test Cases /Folder creation</a:t>
            </a:r>
            <a:endParaRPr lang="en-US" alt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29005" y="5157192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test case consists of a set of </a:t>
            </a: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steps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represent the individual actions a user must take to complete the test.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You can include other </a:t>
            </a: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test cases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steps within your test case. This allows you to build a library of reusable test components.</a:t>
            </a:r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13854"/>
            <a:ext cx="7026275" cy="384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1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Case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From Test Set Select and Execute the TC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Pass/Fail/Block the TC after execution. Add Results/Data/attachments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040188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10716"/>
            <a:ext cx="4041775" cy="3879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Test Case Execution</a:t>
            </a:r>
            <a:endParaRPr lang="en-US" alt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54102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You can execute groups of test cases - along with their test steps – so that the testers can follow the instructions and determine if the system being tested behaves as expected. Optionally a new incident can be raised in the system – linked to the test step failure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" y="1196752"/>
            <a:ext cx="7837487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Run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4221088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Every time you execute a test case, SpiraTest records every pass / failure as well as the associated incidents generated as a ‘Test Run’. These archived Test Runs can be viewed to determine if changes to the system have introduced failures to previously working functionality.</a:t>
            </a:r>
          </a:p>
        </p:txBody>
      </p:sp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12776"/>
            <a:ext cx="8339138" cy="25146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6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Reporting-&gt; Create report.</a:t>
            </a:r>
          </a:p>
          <a:p>
            <a:r>
              <a:rPr lang="en-US" dirty="0"/>
              <a:t>User has an option to create report for requirements, test cases, incidents and releases	</a:t>
            </a:r>
          </a:p>
          <a:p>
            <a:r>
              <a:rPr lang="en-US" dirty="0"/>
              <a:t>Select values in Standard field filters as per the requirement and generate the report.</a:t>
            </a:r>
          </a:p>
          <a:p>
            <a:r>
              <a:rPr lang="en-US" dirty="0"/>
              <a:t>User also has an option to generate various graphs for Requirement, Test Cases.</a:t>
            </a:r>
          </a:p>
          <a:p>
            <a:r>
              <a:rPr lang="en-US" dirty="0"/>
              <a:t>Report can be generated in various formats like MS word, Excel , Adobe Acrobat </a:t>
            </a:r>
            <a:r>
              <a:rPr lang="en-US" dirty="0" err="1"/>
              <a:t>PDF,etc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7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Reporting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Select the appropriate Report/Format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44" y="2321719"/>
            <a:ext cx="23241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24602"/>
            <a:ext cx="4041775" cy="36518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TABLE OF CONTENTS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0236" y="1173596"/>
            <a:ext cx="8238306" cy="2421084"/>
            <a:chOff x="1028180" y="2383007"/>
            <a:chExt cx="7288554" cy="3922422"/>
          </a:xfrm>
        </p:grpSpPr>
        <p:sp>
          <p:nvSpPr>
            <p:cNvPr id="7" name="Rounded Rectangle 6"/>
            <p:cNvSpPr/>
            <p:nvPr/>
          </p:nvSpPr>
          <p:spPr>
            <a:xfrm>
              <a:off x="1764776" y="2383007"/>
              <a:ext cx="6551958" cy="649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4572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Add- Ins</a:t>
              </a:r>
              <a:endParaRPr lang="en-US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4776" y="3199916"/>
              <a:ext cx="6551958" cy="649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45720" anchor="ctr"/>
            <a:lstStyle/>
            <a:p>
              <a:r>
                <a:rPr lang="en-US" dirty="0"/>
                <a:t>Overview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4776" y="4016826"/>
              <a:ext cx="6551958" cy="65162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45720" anchor="ctr"/>
            <a:lstStyle/>
            <a:p>
              <a:pPr>
                <a:lnSpc>
                  <a:spcPct val="90000"/>
                </a:lnSpc>
              </a:pPr>
              <a:r>
                <a:rPr lang="en-US" dirty="0"/>
                <a:t>Release/Iteration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30562" y="2383007"/>
              <a:ext cx="638724" cy="649520"/>
            </a:xfrm>
            <a:prstGeom prst="roundRect">
              <a:avLst/>
            </a:prstGeom>
            <a:solidFill>
              <a:srgbClr val="567ABC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0562" y="3199916"/>
              <a:ext cx="638724" cy="649520"/>
            </a:xfrm>
            <a:prstGeom prst="roundRect">
              <a:avLst/>
            </a:prstGeom>
            <a:solidFill>
              <a:srgbClr val="567ABC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0562" y="4016826"/>
              <a:ext cx="638724" cy="651622"/>
            </a:xfrm>
            <a:prstGeom prst="roundRect">
              <a:avLst/>
            </a:prstGeom>
            <a:solidFill>
              <a:srgbClr val="567ABC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64776" y="4806214"/>
              <a:ext cx="6551958" cy="65162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45720" anchor="ctr"/>
            <a:lstStyle/>
            <a:p>
              <a:r>
                <a:rPr lang="en-US" dirty="0"/>
                <a:t>Requirement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30562" y="4835837"/>
              <a:ext cx="638724" cy="651622"/>
            </a:xfrm>
            <a:prstGeom prst="roundRect">
              <a:avLst/>
            </a:prstGeom>
            <a:solidFill>
              <a:srgbClr val="567ABC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62396" y="5653807"/>
              <a:ext cx="6551958" cy="65162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45720" anchor="ctr"/>
            <a:lstStyle/>
            <a:p>
              <a:r>
                <a:rPr lang="en-US" dirty="0"/>
                <a:t>Test Sets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28180" y="5653807"/>
              <a:ext cx="638724" cy="651622"/>
            </a:xfrm>
            <a:prstGeom prst="roundRect">
              <a:avLst/>
            </a:prstGeom>
            <a:solidFill>
              <a:srgbClr val="567ABC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r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1300126" y="4301387"/>
            <a:ext cx="7405726" cy="423755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Custom Fields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0236" y="4301388"/>
            <a:ext cx="721954" cy="423756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00066" y="4860866"/>
            <a:ext cx="7405726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Test Case Execution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7544" y="4869159"/>
            <a:ext cx="721954" cy="432049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00066" y="6013084"/>
            <a:ext cx="7405726" cy="431957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Reporting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67544" y="6021378"/>
            <a:ext cx="721954" cy="431958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300066" y="5437020"/>
            <a:ext cx="7405726" cy="431957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Test Run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67544" y="5445314"/>
            <a:ext cx="721954" cy="431958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00126" y="4293096"/>
            <a:ext cx="7405726" cy="423755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Custom Fields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70236" y="4293097"/>
            <a:ext cx="721954" cy="423756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97434" y="3717032"/>
            <a:ext cx="7405726" cy="423755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r>
              <a:rPr lang="en-US" dirty="0"/>
              <a:t>Test Cases /Folder creation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7544" y="3717033"/>
            <a:ext cx="721954" cy="423756"/>
          </a:xfrm>
          <a:prstGeom prst="round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pic>
        <p:nvPicPr>
          <p:cNvPr id="26" name="Picture 2" descr="Useful PowerPoint presentation tips for better 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660975" cy="486170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3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Reporting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151" y="1260950"/>
            <a:ext cx="3828817" cy="5232074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ea typeface="Tahoma" panose="020B0604030504040204" pitchFamily="34" charset="0"/>
              </a:rPr>
              <a:t>SpiraTest includes an extensive </a:t>
            </a:r>
            <a:r>
              <a:rPr lang="en-US" altLang="en-US" sz="2000" b="1" dirty="0">
                <a:ea typeface="Tahoma" panose="020B0604030504040204" pitchFamily="34" charset="0"/>
              </a:rPr>
              <a:t>reports library</a:t>
            </a:r>
            <a:r>
              <a:rPr lang="en-US" altLang="en-US" sz="2000" dirty="0">
                <a:ea typeface="Tahoma" panose="020B0604030504040204" pitchFamily="34" charset="0"/>
              </a:rPr>
              <a:t> that can display information such as Requirements Coverage, Test Case Execution, and Incident Status.</a:t>
            </a:r>
          </a:p>
          <a:p>
            <a:r>
              <a:rPr lang="en-US" altLang="en-US" sz="2000" dirty="0">
                <a:ea typeface="Tahoma" panose="020B0604030504040204" pitchFamily="34" charset="0"/>
              </a:rPr>
              <a:t>SpiraTest allows you to build a </a:t>
            </a:r>
            <a:r>
              <a:rPr lang="en-US" altLang="en-US" sz="2000" b="1" dirty="0">
                <a:ea typeface="Tahoma" panose="020B0604030504040204" pitchFamily="34" charset="0"/>
              </a:rPr>
              <a:t>customized reporting</a:t>
            </a:r>
            <a:r>
              <a:rPr lang="en-US" altLang="en-US" sz="2000" dirty="0">
                <a:ea typeface="Tahoma" panose="020B0604030504040204" pitchFamily="34" charset="0"/>
              </a:rPr>
              <a:t> dashboard featuring your frequently-used graphs, charts and reports.</a:t>
            </a:r>
          </a:p>
          <a:p>
            <a:r>
              <a:rPr lang="en-US" altLang="en-US" sz="2000" dirty="0">
                <a:ea typeface="Tahoma" panose="020B0604030504040204" pitchFamily="34" charset="0"/>
              </a:rPr>
              <a:t>The graphs available include: Requirements Coverage, Test Run Progress, Incident Discovery Rate, Cumulative Artifact Counts</a:t>
            </a:r>
          </a:p>
          <a:p>
            <a:endParaRPr lang="en-US" altLang="en-US" dirty="0">
              <a:ea typeface="Tahom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768924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66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204864"/>
            <a:ext cx="4038600" cy="4084637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Manage requirements, features and use-cases </a:t>
            </a:r>
          </a:p>
          <a:p>
            <a:pPr eaLnBrk="1" hangingPunct="1"/>
            <a:r>
              <a:rPr lang="en-US" altLang="en-US" sz="2000" dirty="0"/>
              <a:t>Create, edit and execute test-cases </a:t>
            </a:r>
          </a:p>
          <a:p>
            <a:pPr eaLnBrk="1" hangingPunct="1"/>
            <a:r>
              <a:rPr lang="en-US" altLang="en-US" sz="2000" dirty="0"/>
              <a:t>Track bugs, enhancements, risks and issues </a:t>
            </a:r>
          </a:p>
          <a:p>
            <a:pPr eaLnBrk="1" hangingPunct="1"/>
            <a:r>
              <a:rPr lang="en-US" altLang="en-US" sz="2000" dirty="0"/>
              <a:t>Map tests to requirements to track coverage </a:t>
            </a:r>
          </a:p>
          <a:p>
            <a:pPr eaLnBrk="1" hangingPunct="1"/>
            <a:r>
              <a:rPr lang="en-US" altLang="en-US" sz="2000" dirty="0"/>
              <a:t>Clean and powerful user interface </a:t>
            </a:r>
          </a:p>
          <a:p>
            <a:pPr eaLnBrk="1" hangingPunct="1"/>
            <a:r>
              <a:rPr lang="en-US" altLang="en-US" sz="2000" dirty="0"/>
              <a:t>Support for template test cases 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4008" y="2204864"/>
            <a:ext cx="4038600" cy="4084637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Link bugs to test steps during test execution </a:t>
            </a:r>
          </a:p>
          <a:p>
            <a:pPr eaLnBrk="1" hangingPunct="1"/>
            <a:r>
              <a:rPr lang="en-US" altLang="en-US" sz="2000" dirty="0"/>
              <a:t>Drill down from requirements to tests and incidents </a:t>
            </a:r>
          </a:p>
          <a:p>
            <a:pPr eaLnBrk="1" hangingPunct="1"/>
            <a:r>
              <a:rPr lang="en-US" altLang="en-US" sz="2000" dirty="0"/>
              <a:t>Personalized dashboards and customizable reporting </a:t>
            </a:r>
          </a:p>
          <a:p>
            <a:pPr eaLnBrk="1" hangingPunct="1"/>
            <a:r>
              <a:rPr lang="en-US" altLang="en-US" sz="2000" dirty="0"/>
              <a:t>Web-based graphs and reports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9552" y="146345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dirty="0" err="1"/>
              <a:t>SpiraTest</a:t>
            </a:r>
            <a:r>
              <a:rPr lang="en-US" altLang="en-US" sz="1800" dirty="0"/>
              <a:t> manages your project's requirements, tests, bugs and issues in one environment, with complete traceability from inception to completion.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6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311899" y="1340768"/>
            <a:ext cx="2819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project has a dashboard home-page that summarizes all of the information regarding the project into a comprehensive, easily digestible form.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It provides a “one-stop-shop” for people interested in understanding the overall status and health of the project at a glance.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20687"/>
            <a:ext cx="5622925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2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 to </a:t>
            </a:r>
            <a:r>
              <a:rPr lang="en-US" dirty="0" err="1"/>
              <a:t>Inflectra</a:t>
            </a:r>
            <a:r>
              <a:rPr lang="en-US" dirty="0"/>
              <a:t> web site (</a:t>
            </a:r>
            <a:r>
              <a:rPr lang="en-US" u="sng" dirty="0">
                <a:hlinkClick r:id="rId2"/>
              </a:rPr>
              <a:t>http://www.inflectra.com/SpiraTest/Downloads.aspx</a:t>
            </a:r>
            <a:r>
              <a:rPr lang="en-US" dirty="0"/>
              <a:t>) and download/Install </a:t>
            </a:r>
            <a:r>
              <a:rPr lang="en-US" dirty="0" err="1"/>
              <a:t>Spira</a:t>
            </a:r>
            <a:r>
              <a:rPr lang="en-US" dirty="0"/>
              <a:t> Test MS-Office 2007 add-in.</a:t>
            </a:r>
          </a:p>
          <a:p>
            <a:pPr lvl="0"/>
            <a:r>
              <a:rPr lang="en-US" dirty="0"/>
              <a:t>Test Cases Template can be downloaded: </a:t>
            </a:r>
            <a:r>
              <a:rPr lang="en-US" u="sng" dirty="0">
                <a:hlinkClick r:id="rId3"/>
              </a:rPr>
              <a:t>https://svn-mec.clear2pay.com/svn/repos/rd/core/OPF/trunk/doc/QA/Documentation/SpiraImportTemplate.xlsm</a:t>
            </a:r>
            <a:endParaRPr lang="en-US" dirty="0"/>
          </a:p>
          <a:p>
            <a:pPr lvl="0"/>
            <a:r>
              <a:rPr lang="en-US" dirty="0"/>
              <a:t>In excel Add Ins tab should be visible where the user will be connected to the project.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933921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Release/Iteration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Spira</a:t>
            </a:r>
            <a:r>
              <a:rPr lang="en-US" dirty="0"/>
              <a:t> Navigate to Planning-&gt;Release.</a:t>
            </a:r>
          </a:p>
          <a:p>
            <a:r>
              <a:rPr lang="en-US" dirty="0"/>
              <a:t>Insert a Release/Iteration on Project basis.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3145"/>
            <a:ext cx="6629400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Spira</a:t>
            </a:r>
            <a:r>
              <a:rPr lang="en-US" dirty="0"/>
              <a:t> Navigate to Planning-</a:t>
            </a:r>
            <a:r>
              <a:rPr lang="en-US"/>
              <a:t>&gt;Requirement. </a:t>
            </a:r>
            <a:r>
              <a:rPr lang="en-US" dirty="0"/>
              <a:t>Create a Requirement per Project feature/Use Case/Importance/Release/Type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" y="3061852"/>
            <a:ext cx="9012382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5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Requirement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4876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342900" indent="-3429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DCC1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661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requirement is mapped to one or more test cases that can be used to validate that the functionality works as expected.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68760"/>
            <a:ext cx="8153400" cy="346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3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Navigate to Testing&gt;Test Sets. Create a Test Set per Requirement.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Map Test Cases to Test Set using Add Tests link.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4904"/>
            <a:ext cx="4040188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62679"/>
            <a:ext cx="4041775" cy="3175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E1E4-7AF6-460E-833D-5210A6970E49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4255F-28AD-4FD2-8CE7-03BDF7961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36438</TotalTime>
  <Words>601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Clear2Pay Template2010</vt:lpstr>
      <vt:lpstr>C2P India</vt:lpstr>
      <vt:lpstr>TABLE OF CONTENTS</vt:lpstr>
      <vt:lpstr>Overview</vt:lpstr>
      <vt:lpstr>Overview</vt:lpstr>
      <vt:lpstr>Add-Ins</vt:lpstr>
      <vt:lpstr>Release/Iteration</vt:lpstr>
      <vt:lpstr>Requirement</vt:lpstr>
      <vt:lpstr>Requirement</vt:lpstr>
      <vt:lpstr>Test Sets</vt:lpstr>
      <vt:lpstr>Custom Fields</vt:lpstr>
      <vt:lpstr>Custom Fields</vt:lpstr>
      <vt:lpstr>Test Cases /Folder creation</vt:lpstr>
      <vt:lpstr>Test Cases /Folder creation</vt:lpstr>
      <vt:lpstr>Test Cases /Folder creation</vt:lpstr>
      <vt:lpstr>Test Case Execution</vt:lpstr>
      <vt:lpstr>Test Case Execution</vt:lpstr>
      <vt:lpstr>Test Run</vt:lpstr>
      <vt:lpstr>Reporting</vt:lpstr>
      <vt:lpstr>Reporting</vt:lpstr>
      <vt:lpstr>Reporting</vt:lpstr>
      <vt:lpstr>Questions?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kvandewalle</dc:creator>
  <cp:lastModifiedBy>Inderpreet Bathla</cp:lastModifiedBy>
  <cp:revision>957</cp:revision>
  <cp:lastPrinted>2014-10-14T14:13:03Z</cp:lastPrinted>
  <dcterms:created xsi:type="dcterms:W3CDTF">2013-03-20T16:53:24Z</dcterms:created>
  <dcterms:modified xsi:type="dcterms:W3CDTF">2023-04-10T05:43:18Z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2023-04-10T05:43:17Z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5cd12e03-8f35-45f0-a8a1-377521ac19d6</vt:lpwstr>
  </property>
  <property fmtid="{D5CDD505-2E9C-101B-9397-08002B2CF9AE}" pid="9" name="MSIP_Label_9e1e58c1-766d-4ff4-9619-b604fc37898b_ContentBits">
    <vt:lpwstr>0</vt:lpwstr>
  </property>
</Properties>
</file>