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59368" y="213613"/>
            <a:ext cx="320040" cy="43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46744" y="0"/>
            <a:ext cx="5296535" cy="6857365"/>
          </a:xfrm>
          <a:custGeom>
            <a:avLst/>
            <a:gdLst/>
            <a:ahLst/>
            <a:cxnLst/>
            <a:rect l="l" t="t" r="r" b="b"/>
            <a:pathLst>
              <a:path w="5296534" h="6857365">
                <a:moveTo>
                  <a:pt x="151348" y="0"/>
                </a:moveTo>
                <a:lnTo>
                  <a:pt x="5296363" y="0"/>
                </a:lnTo>
                <a:lnTo>
                  <a:pt x="5296363" y="6843646"/>
                </a:lnTo>
                <a:lnTo>
                  <a:pt x="5139589" y="6857181"/>
                </a:lnTo>
                <a:lnTo>
                  <a:pt x="4653168" y="6721340"/>
                </a:lnTo>
                <a:lnTo>
                  <a:pt x="3812949" y="6171453"/>
                </a:lnTo>
                <a:lnTo>
                  <a:pt x="2594784" y="4942851"/>
                </a:lnTo>
                <a:lnTo>
                  <a:pt x="2616243" y="4892313"/>
                </a:lnTo>
                <a:lnTo>
                  <a:pt x="2636371" y="4842622"/>
                </a:lnTo>
                <a:lnTo>
                  <a:pt x="2655180" y="4793763"/>
                </a:lnTo>
                <a:lnTo>
                  <a:pt x="2672678" y="4745720"/>
                </a:lnTo>
                <a:lnTo>
                  <a:pt x="2688878" y="4698479"/>
                </a:lnTo>
                <a:lnTo>
                  <a:pt x="2703789" y="4652026"/>
                </a:lnTo>
                <a:lnTo>
                  <a:pt x="2717422" y="4606346"/>
                </a:lnTo>
                <a:lnTo>
                  <a:pt x="2729787" y="4561424"/>
                </a:lnTo>
                <a:lnTo>
                  <a:pt x="2740895" y="4517245"/>
                </a:lnTo>
                <a:lnTo>
                  <a:pt x="2750756" y="4473794"/>
                </a:lnTo>
                <a:lnTo>
                  <a:pt x="2759380" y="4431058"/>
                </a:lnTo>
                <a:lnTo>
                  <a:pt x="2766778" y="4389021"/>
                </a:lnTo>
                <a:lnTo>
                  <a:pt x="2772960" y="4347668"/>
                </a:lnTo>
                <a:lnTo>
                  <a:pt x="2777937" y="4306985"/>
                </a:lnTo>
                <a:lnTo>
                  <a:pt x="2781719" y="4266956"/>
                </a:lnTo>
                <a:lnTo>
                  <a:pt x="2784317" y="4227569"/>
                </a:lnTo>
                <a:lnTo>
                  <a:pt x="2785740" y="4188806"/>
                </a:lnTo>
                <a:lnTo>
                  <a:pt x="2786000" y="4150655"/>
                </a:lnTo>
                <a:lnTo>
                  <a:pt x="2785107" y="4113100"/>
                </a:lnTo>
                <a:lnTo>
                  <a:pt x="2779903" y="4039719"/>
                </a:lnTo>
                <a:lnTo>
                  <a:pt x="2770210" y="3968546"/>
                </a:lnTo>
                <a:lnTo>
                  <a:pt x="2756114" y="3899463"/>
                </a:lnTo>
                <a:lnTo>
                  <a:pt x="2737696" y="3832352"/>
                </a:lnTo>
                <a:lnTo>
                  <a:pt x="2715041" y="3767097"/>
                </a:lnTo>
                <a:lnTo>
                  <a:pt x="2688231" y="3703578"/>
                </a:lnTo>
                <a:lnTo>
                  <a:pt x="2657350" y="3641679"/>
                </a:lnTo>
                <a:lnTo>
                  <a:pt x="2622482" y="3581281"/>
                </a:lnTo>
                <a:lnTo>
                  <a:pt x="2583710" y="3522267"/>
                </a:lnTo>
                <a:lnTo>
                  <a:pt x="2541116" y="3464519"/>
                </a:lnTo>
                <a:lnTo>
                  <a:pt x="2494785" y="3407920"/>
                </a:lnTo>
                <a:lnTo>
                  <a:pt x="2444800" y="3352351"/>
                </a:lnTo>
                <a:lnTo>
                  <a:pt x="2391243" y="3297695"/>
                </a:lnTo>
                <a:lnTo>
                  <a:pt x="2363152" y="3270673"/>
                </a:lnTo>
                <a:lnTo>
                  <a:pt x="2334200" y="3243834"/>
                </a:lnTo>
                <a:lnTo>
                  <a:pt x="2304396" y="3217165"/>
                </a:lnTo>
                <a:lnTo>
                  <a:pt x="2273752" y="3190651"/>
                </a:lnTo>
                <a:lnTo>
                  <a:pt x="2242277" y="3164276"/>
                </a:lnTo>
                <a:lnTo>
                  <a:pt x="2209983" y="3138027"/>
                </a:lnTo>
                <a:lnTo>
                  <a:pt x="2176880" y="3111888"/>
                </a:lnTo>
                <a:lnTo>
                  <a:pt x="2142977" y="3085845"/>
                </a:lnTo>
                <a:lnTo>
                  <a:pt x="2108286" y="3059883"/>
                </a:lnTo>
                <a:lnTo>
                  <a:pt x="2072817" y="3033987"/>
                </a:lnTo>
                <a:lnTo>
                  <a:pt x="2036580" y="3008143"/>
                </a:lnTo>
                <a:lnTo>
                  <a:pt x="1999586" y="2982336"/>
                </a:lnTo>
                <a:lnTo>
                  <a:pt x="1961845" y="2956551"/>
                </a:lnTo>
                <a:lnTo>
                  <a:pt x="1923368" y="2930774"/>
                </a:lnTo>
                <a:lnTo>
                  <a:pt x="1884165" y="2904989"/>
                </a:lnTo>
                <a:lnTo>
                  <a:pt x="1844246" y="2879182"/>
                </a:lnTo>
                <a:lnTo>
                  <a:pt x="1762303" y="2827444"/>
                </a:lnTo>
                <a:lnTo>
                  <a:pt x="1677623" y="2775441"/>
                </a:lnTo>
                <a:lnTo>
                  <a:pt x="1545652" y="2696684"/>
                </a:lnTo>
                <a:lnTo>
                  <a:pt x="911641" y="2335770"/>
                </a:lnTo>
                <a:lnTo>
                  <a:pt x="105464" y="1851107"/>
                </a:lnTo>
                <a:lnTo>
                  <a:pt x="0" y="1728377"/>
                </a:lnTo>
                <a:lnTo>
                  <a:pt x="0" y="384905"/>
                </a:lnTo>
                <a:lnTo>
                  <a:pt x="151348" y="0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3319" y="3474465"/>
            <a:ext cx="5822950" cy="1154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5" dirty="0">
                <a:solidFill>
                  <a:srgbClr val="006FAC"/>
                </a:solidFill>
                <a:latin typeface="Verdana"/>
                <a:cs typeface="Verdana"/>
              </a:rPr>
              <a:t>Testing</a:t>
            </a: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Concepts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sz="1600" spc="5" dirty="0">
                <a:solidFill>
                  <a:srgbClr val="006FAC"/>
                </a:solidFill>
                <a:latin typeface="Verdana"/>
                <a:cs typeface="Verdana"/>
              </a:rPr>
              <a:t>Lesson 2: </a:t>
            </a:r>
            <a:r>
              <a:rPr sz="1600" spc="-30" dirty="0">
                <a:solidFill>
                  <a:srgbClr val="006FAC"/>
                </a:solidFill>
                <a:latin typeface="Verdana"/>
                <a:cs typeface="Verdana"/>
              </a:rPr>
              <a:t>Testing </a:t>
            </a:r>
            <a:r>
              <a:rPr sz="1600" spc="-5" dirty="0">
                <a:solidFill>
                  <a:srgbClr val="006FAC"/>
                </a:solidFill>
                <a:latin typeface="Verdana"/>
                <a:cs typeface="Verdana"/>
              </a:rPr>
              <a:t>throughout the </a:t>
            </a:r>
            <a:r>
              <a:rPr sz="1600" dirty="0">
                <a:solidFill>
                  <a:srgbClr val="006FAC"/>
                </a:solidFill>
                <a:latin typeface="Verdana"/>
                <a:cs typeface="Verdana"/>
              </a:rPr>
              <a:t>Software</a:t>
            </a:r>
            <a:r>
              <a:rPr sz="1600" spc="-1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6FAC"/>
                </a:solidFill>
                <a:latin typeface="Verdana"/>
                <a:cs typeface="Verdana"/>
              </a:rPr>
              <a:t>Development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solidFill>
                  <a:srgbClr val="006FAC"/>
                </a:solidFill>
                <a:latin typeface="Verdana"/>
                <a:cs typeface="Verdana"/>
              </a:rPr>
              <a:t>Life</a:t>
            </a:r>
            <a:r>
              <a:rPr sz="160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6FAC"/>
                </a:solidFill>
                <a:latin typeface="Verdana"/>
                <a:cs typeface="Verdana"/>
              </a:rPr>
              <a:t>Cycle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43402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Verification </a:t>
            </a:r>
            <a:r>
              <a:rPr spc="-5" dirty="0"/>
              <a:t>and </a:t>
            </a:r>
            <a:r>
              <a:rPr spc="-10" dirty="0"/>
              <a:t>Validation</a:t>
            </a:r>
            <a:r>
              <a:rPr spc="-125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341831"/>
            <a:ext cx="8291195" cy="4615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latin typeface="Verdana"/>
                <a:cs typeface="Verdana"/>
              </a:rPr>
              <a:t>Validation</a:t>
            </a:r>
            <a:endParaRPr sz="1700">
              <a:latin typeface="Verdana"/>
              <a:cs typeface="Verdana"/>
            </a:endParaRPr>
          </a:p>
          <a:p>
            <a:pPr marL="475615" indent="-461009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Wingdings"/>
              <a:buChar char=""/>
              <a:tabLst>
                <a:tab pos="475615" algn="l"/>
                <a:tab pos="476250" algn="l"/>
              </a:tabLst>
            </a:pPr>
            <a:r>
              <a:rPr sz="1700" spc="-10" dirty="0">
                <a:latin typeface="Verdana"/>
                <a:cs typeface="Verdana"/>
              </a:rPr>
              <a:t>Validation is </a:t>
            </a:r>
            <a:r>
              <a:rPr sz="1700" spc="-5" dirty="0">
                <a:latin typeface="Verdana"/>
                <a:cs typeface="Verdana"/>
              </a:rPr>
              <a:t>the following process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6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verification.</a:t>
            </a:r>
            <a:endParaRPr sz="1700">
              <a:latin typeface="Verdana"/>
              <a:cs typeface="Verdana"/>
            </a:endParaRPr>
          </a:p>
          <a:p>
            <a:pPr marL="475615" indent="-461009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Wingdings"/>
              <a:buChar char=""/>
              <a:tabLst>
                <a:tab pos="475615" algn="l"/>
                <a:tab pos="476250" algn="l"/>
              </a:tabLst>
            </a:pPr>
            <a:r>
              <a:rPr sz="1700" spc="-5" dirty="0">
                <a:latin typeface="Verdana"/>
                <a:cs typeface="Verdana"/>
              </a:rPr>
              <a:t>Purpose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10" dirty="0">
                <a:latin typeface="Verdana"/>
                <a:cs typeface="Verdana"/>
              </a:rPr>
              <a:t>Validation is </a:t>
            </a:r>
            <a:r>
              <a:rPr sz="1700" spc="-5" dirty="0">
                <a:latin typeface="Verdana"/>
                <a:cs typeface="Verdana"/>
              </a:rPr>
              <a:t>to </a:t>
            </a:r>
            <a:r>
              <a:rPr sz="1700" dirty="0">
                <a:latin typeface="Verdana"/>
                <a:cs typeface="Verdana"/>
              </a:rPr>
              <a:t>check : Are we </a:t>
            </a:r>
            <a:r>
              <a:rPr sz="1700" spc="-10" dirty="0">
                <a:latin typeface="Verdana"/>
                <a:cs typeface="Verdana"/>
              </a:rPr>
              <a:t>building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spc="-10" dirty="0">
                <a:latin typeface="Verdana"/>
                <a:cs typeface="Verdana"/>
              </a:rPr>
              <a:t>right</a:t>
            </a:r>
            <a:r>
              <a:rPr sz="1700" spc="1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product?</a:t>
            </a:r>
            <a:endParaRPr sz="1700">
              <a:latin typeface="Verdana"/>
              <a:cs typeface="Verdana"/>
            </a:endParaRPr>
          </a:p>
          <a:p>
            <a:pPr marL="475615" indent="-461009">
              <a:lnSpc>
                <a:spcPct val="100000"/>
              </a:lnSpc>
              <a:spcBef>
                <a:spcPts val="1535"/>
              </a:spcBef>
              <a:buClr>
                <a:srgbClr val="006FAC"/>
              </a:buClr>
              <a:buFont typeface="Wingdings"/>
              <a:buChar char=""/>
              <a:tabLst>
                <a:tab pos="475615" algn="l"/>
                <a:tab pos="476250" algn="l"/>
              </a:tabLst>
            </a:pPr>
            <a:r>
              <a:rPr sz="1700" spc="-10" dirty="0">
                <a:latin typeface="Verdana"/>
                <a:cs typeface="Verdana"/>
              </a:rPr>
              <a:t>Validation </a:t>
            </a:r>
            <a:r>
              <a:rPr sz="1700" spc="-5" dirty="0">
                <a:latin typeface="Verdana"/>
                <a:cs typeface="Verdana"/>
              </a:rPr>
              <a:t>refers </a:t>
            </a:r>
            <a:r>
              <a:rPr sz="1700" dirty="0">
                <a:latin typeface="Verdana"/>
                <a:cs typeface="Verdana"/>
              </a:rPr>
              <a:t>to a </a:t>
            </a:r>
            <a:r>
              <a:rPr sz="1700" spc="-5" dirty="0">
                <a:latin typeface="Verdana"/>
                <a:cs typeface="Verdana"/>
              </a:rPr>
              <a:t>different set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activities which ensures that</a:t>
            </a:r>
            <a:r>
              <a:rPr sz="1700" spc="1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endParaRPr sz="1700">
              <a:latin typeface="Verdana"/>
              <a:cs typeface="Verdana"/>
            </a:endParaRPr>
          </a:p>
          <a:p>
            <a:pPr marL="475615">
              <a:lnSpc>
                <a:spcPct val="100000"/>
              </a:lnSpc>
              <a:spcBef>
                <a:spcPts val="1010"/>
              </a:spcBef>
            </a:pPr>
            <a:r>
              <a:rPr sz="1700" spc="-5" dirty="0">
                <a:latin typeface="Verdana"/>
                <a:cs typeface="Verdana"/>
              </a:rPr>
              <a:t>software </a:t>
            </a:r>
            <a:r>
              <a:rPr sz="1700" dirty="0">
                <a:latin typeface="Verdana"/>
                <a:cs typeface="Verdana"/>
              </a:rPr>
              <a:t>that has </a:t>
            </a:r>
            <a:r>
              <a:rPr sz="1700" spc="-10" dirty="0">
                <a:latin typeface="Verdana"/>
                <a:cs typeface="Verdana"/>
              </a:rPr>
              <a:t>been built is traceable </a:t>
            </a:r>
            <a:r>
              <a:rPr sz="1700" spc="-5" dirty="0">
                <a:latin typeface="Verdana"/>
                <a:cs typeface="Verdana"/>
              </a:rPr>
              <a:t>to </a:t>
            </a:r>
            <a:r>
              <a:rPr sz="1700" dirty="0">
                <a:latin typeface="Verdana"/>
                <a:cs typeface="Verdana"/>
              </a:rPr>
              <a:t>customer</a:t>
            </a:r>
            <a:r>
              <a:rPr sz="1700" spc="1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requirements.</a:t>
            </a:r>
            <a:endParaRPr sz="1700">
              <a:latin typeface="Verdana"/>
              <a:cs typeface="Verdana"/>
            </a:endParaRPr>
          </a:p>
          <a:p>
            <a:pPr marL="475615" marR="575945" indent="-460375">
              <a:lnSpc>
                <a:spcPct val="150600"/>
              </a:lnSpc>
              <a:spcBef>
                <a:spcPts val="484"/>
              </a:spcBef>
              <a:buClr>
                <a:srgbClr val="006FAC"/>
              </a:buClr>
              <a:buFont typeface="Wingdings"/>
              <a:buChar char=""/>
              <a:tabLst>
                <a:tab pos="475615" algn="l"/>
                <a:tab pos="476250" algn="l"/>
              </a:tabLst>
            </a:pPr>
            <a:r>
              <a:rPr sz="1700" dirty="0">
                <a:latin typeface="Verdana"/>
                <a:cs typeface="Verdana"/>
              </a:rPr>
              <a:t>After each </a:t>
            </a:r>
            <a:r>
              <a:rPr sz="1700" spc="-10" dirty="0">
                <a:latin typeface="Verdana"/>
                <a:cs typeface="Verdana"/>
              </a:rPr>
              <a:t>validation </a:t>
            </a:r>
            <a:r>
              <a:rPr sz="1700" spc="-5" dirty="0">
                <a:latin typeface="Verdana"/>
                <a:cs typeface="Verdana"/>
              </a:rPr>
              <a:t>test </a:t>
            </a:r>
            <a:r>
              <a:rPr sz="1700" dirty="0">
                <a:latin typeface="Verdana"/>
                <a:cs typeface="Verdana"/>
              </a:rPr>
              <a:t>has </a:t>
            </a:r>
            <a:r>
              <a:rPr sz="1700" spc="-10" dirty="0">
                <a:latin typeface="Verdana"/>
                <a:cs typeface="Verdana"/>
              </a:rPr>
              <a:t>been </a:t>
            </a:r>
            <a:r>
              <a:rPr sz="1700" spc="-5" dirty="0">
                <a:latin typeface="Verdana"/>
                <a:cs typeface="Verdana"/>
              </a:rPr>
              <a:t>conducted, </a:t>
            </a:r>
            <a:r>
              <a:rPr sz="1700" dirty="0">
                <a:latin typeface="Verdana"/>
                <a:cs typeface="Verdana"/>
              </a:rPr>
              <a:t>one </a:t>
            </a:r>
            <a:r>
              <a:rPr sz="1700" spc="-5" dirty="0">
                <a:latin typeface="Verdana"/>
                <a:cs typeface="Verdana"/>
              </a:rPr>
              <a:t>of two possible  conditions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exist:</a:t>
            </a:r>
            <a:endParaRPr sz="1700">
              <a:latin typeface="Verdana"/>
              <a:cs typeface="Verdana"/>
            </a:endParaRPr>
          </a:p>
          <a:p>
            <a:pPr marL="872490" lvl="1" indent="-397510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AutoNum type="arabicPeriod"/>
              <a:tabLst>
                <a:tab pos="871855" algn="l"/>
                <a:tab pos="873125" algn="l"/>
              </a:tabLst>
            </a:pPr>
            <a:r>
              <a:rPr sz="1700" dirty="0">
                <a:latin typeface="Verdana"/>
                <a:cs typeface="Verdana"/>
              </a:rPr>
              <a:t>The function or </a:t>
            </a:r>
            <a:r>
              <a:rPr sz="1700" spc="-5" dirty="0">
                <a:latin typeface="Verdana"/>
                <a:cs typeface="Verdana"/>
              </a:rPr>
              <a:t>performance characteristics </a:t>
            </a:r>
            <a:r>
              <a:rPr sz="1700" dirty="0">
                <a:latin typeface="Verdana"/>
                <a:cs typeface="Verdana"/>
              </a:rPr>
              <a:t>conform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spc="5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specification</a:t>
            </a:r>
            <a:endParaRPr sz="1700">
              <a:latin typeface="Verdana"/>
              <a:cs typeface="Verdana"/>
            </a:endParaRPr>
          </a:p>
          <a:p>
            <a:pPr marL="872490">
              <a:lnSpc>
                <a:spcPct val="100000"/>
              </a:lnSpc>
              <a:spcBef>
                <a:spcPts val="1035"/>
              </a:spcBef>
            </a:pPr>
            <a:r>
              <a:rPr sz="1700" spc="5" dirty="0">
                <a:latin typeface="Verdana"/>
                <a:cs typeface="Verdana"/>
              </a:rPr>
              <a:t>and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accepted,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or</a:t>
            </a:r>
            <a:endParaRPr sz="1700">
              <a:latin typeface="Verdana"/>
              <a:cs typeface="Verdana"/>
            </a:endParaRPr>
          </a:p>
          <a:p>
            <a:pPr marL="872490" lvl="1" indent="-39751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AutoNum type="arabicPeriod" startAt="2"/>
              <a:tabLst>
                <a:tab pos="871855" algn="l"/>
                <a:tab pos="873125" algn="l"/>
              </a:tabLst>
            </a:pPr>
            <a:r>
              <a:rPr sz="1700" spc="-5" dirty="0">
                <a:latin typeface="Verdana"/>
                <a:cs typeface="Verdana"/>
              </a:rPr>
              <a:t>Deviation from specification </a:t>
            </a:r>
            <a:r>
              <a:rPr sz="1700" dirty="0">
                <a:latin typeface="Verdana"/>
                <a:cs typeface="Verdana"/>
              </a:rPr>
              <a:t>and a </a:t>
            </a:r>
            <a:r>
              <a:rPr sz="1700" spc="-5" dirty="0">
                <a:latin typeface="Verdana"/>
                <a:cs typeface="Verdana"/>
              </a:rPr>
              <a:t>deficiency </a:t>
            </a:r>
            <a:r>
              <a:rPr sz="1700" spc="-10" dirty="0">
                <a:latin typeface="Verdana"/>
                <a:cs typeface="Verdana"/>
              </a:rPr>
              <a:t>list is</a:t>
            </a:r>
            <a:r>
              <a:rPr sz="1700" spc="14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created.</a:t>
            </a:r>
            <a:endParaRPr sz="1700">
              <a:latin typeface="Verdana"/>
              <a:cs typeface="Verdana"/>
            </a:endParaRPr>
          </a:p>
          <a:p>
            <a:pPr marL="475615" indent="-461009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Font typeface="Wingdings"/>
              <a:buChar char=""/>
              <a:tabLst>
                <a:tab pos="475615" algn="l"/>
                <a:tab pos="476250" algn="l"/>
              </a:tabLst>
            </a:pPr>
            <a:r>
              <a:rPr sz="1700" spc="10" dirty="0">
                <a:latin typeface="Verdana"/>
                <a:cs typeface="Verdana"/>
              </a:rPr>
              <a:t>It </a:t>
            </a:r>
            <a:r>
              <a:rPr sz="1700" spc="-10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conducted </a:t>
            </a:r>
            <a:r>
              <a:rPr sz="1700" spc="-5" dirty="0">
                <a:latin typeface="Verdana"/>
                <a:cs typeface="Verdana"/>
              </a:rPr>
              <a:t>by </a:t>
            </a:r>
            <a:r>
              <a:rPr sz="1700" spc="-10" dirty="0">
                <a:latin typeface="Verdana"/>
                <a:cs typeface="Verdana"/>
              </a:rPr>
              <a:t>development </a:t>
            </a:r>
            <a:r>
              <a:rPr sz="1700" dirty="0">
                <a:latin typeface="Verdana"/>
                <a:cs typeface="Verdana"/>
              </a:rPr>
              <a:t>team </a:t>
            </a:r>
            <a:r>
              <a:rPr sz="1700" spc="-5" dirty="0">
                <a:latin typeface="Verdana"/>
                <a:cs typeface="Verdana"/>
              </a:rPr>
              <a:t>with the help from </a:t>
            </a:r>
            <a:r>
              <a:rPr sz="1700" dirty="0">
                <a:latin typeface="Verdana"/>
                <a:cs typeface="Verdana"/>
              </a:rPr>
              <a:t>QC</a:t>
            </a:r>
            <a:r>
              <a:rPr sz="1700" spc="6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team.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1089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8500" algn="l"/>
              </a:tabLst>
            </a:pPr>
            <a:r>
              <a:rPr spc="-5" dirty="0"/>
              <a:t>2.2	</a:t>
            </a:r>
            <a:r>
              <a:rPr spc="-65" dirty="0"/>
              <a:t>Test </a:t>
            </a:r>
            <a:r>
              <a:rPr spc="-15" dirty="0"/>
              <a:t>Levels</a:t>
            </a:r>
            <a:r>
              <a:rPr spc="55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08280"/>
            <a:ext cx="8221345" cy="500507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65"/>
              </a:spcBef>
            </a:pPr>
            <a:r>
              <a:rPr sz="1800" spc="-5" dirty="0">
                <a:latin typeface="Verdana"/>
                <a:cs typeface="Verdana"/>
              </a:rPr>
              <a:t>Unit (Component)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</a:t>
            </a:r>
            <a:endParaRPr sz="1800">
              <a:latin typeface="Verdana"/>
              <a:cs typeface="Verdana"/>
            </a:endParaRPr>
          </a:p>
          <a:p>
            <a:pPr marL="189230" marR="283210" indent="-173990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Unit testing is </a:t>
            </a:r>
            <a:r>
              <a:rPr sz="1600" dirty="0">
                <a:latin typeface="Verdana"/>
                <a:cs typeface="Verdana"/>
              </a:rPr>
              <a:t>code-based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spc="5" dirty="0">
                <a:latin typeface="Verdana"/>
                <a:cs typeface="Verdana"/>
              </a:rPr>
              <a:t>performed </a:t>
            </a:r>
            <a:r>
              <a:rPr sz="1600" dirty="0">
                <a:latin typeface="Verdana"/>
                <a:cs typeface="Verdana"/>
              </a:rPr>
              <a:t>primarily by developers </a:t>
            </a:r>
            <a:r>
              <a:rPr sz="1600" spc="-5" dirty="0">
                <a:latin typeface="Verdana"/>
                <a:cs typeface="Verdana"/>
              </a:rPr>
              <a:t>to  demonstrate that their </a:t>
            </a:r>
            <a:r>
              <a:rPr sz="1600" dirty="0">
                <a:latin typeface="Verdana"/>
                <a:cs typeface="Verdana"/>
              </a:rPr>
              <a:t>smallest pieces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executable </a:t>
            </a:r>
            <a:r>
              <a:rPr sz="1600" spc="5" dirty="0">
                <a:latin typeface="Verdana"/>
                <a:cs typeface="Verdana"/>
              </a:rPr>
              <a:t>code </a:t>
            </a:r>
            <a:r>
              <a:rPr sz="1600" dirty="0">
                <a:latin typeface="Verdana"/>
                <a:cs typeface="Verdana"/>
              </a:rPr>
              <a:t>function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suitably.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6FAC"/>
              </a:buClr>
              <a:buFont typeface="Wingdings"/>
              <a:buChar char=""/>
            </a:pPr>
            <a:endParaRPr sz="24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Integration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</a:t>
            </a:r>
            <a:endParaRPr sz="1800">
              <a:latin typeface="Verdana"/>
              <a:cs typeface="Verdana"/>
            </a:endParaRPr>
          </a:p>
          <a:p>
            <a:pPr marL="189230" marR="102235" indent="-173990" algn="just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Integration </a:t>
            </a:r>
            <a:r>
              <a:rPr sz="1600" spc="-5" dirty="0">
                <a:latin typeface="Verdana"/>
                <a:cs typeface="Verdana"/>
              </a:rPr>
              <a:t>testing </a:t>
            </a:r>
            <a:r>
              <a:rPr sz="1600" dirty="0">
                <a:latin typeface="Verdana"/>
                <a:cs typeface="Verdana"/>
              </a:rPr>
              <a:t>demonstrates </a:t>
            </a:r>
            <a:r>
              <a:rPr sz="1600" spc="-5" dirty="0">
                <a:latin typeface="Verdana"/>
                <a:cs typeface="Verdana"/>
              </a:rPr>
              <a:t>that two </a:t>
            </a:r>
            <a:r>
              <a:rPr sz="1600" spc="5" dirty="0">
                <a:latin typeface="Verdana"/>
                <a:cs typeface="Verdana"/>
              </a:rPr>
              <a:t>or more </a:t>
            </a:r>
            <a:r>
              <a:rPr sz="1600" spc="-5" dirty="0">
                <a:latin typeface="Verdana"/>
                <a:cs typeface="Verdana"/>
              </a:rPr>
              <a:t>units </a:t>
            </a:r>
            <a:r>
              <a:rPr sz="1600" spc="5" dirty="0">
                <a:latin typeface="Verdana"/>
                <a:cs typeface="Verdana"/>
              </a:rPr>
              <a:t>or </a:t>
            </a:r>
            <a:r>
              <a:rPr sz="1600" dirty="0">
                <a:latin typeface="Verdana"/>
                <a:cs typeface="Verdana"/>
              </a:rPr>
              <a:t>other</a:t>
            </a:r>
            <a:r>
              <a:rPr sz="1600" spc="-1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integrations  </a:t>
            </a:r>
            <a:r>
              <a:rPr sz="1600" spc="5" dirty="0">
                <a:latin typeface="Verdana"/>
                <a:cs typeface="Verdana"/>
              </a:rPr>
              <a:t>work </a:t>
            </a:r>
            <a:r>
              <a:rPr sz="1600" spc="-5" dirty="0">
                <a:latin typeface="Verdana"/>
                <a:cs typeface="Verdana"/>
              </a:rPr>
              <a:t>together </a:t>
            </a:r>
            <a:r>
              <a:rPr sz="1600" spc="-15" dirty="0">
                <a:latin typeface="Verdana"/>
                <a:cs typeface="Verdana"/>
              </a:rPr>
              <a:t>properly, </a:t>
            </a:r>
            <a:r>
              <a:rPr sz="1600" spc="-5" dirty="0">
                <a:latin typeface="Verdana"/>
                <a:cs typeface="Verdana"/>
              </a:rPr>
              <a:t>and tends to </a:t>
            </a:r>
            <a:r>
              <a:rPr sz="1600" dirty="0">
                <a:latin typeface="Verdana"/>
                <a:cs typeface="Verdana"/>
              </a:rPr>
              <a:t>focus </a:t>
            </a:r>
            <a:r>
              <a:rPr sz="1600" spc="5" dirty="0">
                <a:latin typeface="Verdana"/>
                <a:cs typeface="Verdana"/>
              </a:rPr>
              <a:t>on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interfaces specified </a:t>
            </a:r>
            <a:r>
              <a:rPr sz="1600" spc="-5" dirty="0">
                <a:latin typeface="Verdana"/>
                <a:cs typeface="Verdana"/>
              </a:rPr>
              <a:t>in </a:t>
            </a:r>
            <a:r>
              <a:rPr sz="1600" spc="10" dirty="0">
                <a:latin typeface="Verdana"/>
                <a:cs typeface="Verdana"/>
              </a:rPr>
              <a:t>low-  </a:t>
            </a:r>
            <a:r>
              <a:rPr sz="1600" spc="-5" dirty="0">
                <a:latin typeface="Verdana"/>
                <a:cs typeface="Verdana"/>
              </a:rPr>
              <a:t>level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design.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6FAC"/>
              </a:buClr>
              <a:buFont typeface="Wingdings"/>
              <a:buChar char=""/>
            </a:pPr>
            <a:endParaRPr sz="2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System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</a:t>
            </a:r>
            <a:endParaRPr sz="1800">
              <a:latin typeface="Verdana"/>
              <a:cs typeface="Verdana"/>
            </a:endParaRPr>
          </a:p>
          <a:p>
            <a:pPr marL="189230" marR="58419" indent="-173990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System </a:t>
            </a:r>
            <a:r>
              <a:rPr sz="1600" spc="-5" dirty="0">
                <a:latin typeface="Verdana"/>
                <a:cs typeface="Verdana"/>
              </a:rPr>
              <a:t>testing </a:t>
            </a:r>
            <a:r>
              <a:rPr sz="1600" dirty="0">
                <a:latin typeface="Verdana"/>
                <a:cs typeface="Verdana"/>
              </a:rPr>
              <a:t>demonstrates </a:t>
            </a:r>
            <a:r>
              <a:rPr sz="1600" spc="-5" dirty="0">
                <a:latin typeface="Verdana"/>
                <a:cs typeface="Verdana"/>
              </a:rPr>
              <a:t>that the </a:t>
            </a:r>
            <a:r>
              <a:rPr sz="1600" dirty="0">
                <a:latin typeface="Verdana"/>
                <a:cs typeface="Verdana"/>
              </a:rPr>
              <a:t>system </a:t>
            </a:r>
            <a:r>
              <a:rPr sz="1600" spc="5" dirty="0">
                <a:latin typeface="Verdana"/>
                <a:cs typeface="Verdana"/>
              </a:rPr>
              <a:t>works </a:t>
            </a:r>
            <a:r>
              <a:rPr sz="1600" dirty="0">
                <a:latin typeface="Verdana"/>
                <a:cs typeface="Verdana"/>
              </a:rPr>
              <a:t>end-to-end </a:t>
            </a:r>
            <a:r>
              <a:rPr sz="1600" spc="-5" dirty="0">
                <a:latin typeface="Verdana"/>
                <a:cs typeface="Verdana"/>
              </a:rPr>
              <a:t>in </a:t>
            </a:r>
            <a:r>
              <a:rPr sz="1600" dirty="0">
                <a:latin typeface="Verdana"/>
                <a:cs typeface="Verdana"/>
              </a:rPr>
              <a:t>a  </a:t>
            </a:r>
            <a:r>
              <a:rPr sz="1600" spc="-5" dirty="0">
                <a:latin typeface="Verdana"/>
                <a:cs typeface="Verdana"/>
              </a:rPr>
              <a:t>production-like environment to </a:t>
            </a:r>
            <a:r>
              <a:rPr sz="1600" spc="5" dirty="0">
                <a:latin typeface="Verdana"/>
                <a:cs typeface="Verdana"/>
              </a:rPr>
              <a:t>provide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business </a:t>
            </a:r>
            <a:r>
              <a:rPr sz="1600" spc="-5" dirty="0">
                <a:latin typeface="Verdana"/>
                <a:cs typeface="Verdana"/>
              </a:rPr>
              <a:t>functions </a:t>
            </a:r>
            <a:r>
              <a:rPr sz="1600" dirty="0">
                <a:latin typeface="Verdana"/>
                <a:cs typeface="Verdana"/>
              </a:rPr>
              <a:t>specified </a:t>
            </a:r>
            <a:r>
              <a:rPr sz="1600" spc="-5" dirty="0">
                <a:latin typeface="Verdana"/>
                <a:cs typeface="Verdana"/>
              </a:rPr>
              <a:t>in the  high-level</a:t>
            </a:r>
            <a:r>
              <a:rPr sz="1600" dirty="0">
                <a:latin typeface="Verdana"/>
                <a:cs typeface="Verdana"/>
              </a:rPr>
              <a:t> design.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6FAC"/>
              </a:buClr>
              <a:buFont typeface="Wingdings"/>
              <a:buChar char=""/>
            </a:pP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Acceptance </a:t>
            </a:r>
            <a:r>
              <a:rPr sz="1800" dirty="0">
                <a:latin typeface="Verdana"/>
                <a:cs typeface="Verdana"/>
              </a:rPr>
              <a:t>testing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Acceptance </a:t>
            </a:r>
            <a:r>
              <a:rPr sz="1600" spc="-5" dirty="0">
                <a:latin typeface="Verdana"/>
                <a:cs typeface="Verdana"/>
              </a:rPr>
              <a:t>testing is </a:t>
            </a:r>
            <a:r>
              <a:rPr sz="1600" dirty="0">
                <a:latin typeface="Verdana"/>
                <a:cs typeface="Verdana"/>
              </a:rPr>
              <a:t>conducted by business owners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users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dirty="0">
                <a:latin typeface="Verdana"/>
                <a:cs typeface="Verdana"/>
              </a:rPr>
              <a:t>confirm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that</a:t>
            </a:r>
            <a:endParaRPr sz="160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system </a:t>
            </a:r>
            <a:r>
              <a:rPr sz="1600" spc="5" dirty="0">
                <a:latin typeface="Verdana"/>
                <a:cs typeface="Verdana"/>
              </a:rPr>
              <a:t>does, </a:t>
            </a:r>
            <a:r>
              <a:rPr sz="1600" spc="-5" dirty="0">
                <a:latin typeface="Verdana"/>
                <a:cs typeface="Verdana"/>
              </a:rPr>
              <a:t>in </a:t>
            </a:r>
            <a:r>
              <a:rPr sz="1600" dirty="0">
                <a:latin typeface="Verdana"/>
                <a:cs typeface="Verdana"/>
              </a:rPr>
              <a:t>fact, </a:t>
            </a:r>
            <a:r>
              <a:rPr sz="1600" spc="5" dirty="0">
                <a:latin typeface="Verdana"/>
                <a:cs typeface="Verdana"/>
              </a:rPr>
              <a:t>meet </a:t>
            </a:r>
            <a:r>
              <a:rPr sz="1600" spc="-5" dirty="0">
                <a:latin typeface="Verdana"/>
                <a:cs typeface="Verdana"/>
              </a:rPr>
              <a:t>their </a:t>
            </a:r>
            <a:r>
              <a:rPr sz="1600" dirty="0">
                <a:latin typeface="Verdana"/>
                <a:cs typeface="Verdana"/>
              </a:rPr>
              <a:t>business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requirements.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1089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8500" algn="l"/>
              </a:tabLst>
            </a:pPr>
            <a:r>
              <a:rPr spc="-5" dirty="0"/>
              <a:t>2.2	</a:t>
            </a:r>
            <a:r>
              <a:rPr spc="-65" dirty="0"/>
              <a:t>Test </a:t>
            </a:r>
            <a:r>
              <a:rPr spc="-15" dirty="0"/>
              <a:t>Levels</a:t>
            </a:r>
            <a:r>
              <a:rPr spc="55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562227"/>
            <a:ext cx="8441690" cy="4925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levels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characterized </a:t>
            </a:r>
            <a:r>
              <a:rPr sz="1800" dirty="0">
                <a:latin typeface="Verdana"/>
                <a:cs typeface="Verdana"/>
              </a:rPr>
              <a:t>by </a:t>
            </a:r>
            <a:r>
              <a:rPr sz="1800" spc="-5" dirty="0">
                <a:latin typeface="Verdana"/>
                <a:cs typeface="Verdana"/>
              </a:rPr>
              <a:t>the following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attributes: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800" dirty="0">
                <a:latin typeface="Verdana"/>
                <a:cs typeface="Verdana"/>
              </a:rPr>
              <a:t>Specific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objectives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800" spc="-50" dirty="0">
                <a:latin typeface="Verdana"/>
                <a:cs typeface="Verdana"/>
              </a:rPr>
              <a:t>Test </a:t>
            </a:r>
            <a:r>
              <a:rPr sz="1800" dirty="0">
                <a:latin typeface="Verdana"/>
                <a:cs typeface="Verdana"/>
              </a:rPr>
              <a:t>basis, </a:t>
            </a:r>
            <a:r>
              <a:rPr sz="1800" spc="-5" dirty="0">
                <a:latin typeface="Verdana"/>
                <a:cs typeface="Verdana"/>
              </a:rPr>
              <a:t>referenced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5" dirty="0">
                <a:latin typeface="Verdana"/>
                <a:cs typeface="Verdana"/>
              </a:rPr>
              <a:t>derive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cases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800" spc="-50" dirty="0">
                <a:latin typeface="Verdana"/>
                <a:cs typeface="Verdana"/>
              </a:rPr>
              <a:t>Test </a:t>
            </a:r>
            <a:r>
              <a:rPr sz="1800" dirty="0">
                <a:latin typeface="Verdana"/>
                <a:cs typeface="Verdana"/>
              </a:rPr>
              <a:t>object </a:t>
            </a:r>
            <a:r>
              <a:rPr sz="1800" spc="-25" dirty="0">
                <a:latin typeface="Verdana"/>
                <a:cs typeface="Verdana"/>
              </a:rPr>
              <a:t>(i.e., </a:t>
            </a:r>
            <a:r>
              <a:rPr sz="1800" spc="-10" dirty="0">
                <a:latin typeface="Verdana"/>
                <a:cs typeface="Verdana"/>
              </a:rPr>
              <a:t>what </a:t>
            </a:r>
            <a:r>
              <a:rPr sz="1800" dirty="0">
                <a:latin typeface="Verdana"/>
                <a:cs typeface="Verdana"/>
              </a:rPr>
              <a:t>is being</a:t>
            </a:r>
            <a:r>
              <a:rPr sz="1800" spc="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tested)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800" spc="-25" dirty="0">
                <a:latin typeface="Verdana"/>
                <a:cs typeface="Verdana"/>
              </a:rPr>
              <a:t>Typical </a:t>
            </a:r>
            <a:r>
              <a:rPr sz="1800" dirty="0">
                <a:latin typeface="Verdana"/>
                <a:cs typeface="Verdana"/>
              </a:rPr>
              <a:t>defects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failures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560"/>
              </a:spcBef>
              <a:buClr>
                <a:srgbClr val="006FAC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800" spc="-5" dirty="0">
                <a:latin typeface="Verdana"/>
                <a:cs typeface="Verdana"/>
              </a:rPr>
              <a:t>Specific </a:t>
            </a:r>
            <a:r>
              <a:rPr sz="1800" dirty="0">
                <a:latin typeface="Verdana"/>
                <a:cs typeface="Verdana"/>
              </a:rPr>
              <a:t>approaches </a:t>
            </a:r>
            <a:r>
              <a:rPr sz="1800" spc="-10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responsibilities.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Verdana"/>
                <a:cs typeface="Verdana"/>
              </a:rPr>
              <a:t>For </a:t>
            </a:r>
            <a:r>
              <a:rPr sz="1800" spc="-5" dirty="0">
                <a:latin typeface="Verdana"/>
                <a:cs typeface="Verdana"/>
              </a:rPr>
              <a:t>every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level, </a:t>
            </a:r>
            <a:r>
              <a:rPr sz="1800" dirty="0">
                <a:latin typeface="Verdana"/>
                <a:cs typeface="Verdana"/>
              </a:rPr>
              <a:t>a suitable test </a:t>
            </a:r>
            <a:r>
              <a:rPr sz="1800" spc="-10" dirty="0">
                <a:latin typeface="Verdana"/>
                <a:cs typeface="Verdana"/>
              </a:rPr>
              <a:t>environment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required.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50100"/>
              </a:lnSpc>
              <a:spcBef>
                <a:spcPts val="500"/>
              </a:spcBef>
            </a:pPr>
            <a:r>
              <a:rPr sz="1800" b="1" spc="-10" dirty="0">
                <a:latin typeface="Verdana"/>
                <a:cs typeface="Verdana"/>
              </a:rPr>
              <a:t>Example </a:t>
            </a:r>
            <a:r>
              <a:rPr sz="1800" b="1" dirty="0">
                <a:latin typeface="Verdana"/>
                <a:cs typeface="Verdana"/>
              </a:rPr>
              <a:t>: </a:t>
            </a:r>
            <a:r>
              <a:rPr sz="1800" spc="-1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acceptance </a:t>
            </a:r>
            <a:r>
              <a:rPr sz="1800" dirty="0">
                <a:latin typeface="Verdana"/>
                <a:cs typeface="Verdana"/>
              </a:rPr>
              <a:t>testing, </a:t>
            </a:r>
            <a:r>
              <a:rPr sz="1800" spc="-5" dirty="0">
                <a:latin typeface="Verdana"/>
                <a:cs typeface="Verdana"/>
              </a:rPr>
              <a:t>for </a:t>
            </a:r>
            <a:r>
              <a:rPr sz="1800" dirty="0">
                <a:latin typeface="Verdana"/>
                <a:cs typeface="Verdana"/>
              </a:rPr>
              <a:t>example, a production-like test  </a:t>
            </a:r>
            <a:r>
              <a:rPr sz="1800" spc="-10" dirty="0">
                <a:latin typeface="Verdana"/>
                <a:cs typeface="Verdana"/>
              </a:rPr>
              <a:t>environment </a:t>
            </a:r>
            <a:r>
              <a:rPr sz="1800" dirty="0">
                <a:latin typeface="Verdana"/>
                <a:cs typeface="Verdana"/>
              </a:rPr>
              <a:t>is ideal, </a:t>
            </a:r>
            <a:r>
              <a:rPr sz="1800" spc="-5" dirty="0">
                <a:latin typeface="Verdana"/>
                <a:cs typeface="Verdana"/>
              </a:rPr>
              <a:t>while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component </a:t>
            </a:r>
            <a:r>
              <a:rPr sz="1800" dirty="0">
                <a:latin typeface="Verdana"/>
                <a:cs typeface="Verdana"/>
              </a:rPr>
              <a:t>testing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developers typically  </a:t>
            </a:r>
            <a:r>
              <a:rPr sz="1800" spc="-5" dirty="0">
                <a:latin typeface="Verdana"/>
                <a:cs typeface="Verdana"/>
              </a:rPr>
              <a:t>use </a:t>
            </a:r>
            <a:r>
              <a:rPr sz="1800" dirty="0">
                <a:latin typeface="Verdana"/>
                <a:cs typeface="Verdana"/>
              </a:rPr>
              <a:t>their </a:t>
            </a:r>
            <a:r>
              <a:rPr sz="1800" spc="-5" dirty="0">
                <a:latin typeface="Verdana"/>
                <a:cs typeface="Verdana"/>
              </a:rPr>
              <a:t>own development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environment.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2.2.1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160" y="375665"/>
            <a:ext cx="24777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Component</a:t>
            </a:r>
            <a:r>
              <a:rPr sz="2000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006FAC"/>
                </a:solidFill>
                <a:latin typeface="Verdana"/>
                <a:cs typeface="Verdana"/>
              </a:rPr>
              <a:t>Testing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052" y="1432255"/>
            <a:ext cx="8587740" cy="51327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47345" marR="5080" indent="-335280">
              <a:lnSpc>
                <a:spcPct val="150000"/>
              </a:lnSpc>
              <a:spcBef>
                <a:spcPts val="80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  <a:tab pos="6960234" algn="l"/>
                <a:tab pos="8350884" algn="l"/>
              </a:tabLst>
            </a:pPr>
            <a:r>
              <a:rPr sz="1700" dirty="0">
                <a:latin typeface="Verdana"/>
                <a:cs typeface="Verdana"/>
              </a:rPr>
              <a:t>The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most </a:t>
            </a:r>
            <a:r>
              <a:rPr sz="1700" spc="-5" dirty="0">
                <a:latin typeface="Verdana"/>
                <a:cs typeface="Verdana"/>
              </a:rPr>
              <a:t>'</a:t>
            </a:r>
            <a:r>
              <a:rPr sz="1700" dirty="0">
                <a:latin typeface="Verdana"/>
                <a:cs typeface="Verdana"/>
              </a:rPr>
              <a:t>m</a:t>
            </a:r>
            <a:r>
              <a:rPr sz="1700" spc="-10" dirty="0">
                <a:latin typeface="Verdana"/>
                <a:cs typeface="Verdana"/>
              </a:rPr>
              <a:t>i</a:t>
            </a:r>
            <a:r>
              <a:rPr sz="1700" dirty="0">
                <a:latin typeface="Verdana"/>
                <a:cs typeface="Verdana"/>
              </a:rPr>
              <a:t>c</a:t>
            </a:r>
            <a:r>
              <a:rPr sz="1700" spc="-10" dirty="0">
                <a:latin typeface="Verdana"/>
                <a:cs typeface="Verdana"/>
              </a:rPr>
              <a:t>r</a:t>
            </a:r>
            <a:r>
              <a:rPr sz="1700" dirty="0">
                <a:latin typeface="Verdana"/>
                <a:cs typeface="Verdana"/>
              </a:rPr>
              <a:t>o'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sc</a:t>
            </a:r>
            <a:r>
              <a:rPr sz="1700" spc="5" dirty="0">
                <a:latin typeface="Verdana"/>
                <a:cs typeface="Verdana"/>
              </a:rPr>
              <a:t>a</a:t>
            </a:r>
            <a:r>
              <a:rPr sz="1700" spc="-15" dirty="0">
                <a:latin typeface="Verdana"/>
                <a:cs typeface="Verdana"/>
              </a:rPr>
              <a:t>l</a:t>
            </a:r>
            <a:r>
              <a:rPr sz="1700" dirty="0">
                <a:latin typeface="Verdana"/>
                <a:cs typeface="Verdana"/>
              </a:rPr>
              <a:t>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</a:t>
            </a:r>
            <a:r>
              <a:rPr sz="1700" spc="-10" dirty="0">
                <a:latin typeface="Verdana"/>
                <a:cs typeface="Verdana"/>
              </a:rPr>
              <a:t>e</a:t>
            </a:r>
            <a:r>
              <a:rPr sz="1700" dirty="0">
                <a:latin typeface="Verdana"/>
                <a:cs typeface="Verdana"/>
              </a:rPr>
              <a:t>st</a:t>
            </a:r>
            <a:r>
              <a:rPr sz="1700" spc="-10" dirty="0">
                <a:latin typeface="Verdana"/>
                <a:cs typeface="Verdana"/>
              </a:rPr>
              <a:t>i</a:t>
            </a:r>
            <a:r>
              <a:rPr sz="1700" dirty="0">
                <a:latin typeface="Verdana"/>
                <a:cs typeface="Verdana"/>
              </a:rPr>
              <a:t>ng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</a:t>
            </a:r>
            <a:r>
              <a:rPr sz="1700" dirty="0">
                <a:latin typeface="Verdana"/>
                <a:cs typeface="Verdana"/>
              </a:rPr>
              <a:t>o </a:t>
            </a:r>
            <a:r>
              <a:rPr sz="1700" spc="-5" dirty="0">
                <a:latin typeface="Verdana"/>
                <a:cs typeface="Verdana"/>
              </a:rPr>
              <a:t>t</a:t>
            </a:r>
            <a:r>
              <a:rPr sz="1700" spc="-10" dirty="0">
                <a:latin typeface="Verdana"/>
                <a:cs typeface="Verdana"/>
              </a:rPr>
              <a:t>e</a:t>
            </a:r>
            <a:r>
              <a:rPr sz="1700" dirty="0">
                <a:latin typeface="Verdana"/>
                <a:cs typeface="Verdana"/>
              </a:rPr>
              <a:t>st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</a:t>
            </a:r>
            <a:r>
              <a:rPr sz="1700" spc="5" dirty="0">
                <a:latin typeface="Verdana"/>
                <a:cs typeface="Verdana"/>
              </a:rPr>
              <a:t>a</a:t>
            </a:r>
            <a:r>
              <a:rPr sz="1700" spc="-10" dirty="0">
                <a:latin typeface="Verdana"/>
                <a:cs typeface="Verdana"/>
              </a:rPr>
              <a:t>r</a:t>
            </a:r>
            <a:r>
              <a:rPr sz="1700" spc="-5" dirty="0">
                <a:latin typeface="Verdana"/>
                <a:cs typeface="Verdana"/>
              </a:rPr>
              <a:t>t</a:t>
            </a:r>
            <a:r>
              <a:rPr sz="1700" spc="-10" dirty="0">
                <a:latin typeface="Verdana"/>
                <a:cs typeface="Verdana"/>
              </a:rPr>
              <a:t>i</a:t>
            </a:r>
            <a:r>
              <a:rPr sz="1700" dirty="0">
                <a:latin typeface="Verdana"/>
                <a:cs typeface="Verdana"/>
              </a:rPr>
              <a:t>cu</a:t>
            </a:r>
            <a:r>
              <a:rPr sz="1700" spc="-10" dirty="0">
                <a:latin typeface="Verdana"/>
                <a:cs typeface="Verdana"/>
              </a:rPr>
              <a:t>l</a:t>
            </a:r>
            <a:r>
              <a:rPr sz="1700" spc="5" dirty="0">
                <a:latin typeface="Verdana"/>
                <a:cs typeface="Verdana"/>
              </a:rPr>
              <a:t>a</a:t>
            </a:r>
            <a:r>
              <a:rPr sz="1700" dirty="0">
                <a:latin typeface="Verdana"/>
                <a:cs typeface="Verdana"/>
              </a:rPr>
              <a:t>r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functi</a:t>
            </a:r>
            <a:r>
              <a:rPr sz="1700" spc="-5" dirty="0">
                <a:latin typeface="Verdana"/>
                <a:cs typeface="Verdana"/>
              </a:rPr>
              <a:t>o</a:t>
            </a:r>
            <a:r>
              <a:rPr sz="1700" dirty="0">
                <a:latin typeface="Verdana"/>
                <a:cs typeface="Verdana"/>
              </a:rPr>
              <a:t>ns,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pr</a:t>
            </a:r>
            <a:r>
              <a:rPr sz="1700" dirty="0">
                <a:latin typeface="Verdana"/>
                <a:cs typeface="Verdana"/>
              </a:rPr>
              <a:t>oc</a:t>
            </a:r>
            <a:r>
              <a:rPr sz="1700" spc="-15" dirty="0">
                <a:latin typeface="Verdana"/>
                <a:cs typeface="Verdana"/>
              </a:rPr>
              <a:t>e</a:t>
            </a:r>
            <a:r>
              <a:rPr sz="1700" spc="-10" dirty="0">
                <a:latin typeface="Verdana"/>
                <a:cs typeface="Verdana"/>
              </a:rPr>
              <a:t>d</a:t>
            </a:r>
            <a:r>
              <a:rPr sz="1700" dirty="0">
                <a:latin typeface="Verdana"/>
                <a:cs typeface="Verdana"/>
              </a:rPr>
              <a:t>u</a:t>
            </a:r>
            <a:r>
              <a:rPr sz="1700" spc="-10" dirty="0">
                <a:latin typeface="Verdana"/>
                <a:cs typeface="Verdana"/>
              </a:rPr>
              <a:t>re</a:t>
            </a:r>
            <a:r>
              <a:rPr sz="1700" dirty="0">
                <a:latin typeface="Verdana"/>
                <a:cs typeface="Verdana"/>
              </a:rPr>
              <a:t>s	or  code </a:t>
            </a:r>
            <a:r>
              <a:rPr sz="1700" spc="-5" dirty="0">
                <a:latin typeface="Verdana"/>
                <a:cs typeface="Verdana"/>
              </a:rPr>
              <a:t>modules </a:t>
            </a:r>
            <a:r>
              <a:rPr sz="1700" dirty="0">
                <a:latin typeface="Verdana"/>
                <a:cs typeface="Verdana"/>
              </a:rPr>
              <a:t>or components </a:t>
            </a:r>
            <a:r>
              <a:rPr sz="1700" spc="-5" dirty="0">
                <a:latin typeface="Verdana"/>
                <a:cs typeface="Verdana"/>
              </a:rPr>
              <a:t>is called </a:t>
            </a:r>
            <a:r>
              <a:rPr sz="1700" dirty="0">
                <a:latin typeface="Verdana"/>
                <a:cs typeface="Verdana"/>
              </a:rPr>
              <a:t>Component</a:t>
            </a:r>
            <a:r>
              <a:rPr sz="1700" spc="114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testing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;	Also </a:t>
            </a:r>
            <a:r>
              <a:rPr sz="1700" spc="-5" dirty="0">
                <a:latin typeface="Verdana"/>
                <a:cs typeface="Verdana"/>
              </a:rPr>
              <a:t>called </a:t>
            </a:r>
            <a:r>
              <a:rPr sz="1700" dirty="0">
                <a:latin typeface="Verdana"/>
                <a:cs typeface="Verdana"/>
              </a:rPr>
              <a:t>as  Module or Unit </a:t>
            </a:r>
            <a:r>
              <a:rPr sz="1700" spc="-5" dirty="0">
                <a:latin typeface="Verdana"/>
                <a:cs typeface="Verdana"/>
              </a:rPr>
              <a:t>testing</a:t>
            </a:r>
            <a:endParaRPr sz="1700">
              <a:latin typeface="Verdana"/>
              <a:cs typeface="Verdana"/>
            </a:endParaRPr>
          </a:p>
          <a:p>
            <a:pPr marL="347980" indent="-33528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700" spc="-25" dirty="0">
                <a:latin typeface="Verdana"/>
                <a:cs typeface="Verdana"/>
              </a:rPr>
              <a:t>Typically </a:t>
            </a:r>
            <a:r>
              <a:rPr sz="1700" dirty="0">
                <a:latin typeface="Verdana"/>
                <a:cs typeface="Verdana"/>
              </a:rPr>
              <a:t>done </a:t>
            </a:r>
            <a:r>
              <a:rPr sz="1700" spc="-5" dirty="0">
                <a:latin typeface="Verdana"/>
                <a:cs typeface="Verdana"/>
              </a:rPr>
              <a:t>by the programmer </a:t>
            </a:r>
            <a:r>
              <a:rPr sz="1700" dirty="0">
                <a:latin typeface="Verdana"/>
                <a:cs typeface="Verdana"/>
              </a:rPr>
              <a:t>and not </a:t>
            </a:r>
            <a:r>
              <a:rPr sz="1700" spc="-10" dirty="0">
                <a:latin typeface="Verdana"/>
                <a:cs typeface="Verdana"/>
              </a:rPr>
              <a:t>by </a:t>
            </a:r>
            <a:r>
              <a:rPr sz="1700" spc="-50" dirty="0">
                <a:latin typeface="Verdana"/>
                <a:cs typeface="Verdana"/>
              </a:rPr>
              <a:t>Test </a:t>
            </a:r>
            <a:r>
              <a:rPr sz="1700" spc="-5" dirty="0">
                <a:latin typeface="Verdana"/>
                <a:cs typeface="Verdana"/>
              </a:rPr>
              <a:t>Engineers, </a:t>
            </a:r>
            <a:r>
              <a:rPr sz="1700" spc="5" dirty="0">
                <a:latin typeface="Verdana"/>
                <a:cs typeface="Verdana"/>
              </a:rPr>
              <a:t>as </a:t>
            </a:r>
            <a:r>
              <a:rPr sz="1700" spc="-10" dirty="0">
                <a:latin typeface="Verdana"/>
                <a:cs typeface="Verdana"/>
              </a:rPr>
              <a:t>it</a:t>
            </a:r>
            <a:r>
              <a:rPr sz="1700" spc="13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requires</a:t>
            </a:r>
            <a:endParaRPr sz="1700">
              <a:latin typeface="Verdana"/>
              <a:cs typeface="Verdana"/>
            </a:endParaRPr>
          </a:p>
          <a:p>
            <a:pPr marL="347345">
              <a:lnSpc>
                <a:spcPct val="100000"/>
              </a:lnSpc>
              <a:spcBef>
                <a:spcPts val="1010"/>
              </a:spcBef>
            </a:pPr>
            <a:r>
              <a:rPr sz="1700" spc="-5" dirty="0">
                <a:latin typeface="Verdana"/>
                <a:cs typeface="Verdana"/>
              </a:rPr>
              <a:t>detailed knowledge </a:t>
            </a:r>
            <a:r>
              <a:rPr sz="1700" dirty="0">
                <a:latin typeface="Verdana"/>
                <a:cs typeface="Verdana"/>
              </a:rPr>
              <a:t>of the </a:t>
            </a:r>
            <a:r>
              <a:rPr sz="1700" spc="-5" dirty="0">
                <a:latin typeface="Verdana"/>
                <a:cs typeface="Verdana"/>
              </a:rPr>
              <a:t>internal </a:t>
            </a:r>
            <a:r>
              <a:rPr sz="1700" spc="-10" dirty="0">
                <a:latin typeface="Verdana"/>
                <a:cs typeface="Verdana"/>
              </a:rPr>
              <a:t>program </a:t>
            </a:r>
            <a:r>
              <a:rPr sz="1700" spc="-5" dirty="0">
                <a:latin typeface="Verdana"/>
                <a:cs typeface="Verdana"/>
              </a:rPr>
              <a:t>design </a:t>
            </a:r>
            <a:r>
              <a:rPr sz="1700" spc="5" dirty="0">
                <a:latin typeface="Verdana"/>
                <a:cs typeface="Verdana"/>
              </a:rPr>
              <a:t>and</a:t>
            </a:r>
            <a:r>
              <a:rPr sz="1700" spc="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code.</a:t>
            </a:r>
            <a:endParaRPr sz="1700">
              <a:latin typeface="Verdana"/>
              <a:cs typeface="Verdana"/>
            </a:endParaRPr>
          </a:p>
          <a:p>
            <a:pPr marL="347980" indent="-335280">
              <a:lnSpc>
                <a:spcPct val="100000"/>
              </a:lnSpc>
              <a:spcBef>
                <a:spcPts val="1540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700" spc="-10" dirty="0">
                <a:latin typeface="Verdana"/>
                <a:cs typeface="Verdana"/>
              </a:rPr>
              <a:t>Objectives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component testing</a:t>
            </a:r>
            <a:r>
              <a:rPr sz="1700" spc="8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include:</a:t>
            </a:r>
            <a:endParaRPr sz="1700">
              <a:latin typeface="Verdana"/>
              <a:cs typeface="Verdana"/>
            </a:endParaRPr>
          </a:p>
          <a:p>
            <a:pPr marL="805180" lvl="1" indent="-339090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Font typeface="Arial"/>
              <a:buChar char="•"/>
              <a:tabLst>
                <a:tab pos="805180" algn="l"/>
                <a:tab pos="805815" algn="l"/>
              </a:tabLst>
            </a:pPr>
            <a:r>
              <a:rPr sz="1700" spc="-10" dirty="0">
                <a:latin typeface="Verdana"/>
                <a:cs typeface="Verdana"/>
              </a:rPr>
              <a:t>Reducing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risk</a:t>
            </a:r>
            <a:endParaRPr sz="1700">
              <a:latin typeface="Verdana"/>
              <a:cs typeface="Verdana"/>
            </a:endParaRPr>
          </a:p>
          <a:p>
            <a:pPr marL="805180" lvl="1" indent="-33909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Arial"/>
              <a:buChar char="•"/>
              <a:tabLst>
                <a:tab pos="805180" algn="l"/>
                <a:tab pos="805815" algn="l"/>
              </a:tabLst>
            </a:pPr>
            <a:r>
              <a:rPr sz="1700" spc="-10" dirty="0">
                <a:latin typeface="Verdana"/>
                <a:cs typeface="Verdana"/>
              </a:rPr>
              <a:t>Verifying </a:t>
            </a:r>
            <a:r>
              <a:rPr sz="1700" spc="-5" dirty="0">
                <a:latin typeface="Verdana"/>
                <a:cs typeface="Verdana"/>
              </a:rPr>
              <a:t>whether </a:t>
            </a:r>
            <a:r>
              <a:rPr sz="1700" dirty="0">
                <a:latin typeface="Verdana"/>
                <a:cs typeface="Verdana"/>
              </a:rPr>
              <a:t>the functional </a:t>
            </a:r>
            <a:r>
              <a:rPr sz="1700" spc="5" dirty="0">
                <a:latin typeface="Verdana"/>
                <a:cs typeface="Verdana"/>
              </a:rPr>
              <a:t>and </a:t>
            </a:r>
            <a:r>
              <a:rPr sz="1700" dirty="0">
                <a:latin typeface="Verdana"/>
                <a:cs typeface="Verdana"/>
              </a:rPr>
              <a:t>non-functional </a:t>
            </a:r>
            <a:r>
              <a:rPr sz="1700" spc="-5" dirty="0">
                <a:latin typeface="Verdana"/>
                <a:cs typeface="Verdana"/>
              </a:rPr>
              <a:t>behaviors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-5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endParaRPr sz="1700">
              <a:latin typeface="Verdana"/>
              <a:cs typeface="Verdana"/>
            </a:endParaRPr>
          </a:p>
          <a:p>
            <a:pPr marL="805180">
              <a:lnSpc>
                <a:spcPct val="100000"/>
              </a:lnSpc>
              <a:spcBef>
                <a:spcPts val="1035"/>
              </a:spcBef>
            </a:pPr>
            <a:r>
              <a:rPr sz="1700" spc="-5" dirty="0">
                <a:latin typeface="Verdana"/>
                <a:cs typeface="Verdana"/>
              </a:rPr>
              <a:t>component </a:t>
            </a:r>
            <a:r>
              <a:rPr sz="1700" dirty="0">
                <a:latin typeface="Verdana"/>
                <a:cs typeface="Verdana"/>
              </a:rPr>
              <a:t>are as </a:t>
            </a:r>
            <a:r>
              <a:rPr sz="1700" spc="-5" dirty="0">
                <a:latin typeface="Verdana"/>
                <a:cs typeface="Verdana"/>
              </a:rPr>
              <a:t>designed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specified</a:t>
            </a:r>
            <a:endParaRPr sz="1700">
              <a:latin typeface="Verdana"/>
              <a:cs typeface="Verdana"/>
            </a:endParaRPr>
          </a:p>
          <a:p>
            <a:pPr marL="805180" lvl="1" indent="-33909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Arial"/>
              <a:buChar char="•"/>
              <a:tabLst>
                <a:tab pos="805180" algn="l"/>
                <a:tab pos="805815" algn="l"/>
              </a:tabLst>
            </a:pPr>
            <a:r>
              <a:rPr sz="1700" spc="-5" dirty="0">
                <a:latin typeface="Verdana"/>
                <a:cs typeface="Verdana"/>
              </a:rPr>
              <a:t>Building confidence </a:t>
            </a:r>
            <a:r>
              <a:rPr sz="1700" spc="-10" dirty="0">
                <a:latin typeface="Verdana"/>
                <a:cs typeface="Verdana"/>
              </a:rPr>
              <a:t>in </a:t>
            </a:r>
            <a:r>
              <a:rPr sz="1700" spc="-5" dirty="0">
                <a:latin typeface="Verdana"/>
                <a:cs typeface="Verdana"/>
              </a:rPr>
              <a:t>the component’s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quality</a:t>
            </a:r>
            <a:endParaRPr sz="1700">
              <a:latin typeface="Verdana"/>
              <a:cs typeface="Verdana"/>
            </a:endParaRPr>
          </a:p>
          <a:p>
            <a:pPr marL="805180" lvl="1" indent="-339090">
              <a:lnSpc>
                <a:spcPct val="100000"/>
              </a:lnSpc>
              <a:spcBef>
                <a:spcPts val="1535"/>
              </a:spcBef>
              <a:buClr>
                <a:srgbClr val="006FAC"/>
              </a:buClr>
              <a:buFont typeface="Arial"/>
              <a:buChar char="•"/>
              <a:tabLst>
                <a:tab pos="805180" algn="l"/>
                <a:tab pos="805815" algn="l"/>
              </a:tabLst>
            </a:pPr>
            <a:r>
              <a:rPr sz="1700" spc="-5" dirty="0">
                <a:latin typeface="Verdana"/>
                <a:cs typeface="Verdana"/>
              </a:rPr>
              <a:t>Finding defects in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component</a:t>
            </a:r>
            <a:endParaRPr sz="1700">
              <a:latin typeface="Verdana"/>
              <a:cs typeface="Verdana"/>
            </a:endParaRPr>
          </a:p>
          <a:p>
            <a:pPr marL="805180" lvl="1" indent="-33909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Arial"/>
              <a:buChar char="•"/>
              <a:tabLst>
                <a:tab pos="805180" algn="l"/>
                <a:tab pos="805815" algn="l"/>
              </a:tabLst>
            </a:pPr>
            <a:r>
              <a:rPr sz="1700" spc="-5" dirty="0">
                <a:latin typeface="Verdana"/>
                <a:cs typeface="Verdana"/>
              </a:rPr>
              <a:t>Preventing defects from escaping to higher test</a:t>
            </a:r>
            <a:r>
              <a:rPr sz="1700" spc="8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levels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1984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Component </a:t>
            </a:r>
            <a:r>
              <a:rPr dirty="0"/>
              <a:t>/Unit</a:t>
            </a:r>
            <a:r>
              <a:rPr spc="-30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79930"/>
            <a:ext cx="8729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Unit </a:t>
            </a:r>
            <a:r>
              <a:rPr sz="1800" dirty="0">
                <a:latin typeface="Verdana"/>
                <a:cs typeface="Verdana"/>
              </a:rPr>
              <a:t>testing </a:t>
            </a:r>
            <a:r>
              <a:rPr sz="1800" spc="-10" dirty="0">
                <a:latin typeface="Verdana"/>
                <a:cs typeface="Verdana"/>
              </a:rPr>
              <a:t>uncovers </a:t>
            </a:r>
            <a:r>
              <a:rPr sz="1800" dirty="0">
                <a:latin typeface="Verdana"/>
                <a:cs typeface="Verdana"/>
              </a:rPr>
              <a:t>errors in logic </a:t>
            </a:r>
            <a:r>
              <a:rPr sz="1800" spc="-5" dirty="0">
                <a:latin typeface="Verdana"/>
                <a:cs typeface="Verdana"/>
              </a:rPr>
              <a:t>and function within the </a:t>
            </a:r>
            <a:r>
              <a:rPr sz="1800" dirty="0">
                <a:latin typeface="Verdana"/>
                <a:cs typeface="Verdana"/>
              </a:rPr>
              <a:t>boundaries of a  </a:t>
            </a:r>
            <a:r>
              <a:rPr sz="1800" spc="-5" dirty="0">
                <a:latin typeface="Verdana"/>
                <a:cs typeface="Verdana"/>
              </a:rPr>
              <a:t>component.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724" y="3509771"/>
            <a:ext cx="1905000" cy="914400"/>
          </a:xfrm>
          <a:prstGeom prst="rect">
            <a:avLst/>
          </a:prstGeom>
          <a:solidFill>
            <a:srgbClr val="E2001F"/>
          </a:solidFill>
          <a:ln w="9144">
            <a:solidFill>
              <a:srgbClr val="000000"/>
            </a:solidFill>
          </a:ln>
        </p:spPr>
        <p:txBody>
          <a:bodyPr vert="horz" wrap="square" lIns="0" tIns="2559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14"/>
              </a:spcBef>
            </a:pP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Unit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59123" y="2290572"/>
            <a:ext cx="4343400" cy="2447925"/>
          </a:xfrm>
          <a:prstGeom prst="rect">
            <a:avLst/>
          </a:prstGeom>
          <a:solidFill>
            <a:srgbClr val="ECECEC"/>
          </a:solidFill>
          <a:ln w="9144">
            <a:solidFill>
              <a:srgbClr val="E2001F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5"/>
              </a:spcBef>
            </a:pPr>
            <a:r>
              <a:rPr sz="1600" dirty="0">
                <a:latin typeface="Verdana"/>
                <a:cs typeface="Verdana"/>
              </a:rPr>
              <a:t>Local </a:t>
            </a:r>
            <a:r>
              <a:rPr sz="1600" spc="-5" dirty="0">
                <a:latin typeface="Verdana"/>
                <a:cs typeface="Verdana"/>
              </a:rPr>
              <a:t>data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structures</a:t>
            </a:r>
            <a:endParaRPr sz="1600">
              <a:latin typeface="Verdana"/>
              <a:cs typeface="Verdana"/>
            </a:endParaRPr>
          </a:p>
          <a:p>
            <a:pPr marL="90805" marR="2160905">
              <a:lnSpc>
                <a:spcPts val="2880"/>
              </a:lnSpc>
              <a:spcBef>
                <a:spcPts val="259"/>
              </a:spcBef>
            </a:pPr>
            <a:r>
              <a:rPr sz="1600" dirty="0">
                <a:latin typeface="Verdana"/>
                <a:cs typeface="Verdana"/>
              </a:rPr>
              <a:t>Boundary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conditions  Independent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paths</a:t>
            </a:r>
            <a:endParaRPr sz="1600">
              <a:latin typeface="Verdana"/>
              <a:cs typeface="Verdana"/>
            </a:endParaRPr>
          </a:p>
          <a:p>
            <a:pPr marL="90805">
              <a:lnSpc>
                <a:spcPct val="100000"/>
              </a:lnSpc>
              <a:spcBef>
                <a:spcPts val="705"/>
              </a:spcBef>
              <a:tabLst>
                <a:tab pos="1632585" algn="l"/>
              </a:tabLst>
            </a:pPr>
            <a:r>
              <a:rPr sz="1600" spc="-5" dirty="0">
                <a:latin typeface="Verdana"/>
                <a:cs typeface="Verdana"/>
              </a:rPr>
              <a:t>Initialization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,	Loops, Control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flow</a:t>
            </a:r>
            <a:endParaRPr sz="1600">
              <a:latin typeface="Verdana"/>
              <a:cs typeface="Verdana"/>
            </a:endParaRPr>
          </a:p>
          <a:p>
            <a:pPr marL="90805">
              <a:lnSpc>
                <a:spcPct val="100000"/>
              </a:lnSpc>
            </a:pPr>
            <a:r>
              <a:rPr sz="1600" spc="5" dirty="0">
                <a:latin typeface="Verdana"/>
                <a:cs typeface="Verdana"/>
              </a:rPr>
              <a:t>errors</a:t>
            </a:r>
            <a:endParaRPr sz="1600">
              <a:latin typeface="Verdana"/>
              <a:cs typeface="Verdana"/>
            </a:endParaRPr>
          </a:p>
          <a:p>
            <a:pPr marL="90805" marR="1390650">
              <a:lnSpc>
                <a:spcPct val="150100"/>
              </a:lnSpc>
            </a:pPr>
            <a:r>
              <a:rPr sz="1600" dirty="0">
                <a:latin typeface="Verdana"/>
                <a:cs typeface="Verdana"/>
              </a:rPr>
              <a:t>Computations,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Comparison,  </a:t>
            </a:r>
            <a:r>
              <a:rPr sz="1600" spc="5" dirty="0">
                <a:latin typeface="Verdana"/>
                <a:cs typeface="Verdana"/>
              </a:rPr>
              <a:t>Error </a:t>
            </a:r>
            <a:r>
              <a:rPr sz="1600" spc="-5" dirty="0">
                <a:latin typeface="Verdana"/>
                <a:cs typeface="Verdana"/>
              </a:rPr>
              <a:t>handling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paths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20823" y="2959607"/>
            <a:ext cx="1560830" cy="550545"/>
            <a:chOff x="2020823" y="2959607"/>
            <a:chExt cx="1560830" cy="550545"/>
          </a:xfrm>
        </p:grpSpPr>
        <p:sp>
          <p:nvSpPr>
            <p:cNvPr id="7" name="object 7"/>
            <p:cNvSpPr/>
            <p:nvPr/>
          </p:nvSpPr>
          <p:spPr>
            <a:xfrm>
              <a:off x="2057399" y="2974847"/>
              <a:ext cx="1524000" cy="0"/>
            </a:xfrm>
            <a:custGeom>
              <a:avLst/>
              <a:gdLst/>
              <a:ahLst/>
              <a:cxnLst/>
              <a:rect l="l" t="t" r="r" b="b"/>
              <a:pathLst>
                <a:path w="1524000">
                  <a:moveTo>
                    <a:pt x="0" y="0"/>
                  </a:moveTo>
                  <a:lnTo>
                    <a:pt x="1524000" y="0"/>
                  </a:lnTo>
                </a:path>
              </a:pathLst>
            </a:custGeom>
            <a:ln w="30480">
              <a:solidFill>
                <a:srgbClr val="E200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20823" y="2976371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31750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31750" y="469900"/>
                  </a:lnTo>
                  <a:lnTo>
                    <a:pt x="31750" y="457200"/>
                  </a:lnTo>
                  <a:close/>
                </a:path>
                <a:path w="76200" h="533400">
                  <a:moveTo>
                    <a:pt x="44450" y="0"/>
                  </a:moveTo>
                  <a:lnTo>
                    <a:pt x="31750" y="0"/>
                  </a:lnTo>
                  <a:lnTo>
                    <a:pt x="31750" y="469900"/>
                  </a:lnTo>
                  <a:lnTo>
                    <a:pt x="44450" y="469900"/>
                  </a:lnTo>
                  <a:lnTo>
                    <a:pt x="44450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44450" y="457200"/>
                  </a:lnTo>
                  <a:lnTo>
                    <a:pt x="44450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2B0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4771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Component</a:t>
            </a:r>
            <a:r>
              <a:rPr spc="-2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904481"/>
            <a:ext cx="8181340" cy="54502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700" b="1" spc="-5" dirty="0">
                <a:latin typeface="Verdana"/>
                <a:cs typeface="Verdana"/>
              </a:rPr>
              <a:t>Test Basis </a:t>
            </a:r>
            <a:r>
              <a:rPr sz="1700" b="1" dirty="0">
                <a:latin typeface="Verdana"/>
                <a:cs typeface="Verdana"/>
              </a:rPr>
              <a:t>: </a:t>
            </a:r>
            <a:r>
              <a:rPr sz="1700" spc="-50" dirty="0">
                <a:latin typeface="Verdana"/>
                <a:cs typeface="Verdana"/>
              </a:rPr>
              <a:t>Test </a:t>
            </a:r>
            <a:r>
              <a:rPr sz="1700" dirty="0">
                <a:latin typeface="Verdana"/>
                <a:cs typeface="Verdana"/>
              </a:rPr>
              <a:t>basis for component </a:t>
            </a:r>
            <a:r>
              <a:rPr sz="1700" spc="-5" dirty="0">
                <a:latin typeface="Verdana"/>
                <a:cs typeface="Verdana"/>
              </a:rPr>
              <a:t>testing</a:t>
            </a:r>
            <a:r>
              <a:rPr sz="1700" spc="1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include: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spc="-5" dirty="0">
                <a:latin typeface="Verdana"/>
                <a:cs typeface="Verdana"/>
              </a:rPr>
              <a:t>Detailed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design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dirty="0">
                <a:latin typeface="Verdana"/>
                <a:cs typeface="Verdana"/>
              </a:rPr>
              <a:t>Code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dirty="0">
                <a:latin typeface="Verdana"/>
                <a:cs typeface="Verdana"/>
              </a:rPr>
              <a:t>Data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model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dirty="0">
                <a:latin typeface="Verdana"/>
                <a:cs typeface="Verdana"/>
              </a:rPr>
              <a:t>Component</a:t>
            </a:r>
            <a:r>
              <a:rPr sz="1700" spc="-5" dirty="0">
                <a:latin typeface="Verdana"/>
                <a:cs typeface="Verdana"/>
              </a:rPr>
              <a:t> specifications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6FAC"/>
              </a:buClr>
              <a:buFont typeface="Wingdings"/>
              <a:buChar char=""/>
            </a:pPr>
            <a:endParaRPr sz="2450">
              <a:latin typeface="Verdana"/>
              <a:cs typeface="Verdana"/>
            </a:endParaRPr>
          </a:p>
          <a:p>
            <a:pPr marL="15240">
              <a:lnSpc>
                <a:spcPct val="100000"/>
              </a:lnSpc>
              <a:tabLst>
                <a:tab pos="1798955" algn="l"/>
              </a:tabLst>
            </a:pPr>
            <a:r>
              <a:rPr sz="1700" b="1" spc="-5" dirty="0">
                <a:latin typeface="Verdana"/>
                <a:cs typeface="Verdana"/>
              </a:rPr>
              <a:t>Test</a:t>
            </a:r>
            <a:r>
              <a:rPr sz="1700" b="1" spc="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objects</a:t>
            </a:r>
            <a:r>
              <a:rPr sz="1700" b="1" spc="-5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:	</a:t>
            </a:r>
            <a:r>
              <a:rPr sz="1700" spc="-25" dirty="0">
                <a:latin typeface="Verdana"/>
                <a:cs typeface="Verdana"/>
              </a:rPr>
              <a:t>Typical </a:t>
            </a:r>
            <a:r>
              <a:rPr sz="1700" spc="-5" dirty="0">
                <a:latin typeface="Verdana"/>
                <a:cs typeface="Verdana"/>
              </a:rPr>
              <a:t>test objects </a:t>
            </a:r>
            <a:r>
              <a:rPr sz="1700" dirty="0">
                <a:latin typeface="Verdana"/>
                <a:cs typeface="Verdana"/>
              </a:rPr>
              <a:t>for </a:t>
            </a:r>
            <a:r>
              <a:rPr sz="1700" spc="-5" dirty="0">
                <a:latin typeface="Verdana"/>
                <a:cs typeface="Verdana"/>
              </a:rPr>
              <a:t>component testing</a:t>
            </a:r>
            <a:r>
              <a:rPr sz="1700" spc="9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include: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dirty="0">
                <a:latin typeface="Verdana"/>
                <a:cs typeface="Verdana"/>
              </a:rPr>
              <a:t>Components, units </a:t>
            </a:r>
            <a:r>
              <a:rPr sz="1700" spc="-5" dirty="0">
                <a:latin typeface="Verdana"/>
                <a:cs typeface="Verdana"/>
              </a:rPr>
              <a:t>or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modules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dirty="0">
                <a:latin typeface="Verdana"/>
                <a:cs typeface="Verdana"/>
              </a:rPr>
              <a:t>Code and </a:t>
            </a:r>
            <a:r>
              <a:rPr sz="1700" spc="-5" dirty="0">
                <a:latin typeface="Verdana"/>
                <a:cs typeface="Verdana"/>
              </a:rPr>
              <a:t>data structures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dirty="0">
                <a:latin typeface="Verdana"/>
                <a:cs typeface="Verdana"/>
              </a:rPr>
              <a:t>Classes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dirty="0">
                <a:latin typeface="Verdana"/>
                <a:cs typeface="Verdana"/>
              </a:rPr>
              <a:t>Database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modules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6FAC"/>
              </a:buClr>
              <a:buFont typeface="Wingdings"/>
              <a:buChar char=""/>
            </a:pPr>
            <a:endParaRPr sz="245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700" b="1" spc="-5" dirty="0">
                <a:latin typeface="Verdana"/>
                <a:cs typeface="Verdana"/>
              </a:rPr>
              <a:t>Typical defects and failures </a:t>
            </a:r>
            <a:r>
              <a:rPr sz="1700" b="1" dirty="0">
                <a:latin typeface="Verdana"/>
                <a:cs typeface="Verdana"/>
              </a:rPr>
              <a:t>: </a:t>
            </a:r>
            <a:r>
              <a:rPr sz="1700" spc="-25" dirty="0">
                <a:latin typeface="Verdana"/>
                <a:cs typeface="Verdana"/>
              </a:rPr>
              <a:t>Typical </a:t>
            </a:r>
            <a:r>
              <a:rPr sz="1700" spc="-5" dirty="0">
                <a:latin typeface="Verdana"/>
                <a:cs typeface="Verdana"/>
              </a:rPr>
              <a:t>defects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failures </a:t>
            </a:r>
            <a:r>
              <a:rPr sz="1700" dirty="0">
                <a:latin typeface="Verdana"/>
                <a:cs typeface="Verdana"/>
              </a:rPr>
              <a:t>for </a:t>
            </a:r>
            <a:r>
              <a:rPr sz="1700" spc="-5" dirty="0">
                <a:latin typeface="Verdana"/>
                <a:cs typeface="Verdana"/>
              </a:rPr>
              <a:t>component  testing include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dirty="0">
                <a:latin typeface="Verdana"/>
                <a:cs typeface="Verdana"/>
              </a:rPr>
              <a:t>Incorrect functionality </a:t>
            </a:r>
            <a:r>
              <a:rPr sz="1700" spc="-25" dirty="0">
                <a:latin typeface="Verdana"/>
                <a:cs typeface="Verdana"/>
              </a:rPr>
              <a:t>(e.g., </a:t>
            </a:r>
            <a:r>
              <a:rPr sz="1700" dirty="0">
                <a:latin typeface="Verdana"/>
                <a:cs typeface="Verdana"/>
              </a:rPr>
              <a:t>not as </a:t>
            </a:r>
            <a:r>
              <a:rPr sz="1700" spc="-5" dirty="0">
                <a:latin typeface="Verdana"/>
                <a:cs typeface="Verdana"/>
              </a:rPr>
              <a:t>described in design</a:t>
            </a:r>
            <a:r>
              <a:rPr sz="1700" spc="7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specifications)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dirty="0">
                <a:latin typeface="Verdana"/>
                <a:cs typeface="Verdana"/>
              </a:rPr>
              <a:t>Data </a:t>
            </a:r>
            <a:r>
              <a:rPr sz="1700" spc="-5" dirty="0">
                <a:latin typeface="Verdana"/>
                <a:cs typeface="Verdana"/>
              </a:rPr>
              <a:t>flow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problems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dirty="0">
                <a:latin typeface="Verdana"/>
                <a:cs typeface="Verdana"/>
              </a:rPr>
              <a:t>Incorrect code </a:t>
            </a:r>
            <a:r>
              <a:rPr sz="1700" spc="5" dirty="0">
                <a:latin typeface="Verdana"/>
                <a:cs typeface="Verdana"/>
              </a:rPr>
              <a:t>and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logic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2.2.2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160" y="375665"/>
            <a:ext cx="24041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Integration</a:t>
            </a:r>
            <a:r>
              <a:rPr sz="2000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testing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052" y="1479930"/>
            <a:ext cx="8750300" cy="419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 marR="845185" indent="-173990">
              <a:lnSpc>
                <a:spcPct val="100000"/>
              </a:lnSpc>
              <a:spcBef>
                <a:spcPts val="100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spc="-5" dirty="0">
                <a:latin typeface="Verdana"/>
                <a:cs typeface="Verdana"/>
              </a:rPr>
              <a:t>Integration </a:t>
            </a:r>
            <a:r>
              <a:rPr sz="1800" dirty="0">
                <a:latin typeface="Verdana"/>
                <a:cs typeface="Verdana"/>
              </a:rPr>
              <a:t>testing </a:t>
            </a:r>
            <a:r>
              <a:rPr sz="1800" spc="-5" dirty="0">
                <a:latin typeface="Verdana"/>
                <a:cs typeface="Verdana"/>
              </a:rPr>
              <a:t>focuses </a:t>
            </a:r>
            <a:r>
              <a:rPr sz="1800" dirty="0">
                <a:latin typeface="Verdana"/>
                <a:cs typeface="Verdana"/>
              </a:rPr>
              <a:t>on </a:t>
            </a:r>
            <a:r>
              <a:rPr sz="1800" spc="-5" dirty="0">
                <a:latin typeface="Verdana"/>
                <a:cs typeface="Verdana"/>
              </a:rPr>
              <a:t>interactions </a:t>
            </a:r>
            <a:r>
              <a:rPr sz="1800" dirty="0">
                <a:latin typeface="Verdana"/>
                <a:cs typeface="Verdana"/>
              </a:rPr>
              <a:t>between </a:t>
            </a:r>
            <a:r>
              <a:rPr sz="1800" spc="-5" dirty="0">
                <a:latin typeface="Verdana"/>
                <a:cs typeface="Verdana"/>
              </a:rPr>
              <a:t>components </a:t>
            </a:r>
            <a:r>
              <a:rPr sz="1800" dirty="0">
                <a:latin typeface="Verdana"/>
                <a:cs typeface="Verdana"/>
              </a:rPr>
              <a:t>or  </a:t>
            </a:r>
            <a:r>
              <a:rPr sz="1800" spc="-5" dirty="0">
                <a:latin typeface="Verdana"/>
                <a:cs typeface="Verdana"/>
              </a:rPr>
              <a:t>systems.</a:t>
            </a:r>
            <a:endParaRPr sz="1800">
              <a:latin typeface="Verdana"/>
              <a:cs typeface="Verdana"/>
            </a:endParaRPr>
          </a:p>
          <a:p>
            <a:pPr marL="347980" indent="-335280">
              <a:lnSpc>
                <a:spcPct val="100000"/>
              </a:lnSpc>
              <a:spcBef>
                <a:spcPts val="1150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spc="-5" dirty="0">
                <a:latin typeface="Verdana"/>
                <a:cs typeface="Verdana"/>
              </a:rPr>
              <a:t>Objectives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Integration </a:t>
            </a:r>
            <a:r>
              <a:rPr sz="1800" dirty="0">
                <a:latin typeface="Verdana"/>
                <a:cs typeface="Verdana"/>
              </a:rPr>
              <a:t>testing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include:</a:t>
            </a:r>
            <a:endParaRPr sz="1800">
              <a:latin typeface="Verdana"/>
              <a:cs typeface="Verdana"/>
            </a:endParaRPr>
          </a:p>
          <a:p>
            <a:pPr marL="805180" lvl="1" indent="-33909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Arial"/>
              <a:buChar char="•"/>
              <a:tabLst>
                <a:tab pos="805180" algn="l"/>
                <a:tab pos="805815" algn="l"/>
              </a:tabLst>
            </a:pPr>
            <a:r>
              <a:rPr sz="1800" spc="-10" dirty="0">
                <a:latin typeface="Verdana"/>
                <a:cs typeface="Verdana"/>
              </a:rPr>
              <a:t>Reducing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risk</a:t>
            </a:r>
            <a:endParaRPr sz="1800">
              <a:latin typeface="Verdana"/>
              <a:cs typeface="Verdana"/>
            </a:endParaRPr>
          </a:p>
          <a:p>
            <a:pPr marL="805180" lvl="1" indent="-339090">
              <a:lnSpc>
                <a:spcPct val="100000"/>
              </a:lnSpc>
              <a:spcBef>
                <a:spcPts val="1590"/>
              </a:spcBef>
              <a:buClr>
                <a:srgbClr val="006FAC"/>
              </a:buClr>
              <a:buFont typeface="Arial"/>
              <a:buChar char="•"/>
              <a:tabLst>
                <a:tab pos="805180" algn="l"/>
                <a:tab pos="805815" algn="l"/>
              </a:tabLst>
            </a:pPr>
            <a:r>
              <a:rPr sz="1800" spc="-15" dirty="0">
                <a:latin typeface="Verdana"/>
                <a:cs typeface="Verdana"/>
              </a:rPr>
              <a:t>Verifying </a:t>
            </a:r>
            <a:r>
              <a:rPr sz="1800" spc="-5" dirty="0">
                <a:latin typeface="Verdana"/>
                <a:cs typeface="Verdana"/>
              </a:rPr>
              <a:t>whether the functional </a:t>
            </a:r>
            <a:r>
              <a:rPr sz="1800" spc="-1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non-functional behaviors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1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  <a:p>
            <a:pPr marL="80518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Verdana"/>
                <a:cs typeface="Verdana"/>
              </a:rPr>
              <a:t>interfaces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as </a:t>
            </a:r>
            <a:r>
              <a:rPr sz="1800" dirty="0">
                <a:latin typeface="Verdana"/>
                <a:cs typeface="Verdana"/>
              </a:rPr>
              <a:t>designed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dirty="0">
                <a:latin typeface="Verdana"/>
                <a:cs typeface="Verdana"/>
              </a:rPr>
              <a:t> specified</a:t>
            </a:r>
            <a:endParaRPr sz="1800">
              <a:latin typeface="Verdana"/>
              <a:cs typeface="Verdana"/>
            </a:endParaRPr>
          </a:p>
          <a:p>
            <a:pPr marL="805180" lvl="1" indent="-33909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Arial"/>
              <a:buChar char="•"/>
              <a:tabLst>
                <a:tab pos="805180" algn="l"/>
                <a:tab pos="805815" algn="l"/>
              </a:tabLst>
            </a:pPr>
            <a:r>
              <a:rPr sz="1800" spc="-5" dirty="0">
                <a:latin typeface="Verdana"/>
                <a:cs typeface="Verdana"/>
              </a:rPr>
              <a:t>Building confidence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quality of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interfaces.</a:t>
            </a:r>
            <a:endParaRPr sz="1800">
              <a:latin typeface="Verdana"/>
              <a:cs typeface="Verdana"/>
            </a:endParaRPr>
          </a:p>
          <a:p>
            <a:pPr marL="805180" lvl="1" indent="-339090">
              <a:lnSpc>
                <a:spcPct val="100000"/>
              </a:lnSpc>
              <a:spcBef>
                <a:spcPts val="1560"/>
              </a:spcBef>
              <a:buClr>
                <a:srgbClr val="006FAC"/>
              </a:buClr>
              <a:buFont typeface="Arial"/>
              <a:buChar char="•"/>
              <a:tabLst>
                <a:tab pos="805180" algn="l"/>
                <a:tab pos="805815" algn="l"/>
              </a:tabLst>
            </a:pPr>
            <a:r>
              <a:rPr sz="1800" spc="-5" dirty="0">
                <a:latin typeface="Verdana"/>
                <a:cs typeface="Verdana"/>
              </a:rPr>
              <a:t>Finding </a:t>
            </a:r>
            <a:r>
              <a:rPr sz="1800" dirty="0">
                <a:latin typeface="Verdana"/>
                <a:cs typeface="Verdana"/>
              </a:rPr>
              <a:t>defects </a:t>
            </a:r>
            <a:r>
              <a:rPr sz="1800" spc="-5" dirty="0">
                <a:latin typeface="Verdana"/>
                <a:cs typeface="Verdana"/>
              </a:rPr>
              <a:t>(which </a:t>
            </a:r>
            <a:r>
              <a:rPr sz="1800" spc="-10" dirty="0">
                <a:latin typeface="Verdana"/>
                <a:cs typeface="Verdana"/>
              </a:rPr>
              <a:t>may </a:t>
            </a:r>
            <a:r>
              <a:rPr sz="1800" spc="-5" dirty="0">
                <a:latin typeface="Verdana"/>
                <a:cs typeface="Verdana"/>
              </a:rPr>
              <a:t>be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 interfaces themselves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9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within</a:t>
            </a:r>
            <a:endParaRPr sz="1800">
              <a:latin typeface="Verdana"/>
              <a:cs typeface="Verdana"/>
            </a:endParaRPr>
          </a:p>
          <a:p>
            <a:pPr marL="805180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latin typeface="Verdana"/>
                <a:cs typeface="Verdana"/>
              </a:rPr>
              <a:t>the components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systems)</a:t>
            </a:r>
            <a:endParaRPr sz="1800">
              <a:latin typeface="Verdana"/>
              <a:cs typeface="Verdana"/>
            </a:endParaRPr>
          </a:p>
          <a:p>
            <a:pPr marL="805180" lvl="1" indent="-33909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Arial"/>
              <a:buChar char="•"/>
              <a:tabLst>
                <a:tab pos="805180" algn="l"/>
                <a:tab pos="805815" algn="l"/>
              </a:tabLst>
            </a:pPr>
            <a:r>
              <a:rPr sz="1800" spc="-10" dirty="0">
                <a:latin typeface="Verdana"/>
                <a:cs typeface="Verdana"/>
              </a:rPr>
              <a:t>Preventing </a:t>
            </a:r>
            <a:r>
              <a:rPr sz="1800" dirty="0">
                <a:latin typeface="Verdana"/>
                <a:cs typeface="Verdana"/>
              </a:rPr>
              <a:t>defects </a:t>
            </a:r>
            <a:r>
              <a:rPr sz="1800" spc="-5" dirty="0">
                <a:latin typeface="Verdana"/>
                <a:cs typeface="Verdana"/>
              </a:rPr>
              <a:t>from escaping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5" dirty="0">
                <a:latin typeface="Verdana"/>
                <a:cs typeface="Verdana"/>
              </a:rPr>
              <a:t>higher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levels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59368" y="213613"/>
            <a:ext cx="320040" cy="43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1752600"/>
            <a:ext cx="7467600" cy="403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7281" y="375665"/>
            <a:ext cx="47237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solidFill>
                  <a:srgbClr val="006FAC"/>
                </a:solidFill>
                <a:latin typeface="Verdana"/>
                <a:cs typeface="Verdana"/>
              </a:rPr>
              <a:t>Why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Integration </a:t>
            </a:r>
            <a:r>
              <a:rPr sz="2000" spc="-35" dirty="0">
                <a:solidFill>
                  <a:srgbClr val="006FAC"/>
                </a:solidFill>
                <a:latin typeface="Verdana"/>
                <a:cs typeface="Verdana"/>
              </a:rPr>
              <a:t>Testing </a:t>
            </a:r>
            <a:r>
              <a:rPr sz="2000" spc="5" dirty="0">
                <a:solidFill>
                  <a:srgbClr val="006FAC"/>
                </a:solidFill>
                <a:latin typeface="Verdana"/>
                <a:cs typeface="Verdana"/>
              </a:rPr>
              <a:t>is</a:t>
            </a: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Required?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41986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75" dirty="0"/>
              <a:t>Two </a:t>
            </a:r>
            <a:r>
              <a:rPr spc="-15" dirty="0"/>
              <a:t>Levels </a:t>
            </a:r>
            <a:r>
              <a:rPr spc="-10" dirty="0"/>
              <a:t>of Integration</a:t>
            </a:r>
            <a:r>
              <a:rPr spc="85" dirty="0"/>
              <a:t> </a:t>
            </a:r>
            <a:r>
              <a:rPr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052" y="1425554"/>
            <a:ext cx="8451850" cy="392239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spc="-5" dirty="0">
                <a:latin typeface="Verdana"/>
                <a:cs typeface="Verdana"/>
              </a:rPr>
              <a:t>There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two different levels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integration </a:t>
            </a:r>
            <a:r>
              <a:rPr sz="1800" dirty="0">
                <a:latin typeface="Verdana"/>
                <a:cs typeface="Verdana"/>
              </a:rPr>
              <a:t>testing </a:t>
            </a:r>
            <a:r>
              <a:rPr sz="1800" spc="-5" dirty="0">
                <a:latin typeface="Verdana"/>
                <a:cs typeface="Verdana"/>
              </a:rPr>
              <a:t>which </a:t>
            </a:r>
            <a:r>
              <a:rPr sz="1800" spc="-10" dirty="0">
                <a:latin typeface="Verdana"/>
                <a:cs typeface="Verdana"/>
              </a:rPr>
              <a:t>may </a:t>
            </a:r>
            <a:r>
              <a:rPr sz="1800" dirty="0">
                <a:latin typeface="Verdana"/>
                <a:cs typeface="Verdana"/>
              </a:rPr>
              <a:t>be</a:t>
            </a:r>
            <a:r>
              <a:rPr sz="1800" spc="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carried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Verdana"/>
                <a:cs typeface="Verdana"/>
              </a:rPr>
              <a:t>out </a:t>
            </a:r>
            <a:r>
              <a:rPr sz="1800" dirty="0">
                <a:latin typeface="Verdana"/>
                <a:cs typeface="Verdana"/>
              </a:rPr>
              <a:t>on test objects of </a:t>
            </a:r>
            <a:r>
              <a:rPr sz="1800" spc="-10" dirty="0">
                <a:latin typeface="Verdana"/>
                <a:cs typeface="Verdana"/>
              </a:rPr>
              <a:t>varying </a:t>
            </a:r>
            <a:r>
              <a:rPr sz="1800" spc="-5" dirty="0">
                <a:latin typeface="Verdana"/>
                <a:cs typeface="Verdana"/>
              </a:rPr>
              <a:t>size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follows:</a:t>
            </a:r>
            <a:endParaRPr sz="1800">
              <a:latin typeface="Verdana"/>
              <a:cs typeface="Verdana"/>
            </a:endParaRPr>
          </a:p>
          <a:p>
            <a:pPr marL="475615" marR="73660" indent="-463550">
              <a:lnSpc>
                <a:spcPct val="15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75615" algn="l"/>
                <a:tab pos="476250" algn="l"/>
              </a:tabLst>
            </a:pPr>
            <a:r>
              <a:rPr sz="1800" b="1" spc="-10" dirty="0">
                <a:latin typeface="Verdana"/>
                <a:cs typeface="Verdana"/>
              </a:rPr>
              <a:t>Component </a:t>
            </a:r>
            <a:r>
              <a:rPr sz="1800" b="1" spc="-5" dirty="0">
                <a:latin typeface="Verdana"/>
                <a:cs typeface="Verdana"/>
              </a:rPr>
              <a:t>integration </a:t>
            </a:r>
            <a:r>
              <a:rPr sz="1800" b="1" dirty="0">
                <a:latin typeface="Verdana"/>
                <a:cs typeface="Verdana"/>
              </a:rPr>
              <a:t>testing </a:t>
            </a:r>
            <a:r>
              <a:rPr sz="1800" b="1" spc="-5" dirty="0">
                <a:latin typeface="Verdana"/>
                <a:cs typeface="Verdana"/>
              </a:rPr>
              <a:t>(CIT) </a:t>
            </a:r>
            <a:r>
              <a:rPr sz="1800" spc="-5" dirty="0">
                <a:latin typeface="Verdana"/>
                <a:cs typeface="Verdana"/>
              </a:rPr>
              <a:t>focuses </a:t>
            </a:r>
            <a:r>
              <a:rPr sz="1800" dirty="0">
                <a:latin typeface="Verdana"/>
                <a:cs typeface="Verdana"/>
              </a:rPr>
              <a:t>on </a:t>
            </a:r>
            <a:r>
              <a:rPr sz="1800" spc="-5" dirty="0">
                <a:latin typeface="Verdana"/>
                <a:cs typeface="Verdana"/>
              </a:rPr>
              <a:t>the interactions  and interfaces </a:t>
            </a:r>
            <a:r>
              <a:rPr sz="1800" dirty="0">
                <a:latin typeface="Verdana"/>
                <a:cs typeface="Verdana"/>
              </a:rPr>
              <a:t>between </a:t>
            </a:r>
            <a:r>
              <a:rPr sz="1800" spc="-5" dirty="0">
                <a:latin typeface="Verdana"/>
                <a:cs typeface="Verdana"/>
              </a:rPr>
              <a:t>integrated components. Component  integration </a:t>
            </a:r>
            <a:r>
              <a:rPr sz="1800" dirty="0">
                <a:latin typeface="Verdana"/>
                <a:cs typeface="Verdana"/>
              </a:rPr>
              <a:t>testing is performed </a:t>
            </a:r>
            <a:r>
              <a:rPr sz="1800" spc="-5" dirty="0">
                <a:latin typeface="Verdana"/>
                <a:cs typeface="Verdana"/>
              </a:rPr>
              <a:t>after component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testing.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6FAC"/>
              </a:buClr>
              <a:buFont typeface="Wingdings"/>
              <a:buChar char=""/>
            </a:pPr>
            <a:endParaRPr sz="2200">
              <a:latin typeface="Verdana"/>
              <a:cs typeface="Verdana"/>
            </a:endParaRPr>
          </a:p>
          <a:p>
            <a:pPr marL="475615" marR="93345" indent="-463550">
              <a:lnSpc>
                <a:spcPct val="150100"/>
              </a:lnSpc>
              <a:spcBef>
                <a:spcPts val="1575"/>
              </a:spcBef>
              <a:buClr>
                <a:srgbClr val="006FAC"/>
              </a:buClr>
              <a:buFont typeface="Wingdings"/>
              <a:buChar char=""/>
              <a:tabLst>
                <a:tab pos="475615" algn="l"/>
                <a:tab pos="476250" algn="l"/>
              </a:tabLst>
            </a:pPr>
            <a:r>
              <a:rPr sz="1800" b="1" dirty="0">
                <a:latin typeface="Verdana"/>
                <a:cs typeface="Verdana"/>
              </a:rPr>
              <a:t>System </a:t>
            </a:r>
            <a:r>
              <a:rPr sz="1800" b="1" spc="-5" dirty="0">
                <a:latin typeface="Verdana"/>
                <a:cs typeface="Verdana"/>
              </a:rPr>
              <a:t>integration </a:t>
            </a:r>
            <a:r>
              <a:rPr sz="1800" b="1" dirty="0">
                <a:latin typeface="Verdana"/>
                <a:cs typeface="Verdana"/>
              </a:rPr>
              <a:t>testing </a:t>
            </a:r>
            <a:r>
              <a:rPr sz="1800" b="1" spc="-5" dirty="0">
                <a:latin typeface="Verdana"/>
                <a:cs typeface="Verdana"/>
              </a:rPr>
              <a:t>(SIT) </a:t>
            </a:r>
            <a:r>
              <a:rPr sz="1800" spc="-5" dirty="0">
                <a:latin typeface="Verdana"/>
                <a:cs typeface="Verdana"/>
              </a:rPr>
              <a:t>focuses </a:t>
            </a:r>
            <a:r>
              <a:rPr sz="1800" dirty="0">
                <a:latin typeface="Verdana"/>
                <a:cs typeface="Verdana"/>
              </a:rPr>
              <a:t>on </a:t>
            </a:r>
            <a:r>
              <a:rPr sz="1800" spc="-5" dirty="0">
                <a:latin typeface="Verdana"/>
                <a:cs typeface="Verdana"/>
              </a:rPr>
              <a:t>the interactions and  interfaces </a:t>
            </a:r>
            <a:r>
              <a:rPr sz="1800" dirty="0">
                <a:latin typeface="Verdana"/>
                <a:cs typeface="Verdana"/>
              </a:rPr>
              <a:t>between systems, </a:t>
            </a:r>
            <a:r>
              <a:rPr sz="1800" spc="-5" dirty="0">
                <a:latin typeface="Verdana"/>
                <a:cs typeface="Verdana"/>
              </a:rPr>
              <a:t>packages, </a:t>
            </a:r>
            <a:r>
              <a:rPr sz="1800" spc="-10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micro services. </a:t>
            </a:r>
            <a:r>
              <a:rPr sz="1800" spc="-10" dirty="0">
                <a:latin typeface="Verdana"/>
                <a:cs typeface="Verdana"/>
              </a:rPr>
              <a:t>System  </a:t>
            </a:r>
            <a:r>
              <a:rPr sz="1800" spc="-5" dirty="0">
                <a:latin typeface="Verdana"/>
                <a:cs typeface="Verdana"/>
              </a:rPr>
              <a:t>integration </a:t>
            </a:r>
            <a:r>
              <a:rPr sz="1800" dirty="0">
                <a:latin typeface="Verdana"/>
                <a:cs typeface="Verdana"/>
              </a:rPr>
              <a:t>testing </a:t>
            </a:r>
            <a:r>
              <a:rPr sz="1800" spc="-10" dirty="0">
                <a:latin typeface="Verdana"/>
                <a:cs typeface="Verdana"/>
              </a:rPr>
              <a:t>may </a:t>
            </a:r>
            <a:r>
              <a:rPr sz="1800" dirty="0">
                <a:latin typeface="Verdana"/>
                <a:cs typeface="Verdana"/>
              </a:rPr>
              <a:t>be </a:t>
            </a:r>
            <a:r>
              <a:rPr sz="1800" spc="-5" dirty="0">
                <a:latin typeface="Verdana"/>
                <a:cs typeface="Verdana"/>
              </a:rPr>
              <a:t>done after system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4320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Integration</a:t>
            </a:r>
            <a:r>
              <a:rPr spc="-4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904481"/>
            <a:ext cx="7313295" cy="519112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700" b="1" spc="-5" dirty="0">
                <a:latin typeface="Verdana"/>
                <a:cs typeface="Verdana"/>
              </a:rPr>
              <a:t>Test Basis </a:t>
            </a:r>
            <a:r>
              <a:rPr sz="1700" b="1" dirty="0">
                <a:latin typeface="Verdana"/>
                <a:cs typeface="Verdana"/>
              </a:rPr>
              <a:t>: </a:t>
            </a:r>
            <a:r>
              <a:rPr sz="1700" spc="-50" dirty="0">
                <a:latin typeface="Verdana"/>
                <a:cs typeface="Verdana"/>
              </a:rPr>
              <a:t>Test </a:t>
            </a:r>
            <a:r>
              <a:rPr sz="1700" dirty="0">
                <a:latin typeface="Verdana"/>
                <a:cs typeface="Verdana"/>
              </a:rPr>
              <a:t>basis for </a:t>
            </a:r>
            <a:r>
              <a:rPr sz="1700" spc="-5" dirty="0">
                <a:latin typeface="Verdana"/>
                <a:cs typeface="Verdana"/>
              </a:rPr>
              <a:t>Integration testing</a:t>
            </a:r>
            <a:r>
              <a:rPr sz="1700" spc="114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include: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spc="-5" dirty="0">
                <a:latin typeface="Verdana"/>
                <a:cs typeface="Verdana"/>
              </a:rPr>
              <a:t>Software </a:t>
            </a:r>
            <a:r>
              <a:rPr sz="1700" dirty="0">
                <a:latin typeface="Verdana"/>
                <a:cs typeface="Verdana"/>
              </a:rPr>
              <a:t>and system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design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spc="-5" dirty="0">
                <a:latin typeface="Verdana"/>
                <a:cs typeface="Verdana"/>
              </a:rPr>
              <a:t>Sequence</a:t>
            </a:r>
            <a:r>
              <a:rPr sz="1700" spc="-10" dirty="0">
                <a:latin typeface="Verdana"/>
                <a:cs typeface="Verdana"/>
              </a:rPr>
              <a:t> diagrams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dirty="0">
                <a:latin typeface="Verdana"/>
                <a:cs typeface="Verdana"/>
              </a:rPr>
              <a:t>Interface and communication </a:t>
            </a:r>
            <a:r>
              <a:rPr sz="1700" spc="-5" dirty="0">
                <a:latin typeface="Verdana"/>
                <a:cs typeface="Verdana"/>
              </a:rPr>
              <a:t>protocol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specifications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dirty="0">
                <a:latin typeface="Verdana"/>
                <a:cs typeface="Verdana"/>
              </a:rPr>
              <a:t>Use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cases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spc="-5" dirty="0">
                <a:latin typeface="Verdana"/>
                <a:cs typeface="Verdana"/>
              </a:rPr>
              <a:t>Architecture </a:t>
            </a:r>
            <a:r>
              <a:rPr sz="1700" dirty="0">
                <a:latin typeface="Verdana"/>
                <a:cs typeface="Verdana"/>
              </a:rPr>
              <a:t>at component or system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level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spc="-10" dirty="0">
                <a:latin typeface="Verdana"/>
                <a:cs typeface="Verdana"/>
              </a:rPr>
              <a:t>Workflows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spc="-5" dirty="0">
                <a:latin typeface="Verdana"/>
                <a:cs typeface="Verdana"/>
              </a:rPr>
              <a:t>External interface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definitions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6FAC"/>
              </a:buClr>
              <a:buFont typeface="Wingdings"/>
              <a:buChar char=""/>
            </a:pPr>
            <a:endParaRPr sz="2500">
              <a:latin typeface="Verdana"/>
              <a:cs typeface="Verdana"/>
            </a:endParaRPr>
          </a:p>
          <a:p>
            <a:pPr marL="15240">
              <a:lnSpc>
                <a:spcPct val="100000"/>
              </a:lnSpc>
              <a:tabLst>
                <a:tab pos="1798955" algn="l"/>
              </a:tabLst>
            </a:pPr>
            <a:r>
              <a:rPr sz="1700" b="1" spc="-5" dirty="0">
                <a:latin typeface="Verdana"/>
                <a:cs typeface="Verdana"/>
              </a:rPr>
              <a:t>Test</a:t>
            </a:r>
            <a:r>
              <a:rPr sz="1700" b="1" spc="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objects</a:t>
            </a:r>
            <a:r>
              <a:rPr sz="1700" b="1" spc="-5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:	</a:t>
            </a:r>
            <a:r>
              <a:rPr sz="1700" spc="-25" dirty="0">
                <a:latin typeface="Verdana"/>
                <a:cs typeface="Verdana"/>
              </a:rPr>
              <a:t>Typical </a:t>
            </a:r>
            <a:r>
              <a:rPr sz="1700" spc="-5" dirty="0">
                <a:latin typeface="Verdana"/>
                <a:cs typeface="Verdana"/>
              </a:rPr>
              <a:t>test objects </a:t>
            </a:r>
            <a:r>
              <a:rPr sz="1700" dirty="0">
                <a:latin typeface="Verdana"/>
                <a:cs typeface="Verdana"/>
              </a:rPr>
              <a:t>for </a:t>
            </a:r>
            <a:r>
              <a:rPr sz="1700" spc="-5" dirty="0">
                <a:latin typeface="Verdana"/>
                <a:cs typeface="Verdana"/>
              </a:rPr>
              <a:t>Integration testing</a:t>
            </a:r>
            <a:r>
              <a:rPr sz="1700" spc="8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include: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dirty="0">
                <a:latin typeface="Verdana"/>
                <a:cs typeface="Verdana"/>
              </a:rPr>
              <a:t>Subsystems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dirty="0">
                <a:latin typeface="Verdana"/>
                <a:cs typeface="Verdana"/>
              </a:rPr>
              <a:t>Databases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dirty="0">
                <a:latin typeface="Verdana"/>
                <a:cs typeface="Verdana"/>
              </a:rPr>
              <a:t>Infrastructure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dirty="0">
                <a:latin typeface="Verdana"/>
                <a:cs typeface="Verdana"/>
              </a:rPr>
              <a:t>Interfaces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spc="5" dirty="0">
                <a:latin typeface="Verdana"/>
                <a:cs typeface="Verdana"/>
              </a:rPr>
              <a:t>APIs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spc="-5" dirty="0">
                <a:latin typeface="Verdana"/>
                <a:cs typeface="Verdana"/>
              </a:rPr>
              <a:t>Micro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services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3114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Lesson</a:t>
            </a:r>
            <a:r>
              <a:rPr spc="-5" dirty="0"/>
              <a:t> </a:t>
            </a:r>
            <a:r>
              <a:rPr spc="-10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9052" y="1480769"/>
            <a:ext cx="5001895" cy="3616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85" dirty="0">
                <a:latin typeface="Verdana"/>
                <a:cs typeface="Verdana"/>
              </a:rPr>
              <a:t>To </a:t>
            </a:r>
            <a:r>
              <a:rPr sz="1600" spc="-5" dirty="0">
                <a:latin typeface="Verdana"/>
                <a:cs typeface="Verdana"/>
              </a:rPr>
              <a:t>understand the following </a:t>
            </a:r>
            <a:r>
              <a:rPr sz="1600" dirty="0">
                <a:latin typeface="Verdana"/>
                <a:cs typeface="Verdana"/>
              </a:rPr>
              <a:t>topics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660"/>
              </a:spcBef>
              <a:buClr>
                <a:srgbClr val="006FAC"/>
              </a:buClr>
              <a:buSzPct val="78125"/>
              <a:buFont typeface="Wingdings"/>
              <a:buChar char=""/>
              <a:tabLst>
                <a:tab pos="186690" algn="l"/>
              </a:tabLst>
            </a:pPr>
            <a:r>
              <a:rPr sz="1600" dirty="0">
                <a:latin typeface="Verdana"/>
                <a:cs typeface="Verdana"/>
              </a:rPr>
              <a:t>Software Development Lifecycle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Models</a:t>
            </a:r>
            <a:endParaRPr sz="1600">
              <a:latin typeface="Verdana"/>
              <a:cs typeface="Verdana"/>
            </a:endParaRPr>
          </a:p>
          <a:p>
            <a:pPr marL="472440" lvl="1" indent="-232410">
              <a:lnSpc>
                <a:spcPct val="100000"/>
              </a:lnSpc>
              <a:spcBef>
                <a:spcPts val="1570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472440" algn="l"/>
                <a:tab pos="473075" algn="l"/>
              </a:tabLst>
            </a:pPr>
            <a:r>
              <a:rPr sz="1400" spc="-15" dirty="0">
                <a:latin typeface="Verdana"/>
                <a:cs typeface="Verdana"/>
              </a:rPr>
              <a:t>Software Development </a:t>
            </a:r>
            <a:r>
              <a:rPr sz="1400" spc="-5" dirty="0">
                <a:latin typeface="Verdana"/>
                <a:cs typeface="Verdana"/>
              </a:rPr>
              <a:t>and </a:t>
            </a:r>
            <a:r>
              <a:rPr sz="1400" spc="-15" dirty="0">
                <a:latin typeface="Verdana"/>
                <a:cs typeface="Verdana"/>
              </a:rPr>
              <a:t>Software</a:t>
            </a:r>
            <a:r>
              <a:rPr sz="1400" spc="19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  <a:p>
            <a:pPr marL="472440" lvl="1" indent="-232410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472440" algn="l"/>
                <a:tab pos="473075" algn="l"/>
              </a:tabLst>
            </a:pPr>
            <a:r>
              <a:rPr sz="1400" spc="-15" dirty="0">
                <a:latin typeface="Verdana"/>
                <a:cs typeface="Verdana"/>
              </a:rPr>
              <a:t>Software Development </a:t>
            </a:r>
            <a:r>
              <a:rPr sz="1400" spc="-20" dirty="0">
                <a:latin typeface="Verdana"/>
                <a:cs typeface="Verdana"/>
              </a:rPr>
              <a:t>Lifecycle </a:t>
            </a:r>
            <a:r>
              <a:rPr sz="1400" spc="-10" dirty="0">
                <a:latin typeface="Verdana"/>
                <a:cs typeface="Verdana"/>
              </a:rPr>
              <a:t>Models </a:t>
            </a:r>
            <a:r>
              <a:rPr sz="1400" spc="-20" dirty="0">
                <a:latin typeface="Verdana"/>
                <a:cs typeface="Verdana"/>
              </a:rPr>
              <a:t>in</a:t>
            </a:r>
            <a:r>
              <a:rPr sz="1400" spc="35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Context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006FAC"/>
              </a:buClr>
              <a:buFont typeface="Courier New"/>
              <a:buChar char="o"/>
            </a:pPr>
            <a:endParaRPr sz="13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buClr>
                <a:srgbClr val="006FAC"/>
              </a:buClr>
              <a:buSzPct val="78125"/>
              <a:buFont typeface="Wingdings"/>
              <a:buChar char=""/>
              <a:tabLst>
                <a:tab pos="186690" algn="l"/>
              </a:tabLst>
            </a:pPr>
            <a:r>
              <a:rPr sz="1600" spc="-45" dirty="0">
                <a:latin typeface="Verdana"/>
                <a:cs typeface="Verdana"/>
              </a:rPr>
              <a:t>Test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Levels</a:t>
            </a:r>
            <a:endParaRPr sz="1600">
              <a:latin typeface="Verdana"/>
              <a:cs typeface="Verdana"/>
            </a:endParaRPr>
          </a:p>
          <a:p>
            <a:pPr marL="472440" lvl="1" indent="-232410">
              <a:lnSpc>
                <a:spcPct val="100000"/>
              </a:lnSpc>
              <a:spcBef>
                <a:spcPts val="1565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472440" algn="l"/>
                <a:tab pos="473075" algn="l"/>
              </a:tabLst>
            </a:pPr>
            <a:r>
              <a:rPr sz="1400" spc="-10" dirty="0">
                <a:latin typeface="Verdana"/>
                <a:cs typeface="Verdana"/>
              </a:rPr>
              <a:t>Component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  <a:p>
            <a:pPr marL="472440" lvl="1" indent="-23241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472440" algn="l"/>
                <a:tab pos="473075" algn="l"/>
              </a:tabLst>
            </a:pPr>
            <a:r>
              <a:rPr sz="1400" spc="-10" dirty="0">
                <a:latin typeface="Verdana"/>
                <a:cs typeface="Verdana"/>
              </a:rPr>
              <a:t>Integration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  <a:p>
            <a:pPr marL="472440" lvl="1" indent="-23241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472440" algn="l"/>
                <a:tab pos="473075" algn="l"/>
              </a:tabLst>
            </a:pPr>
            <a:r>
              <a:rPr sz="1400" spc="-15" dirty="0">
                <a:latin typeface="Verdana"/>
                <a:cs typeface="Verdana"/>
              </a:rPr>
              <a:t>System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  <a:p>
            <a:pPr marL="472440" lvl="1" indent="-232410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472440" algn="l"/>
                <a:tab pos="473075" algn="l"/>
              </a:tabLst>
            </a:pPr>
            <a:r>
              <a:rPr sz="1400" spc="-10" dirty="0">
                <a:latin typeface="Verdana"/>
                <a:cs typeface="Verdana"/>
              </a:rPr>
              <a:t>Acceptance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4320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Integration</a:t>
            </a:r>
            <a:r>
              <a:rPr spc="-4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7281" y="1778888"/>
            <a:ext cx="8425180" cy="37769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latin typeface="Verdana"/>
                <a:cs typeface="Verdana"/>
              </a:rPr>
              <a:t>Typical defects and failures </a:t>
            </a:r>
            <a:r>
              <a:rPr sz="1700" b="1" dirty="0">
                <a:latin typeface="Verdana"/>
                <a:cs typeface="Verdana"/>
              </a:rPr>
              <a:t>for </a:t>
            </a:r>
            <a:r>
              <a:rPr sz="1700" b="1" spc="-5" dirty="0">
                <a:latin typeface="Verdana"/>
                <a:cs typeface="Verdana"/>
              </a:rPr>
              <a:t>CIT </a:t>
            </a:r>
            <a:r>
              <a:rPr sz="1700" b="1" dirty="0">
                <a:latin typeface="Verdana"/>
                <a:cs typeface="Verdana"/>
              </a:rPr>
              <a:t>include</a:t>
            </a:r>
            <a:r>
              <a:rPr sz="1700" b="1" spc="-16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808355" indent="-400685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Arial"/>
              <a:buChar char="•"/>
              <a:tabLst>
                <a:tab pos="808355" algn="l"/>
                <a:tab pos="808990" algn="l"/>
              </a:tabLst>
            </a:pPr>
            <a:r>
              <a:rPr sz="1700" dirty="0">
                <a:latin typeface="Verdana"/>
                <a:cs typeface="Verdana"/>
              </a:rPr>
              <a:t>Incorrect data, missing data, or </a:t>
            </a:r>
            <a:r>
              <a:rPr sz="1700" spc="-5" dirty="0">
                <a:latin typeface="Verdana"/>
                <a:cs typeface="Verdana"/>
              </a:rPr>
              <a:t>incorrect data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encoding</a:t>
            </a:r>
            <a:endParaRPr sz="1700">
              <a:latin typeface="Verdana"/>
              <a:cs typeface="Verdana"/>
            </a:endParaRPr>
          </a:p>
          <a:p>
            <a:pPr marL="808355" indent="-400685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Font typeface="Arial"/>
              <a:buChar char="•"/>
              <a:tabLst>
                <a:tab pos="808355" algn="l"/>
                <a:tab pos="808990" algn="l"/>
              </a:tabLst>
            </a:pPr>
            <a:r>
              <a:rPr sz="1700" dirty="0">
                <a:latin typeface="Verdana"/>
                <a:cs typeface="Verdana"/>
              </a:rPr>
              <a:t>Incorrect </a:t>
            </a:r>
            <a:r>
              <a:rPr sz="1700" spc="-5" dirty="0">
                <a:latin typeface="Verdana"/>
                <a:cs typeface="Verdana"/>
              </a:rPr>
              <a:t>sequencing </a:t>
            </a:r>
            <a:r>
              <a:rPr sz="1700" dirty="0">
                <a:latin typeface="Verdana"/>
                <a:cs typeface="Verdana"/>
              </a:rPr>
              <a:t>or </a:t>
            </a:r>
            <a:r>
              <a:rPr sz="1700" spc="-5" dirty="0">
                <a:latin typeface="Verdana"/>
                <a:cs typeface="Verdana"/>
              </a:rPr>
              <a:t>timing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interface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calls</a:t>
            </a:r>
            <a:endParaRPr sz="1700">
              <a:latin typeface="Verdana"/>
              <a:cs typeface="Verdana"/>
            </a:endParaRPr>
          </a:p>
          <a:p>
            <a:pPr marL="808355" indent="-400685">
              <a:lnSpc>
                <a:spcPct val="100000"/>
              </a:lnSpc>
              <a:spcBef>
                <a:spcPts val="1540"/>
              </a:spcBef>
              <a:buClr>
                <a:srgbClr val="006FAC"/>
              </a:buClr>
              <a:buFont typeface="Arial"/>
              <a:buChar char="•"/>
              <a:tabLst>
                <a:tab pos="808355" algn="l"/>
                <a:tab pos="808990" algn="l"/>
              </a:tabLst>
            </a:pPr>
            <a:r>
              <a:rPr sz="1700" dirty="0">
                <a:latin typeface="Verdana"/>
                <a:cs typeface="Verdana"/>
              </a:rPr>
              <a:t>Interface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mismatch</a:t>
            </a:r>
            <a:endParaRPr sz="1700">
              <a:latin typeface="Verdana"/>
              <a:cs typeface="Verdana"/>
            </a:endParaRPr>
          </a:p>
          <a:p>
            <a:pPr marL="808355" indent="-400685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Font typeface="Arial"/>
              <a:buChar char="•"/>
              <a:tabLst>
                <a:tab pos="808355" algn="l"/>
                <a:tab pos="808990" algn="l"/>
              </a:tabLst>
            </a:pPr>
            <a:r>
              <a:rPr sz="1700" spc="-15" dirty="0">
                <a:latin typeface="Verdana"/>
                <a:cs typeface="Verdana"/>
              </a:rPr>
              <a:t>Failures </a:t>
            </a:r>
            <a:r>
              <a:rPr sz="1700" spc="-10" dirty="0">
                <a:latin typeface="Verdana"/>
                <a:cs typeface="Verdana"/>
              </a:rPr>
              <a:t>in </a:t>
            </a:r>
            <a:r>
              <a:rPr sz="1700" dirty="0">
                <a:latin typeface="Verdana"/>
                <a:cs typeface="Verdana"/>
              </a:rPr>
              <a:t>communication </a:t>
            </a:r>
            <a:r>
              <a:rPr sz="1700" spc="-5" dirty="0">
                <a:latin typeface="Verdana"/>
                <a:cs typeface="Verdana"/>
              </a:rPr>
              <a:t>between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components</a:t>
            </a:r>
            <a:endParaRPr sz="1700">
              <a:latin typeface="Verdana"/>
              <a:cs typeface="Verdana"/>
            </a:endParaRPr>
          </a:p>
          <a:p>
            <a:pPr marL="808355" indent="-400685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Arial"/>
              <a:buChar char="•"/>
              <a:tabLst>
                <a:tab pos="808355" algn="l"/>
                <a:tab pos="808990" algn="l"/>
              </a:tabLst>
            </a:pPr>
            <a:r>
              <a:rPr sz="1700" dirty="0">
                <a:latin typeface="Verdana"/>
                <a:cs typeface="Verdana"/>
              </a:rPr>
              <a:t>Unhandled or </a:t>
            </a:r>
            <a:r>
              <a:rPr sz="1700" spc="-10" dirty="0">
                <a:latin typeface="Verdana"/>
                <a:cs typeface="Verdana"/>
              </a:rPr>
              <a:t>improperly </a:t>
            </a:r>
            <a:r>
              <a:rPr sz="1700" spc="-5" dirty="0">
                <a:latin typeface="Verdana"/>
                <a:cs typeface="Verdana"/>
              </a:rPr>
              <a:t>handled </a:t>
            </a:r>
            <a:r>
              <a:rPr sz="1700" dirty="0">
                <a:latin typeface="Verdana"/>
                <a:cs typeface="Verdana"/>
              </a:rPr>
              <a:t>communication </a:t>
            </a:r>
            <a:r>
              <a:rPr sz="1700" spc="-5" dirty="0">
                <a:latin typeface="Verdana"/>
                <a:cs typeface="Verdana"/>
              </a:rPr>
              <a:t>failures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between</a:t>
            </a:r>
            <a:endParaRPr sz="1700">
              <a:latin typeface="Verdana"/>
              <a:cs typeface="Verdana"/>
            </a:endParaRPr>
          </a:p>
          <a:p>
            <a:pPr marL="808355">
              <a:lnSpc>
                <a:spcPct val="100000"/>
              </a:lnSpc>
              <a:spcBef>
                <a:spcPts val="1035"/>
              </a:spcBef>
            </a:pPr>
            <a:r>
              <a:rPr sz="1700" spc="-5" dirty="0">
                <a:latin typeface="Verdana"/>
                <a:cs typeface="Verdana"/>
              </a:rPr>
              <a:t>components</a:t>
            </a:r>
            <a:endParaRPr sz="1700">
              <a:latin typeface="Verdana"/>
              <a:cs typeface="Verdana"/>
            </a:endParaRPr>
          </a:p>
          <a:p>
            <a:pPr marL="808355" indent="-400685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Arial"/>
              <a:buChar char="•"/>
              <a:tabLst>
                <a:tab pos="808355" algn="l"/>
                <a:tab pos="808990" algn="l"/>
              </a:tabLst>
            </a:pPr>
            <a:r>
              <a:rPr sz="1700" dirty="0">
                <a:latin typeface="Verdana"/>
                <a:cs typeface="Verdana"/>
              </a:rPr>
              <a:t>Incorrect assumptions about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meaning, units, or </a:t>
            </a:r>
            <a:r>
              <a:rPr sz="1700" spc="-5" dirty="0">
                <a:latin typeface="Verdana"/>
                <a:cs typeface="Verdana"/>
              </a:rPr>
              <a:t>boundaries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endParaRPr sz="1700">
              <a:latin typeface="Verdana"/>
              <a:cs typeface="Verdana"/>
            </a:endParaRPr>
          </a:p>
          <a:p>
            <a:pPr marL="808355">
              <a:lnSpc>
                <a:spcPct val="100000"/>
              </a:lnSpc>
              <a:spcBef>
                <a:spcPts val="1030"/>
              </a:spcBef>
            </a:pPr>
            <a:r>
              <a:rPr sz="1700" dirty="0">
                <a:latin typeface="Verdana"/>
                <a:cs typeface="Verdana"/>
              </a:rPr>
              <a:t>data </a:t>
            </a:r>
            <a:r>
              <a:rPr sz="1700" spc="-5" dirty="0">
                <a:latin typeface="Verdana"/>
                <a:cs typeface="Verdana"/>
              </a:rPr>
              <a:t>being </a:t>
            </a:r>
            <a:r>
              <a:rPr sz="1700" dirty="0">
                <a:latin typeface="Verdana"/>
                <a:cs typeface="Verdana"/>
              </a:rPr>
              <a:t>passed </a:t>
            </a:r>
            <a:r>
              <a:rPr sz="1700" spc="-5" dirty="0">
                <a:latin typeface="Verdana"/>
                <a:cs typeface="Verdana"/>
              </a:rPr>
              <a:t>between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components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4320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Integration</a:t>
            </a:r>
            <a:r>
              <a:rPr spc="-4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7281" y="2073020"/>
            <a:ext cx="8424545" cy="4228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latin typeface="Verdana"/>
                <a:cs typeface="Verdana"/>
              </a:rPr>
              <a:t>Typical defects and failures </a:t>
            </a:r>
            <a:r>
              <a:rPr sz="1700" b="1" dirty="0">
                <a:latin typeface="Verdana"/>
                <a:cs typeface="Verdana"/>
              </a:rPr>
              <a:t>for </a:t>
            </a:r>
            <a:r>
              <a:rPr sz="1700" b="1" spc="-5" dirty="0">
                <a:latin typeface="Verdana"/>
                <a:cs typeface="Verdana"/>
              </a:rPr>
              <a:t>SIT</a:t>
            </a:r>
            <a:r>
              <a:rPr sz="1700" b="1" spc="-8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include:</a:t>
            </a:r>
            <a:endParaRPr sz="1700">
              <a:latin typeface="Verdana"/>
              <a:cs typeface="Verdana"/>
            </a:endParaRPr>
          </a:p>
          <a:p>
            <a:pPr marL="808355" indent="-400685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Font typeface="Arial"/>
              <a:buChar char="•"/>
              <a:tabLst>
                <a:tab pos="808355" algn="l"/>
                <a:tab pos="808990" algn="l"/>
              </a:tabLst>
            </a:pPr>
            <a:r>
              <a:rPr sz="1700" dirty="0">
                <a:latin typeface="Verdana"/>
                <a:cs typeface="Verdana"/>
              </a:rPr>
              <a:t>Inconsistent message </a:t>
            </a:r>
            <a:r>
              <a:rPr sz="1700" spc="-5" dirty="0">
                <a:latin typeface="Verdana"/>
                <a:cs typeface="Verdana"/>
              </a:rPr>
              <a:t>structures between </a:t>
            </a:r>
            <a:r>
              <a:rPr sz="1700" dirty="0">
                <a:latin typeface="Verdana"/>
                <a:cs typeface="Verdana"/>
              </a:rPr>
              <a:t>systems</a:t>
            </a:r>
            <a:endParaRPr sz="1700">
              <a:latin typeface="Verdana"/>
              <a:cs typeface="Verdana"/>
            </a:endParaRPr>
          </a:p>
          <a:p>
            <a:pPr marL="808355" indent="-400685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Arial"/>
              <a:buChar char="•"/>
              <a:tabLst>
                <a:tab pos="808355" algn="l"/>
                <a:tab pos="808990" algn="l"/>
              </a:tabLst>
            </a:pPr>
            <a:r>
              <a:rPr sz="1700" dirty="0">
                <a:latin typeface="Verdana"/>
                <a:cs typeface="Verdana"/>
              </a:rPr>
              <a:t>Incorrect data, missing data, or </a:t>
            </a:r>
            <a:r>
              <a:rPr sz="1700" spc="-5" dirty="0">
                <a:latin typeface="Verdana"/>
                <a:cs typeface="Verdana"/>
              </a:rPr>
              <a:t>incorrect data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encoding</a:t>
            </a:r>
            <a:endParaRPr sz="1700">
              <a:latin typeface="Verdana"/>
              <a:cs typeface="Verdana"/>
            </a:endParaRPr>
          </a:p>
          <a:p>
            <a:pPr marL="808355" indent="-400685">
              <a:lnSpc>
                <a:spcPct val="100000"/>
              </a:lnSpc>
              <a:spcBef>
                <a:spcPts val="1540"/>
              </a:spcBef>
              <a:buClr>
                <a:srgbClr val="006FAC"/>
              </a:buClr>
              <a:buFont typeface="Arial"/>
              <a:buChar char="•"/>
              <a:tabLst>
                <a:tab pos="808355" algn="l"/>
                <a:tab pos="808990" algn="l"/>
              </a:tabLst>
            </a:pPr>
            <a:r>
              <a:rPr sz="1700" dirty="0">
                <a:latin typeface="Verdana"/>
                <a:cs typeface="Verdana"/>
              </a:rPr>
              <a:t>Interface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mismatch</a:t>
            </a:r>
            <a:endParaRPr sz="1700">
              <a:latin typeface="Verdana"/>
              <a:cs typeface="Verdana"/>
            </a:endParaRPr>
          </a:p>
          <a:p>
            <a:pPr marL="808355" indent="-400685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Font typeface="Arial"/>
              <a:buChar char="•"/>
              <a:tabLst>
                <a:tab pos="808355" algn="l"/>
                <a:tab pos="808990" algn="l"/>
              </a:tabLst>
            </a:pPr>
            <a:r>
              <a:rPr sz="1700" spc="-15" dirty="0">
                <a:latin typeface="Verdana"/>
                <a:cs typeface="Verdana"/>
              </a:rPr>
              <a:t>Failures </a:t>
            </a:r>
            <a:r>
              <a:rPr sz="1700" spc="-10" dirty="0">
                <a:latin typeface="Verdana"/>
                <a:cs typeface="Verdana"/>
              </a:rPr>
              <a:t>in </a:t>
            </a:r>
            <a:r>
              <a:rPr sz="1700" dirty="0">
                <a:latin typeface="Verdana"/>
                <a:cs typeface="Verdana"/>
              </a:rPr>
              <a:t>communication </a:t>
            </a:r>
            <a:r>
              <a:rPr sz="1700" spc="-5" dirty="0">
                <a:latin typeface="Verdana"/>
                <a:cs typeface="Verdana"/>
              </a:rPr>
              <a:t>between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systems</a:t>
            </a:r>
            <a:endParaRPr sz="1700">
              <a:latin typeface="Verdana"/>
              <a:cs typeface="Verdana"/>
            </a:endParaRPr>
          </a:p>
          <a:p>
            <a:pPr marL="808355" marR="379095" indent="-400050">
              <a:lnSpc>
                <a:spcPct val="150700"/>
              </a:lnSpc>
              <a:spcBef>
                <a:spcPts val="480"/>
              </a:spcBef>
              <a:buClr>
                <a:srgbClr val="006FAC"/>
              </a:buClr>
              <a:buFont typeface="Arial"/>
              <a:buChar char="•"/>
              <a:tabLst>
                <a:tab pos="808355" algn="l"/>
                <a:tab pos="808990" algn="l"/>
              </a:tabLst>
            </a:pPr>
            <a:r>
              <a:rPr sz="1700" dirty="0">
                <a:latin typeface="Verdana"/>
                <a:cs typeface="Verdana"/>
              </a:rPr>
              <a:t>Unhandled or </a:t>
            </a:r>
            <a:r>
              <a:rPr sz="1700" spc="-10" dirty="0">
                <a:latin typeface="Verdana"/>
                <a:cs typeface="Verdana"/>
              </a:rPr>
              <a:t>improperly </a:t>
            </a:r>
            <a:r>
              <a:rPr sz="1700" spc="-5" dirty="0">
                <a:latin typeface="Verdana"/>
                <a:cs typeface="Verdana"/>
              </a:rPr>
              <a:t>handled </a:t>
            </a:r>
            <a:r>
              <a:rPr sz="1700" dirty="0">
                <a:latin typeface="Verdana"/>
                <a:cs typeface="Verdana"/>
              </a:rPr>
              <a:t>communication </a:t>
            </a:r>
            <a:r>
              <a:rPr sz="1700" spc="-5" dirty="0">
                <a:latin typeface="Verdana"/>
                <a:cs typeface="Verdana"/>
              </a:rPr>
              <a:t>failures between  </a:t>
            </a:r>
            <a:r>
              <a:rPr sz="1700" dirty="0">
                <a:latin typeface="Verdana"/>
                <a:cs typeface="Verdana"/>
              </a:rPr>
              <a:t>systems</a:t>
            </a:r>
            <a:endParaRPr sz="1700">
              <a:latin typeface="Verdana"/>
              <a:cs typeface="Verdana"/>
            </a:endParaRPr>
          </a:p>
          <a:p>
            <a:pPr marL="808355" indent="-400685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Font typeface="Arial"/>
              <a:buChar char="•"/>
              <a:tabLst>
                <a:tab pos="808355" algn="l"/>
                <a:tab pos="808990" algn="l"/>
              </a:tabLst>
            </a:pPr>
            <a:r>
              <a:rPr sz="1700" dirty="0">
                <a:latin typeface="Verdana"/>
                <a:cs typeface="Verdana"/>
              </a:rPr>
              <a:t>Incorrect assumptions about the meaning, </a:t>
            </a:r>
            <a:r>
              <a:rPr sz="1700" spc="-5" dirty="0">
                <a:latin typeface="Verdana"/>
                <a:cs typeface="Verdana"/>
              </a:rPr>
              <a:t>units, </a:t>
            </a:r>
            <a:r>
              <a:rPr sz="1700" dirty="0">
                <a:latin typeface="Verdana"/>
                <a:cs typeface="Verdana"/>
              </a:rPr>
              <a:t>or </a:t>
            </a:r>
            <a:r>
              <a:rPr sz="1700" spc="-5" dirty="0">
                <a:latin typeface="Verdana"/>
                <a:cs typeface="Verdana"/>
              </a:rPr>
              <a:t>boundaries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-5" dirty="0">
                <a:latin typeface="Verdana"/>
                <a:cs typeface="Verdana"/>
              </a:rPr>
              <a:t> the</a:t>
            </a:r>
            <a:endParaRPr sz="1700">
              <a:latin typeface="Verdana"/>
              <a:cs typeface="Verdana"/>
            </a:endParaRPr>
          </a:p>
          <a:p>
            <a:pPr marL="808355">
              <a:lnSpc>
                <a:spcPct val="100000"/>
              </a:lnSpc>
              <a:spcBef>
                <a:spcPts val="1035"/>
              </a:spcBef>
            </a:pPr>
            <a:r>
              <a:rPr sz="1700" spc="-5" dirty="0">
                <a:latin typeface="Verdana"/>
                <a:cs typeface="Verdana"/>
              </a:rPr>
              <a:t>data being passed between</a:t>
            </a:r>
            <a:r>
              <a:rPr sz="1700" spc="5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systems</a:t>
            </a:r>
            <a:endParaRPr sz="1700">
              <a:latin typeface="Verdana"/>
              <a:cs typeface="Verdana"/>
            </a:endParaRPr>
          </a:p>
          <a:p>
            <a:pPr marL="808355" indent="-400685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Arial"/>
              <a:buChar char="•"/>
              <a:tabLst>
                <a:tab pos="808355" algn="l"/>
                <a:tab pos="808990" algn="l"/>
              </a:tabLst>
            </a:pPr>
            <a:r>
              <a:rPr sz="1700" spc="-15" dirty="0">
                <a:latin typeface="Verdana"/>
                <a:cs typeface="Verdana"/>
              </a:rPr>
              <a:t>Failure </a:t>
            </a:r>
            <a:r>
              <a:rPr sz="1700" spc="-5" dirty="0">
                <a:latin typeface="Verdana"/>
                <a:cs typeface="Verdana"/>
              </a:rPr>
              <a:t>to comply with </a:t>
            </a:r>
            <a:r>
              <a:rPr sz="1700" dirty="0">
                <a:latin typeface="Verdana"/>
                <a:cs typeface="Verdana"/>
              </a:rPr>
              <a:t>mandatory </a:t>
            </a:r>
            <a:r>
              <a:rPr sz="1700" spc="-5" dirty="0">
                <a:latin typeface="Verdana"/>
                <a:cs typeface="Verdana"/>
              </a:rPr>
              <a:t>security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regulations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5502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0" dirty="0"/>
              <a:t>Types </a:t>
            </a:r>
            <a:r>
              <a:rPr spc="-10" dirty="0"/>
              <a:t>of Integration</a:t>
            </a:r>
            <a:r>
              <a:rPr spc="85" dirty="0"/>
              <a:t> </a:t>
            </a:r>
            <a:r>
              <a:rPr spc="-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380457"/>
            <a:ext cx="8853805" cy="447484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700" spc="-5" dirty="0">
                <a:latin typeface="Verdana"/>
                <a:cs typeface="Verdana"/>
              </a:rPr>
              <a:t>Modules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10" dirty="0">
                <a:latin typeface="Verdana"/>
                <a:cs typeface="Verdana"/>
              </a:rPr>
              <a:t>integrated </a:t>
            </a:r>
            <a:r>
              <a:rPr sz="1700" spc="-5" dirty="0">
                <a:latin typeface="Verdana"/>
                <a:cs typeface="Verdana"/>
              </a:rPr>
              <a:t>by two</a:t>
            </a:r>
            <a:r>
              <a:rPr sz="1700" spc="4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ways.</a:t>
            </a:r>
            <a:endParaRPr sz="1700">
              <a:latin typeface="Verdana"/>
              <a:cs typeface="Verdana"/>
            </a:endParaRPr>
          </a:p>
          <a:p>
            <a:pPr marL="15240">
              <a:lnSpc>
                <a:spcPct val="100000"/>
              </a:lnSpc>
              <a:spcBef>
                <a:spcPts val="1100"/>
              </a:spcBef>
            </a:pPr>
            <a:r>
              <a:rPr sz="1700" b="1" spc="-5" dirty="0">
                <a:solidFill>
                  <a:srgbClr val="006FAC"/>
                </a:solidFill>
                <a:latin typeface="Verdana"/>
                <a:cs typeface="Verdana"/>
              </a:rPr>
              <a:t>1. </a:t>
            </a:r>
            <a:r>
              <a:rPr sz="1700" b="1" spc="-5" dirty="0">
                <a:latin typeface="Verdana"/>
                <a:cs typeface="Verdana"/>
              </a:rPr>
              <a:t>Non-incremental Testing </a:t>
            </a:r>
            <a:r>
              <a:rPr sz="1700" b="1" dirty="0">
                <a:latin typeface="Verdana"/>
                <a:cs typeface="Verdana"/>
              </a:rPr>
              <a:t>(Big Bang</a:t>
            </a:r>
            <a:r>
              <a:rPr sz="1700" b="1" spc="-375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Testing)</a:t>
            </a:r>
            <a:endParaRPr sz="1700">
              <a:latin typeface="Verdana"/>
              <a:cs typeface="Verdana"/>
            </a:endParaRPr>
          </a:p>
          <a:p>
            <a:pPr marL="356870" indent="-177165">
              <a:lnSpc>
                <a:spcPct val="100000"/>
              </a:lnSpc>
              <a:spcBef>
                <a:spcPts val="1110"/>
              </a:spcBef>
              <a:buClr>
                <a:srgbClr val="006FAC"/>
              </a:buClr>
              <a:buFont typeface="Wingdings"/>
              <a:buChar char=""/>
              <a:tabLst>
                <a:tab pos="357505" algn="l"/>
              </a:tabLst>
            </a:pPr>
            <a:r>
              <a:rPr sz="1600" spc="-5" dirty="0">
                <a:latin typeface="Verdana"/>
                <a:cs typeface="Verdana"/>
              </a:rPr>
              <a:t>Each Module is </a:t>
            </a:r>
            <a:r>
              <a:rPr sz="1600" dirty="0">
                <a:latin typeface="Verdana"/>
                <a:cs typeface="Verdana"/>
              </a:rPr>
              <a:t>tested independently </a:t>
            </a:r>
            <a:r>
              <a:rPr sz="1600" spc="-5" dirty="0">
                <a:latin typeface="Verdana"/>
                <a:cs typeface="Verdana"/>
              </a:rPr>
              <a:t>and at the </a:t>
            </a:r>
            <a:r>
              <a:rPr sz="1600" dirty="0">
                <a:latin typeface="Verdana"/>
                <a:cs typeface="Verdana"/>
              </a:rPr>
              <a:t>end, </a:t>
            </a:r>
            <a:r>
              <a:rPr sz="1600" spc="-5" dirty="0">
                <a:latin typeface="Verdana"/>
                <a:cs typeface="Verdana"/>
              </a:rPr>
              <a:t>all </a:t>
            </a:r>
            <a:r>
              <a:rPr sz="1600" dirty="0">
                <a:latin typeface="Verdana"/>
                <a:cs typeface="Verdana"/>
              </a:rPr>
              <a:t>modules are combined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endParaRPr sz="16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  <a:spcBef>
                <a:spcPts val="580"/>
              </a:spcBef>
            </a:pPr>
            <a:r>
              <a:rPr sz="1600" spc="5" dirty="0">
                <a:latin typeface="Verdana"/>
                <a:cs typeface="Verdana"/>
              </a:rPr>
              <a:t>form a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application</a:t>
            </a:r>
            <a:endParaRPr sz="1600">
              <a:latin typeface="Verdana"/>
              <a:cs typeface="Verdana"/>
            </a:endParaRPr>
          </a:p>
          <a:p>
            <a:pPr marL="15240">
              <a:lnSpc>
                <a:spcPct val="100000"/>
              </a:lnSpc>
              <a:spcBef>
                <a:spcPts val="1075"/>
              </a:spcBef>
            </a:pPr>
            <a:r>
              <a:rPr sz="1700" b="1" spc="-10" dirty="0">
                <a:solidFill>
                  <a:srgbClr val="006FAC"/>
                </a:solidFill>
                <a:latin typeface="Verdana"/>
                <a:cs typeface="Verdana"/>
              </a:rPr>
              <a:t>1. </a:t>
            </a:r>
            <a:r>
              <a:rPr sz="1700" b="1" spc="-5" dirty="0">
                <a:latin typeface="Verdana"/>
                <a:cs typeface="Verdana"/>
              </a:rPr>
              <a:t>Incremental </a:t>
            </a:r>
            <a:r>
              <a:rPr sz="1700" b="1" dirty="0">
                <a:latin typeface="Verdana"/>
                <a:cs typeface="Verdana"/>
              </a:rPr>
              <a:t>Module</a:t>
            </a:r>
            <a:r>
              <a:rPr sz="1700" b="1" spc="-350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Testing.</a:t>
            </a:r>
            <a:endParaRPr sz="1700">
              <a:latin typeface="Verdana"/>
              <a:cs typeface="Verdana"/>
            </a:endParaRPr>
          </a:p>
          <a:p>
            <a:pPr marL="356870" indent="-174625">
              <a:lnSpc>
                <a:spcPct val="100000"/>
              </a:lnSpc>
              <a:spcBef>
                <a:spcPts val="1110"/>
              </a:spcBef>
              <a:buClr>
                <a:srgbClr val="006FAC"/>
              </a:buClr>
              <a:buFont typeface="Wingdings"/>
              <a:buChar char=""/>
              <a:tabLst>
                <a:tab pos="357505" algn="l"/>
              </a:tabLst>
            </a:pPr>
            <a:r>
              <a:rPr sz="1600" dirty="0">
                <a:latin typeface="Verdana"/>
                <a:cs typeface="Verdana"/>
              </a:rPr>
              <a:t>There are </a:t>
            </a:r>
            <a:r>
              <a:rPr sz="1600" spc="-5" dirty="0">
                <a:latin typeface="Verdana"/>
                <a:cs typeface="Verdana"/>
              </a:rPr>
              <a:t>two </a:t>
            </a:r>
            <a:r>
              <a:rPr sz="1600" dirty="0">
                <a:latin typeface="Verdana"/>
                <a:cs typeface="Verdana"/>
              </a:rPr>
              <a:t>types by </a:t>
            </a:r>
            <a:r>
              <a:rPr sz="1600" spc="-5" dirty="0">
                <a:latin typeface="Verdana"/>
                <a:cs typeface="Verdana"/>
              </a:rPr>
              <a:t>which incremental </a:t>
            </a:r>
            <a:r>
              <a:rPr sz="1600" dirty="0">
                <a:latin typeface="Verdana"/>
                <a:cs typeface="Verdana"/>
              </a:rPr>
              <a:t>module </a:t>
            </a:r>
            <a:r>
              <a:rPr sz="1600" spc="-5" dirty="0">
                <a:latin typeface="Verdana"/>
                <a:cs typeface="Verdana"/>
              </a:rPr>
              <a:t>testing is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achieved.</a:t>
            </a:r>
            <a:endParaRPr sz="1600">
              <a:latin typeface="Verdana"/>
              <a:cs typeface="Verdana"/>
            </a:endParaRPr>
          </a:p>
          <a:p>
            <a:pPr marL="530860" marR="173355" lvl="1" indent="-173990">
              <a:lnSpc>
                <a:spcPct val="130100"/>
              </a:lnSpc>
              <a:spcBef>
                <a:spcPts val="550"/>
              </a:spcBef>
              <a:buClr>
                <a:srgbClr val="006FAC"/>
              </a:buClr>
              <a:buFont typeface="Arial"/>
              <a:buChar char="‒"/>
              <a:tabLst>
                <a:tab pos="530860" algn="l"/>
              </a:tabLst>
            </a:pPr>
            <a:r>
              <a:rPr sz="1300" b="1" spc="-5" dirty="0">
                <a:latin typeface="Verdana"/>
                <a:cs typeface="Verdana"/>
              </a:rPr>
              <a:t>Top down Approach : </a:t>
            </a:r>
            <a:r>
              <a:rPr sz="1300" spc="-5" dirty="0">
                <a:latin typeface="Verdana"/>
                <a:cs typeface="Verdana"/>
              </a:rPr>
              <a:t>Firstly </a:t>
            </a:r>
            <a:r>
              <a:rPr sz="1300" spc="-10" dirty="0">
                <a:latin typeface="Verdana"/>
                <a:cs typeface="Verdana"/>
              </a:rPr>
              <a:t>top </a:t>
            </a:r>
            <a:r>
              <a:rPr sz="1300" spc="-5" dirty="0">
                <a:latin typeface="Verdana"/>
                <a:cs typeface="Verdana"/>
              </a:rPr>
              <a:t>module is </a:t>
            </a:r>
            <a:r>
              <a:rPr sz="1300" spc="-10" dirty="0">
                <a:latin typeface="Verdana"/>
                <a:cs typeface="Verdana"/>
              </a:rPr>
              <a:t>tested </a:t>
            </a:r>
            <a:r>
              <a:rPr sz="1300" spc="-5" dirty="0">
                <a:latin typeface="Verdana"/>
                <a:cs typeface="Verdana"/>
              </a:rPr>
              <a:t>first. Once </a:t>
            </a:r>
            <a:r>
              <a:rPr sz="1300" spc="-10" dirty="0">
                <a:latin typeface="Verdana"/>
                <a:cs typeface="Verdana"/>
              </a:rPr>
              <a:t>testing </a:t>
            </a:r>
            <a:r>
              <a:rPr sz="1300" spc="-5" dirty="0">
                <a:latin typeface="Verdana"/>
                <a:cs typeface="Verdana"/>
              </a:rPr>
              <a:t>of </a:t>
            </a:r>
            <a:r>
              <a:rPr sz="1300" spc="-10" dirty="0">
                <a:latin typeface="Verdana"/>
                <a:cs typeface="Verdana"/>
              </a:rPr>
              <a:t>top </a:t>
            </a:r>
            <a:r>
              <a:rPr sz="1300" spc="-5" dirty="0">
                <a:latin typeface="Verdana"/>
                <a:cs typeface="Verdana"/>
              </a:rPr>
              <a:t>module is done </a:t>
            </a:r>
            <a:r>
              <a:rPr sz="1300" spc="-30" dirty="0">
                <a:latin typeface="Verdana"/>
                <a:cs typeface="Verdana"/>
              </a:rPr>
              <a:t>then  </a:t>
            </a:r>
            <a:r>
              <a:rPr sz="1300" spc="-20" dirty="0">
                <a:latin typeface="Verdana"/>
                <a:cs typeface="Verdana"/>
              </a:rPr>
              <a:t>any </a:t>
            </a:r>
            <a:r>
              <a:rPr sz="1300" spc="-5" dirty="0">
                <a:latin typeface="Verdana"/>
                <a:cs typeface="Verdana"/>
              </a:rPr>
              <a:t>one of </a:t>
            </a:r>
            <a:r>
              <a:rPr sz="1300" spc="-10" dirty="0">
                <a:latin typeface="Verdana"/>
                <a:cs typeface="Verdana"/>
              </a:rPr>
              <a:t>the next </a:t>
            </a:r>
            <a:r>
              <a:rPr sz="1300" spc="-5" dirty="0">
                <a:latin typeface="Verdana"/>
                <a:cs typeface="Verdana"/>
              </a:rPr>
              <a:t>level modules is added </a:t>
            </a:r>
            <a:r>
              <a:rPr sz="1300" spc="-10" dirty="0">
                <a:latin typeface="Verdana"/>
                <a:cs typeface="Verdana"/>
              </a:rPr>
              <a:t>and tested. This continues </a:t>
            </a:r>
            <a:r>
              <a:rPr sz="1300" spc="-5" dirty="0">
                <a:latin typeface="Verdana"/>
                <a:cs typeface="Verdana"/>
              </a:rPr>
              <a:t>till </a:t>
            </a:r>
            <a:r>
              <a:rPr sz="1300" spc="-10" dirty="0">
                <a:latin typeface="Verdana"/>
                <a:cs typeface="Verdana"/>
              </a:rPr>
              <a:t>last </a:t>
            </a:r>
            <a:r>
              <a:rPr sz="1300" spc="-5" dirty="0">
                <a:latin typeface="Verdana"/>
                <a:cs typeface="Verdana"/>
              </a:rPr>
              <a:t>module </a:t>
            </a:r>
            <a:r>
              <a:rPr sz="1300" spc="-10" dirty="0">
                <a:latin typeface="Verdana"/>
                <a:cs typeface="Verdana"/>
              </a:rPr>
              <a:t>at </a:t>
            </a:r>
            <a:r>
              <a:rPr sz="1300" spc="-5" dirty="0">
                <a:latin typeface="Verdana"/>
                <a:cs typeface="Verdana"/>
              </a:rPr>
              <a:t>lowest  level is </a:t>
            </a:r>
            <a:r>
              <a:rPr sz="1300" spc="-10" dirty="0">
                <a:latin typeface="Verdana"/>
                <a:cs typeface="Verdana"/>
              </a:rPr>
              <a:t>tested and </a:t>
            </a:r>
            <a:r>
              <a:rPr sz="1300" spc="-5" dirty="0">
                <a:latin typeface="Verdana"/>
                <a:cs typeface="Verdana"/>
              </a:rPr>
              <a:t>it is </a:t>
            </a:r>
            <a:r>
              <a:rPr sz="1300" spc="-10" dirty="0">
                <a:latin typeface="Verdana"/>
                <a:cs typeface="Verdana"/>
              </a:rPr>
              <a:t>called as</a:t>
            </a:r>
            <a:r>
              <a:rPr sz="1300" spc="18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Stub.</a:t>
            </a:r>
            <a:endParaRPr sz="1300">
              <a:latin typeface="Verdana"/>
              <a:cs typeface="Verdana"/>
            </a:endParaRPr>
          </a:p>
          <a:p>
            <a:pPr marL="530860" marR="5080" lvl="1" indent="-173990">
              <a:lnSpc>
                <a:spcPct val="130100"/>
              </a:lnSpc>
              <a:spcBef>
                <a:spcPts val="445"/>
              </a:spcBef>
              <a:buClr>
                <a:srgbClr val="006FAC"/>
              </a:buClr>
              <a:buFont typeface="Arial"/>
              <a:buChar char="‒"/>
              <a:tabLst>
                <a:tab pos="530860" algn="l"/>
              </a:tabLst>
            </a:pPr>
            <a:r>
              <a:rPr sz="1300" b="1" spc="-5" dirty="0">
                <a:latin typeface="Verdana"/>
                <a:cs typeface="Verdana"/>
              </a:rPr>
              <a:t>Bottom </a:t>
            </a:r>
            <a:r>
              <a:rPr sz="1300" b="1" spc="-10" dirty="0">
                <a:latin typeface="Verdana"/>
                <a:cs typeface="Verdana"/>
              </a:rPr>
              <a:t>up </a:t>
            </a:r>
            <a:r>
              <a:rPr sz="1300" b="1" spc="-5" dirty="0">
                <a:latin typeface="Verdana"/>
                <a:cs typeface="Verdana"/>
              </a:rPr>
              <a:t>Approach : </a:t>
            </a:r>
            <a:r>
              <a:rPr sz="1600" dirty="0">
                <a:latin typeface="Verdana"/>
                <a:cs typeface="Verdana"/>
              </a:rPr>
              <a:t>Firstly </a:t>
            </a:r>
            <a:r>
              <a:rPr sz="1600" spc="-5" dirty="0">
                <a:latin typeface="Verdana"/>
                <a:cs typeface="Verdana"/>
              </a:rPr>
              <a:t>module </a:t>
            </a:r>
            <a:r>
              <a:rPr sz="1600" dirty="0">
                <a:latin typeface="Verdana"/>
                <a:cs typeface="Verdana"/>
              </a:rPr>
              <a:t>at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lowest </a:t>
            </a:r>
            <a:r>
              <a:rPr sz="1600" spc="-5" dirty="0">
                <a:latin typeface="Verdana"/>
                <a:cs typeface="Verdana"/>
              </a:rPr>
              <a:t>level is </a:t>
            </a:r>
            <a:r>
              <a:rPr sz="1600" dirty="0">
                <a:latin typeface="Verdana"/>
                <a:cs typeface="Verdana"/>
              </a:rPr>
              <a:t>tested first. Once </a:t>
            </a:r>
            <a:r>
              <a:rPr sz="1600" spc="-20" dirty="0">
                <a:latin typeface="Verdana"/>
                <a:cs typeface="Verdana"/>
              </a:rPr>
              <a:t>testing 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that </a:t>
            </a:r>
            <a:r>
              <a:rPr sz="1600" dirty="0">
                <a:latin typeface="Verdana"/>
                <a:cs typeface="Verdana"/>
              </a:rPr>
              <a:t>module </a:t>
            </a:r>
            <a:r>
              <a:rPr sz="1600" spc="-5" dirty="0">
                <a:latin typeface="Verdana"/>
                <a:cs typeface="Verdana"/>
              </a:rPr>
              <a:t>is </a:t>
            </a:r>
            <a:r>
              <a:rPr sz="1600" dirty="0">
                <a:latin typeface="Verdana"/>
                <a:cs typeface="Verdana"/>
              </a:rPr>
              <a:t>done </a:t>
            </a:r>
            <a:r>
              <a:rPr sz="1600" spc="-5" dirty="0">
                <a:latin typeface="Verdana"/>
                <a:cs typeface="Verdana"/>
              </a:rPr>
              <a:t>then </a:t>
            </a:r>
            <a:r>
              <a:rPr sz="1600" spc="-15" dirty="0">
                <a:latin typeface="Verdana"/>
                <a:cs typeface="Verdana"/>
              </a:rPr>
              <a:t>any </a:t>
            </a:r>
            <a:r>
              <a:rPr sz="1600" dirty="0">
                <a:latin typeface="Verdana"/>
                <a:cs typeface="Verdana"/>
              </a:rPr>
              <a:t>one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next </a:t>
            </a:r>
            <a:r>
              <a:rPr sz="1600" spc="-5" dirty="0">
                <a:latin typeface="Verdana"/>
                <a:cs typeface="Verdana"/>
              </a:rPr>
              <a:t>level </a:t>
            </a:r>
            <a:r>
              <a:rPr sz="1600" dirty="0">
                <a:latin typeface="Verdana"/>
                <a:cs typeface="Verdana"/>
              </a:rPr>
              <a:t>modules </a:t>
            </a:r>
            <a:r>
              <a:rPr sz="1600" spc="-5" dirty="0">
                <a:latin typeface="Verdana"/>
                <a:cs typeface="Verdana"/>
              </a:rPr>
              <a:t>is </a:t>
            </a:r>
            <a:r>
              <a:rPr sz="1600" dirty="0">
                <a:latin typeface="Verdana"/>
                <a:cs typeface="Verdana"/>
              </a:rPr>
              <a:t>added </a:t>
            </a:r>
            <a:r>
              <a:rPr sz="1600" spc="-5" dirty="0">
                <a:latin typeface="Verdana"/>
                <a:cs typeface="Verdana"/>
              </a:rPr>
              <a:t>to it and  </a:t>
            </a:r>
            <a:r>
              <a:rPr sz="1600" dirty="0">
                <a:latin typeface="Verdana"/>
                <a:cs typeface="Verdana"/>
              </a:rPr>
              <a:t>tested. </a:t>
            </a:r>
            <a:r>
              <a:rPr sz="1600" spc="-5" dirty="0">
                <a:latin typeface="Verdana"/>
                <a:cs typeface="Verdana"/>
              </a:rPr>
              <a:t>This continues </a:t>
            </a:r>
            <a:r>
              <a:rPr sz="1600" spc="-10" dirty="0">
                <a:latin typeface="Verdana"/>
                <a:cs typeface="Verdana"/>
              </a:rPr>
              <a:t>till </a:t>
            </a:r>
            <a:r>
              <a:rPr sz="1600" dirty="0">
                <a:latin typeface="Verdana"/>
                <a:cs typeface="Verdana"/>
              </a:rPr>
              <a:t>top </a:t>
            </a:r>
            <a:r>
              <a:rPr sz="1600" spc="5" dirty="0">
                <a:latin typeface="Verdana"/>
                <a:cs typeface="Verdana"/>
              </a:rPr>
              <a:t>most </a:t>
            </a:r>
            <a:r>
              <a:rPr sz="1600" dirty="0">
                <a:latin typeface="Verdana"/>
                <a:cs typeface="Verdana"/>
              </a:rPr>
              <a:t>module </a:t>
            </a:r>
            <a:r>
              <a:rPr sz="1600" spc="-5" dirty="0">
                <a:latin typeface="Verdana"/>
                <a:cs typeface="Verdana"/>
              </a:rPr>
              <a:t>is </a:t>
            </a:r>
            <a:r>
              <a:rPr sz="1600" dirty="0">
                <a:latin typeface="Verdana"/>
                <a:cs typeface="Verdana"/>
              </a:rPr>
              <a:t>added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spc="5" dirty="0">
                <a:latin typeface="Verdana"/>
                <a:cs typeface="Verdana"/>
              </a:rPr>
              <a:t>rest </a:t>
            </a:r>
            <a:r>
              <a:rPr sz="1600" spc="-5" dirty="0">
                <a:latin typeface="Verdana"/>
                <a:cs typeface="Verdana"/>
              </a:rPr>
              <a:t>all and </a:t>
            </a:r>
            <a:r>
              <a:rPr sz="1600" dirty="0">
                <a:latin typeface="Verdana"/>
                <a:cs typeface="Verdana"/>
              </a:rPr>
              <a:t>tested </a:t>
            </a:r>
            <a:r>
              <a:rPr sz="1600" spc="-5" dirty="0">
                <a:latin typeface="Verdana"/>
                <a:cs typeface="Verdana"/>
              </a:rPr>
              <a:t>and it  is </a:t>
            </a:r>
            <a:r>
              <a:rPr sz="1600" dirty="0">
                <a:latin typeface="Verdana"/>
                <a:cs typeface="Verdana"/>
              </a:rPr>
              <a:t>called </a:t>
            </a:r>
            <a:r>
              <a:rPr sz="1600" spc="-5" dirty="0">
                <a:latin typeface="Verdana"/>
                <a:cs typeface="Verdana"/>
              </a:rPr>
              <a:t>as </a:t>
            </a:r>
            <a:r>
              <a:rPr sz="1600" spc="-30" dirty="0">
                <a:latin typeface="Verdana"/>
                <a:cs typeface="Verdana"/>
              </a:rPr>
              <a:t>Driver.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2.2.3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160" y="375665"/>
            <a:ext cx="19665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solidFill>
                  <a:srgbClr val="006FAC"/>
                </a:solidFill>
                <a:latin typeface="Verdana"/>
                <a:cs typeface="Verdana"/>
              </a:rPr>
              <a:t>System</a:t>
            </a:r>
            <a:r>
              <a:rPr sz="2000" spc="-35" dirty="0">
                <a:solidFill>
                  <a:srgbClr val="006FAC"/>
                </a:solidFill>
                <a:latin typeface="Verdana"/>
                <a:cs typeface="Verdana"/>
              </a:rPr>
              <a:t> Testing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004" y="1432255"/>
            <a:ext cx="8676005" cy="494093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14655" marR="59055" indent="-402590">
              <a:lnSpc>
                <a:spcPct val="150000"/>
              </a:lnSpc>
              <a:spcBef>
                <a:spcPts val="80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spc="-5" dirty="0">
                <a:latin typeface="Verdana"/>
                <a:cs typeface="Verdana"/>
              </a:rPr>
              <a:t>System testing </a:t>
            </a:r>
            <a:r>
              <a:rPr sz="1700" dirty="0">
                <a:latin typeface="Verdana"/>
                <a:cs typeface="Verdana"/>
              </a:rPr>
              <a:t>focuses on </a:t>
            </a:r>
            <a:r>
              <a:rPr sz="1700" spc="-5" dirty="0">
                <a:latin typeface="Verdana"/>
                <a:cs typeface="Verdana"/>
              </a:rPr>
              <a:t>the behavior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capabilities </a:t>
            </a:r>
            <a:r>
              <a:rPr sz="1700" dirty="0">
                <a:latin typeface="Verdana"/>
                <a:cs typeface="Verdana"/>
              </a:rPr>
              <a:t>of a </a:t>
            </a:r>
            <a:r>
              <a:rPr sz="1700" spc="-5" dirty="0">
                <a:latin typeface="Verdana"/>
                <a:cs typeface="Verdana"/>
              </a:rPr>
              <a:t>whole </a:t>
            </a:r>
            <a:r>
              <a:rPr sz="1700" dirty="0">
                <a:latin typeface="Verdana"/>
                <a:cs typeface="Verdana"/>
              </a:rPr>
              <a:t>system  or </a:t>
            </a:r>
            <a:r>
              <a:rPr sz="1700" spc="-5" dirty="0">
                <a:latin typeface="Verdana"/>
                <a:cs typeface="Verdana"/>
              </a:rPr>
              <a:t>product, </a:t>
            </a:r>
            <a:r>
              <a:rPr sz="1700" dirty="0">
                <a:latin typeface="Verdana"/>
                <a:cs typeface="Verdana"/>
              </a:rPr>
              <a:t>often </a:t>
            </a:r>
            <a:r>
              <a:rPr sz="1700" spc="-5" dirty="0">
                <a:latin typeface="Verdana"/>
                <a:cs typeface="Verdana"/>
              </a:rPr>
              <a:t>considering </a:t>
            </a: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end-to-end </a:t>
            </a:r>
            <a:r>
              <a:rPr sz="1700" dirty="0">
                <a:latin typeface="Verdana"/>
                <a:cs typeface="Verdana"/>
              </a:rPr>
              <a:t>tasks the system can </a:t>
            </a:r>
            <a:r>
              <a:rPr sz="1700" spc="-5" dirty="0">
                <a:latin typeface="Verdana"/>
                <a:cs typeface="Verdana"/>
              </a:rPr>
              <a:t>perform 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non-functional </a:t>
            </a:r>
            <a:r>
              <a:rPr sz="1700" spc="-5" dirty="0">
                <a:latin typeface="Verdana"/>
                <a:cs typeface="Verdana"/>
              </a:rPr>
              <a:t>behaviors </a:t>
            </a:r>
            <a:r>
              <a:rPr sz="1700" spc="-10" dirty="0">
                <a:latin typeface="Verdana"/>
                <a:cs typeface="Verdana"/>
              </a:rPr>
              <a:t>it </a:t>
            </a:r>
            <a:r>
              <a:rPr sz="1700" spc="-5" dirty="0">
                <a:latin typeface="Verdana"/>
                <a:cs typeface="Verdana"/>
              </a:rPr>
              <a:t>exhibits while performing those</a:t>
            </a:r>
            <a:r>
              <a:rPr sz="1700" spc="7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tasks.</a:t>
            </a:r>
            <a:endParaRPr sz="17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spc="-50" dirty="0">
                <a:latin typeface="Verdana"/>
                <a:cs typeface="Verdana"/>
              </a:rPr>
              <a:t>Test </a:t>
            </a:r>
            <a:r>
              <a:rPr sz="1700" spc="-5" dirty="0">
                <a:latin typeface="Verdana"/>
                <a:cs typeface="Verdana"/>
              </a:rPr>
              <a:t>the software </a:t>
            </a:r>
            <a:r>
              <a:rPr sz="1700" spc="-10" dirty="0">
                <a:latin typeface="Verdana"/>
                <a:cs typeface="Verdana"/>
              </a:rPr>
              <a:t>in </a:t>
            </a:r>
            <a:r>
              <a:rPr sz="1700" spc="-5" dirty="0">
                <a:latin typeface="Verdana"/>
                <a:cs typeface="Verdana"/>
              </a:rPr>
              <a:t>the real environment in which it </a:t>
            </a:r>
            <a:r>
              <a:rPr sz="1700" spc="-10" dirty="0">
                <a:latin typeface="Verdana"/>
                <a:cs typeface="Verdana"/>
              </a:rPr>
              <a:t>is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spc="17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operate.</a:t>
            </a:r>
            <a:endParaRPr sz="17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1010"/>
              </a:spcBef>
            </a:pPr>
            <a:r>
              <a:rPr sz="1700" spc="-5" dirty="0">
                <a:latin typeface="Verdana"/>
                <a:cs typeface="Verdana"/>
              </a:rPr>
              <a:t>(hardware, </a:t>
            </a:r>
            <a:r>
              <a:rPr sz="1700" spc="-10" dirty="0">
                <a:latin typeface="Verdana"/>
                <a:cs typeface="Verdana"/>
              </a:rPr>
              <a:t>people, </a:t>
            </a:r>
            <a:r>
              <a:rPr sz="1700" spc="-5" dirty="0">
                <a:latin typeface="Verdana"/>
                <a:cs typeface="Verdana"/>
              </a:rPr>
              <a:t>information,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etc.)</a:t>
            </a:r>
            <a:endParaRPr sz="1700">
              <a:latin typeface="Verdana"/>
              <a:cs typeface="Verdana"/>
            </a:endParaRPr>
          </a:p>
          <a:p>
            <a:pPr marL="414655" marR="5080" indent="-402590">
              <a:lnSpc>
                <a:spcPct val="150000"/>
              </a:lnSpc>
              <a:spcBef>
                <a:spcPts val="520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spc="-10" dirty="0">
                <a:latin typeface="Verdana"/>
                <a:cs typeface="Verdana"/>
              </a:rPr>
              <a:t>Observe </a:t>
            </a:r>
            <a:r>
              <a:rPr sz="1700" dirty="0">
                <a:latin typeface="Verdana"/>
                <a:cs typeface="Verdana"/>
              </a:rPr>
              <a:t>how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system </a:t>
            </a:r>
            <a:r>
              <a:rPr sz="1700" spc="-5" dirty="0">
                <a:latin typeface="Verdana"/>
                <a:cs typeface="Verdana"/>
              </a:rPr>
              <a:t>performs </a:t>
            </a:r>
            <a:r>
              <a:rPr sz="1700" spc="-10" dirty="0">
                <a:latin typeface="Verdana"/>
                <a:cs typeface="Verdana"/>
              </a:rPr>
              <a:t>in </a:t>
            </a:r>
            <a:r>
              <a:rPr sz="1700" spc="-5" dirty="0">
                <a:latin typeface="Verdana"/>
                <a:cs typeface="Verdana"/>
              </a:rPr>
              <a:t>its target environment, </a:t>
            </a:r>
            <a:r>
              <a:rPr sz="1700" dirty="0">
                <a:latin typeface="Verdana"/>
                <a:cs typeface="Verdana"/>
              </a:rPr>
              <a:t>for </a:t>
            </a:r>
            <a:r>
              <a:rPr sz="1700" spc="-5" dirty="0">
                <a:latin typeface="Verdana"/>
                <a:cs typeface="Verdana"/>
              </a:rPr>
              <a:t>example </a:t>
            </a:r>
            <a:r>
              <a:rPr sz="1700" spc="-10" dirty="0">
                <a:latin typeface="Verdana"/>
                <a:cs typeface="Verdana"/>
              </a:rPr>
              <a:t>in  </a:t>
            </a:r>
            <a:r>
              <a:rPr sz="1700" spc="-5" dirty="0">
                <a:latin typeface="Verdana"/>
                <a:cs typeface="Verdana"/>
              </a:rPr>
              <a:t>terms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speed, with volumes </a:t>
            </a:r>
            <a:r>
              <a:rPr sz="1700" dirty="0">
                <a:latin typeface="Verdana"/>
                <a:cs typeface="Verdana"/>
              </a:rPr>
              <a:t>of data, </a:t>
            </a:r>
            <a:r>
              <a:rPr sz="1700" spc="-5" dirty="0">
                <a:latin typeface="Verdana"/>
                <a:cs typeface="Verdana"/>
              </a:rPr>
              <a:t>many users, all </a:t>
            </a:r>
            <a:r>
              <a:rPr sz="1700" dirty="0">
                <a:latin typeface="Verdana"/>
                <a:cs typeface="Verdana"/>
              </a:rPr>
              <a:t>making </a:t>
            </a:r>
            <a:r>
              <a:rPr sz="1700" spc="-5" dirty="0">
                <a:latin typeface="Verdana"/>
                <a:cs typeface="Verdana"/>
              </a:rPr>
              <a:t>multiple  requests.</a:t>
            </a:r>
            <a:endParaRPr sz="17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spc="-50" dirty="0">
                <a:latin typeface="Verdana"/>
                <a:cs typeface="Verdana"/>
              </a:rPr>
              <a:t>Test </a:t>
            </a:r>
            <a:r>
              <a:rPr sz="1700" dirty="0">
                <a:latin typeface="Verdana"/>
                <a:cs typeface="Verdana"/>
              </a:rPr>
              <a:t>how </a:t>
            </a:r>
            <a:r>
              <a:rPr sz="1700" spc="-5" dirty="0">
                <a:latin typeface="Verdana"/>
                <a:cs typeface="Verdana"/>
              </a:rPr>
              <a:t>secure the </a:t>
            </a:r>
            <a:r>
              <a:rPr sz="1700" dirty="0">
                <a:latin typeface="Verdana"/>
                <a:cs typeface="Verdana"/>
              </a:rPr>
              <a:t>system </a:t>
            </a:r>
            <a:r>
              <a:rPr sz="1700" spc="-10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and how can </a:t>
            </a:r>
            <a:r>
              <a:rPr sz="1700" spc="-5" dirty="0">
                <a:latin typeface="Verdana"/>
                <a:cs typeface="Verdana"/>
              </a:rPr>
              <a:t>the system </a:t>
            </a:r>
            <a:r>
              <a:rPr sz="1700" spc="-15" dirty="0">
                <a:latin typeface="Verdana"/>
                <a:cs typeface="Verdana"/>
              </a:rPr>
              <a:t>recover </a:t>
            </a:r>
            <a:r>
              <a:rPr sz="1700" spc="-10" dirty="0">
                <a:latin typeface="Verdana"/>
                <a:cs typeface="Verdana"/>
              </a:rPr>
              <a:t>if</a:t>
            </a:r>
            <a:r>
              <a:rPr sz="1700" spc="1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some</a:t>
            </a:r>
            <a:endParaRPr sz="17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1030"/>
              </a:spcBef>
            </a:pPr>
            <a:r>
              <a:rPr sz="1700" dirty="0">
                <a:latin typeface="Verdana"/>
                <a:cs typeface="Verdana"/>
              </a:rPr>
              <a:t>fault </a:t>
            </a:r>
            <a:r>
              <a:rPr sz="1700" spc="-5" dirty="0">
                <a:latin typeface="Verdana"/>
                <a:cs typeface="Verdana"/>
              </a:rPr>
              <a:t>is encountered in </a:t>
            </a: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middle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procession.</a:t>
            </a:r>
            <a:endParaRPr sz="1700">
              <a:latin typeface="Verdana"/>
              <a:cs typeface="Verdana"/>
            </a:endParaRPr>
          </a:p>
          <a:p>
            <a:pPr marL="414655" marR="116839" indent="-402590">
              <a:lnSpc>
                <a:spcPct val="1495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spc="-5" dirty="0">
                <a:latin typeface="Verdana"/>
                <a:cs typeface="Verdana"/>
              </a:rPr>
              <a:t>System </a:t>
            </a:r>
            <a:r>
              <a:rPr sz="1700" spc="-25" dirty="0">
                <a:latin typeface="Verdana"/>
                <a:cs typeface="Verdana"/>
              </a:rPr>
              <a:t>Testing, </a:t>
            </a:r>
            <a:r>
              <a:rPr sz="1700" spc="-5" dirty="0">
                <a:latin typeface="Verdana"/>
                <a:cs typeface="Verdana"/>
              </a:rPr>
              <a:t>by definition, </a:t>
            </a:r>
            <a:r>
              <a:rPr sz="1700" spc="-10" dirty="0">
                <a:latin typeface="Verdana"/>
                <a:cs typeface="Verdana"/>
              </a:rPr>
              <a:t>is </a:t>
            </a:r>
            <a:r>
              <a:rPr sz="1700" spc="-5" dirty="0">
                <a:latin typeface="Verdana"/>
                <a:cs typeface="Verdana"/>
              </a:rPr>
              <a:t>impossible </a:t>
            </a:r>
            <a:r>
              <a:rPr sz="1700" spc="-10" dirty="0">
                <a:latin typeface="Verdana"/>
                <a:cs typeface="Verdana"/>
              </a:rPr>
              <a:t>if </a:t>
            </a:r>
            <a:r>
              <a:rPr sz="1700" spc="-5" dirty="0">
                <a:latin typeface="Verdana"/>
                <a:cs typeface="Verdana"/>
              </a:rPr>
              <a:t>the project </a:t>
            </a:r>
            <a:r>
              <a:rPr sz="1700" dirty="0">
                <a:latin typeface="Verdana"/>
                <a:cs typeface="Verdana"/>
              </a:rPr>
              <a:t>has not </a:t>
            </a:r>
            <a:r>
              <a:rPr sz="1700" spc="-5" dirty="0">
                <a:latin typeface="Verdana"/>
                <a:cs typeface="Verdana"/>
              </a:rPr>
              <a:t>produced 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10" dirty="0">
                <a:latin typeface="Verdana"/>
                <a:cs typeface="Verdana"/>
              </a:rPr>
              <a:t>written </a:t>
            </a:r>
            <a:r>
              <a:rPr sz="1700" spc="-5" dirty="0">
                <a:latin typeface="Verdana"/>
                <a:cs typeface="Verdana"/>
              </a:rPr>
              <a:t>set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measurable </a:t>
            </a:r>
            <a:r>
              <a:rPr sz="1700" spc="-10" dirty="0">
                <a:latin typeface="Verdana"/>
                <a:cs typeface="Verdana"/>
              </a:rPr>
              <a:t>objectives </a:t>
            </a:r>
            <a:r>
              <a:rPr sz="1700" dirty="0">
                <a:latin typeface="Verdana"/>
                <a:cs typeface="Verdana"/>
              </a:rPr>
              <a:t>for </a:t>
            </a:r>
            <a:r>
              <a:rPr sz="1700" spc="-10" dirty="0">
                <a:latin typeface="Verdana"/>
                <a:cs typeface="Verdana"/>
              </a:rPr>
              <a:t>its</a:t>
            </a:r>
            <a:r>
              <a:rPr sz="1700" spc="9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product.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19386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System</a:t>
            </a:r>
            <a:r>
              <a:rPr spc="-50" dirty="0"/>
              <a:t> </a:t>
            </a:r>
            <a:r>
              <a:rPr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052" y="1562227"/>
            <a:ext cx="8688070" cy="3562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spc="-5" dirty="0">
                <a:latin typeface="Verdana"/>
                <a:cs typeface="Verdana"/>
              </a:rPr>
              <a:t>Objectives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System </a:t>
            </a:r>
            <a:r>
              <a:rPr sz="1800" dirty="0">
                <a:latin typeface="Verdana"/>
                <a:cs typeface="Verdana"/>
              </a:rPr>
              <a:t>testing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include:</a:t>
            </a:r>
            <a:endParaRPr sz="1800">
              <a:latin typeface="Verdana"/>
              <a:cs typeface="Verdana"/>
            </a:endParaRPr>
          </a:p>
          <a:p>
            <a:pPr marL="805180" lvl="1" indent="-33909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Arial"/>
              <a:buChar char="•"/>
              <a:tabLst>
                <a:tab pos="805180" algn="l"/>
                <a:tab pos="805815" algn="l"/>
              </a:tabLst>
            </a:pPr>
            <a:r>
              <a:rPr sz="1800" spc="-10" dirty="0">
                <a:latin typeface="Verdana"/>
                <a:cs typeface="Verdana"/>
              </a:rPr>
              <a:t>Reducing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risk</a:t>
            </a:r>
            <a:endParaRPr sz="1800">
              <a:latin typeface="Verdana"/>
              <a:cs typeface="Verdana"/>
            </a:endParaRPr>
          </a:p>
          <a:p>
            <a:pPr marL="805180" lvl="1" indent="-33909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Arial"/>
              <a:buChar char="•"/>
              <a:tabLst>
                <a:tab pos="805180" algn="l"/>
                <a:tab pos="805815" algn="l"/>
              </a:tabLst>
            </a:pPr>
            <a:r>
              <a:rPr sz="1800" spc="-15" dirty="0">
                <a:latin typeface="Verdana"/>
                <a:cs typeface="Verdana"/>
              </a:rPr>
              <a:t>Verifying </a:t>
            </a:r>
            <a:r>
              <a:rPr sz="1800" spc="-5" dirty="0">
                <a:latin typeface="Verdana"/>
                <a:cs typeface="Verdana"/>
              </a:rPr>
              <a:t>whether the functional </a:t>
            </a:r>
            <a:r>
              <a:rPr sz="1800" spc="-1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non-functional behaviors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1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  <a:p>
            <a:pPr marL="80518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Verdana"/>
                <a:cs typeface="Verdana"/>
              </a:rPr>
              <a:t>system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as </a:t>
            </a:r>
            <a:r>
              <a:rPr sz="1800" dirty="0">
                <a:latin typeface="Verdana"/>
                <a:cs typeface="Verdana"/>
              </a:rPr>
              <a:t>designed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specified</a:t>
            </a:r>
            <a:endParaRPr sz="1800">
              <a:latin typeface="Verdana"/>
              <a:cs typeface="Verdana"/>
            </a:endParaRPr>
          </a:p>
          <a:p>
            <a:pPr marL="805180" lvl="1" indent="-33909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Arial"/>
              <a:buChar char="•"/>
              <a:tabLst>
                <a:tab pos="805180" algn="l"/>
                <a:tab pos="805815" algn="l"/>
              </a:tabLst>
            </a:pPr>
            <a:r>
              <a:rPr sz="1800" spc="-10" dirty="0">
                <a:latin typeface="Verdana"/>
                <a:cs typeface="Verdana"/>
              </a:rPr>
              <a:t>Validating </a:t>
            </a:r>
            <a:r>
              <a:rPr sz="1800" spc="-5" dirty="0">
                <a:latin typeface="Verdana"/>
                <a:cs typeface="Verdana"/>
              </a:rPr>
              <a:t>that the system </a:t>
            </a:r>
            <a:r>
              <a:rPr sz="1800" dirty="0">
                <a:latin typeface="Verdana"/>
                <a:cs typeface="Verdana"/>
              </a:rPr>
              <a:t>is complete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will </a:t>
            </a:r>
            <a:r>
              <a:rPr sz="1800" spc="-5" dirty="0">
                <a:latin typeface="Verdana"/>
                <a:cs typeface="Verdana"/>
              </a:rPr>
              <a:t>work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expected</a:t>
            </a:r>
            <a:endParaRPr sz="1800">
              <a:latin typeface="Verdana"/>
              <a:cs typeface="Verdana"/>
            </a:endParaRPr>
          </a:p>
          <a:p>
            <a:pPr marL="805180" lvl="1" indent="-33909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Arial"/>
              <a:buChar char="•"/>
              <a:tabLst>
                <a:tab pos="805180" algn="l"/>
                <a:tab pos="805815" algn="l"/>
              </a:tabLst>
            </a:pPr>
            <a:r>
              <a:rPr sz="1800" spc="-5" dirty="0">
                <a:latin typeface="Verdana"/>
                <a:cs typeface="Verdana"/>
              </a:rPr>
              <a:t>Building confidence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quality of </a:t>
            </a:r>
            <a:r>
              <a:rPr sz="1800" spc="-5" dirty="0">
                <a:latin typeface="Verdana"/>
                <a:cs typeface="Verdana"/>
              </a:rPr>
              <a:t>the system </a:t>
            </a:r>
            <a:r>
              <a:rPr sz="1800" dirty="0">
                <a:latin typeface="Verdana"/>
                <a:cs typeface="Verdana"/>
              </a:rPr>
              <a:t>as a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whole</a:t>
            </a:r>
            <a:endParaRPr sz="1800">
              <a:latin typeface="Verdana"/>
              <a:cs typeface="Verdana"/>
            </a:endParaRPr>
          </a:p>
          <a:p>
            <a:pPr marL="805180" lvl="1" indent="-339090">
              <a:lnSpc>
                <a:spcPct val="100000"/>
              </a:lnSpc>
              <a:spcBef>
                <a:spcPts val="1565"/>
              </a:spcBef>
              <a:buClr>
                <a:srgbClr val="006FAC"/>
              </a:buClr>
              <a:buFont typeface="Arial"/>
              <a:buChar char="•"/>
              <a:tabLst>
                <a:tab pos="805180" algn="l"/>
                <a:tab pos="805815" algn="l"/>
              </a:tabLst>
            </a:pPr>
            <a:r>
              <a:rPr sz="1800" spc="-5" dirty="0">
                <a:latin typeface="Verdana"/>
                <a:cs typeface="Verdana"/>
              </a:rPr>
              <a:t>Finding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defects</a:t>
            </a:r>
            <a:endParaRPr sz="1800">
              <a:latin typeface="Verdana"/>
              <a:cs typeface="Verdana"/>
            </a:endParaRPr>
          </a:p>
          <a:p>
            <a:pPr marL="805180" lvl="1" indent="-33909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Arial"/>
              <a:buChar char="•"/>
              <a:tabLst>
                <a:tab pos="805180" algn="l"/>
                <a:tab pos="805815" algn="l"/>
              </a:tabLst>
            </a:pPr>
            <a:r>
              <a:rPr sz="1800" spc="-10" dirty="0">
                <a:latin typeface="Verdana"/>
                <a:cs typeface="Verdana"/>
              </a:rPr>
              <a:t>Preventing </a:t>
            </a:r>
            <a:r>
              <a:rPr sz="1800" dirty="0">
                <a:latin typeface="Verdana"/>
                <a:cs typeface="Verdana"/>
              </a:rPr>
              <a:t>defects </a:t>
            </a:r>
            <a:r>
              <a:rPr sz="1800" spc="-5" dirty="0">
                <a:latin typeface="Verdana"/>
                <a:cs typeface="Verdana"/>
              </a:rPr>
              <a:t>from escaping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5" dirty="0">
                <a:latin typeface="Verdana"/>
                <a:cs typeface="Verdana"/>
              </a:rPr>
              <a:t>higher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levels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production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19659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System</a:t>
            </a:r>
            <a:r>
              <a:rPr spc="-35" dirty="0"/>
              <a:t> 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904481"/>
            <a:ext cx="7889875" cy="512699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700" b="1" spc="-5" dirty="0">
                <a:latin typeface="Verdana"/>
                <a:cs typeface="Verdana"/>
              </a:rPr>
              <a:t>Test Basis </a:t>
            </a:r>
            <a:r>
              <a:rPr sz="1700" b="1" dirty="0">
                <a:latin typeface="Verdana"/>
                <a:cs typeface="Verdana"/>
              </a:rPr>
              <a:t>: </a:t>
            </a:r>
            <a:r>
              <a:rPr sz="1700" spc="-50" dirty="0">
                <a:latin typeface="Verdana"/>
                <a:cs typeface="Verdana"/>
              </a:rPr>
              <a:t>Test </a:t>
            </a:r>
            <a:r>
              <a:rPr sz="1700" dirty="0">
                <a:latin typeface="Verdana"/>
                <a:cs typeface="Verdana"/>
              </a:rPr>
              <a:t>basis for System </a:t>
            </a:r>
            <a:r>
              <a:rPr sz="1700" spc="-5" dirty="0">
                <a:latin typeface="Verdana"/>
                <a:cs typeface="Verdana"/>
              </a:rPr>
              <a:t>testing</a:t>
            </a:r>
            <a:r>
              <a:rPr sz="1700" spc="9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include: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spc="-5" dirty="0">
                <a:latin typeface="Verdana"/>
                <a:cs typeface="Verdana"/>
              </a:rPr>
              <a:t>System </a:t>
            </a:r>
            <a:r>
              <a:rPr sz="1700" spc="5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software requirement specifications </a:t>
            </a:r>
            <a:r>
              <a:rPr sz="1700" dirty="0">
                <a:latin typeface="Verdana"/>
                <a:cs typeface="Verdana"/>
              </a:rPr>
              <a:t>(functional </a:t>
            </a:r>
            <a:r>
              <a:rPr sz="1700" spc="5" dirty="0">
                <a:latin typeface="Verdana"/>
                <a:cs typeface="Verdana"/>
              </a:rPr>
              <a:t>and</a:t>
            </a:r>
            <a:r>
              <a:rPr sz="1700" spc="5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non-</a:t>
            </a:r>
            <a:endParaRPr sz="1700">
              <a:latin typeface="Verdana"/>
              <a:cs typeface="Verdana"/>
            </a:endParaRPr>
          </a:p>
          <a:p>
            <a:pPr marL="350520">
              <a:lnSpc>
                <a:spcPct val="100000"/>
              </a:lnSpc>
            </a:pPr>
            <a:r>
              <a:rPr sz="1700" dirty="0">
                <a:latin typeface="Verdana"/>
                <a:cs typeface="Verdana"/>
              </a:rPr>
              <a:t>functional)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spc="-5" dirty="0">
                <a:latin typeface="Verdana"/>
                <a:cs typeface="Verdana"/>
              </a:rPr>
              <a:t>Risk </a:t>
            </a:r>
            <a:r>
              <a:rPr sz="1700" dirty="0">
                <a:latin typeface="Verdana"/>
                <a:cs typeface="Verdana"/>
              </a:rPr>
              <a:t>analysis </a:t>
            </a:r>
            <a:r>
              <a:rPr sz="1700" spc="-10" dirty="0">
                <a:latin typeface="Verdana"/>
                <a:cs typeface="Verdana"/>
              </a:rPr>
              <a:t>reports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dirty="0">
                <a:latin typeface="Verdana"/>
                <a:cs typeface="Verdana"/>
              </a:rPr>
              <a:t>Use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cases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spc="-5" dirty="0">
                <a:latin typeface="Verdana"/>
                <a:cs typeface="Verdana"/>
              </a:rPr>
              <a:t>Epics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user stories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484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spc="-5" dirty="0">
                <a:latin typeface="Verdana"/>
                <a:cs typeface="Verdana"/>
              </a:rPr>
              <a:t>Models </a:t>
            </a:r>
            <a:r>
              <a:rPr sz="1700" dirty="0">
                <a:latin typeface="Verdana"/>
                <a:cs typeface="Verdana"/>
              </a:rPr>
              <a:t>of system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behavior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dirty="0">
                <a:latin typeface="Verdana"/>
                <a:cs typeface="Verdana"/>
              </a:rPr>
              <a:t>State</a:t>
            </a:r>
            <a:r>
              <a:rPr sz="1700" spc="-10" dirty="0">
                <a:latin typeface="Verdana"/>
                <a:cs typeface="Verdana"/>
              </a:rPr>
              <a:t> diagrams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spc="-5" dirty="0">
                <a:latin typeface="Verdana"/>
                <a:cs typeface="Verdana"/>
              </a:rPr>
              <a:t>System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user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manuals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6FAC"/>
              </a:buClr>
              <a:buFont typeface="Wingdings"/>
              <a:buChar char=""/>
            </a:pPr>
            <a:endParaRPr sz="2500">
              <a:latin typeface="Verdana"/>
              <a:cs typeface="Verdana"/>
            </a:endParaRPr>
          </a:p>
          <a:p>
            <a:pPr marL="15240">
              <a:lnSpc>
                <a:spcPct val="100000"/>
              </a:lnSpc>
              <a:tabLst>
                <a:tab pos="1798955" algn="l"/>
              </a:tabLst>
            </a:pPr>
            <a:r>
              <a:rPr sz="1700" b="1" spc="-5" dirty="0">
                <a:latin typeface="Verdana"/>
                <a:cs typeface="Verdana"/>
              </a:rPr>
              <a:t>Test</a:t>
            </a:r>
            <a:r>
              <a:rPr sz="1700" b="1" spc="1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objects</a:t>
            </a:r>
            <a:r>
              <a:rPr sz="1700" b="1" spc="-6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:	</a:t>
            </a:r>
            <a:r>
              <a:rPr sz="1700" spc="-25" dirty="0">
                <a:latin typeface="Verdana"/>
                <a:cs typeface="Verdana"/>
              </a:rPr>
              <a:t>Typical </a:t>
            </a:r>
            <a:r>
              <a:rPr sz="1700" spc="-5" dirty="0">
                <a:latin typeface="Verdana"/>
                <a:cs typeface="Verdana"/>
              </a:rPr>
              <a:t>test objects </a:t>
            </a:r>
            <a:r>
              <a:rPr sz="1700" dirty="0">
                <a:latin typeface="Verdana"/>
                <a:cs typeface="Verdana"/>
              </a:rPr>
              <a:t>for </a:t>
            </a:r>
            <a:r>
              <a:rPr sz="1700" spc="-5" dirty="0">
                <a:latin typeface="Verdana"/>
                <a:cs typeface="Verdana"/>
              </a:rPr>
              <a:t>System testing</a:t>
            </a:r>
            <a:r>
              <a:rPr sz="1700" spc="6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include: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spc="-5" dirty="0">
                <a:latin typeface="Verdana"/>
                <a:cs typeface="Verdana"/>
              </a:rPr>
              <a:t>Applications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spc="-5" dirty="0">
                <a:latin typeface="Verdana"/>
                <a:cs typeface="Verdana"/>
              </a:rPr>
              <a:t>Hardware/software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systems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spc="-10" dirty="0">
                <a:latin typeface="Verdana"/>
                <a:cs typeface="Verdana"/>
              </a:rPr>
              <a:t>Operating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systems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spc="-5" dirty="0">
                <a:latin typeface="Verdana"/>
                <a:cs typeface="Verdana"/>
              </a:rPr>
              <a:t>System under test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(SUT)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spc="-5" dirty="0">
                <a:latin typeface="Verdana"/>
                <a:cs typeface="Verdana"/>
              </a:rPr>
              <a:t>System configuration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configuration data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19659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System</a:t>
            </a:r>
            <a:r>
              <a:rPr spc="-35" dirty="0"/>
              <a:t> 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476" y="1459230"/>
            <a:ext cx="8679815" cy="3450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latin typeface="Verdana"/>
                <a:cs typeface="Verdana"/>
              </a:rPr>
              <a:t>Typical </a:t>
            </a:r>
            <a:r>
              <a:rPr sz="1700" b="1" spc="-5" dirty="0">
                <a:latin typeface="Verdana"/>
                <a:cs typeface="Verdana"/>
              </a:rPr>
              <a:t>defects </a:t>
            </a:r>
            <a:r>
              <a:rPr sz="1700" b="1" dirty="0">
                <a:latin typeface="Verdana"/>
                <a:cs typeface="Verdana"/>
              </a:rPr>
              <a:t>and </a:t>
            </a:r>
            <a:r>
              <a:rPr sz="1700" b="1" spc="-5" dirty="0">
                <a:latin typeface="Verdana"/>
                <a:cs typeface="Verdana"/>
              </a:rPr>
              <a:t>failures</a:t>
            </a:r>
            <a:r>
              <a:rPr sz="1700" b="1" spc="-3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351155" indent="-336550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Font typeface="Wingdings"/>
              <a:buChar char=""/>
              <a:tabLst>
                <a:tab pos="351155" algn="l"/>
                <a:tab pos="351790" algn="l"/>
              </a:tabLst>
            </a:pPr>
            <a:r>
              <a:rPr sz="1700" spc="-25" dirty="0">
                <a:latin typeface="Verdana"/>
                <a:cs typeface="Verdana"/>
              </a:rPr>
              <a:t>Typical </a:t>
            </a:r>
            <a:r>
              <a:rPr sz="1700" spc="-5" dirty="0">
                <a:latin typeface="Verdana"/>
                <a:cs typeface="Verdana"/>
              </a:rPr>
              <a:t>defects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failures </a:t>
            </a:r>
            <a:r>
              <a:rPr sz="1700" dirty="0">
                <a:latin typeface="Verdana"/>
                <a:cs typeface="Verdana"/>
              </a:rPr>
              <a:t>for </a:t>
            </a:r>
            <a:r>
              <a:rPr sz="1700" spc="-5" dirty="0">
                <a:latin typeface="Verdana"/>
                <a:cs typeface="Verdana"/>
              </a:rPr>
              <a:t>System </a:t>
            </a:r>
            <a:r>
              <a:rPr sz="1700" spc="-30" dirty="0">
                <a:latin typeface="Verdana"/>
                <a:cs typeface="Verdana"/>
              </a:rPr>
              <a:t>Testing </a:t>
            </a:r>
            <a:r>
              <a:rPr sz="1700" spc="-5" dirty="0">
                <a:latin typeface="Verdana"/>
                <a:cs typeface="Verdana"/>
              </a:rPr>
              <a:t>include</a:t>
            </a:r>
            <a:r>
              <a:rPr sz="1700" spc="8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808355" lvl="1" indent="-40005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Arial"/>
              <a:buChar char="•"/>
              <a:tabLst>
                <a:tab pos="808355" algn="l"/>
                <a:tab pos="808990" algn="l"/>
              </a:tabLst>
            </a:pPr>
            <a:r>
              <a:rPr sz="1700" dirty="0">
                <a:latin typeface="Verdana"/>
                <a:cs typeface="Verdana"/>
              </a:rPr>
              <a:t>Incorrect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calculations</a:t>
            </a:r>
            <a:endParaRPr sz="1700">
              <a:latin typeface="Verdana"/>
              <a:cs typeface="Verdana"/>
            </a:endParaRPr>
          </a:p>
          <a:p>
            <a:pPr marL="808355" lvl="1" indent="-400050">
              <a:lnSpc>
                <a:spcPct val="100000"/>
              </a:lnSpc>
              <a:spcBef>
                <a:spcPts val="1535"/>
              </a:spcBef>
              <a:buClr>
                <a:srgbClr val="006FAC"/>
              </a:buClr>
              <a:buFont typeface="Arial"/>
              <a:buChar char="•"/>
              <a:tabLst>
                <a:tab pos="808355" algn="l"/>
                <a:tab pos="808990" algn="l"/>
              </a:tabLst>
            </a:pPr>
            <a:r>
              <a:rPr sz="1700" dirty="0">
                <a:latin typeface="Verdana"/>
                <a:cs typeface="Verdana"/>
              </a:rPr>
              <a:t>Incorrect or </a:t>
            </a:r>
            <a:r>
              <a:rPr sz="1700" spc="-5" dirty="0">
                <a:latin typeface="Verdana"/>
                <a:cs typeface="Verdana"/>
              </a:rPr>
              <a:t>unexpected </a:t>
            </a:r>
            <a:r>
              <a:rPr sz="1700" dirty="0">
                <a:latin typeface="Verdana"/>
                <a:cs typeface="Verdana"/>
              </a:rPr>
              <a:t>system functional or non-functional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behavior</a:t>
            </a:r>
            <a:endParaRPr sz="1700">
              <a:latin typeface="Verdana"/>
              <a:cs typeface="Verdana"/>
            </a:endParaRPr>
          </a:p>
          <a:p>
            <a:pPr marL="808355" lvl="1" indent="-40005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Arial"/>
              <a:buChar char="•"/>
              <a:tabLst>
                <a:tab pos="808355" algn="l"/>
                <a:tab pos="808990" algn="l"/>
              </a:tabLst>
            </a:pPr>
            <a:r>
              <a:rPr sz="1700" dirty="0">
                <a:latin typeface="Verdana"/>
                <a:cs typeface="Verdana"/>
              </a:rPr>
              <a:t>Incorrect control and/or </a:t>
            </a:r>
            <a:r>
              <a:rPr sz="1700" spc="-5" dirty="0">
                <a:latin typeface="Verdana"/>
                <a:cs typeface="Verdana"/>
              </a:rPr>
              <a:t>data </a:t>
            </a:r>
            <a:r>
              <a:rPr sz="1700" dirty="0">
                <a:latin typeface="Verdana"/>
                <a:cs typeface="Verdana"/>
              </a:rPr>
              <a:t>flows </a:t>
            </a:r>
            <a:r>
              <a:rPr sz="1700" spc="-5" dirty="0">
                <a:latin typeface="Verdana"/>
                <a:cs typeface="Verdana"/>
              </a:rPr>
              <a:t>within the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system</a:t>
            </a:r>
            <a:endParaRPr sz="1700">
              <a:latin typeface="Verdana"/>
              <a:cs typeface="Verdana"/>
            </a:endParaRPr>
          </a:p>
          <a:p>
            <a:pPr marL="808355" lvl="1" indent="-40005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Arial"/>
              <a:buChar char="•"/>
              <a:tabLst>
                <a:tab pos="808355" algn="l"/>
                <a:tab pos="808990" algn="l"/>
              </a:tabLst>
            </a:pPr>
            <a:r>
              <a:rPr sz="1700" spc="-15" dirty="0">
                <a:latin typeface="Verdana"/>
                <a:cs typeface="Verdana"/>
              </a:rPr>
              <a:t>Failure </a:t>
            </a:r>
            <a:r>
              <a:rPr sz="1700" dirty="0">
                <a:latin typeface="Verdana"/>
                <a:cs typeface="Verdana"/>
              </a:rPr>
              <a:t>to </a:t>
            </a:r>
            <a:r>
              <a:rPr sz="1700" spc="-10" dirty="0">
                <a:latin typeface="Verdana"/>
                <a:cs typeface="Verdana"/>
              </a:rPr>
              <a:t>properly </a:t>
            </a:r>
            <a:r>
              <a:rPr sz="1700" spc="5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completely carry </a:t>
            </a:r>
            <a:r>
              <a:rPr sz="1700" dirty="0">
                <a:latin typeface="Verdana"/>
                <a:cs typeface="Verdana"/>
              </a:rPr>
              <a:t>out </a:t>
            </a:r>
            <a:r>
              <a:rPr sz="1700" spc="-5" dirty="0">
                <a:latin typeface="Verdana"/>
                <a:cs typeface="Verdana"/>
              </a:rPr>
              <a:t>end-to-end </a:t>
            </a:r>
            <a:r>
              <a:rPr sz="1700" dirty="0">
                <a:latin typeface="Verdana"/>
                <a:cs typeface="Verdana"/>
              </a:rPr>
              <a:t>functional</a:t>
            </a:r>
            <a:r>
              <a:rPr sz="1700" spc="1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tasks</a:t>
            </a:r>
            <a:endParaRPr sz="1700">
              <a:latin typeface="Verdana"/>
              <a:cs typeface="Verdana"/>
            </a:endParaRPr>
          </a:p>
          <a:p>
            <a:pPr marL="808355" lvl="1" indent="-400050">
              <a:lnSpc>
                <a:spcPct val="100000"/>
              </a:lnSpc>
              <a:spcBef>
                <a:spcPts val="1535"/>
              </a:spcBef>
              <a:buClr>
                <a:srgbClr val="006FAC"/>
              </a:buClr>
              <a:buFont typeface="Arial"/>
              <a:buChar char="•"/>
              <a:tabLst>
                <a:tab pos="808355" algn="l"/>
                <a:tab pos="808990" algn="l"/>
              </a:tabLst>
            </a:pPr>
            <a:r>
              <a:rPr sz="1700" spc="-15" dirty="0">
                <a:latin typeface="Verdana"/>
                <a:cs typeface="Verdana"/>
              </a:rPr>
              <a:t>Failure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system </a:t>
            </a:r>
            <a:r>
              <a:rPr sz="1700" spc="-5" dirty="0">
                <a:latin typeface="Verdana"/>
                <a:cs typeface="Verdana"/>
              </a:rPr>
              <a:t>to work </a:t>
            </a:r>
            <a:r>
              <a:rPr sz="1700" spc="-10" dirty="0">
                <a:latin typeface="Verdana"/>
                <a:cs typeface="Verdana"/>
              </a:rPr>
              <a:t>properly in </a:t>
            </a:r>
            <a:r>
              <a:rPr sz="1700" spc="-5" dirty="0">
                <a:latin typeface="Verdana"/>
                <a:cs typeface="Verdana"/>
              </a:rPr>
              <a:t>the production</a:t>
            </a:r>
            <a:r>
              <a:rPr sz="1700" spc="17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environment(s)</a:t>
            </a:r>
            <a:endParaRPr sz="1700">
              <a:latin typeface="Verdana"/>
              <a:cs typeface="Verdana"/>
            </a:endParaRPr>
          </a:p>
          <a:p>
            <a:pPr marL="808355" lvl="1" indent="-40005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Arial"/>
              <a:buChar char="•"/>
              <a:tabLst>
                <a:tab pos="808355" algn="l"/>
                <a:tab pos="808990" algn="l"/>
              </a:tabLst>
            </a:pPr>
            <a:r>
              <a:rPr sz="1700" spc="-15" dirty="0">
                <a:latin typeface="Verdana"/>
                <a:cs typeface="Verdana"/>
              </a:rPr>
              <a:t>Failure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system </a:t>
            </a:r>
            <a:r>
              <a:rPr sz="1700" spc="-5" dirty="0">
                <a:latin typeface="Verdana"/>
                <a:cs typeface="Verdana"/>
              </a:rPr>
              <a:t>to work </a:t>
            </a:r>
            <a:r>
              <a:rPr sz="1700" dirty="0">
                <a:latin typeface="Verdana"/>
                <a:cs typeface="Verdana"/>
              </a:rPr>
              <a:t>as </a:t>
            </a:r>
            <a:r>
              <a:rPr sz="1700" spc="-10" dirty="0">
                <a:latin typeface="Verdana"/>
                <a:cs typeface="Verdana"/>
              </a:rPr>
              <a:t>described in </a:t>
            </a:r>
            <a:r>
              <a:rPr sz="1700" dirty="0">
                <a:latin typeface="Verdana"/>
                <a:cs typeface="Verdana"/>
              </a:rPr>
              <a:t>system and </a:t>
            </a:r>
            <a:r>
              <a:rPr sz="1700" spc="-5" dirty="0">
                <a:latin typeface="Verdana"/>
                <a:cs typeface="Verdana"/>
              </a:rPr>
              <a:t>user</a:t>
            </a:r>
            <a:r>
              <a:rPr sz="1700" spc="9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manuals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774" y="295097"/>
            <a:ext cx="311912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Types </a:t>
            </a:r>
            <a:r>
              <a:rPr spc="-10" dirty="0"/>
              <a:t>of System</a:t>
            </a:r>
            <a:r>
              <a:rPr spc="45" dirty="0"/>
              <a:t> </a:t>
            </a:r>
            <a:r>
              <a:rPr spc="-3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822" y="2128893"/>
            <a:ext cx="2341245" cy="310324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86690" indent="-174625">
              <a:lnSpc>
                <a:spcPct val="100000"/>
              </a:lnSpc>
              <a:spcBef>
                <a:spcPts val="605"/>
              </a:spcBef>
              <a:buClr>
                <a:srgbClr val="006FAC"/>
              </a:buClr>
              <a:buFont typeface="Wingdings"/>
              <a:buChar char=""/>
              <a:tabLst>
                <a:tab pos="187325" algn="l"/>
              </a:tabLst>
            </a:pPr>
            <a:r>
              <a:rPr sz="1600" spc="-5" dirty="0">
                <a:latin typeface="Verdana"/>
                <a:cs typeface="Verdana"/>
              </a:rPr>
              <a:t>Functional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  <a:p>
            <a:pPr marL="18669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7325" algn="l"/>
              </a:tabLst>
            </a:pPr>
            <a:r>
              <a:rPr sz="1600" spc="-5" dirty="0">
                <a:latin typeface="Verdana"/>
                <a:cs typeface="Verdana"/>
              </a:rPr>
              <a:t>Performance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  <a:p>
            <a:pPr marL="18669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7325" algn="l"/>
              </a:tabLst>
            </a:pPr>
            <a:r>
              <a:rPr sz="1600" spc="-10" dirty="0">
                <a:latin typeface="Verdana"/>
                <a:cs typeface="Verdana"/>
              </a:rPr>
              <a:t>Volume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  <a:p>
            <a:pPr marL="18669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7325" algn="l"/>
              </a:tabLst>
            </a:pPr>
            <a:r>
              <a:rPr sz="1600" dirty="0">
                <a:latin typeface="Verdana"/>
                <a:cs typeface="Verdana"/>
              </a:rPr>
              <a:t>Load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  <a:p>
            <a:pPr marL="18669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7325" algn="l"/>
              </a:tabLst>
            </a:pPr>
            <a:r>
              <a:rPr sz="1600" dirty="0">
                <a:latin typeface="Verdana"/>
                <a:cs typeface="Verdana"/>
              </a:rPr>
              <a:t>Stress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  <a:p>
            <a:pPr marL="186690" indent="-174625">
              <a:lnSpc>
                <a:spcPct val="100000"/>
              </a:lnSpc>
              <a:spcBef>
                <a:spcPts val="484"/>
              </a:spcBef>
              <a:buClr>
                <a:srgbClr val="006FAC"/>
              </a:buClr>
              <a:buFont typeface="Wingdings"/>
              <a:buChar char=""/>
              <a:tabLst>
                <a:tab pos="187325" algn="l"/>
              </a:tabLst>
            </a:pPr>
            <a:r>
              <a:rPr sz="1600" dirty="0">
                <a:latin typeface="Verdana"/>
                <a:cs typeface="Verdana"/>
              </a:rPr>
              <a:t>Security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  <a:p>
            <a:pPr marL="18669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7325" algn="l"/>
              </a:tabLst>
            </a:pPr>
            <a:r>
              <a:rPr sz="1600" spc="-25" dirty="0">
                <a:latin typeface="Verdana"/>
                <a:cs typeface="Verdana"/>
              </a:rPr>
              <a:t>Web </a:t>
            </a:r>
            <a:r>
              <a:rPr sz="1600" dirty="0">
                <a:latin typeface="Verdana"/>
                <a:cs typeface="Verdana"/>
              </a:rPr>
              <a:t>Security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  <a:p>
            <a:pPr marL="18669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7325" algn="l"/>
              </a:tabLst>
            </a:pPr>
            <a:r>
              <a:rPr sz="1600" spc="-5" dirty="0">
                <a:latin typeface="Verdana"/>
                <a:cs typeface="Verdana"/>
              </a:rPr>
              <a:t>Localization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  <a:p>
            <a:pPr marL="18669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7325" algn="l"/>
              </a:tabLst>
            </a:pPr>
            <a:r>
              <a:rPr sz="1600" spc="-5" dirty="0">
                <a:latin typeface="Verdana"/>
                <a:cs typeface="Verdana"/>
              </a:rPr>
              <a:t>Usability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  <a:p>
            <a:pPr marL="186690" indent="-174625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187325" algn="l"/>
              </a:tabLst>
            </a:pPr>
            <a:r>
              <a:rPr sz="1600" spc="-5" dirty="0">
                <a:latin typeface="Verdana"/>
                <a:cs typeface="Verdana"/>
              </a:rPr>
              <a:t>Recovery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28515" y="2130755"/>
            <a:ext cx="3613150" cy="30384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86055" indent="-173990">
              <a:lnSpc>
                <a:spcPct val="100000"/>
              </a:lnSpc>
              <a:spcBef>
                <a:spcPts val="6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dirty="0">
                <a:latin typeface="Verdana"/>
                <a:cs typeface="Verdana"/>
              </a:rPr>
              <a:t>Documentation</a:t>
            </a:r>
            <a:r>
              <a:rPr sz="1600" spc="-30" dirty="0">
                <a:latin typeface="Verdana"/>
                <a:cs typeface="Verdana"/>
              </a:rPr>
              <a:t> Testing</a:t>
            </a:r>
            <a:endParaRPr sz="16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-5" dirty="0">
                <a:latin typeface="Verdana"/>
                <a:cs typeface="Verdana"/>
              </a:rPr>
              <a:t>Configuration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-5" dirty="0">
                <a:latin typeface="Verdana"/>
                <a:cs typeface="Verdana"/>
              </a:rPr>
              <a:t>Installation</a:t>
            </a:r>
            <a:r>
              <a:rPr sz="1600" spc="-30" dirty="0">
                <a:latin typeface="Verdana"/>
                <a:cs typeface="Verdana"/>
              </a:rPr>
              <a:t> Testing</a:t>
            </a:r>
            <a:endParaRPr sz="16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5" dirty="0">
                <a:latin typeface="Verdana"/>
                <a:cs typeface="Verdana"/>
              </a:rPr>
              <a:t>User </a:t>
            </a:r>
            <a:r>
              <a:rPr sz="1600" dirty="0">
                <a:latin typeface="Verdana"/>
                <a:cs typeface="Verdana"/>
              </a:rPr>
              <a:t>Acceptance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-30" dirty="0">
                <a:latin typeface="Verdana"/>
                <a:cs typeface="Verdana"/>
              </a:rPr>
              <a:t>Testing </a:t>
            </a:r>
            <a:r>
              <a:rPr sz="1600" dirty="0">
                <a:latin typeface="Verdana"/>
                <a:cs typeface="Verdana"/>
              </a:rPr>
              <a:t>related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dirty="0">
                <a:latin typeface="Verdana"/>
                <a:cs typeface="Verdana"/>
              </a:rPr>
              <a:t>Changes :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Re-</a:t>
            </a:r>
            <a:endParaRPr sz="1600">
              <a:latin typeface="Verdana"/>
              <a:cs typeface="Verdana"/>
            </a:endParaRPr>
          </a:p>
          <a:p>
            <a:pPr marL="186055">
              <a:lnSpc>
                <a:spcPct val="100000"/>
              </a:lnSpc>
            </a:pPr>
            <a:r>
              <a:rPr sz="1600" spc="-30" dirty="0">
                <a:latin typeface="Verdana"/>
                <a:cs typeface="Verdana"/>
              </a:rPr>
              <a:t>Testing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Regression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-5" dirty="0">
                <a:latin typeface="Verdana"/>
                <a:cs typeface="Verdana"/>
              </a:rPr>
              <a:t>Re-testing </a:t>
            </a:r>
            <a:r>
              <a:rPr sz="1600" dirty="0">
                <a:latin typeface="Verdana"/>
                <a:cs typeface="Verdana"/>
              </a:rPr>
              <a:t>(Confirmation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Testing)</a:t>
            </a:r>
            <a:endParaRPr sz="16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dirty="0">
                <a:latin typeface="Verdana"/>
                <a:cs typeface="Verdana"/>
              </a:rPr>
              <a:t>Regression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dirty="0">
                <a:latin typeface="Verdana"/>
                <a:cs typeface="Verdana"/>
              </a:rPr>
              <a:t>Exploratory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-5" dirty="0">
                <a:latin typeface="Verdana"/>
                <a:cs typeface="Verdana"/>
              </a:rPr>
              <a:t>Maintenance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3202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Functional</a:t>
            </a:r>
            <a:r>
              <a:rPr spc="-10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32866"/>
            <a:ext cx="8493760" cy="48615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0"/>
              </a:spcBef>
            </a:pPr>
            <a:r>
              <a:rPr sz="1600" spc="-5" dirty="0">
                <a:latin typeface="Verdana"/>
                <a:cs typeface="Verdana"/>
              </a:rPr>
              <a:t>The main objective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functional testing is to </a:t>
            </a:r>
            <a:r>
              <a:rPr sz="1600" dirty="0">
                <a:latin typeface="Verdana"/>
                <a:cs typeface="Verdana"/>
              </a:rPr>
              <a:t>verify </a:t>
            </a:r>
            <a:r>
              <a:rPr sz="1600" spc="-5" dirty="0">
                <a:latin typeface="Verdana"/>
                <a:cs typeface="Verdana"/>
              </a:rPr>
              <a:t>that </a:t>
            </a:r>
            <a:r>
              <a:rPr sz="1600" dirty="0">
                <a:latin typeface="Verdana"/>
                <a:cs typeface="Verdana"/>
              </a:rPr>
              <a:t>each function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the  </a:t>
            </a:r>
            <a:r>
              <a:rPr sz="1600" dirty="0">
                <a:latin typeface="Verdana"/>
                <a:cs typeface="Verdana"/>
              </a:rPr>
              <a:t>software </a:t>
            </a:r>
            <a:r>
              <a:rPr sz="1600" spc="-5" dirty="0">
                <a:latin typeface="Verdana"/>
                <a:cs typeface="Verdana"/>
              </a:rPr>
              <a:t>application </a:t>
            </a:r>
            <a:r>
              <a:rPr sz="1600" dirty="0">
                <a:latin typeface="Verdana"/>
                <a:cs typeface="Verdana"/>
              </a:rPr>
              <a:t>/ </a:t>
            </a:r>
            <a:r>
              <a:rPr sz="1600" spc="5" dirty="0">
                <a:latin typeface="Verdana"/>
                <a:cs typeface="Verdana"/>
              </a:rPr>
              <a:t>system </a:t>
            </a:r>
            <a:r>
              <a:rPr sz="1600" spc="-5" dirty="0">
                <a:latin typeface="Verdana"/>
                <a:cs typeface="Verdana"/>
              </a:rPr>
              <a:t>operates in </a:t>
            </a:r>
            <a:r>
              <a:rPr sz="1600" dirty="0">
                <a:latin typeface="Verdana"/>
                <a:cs typeface="Verdana"/>
              </a:rPr>
              <a:t>accordance </a:t>
            </a:r>
            <a:r>
              <a:rPr sz="1600" spc="-5" dirty="0">
                <a:latin typeface="Verdana"/>
                <a:cs typeface="Verdana"/>
              </a:rPr>
              <a:t>with the written </a:t>
            </a:r>
            <a:r>
              <a:rPr sz="1600" dirty="0">
                <a:latin typeface="Verdana"/>
                <a:cs typeface="Verdana"/>
              </a:rPr>
              <a:t>requirement  specifications.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600" spc="10" dirty="0">
                <a:latin typeface="Verdana"/>
                <a:cs typeface="Verdana"/>
              </a:rPr>
              <a:t>It </a:t>
            </a:r>
            <a:r>
              <a:rPr sz="1600" spc="-5" dirty="0">
                <a:latin typeface="Verdana"/>
                <a:cs typeface="Verdana"/>
              </a:rPr>
              <a:t>is </a:t>
            </a:r>
            <a:r>
              <a:rPr sz="1600" dirty="0">
                <a:latin typeface="Verdana"/>
                <a:cs typeface="Verdana"/>
              </a:rPr>
              <a:t>a </a:t>
            </a:r>
            <a:r>
              <a:rPr sz="1600" spc="-10" dirty="0">
                <a:latin typeface="Verdana"/>
                <a:cs typeface="Verdana"/>
              </a:rPr>
              <a:t>black-box </a:t>
            </a:r>
            <a:r>
              <a:rPr sz="1600" spc="5" dirty="0">
                <a:latin typeface="Verdana"/>
                <a:cs typeface="Verdana"/>
              </a:rPr>
              <a:t>process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46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10" dirty="0">
                <a:latin typeface="Verdana"/>
                <a:cs typeface="Verdana"/>
              </a:rPr>
              <a:t>Is </a:t>
            </a:r>
            <a:r>
              <a:rPr sz="1600" dirty="0">
                <a:latin typeface="Verdana"/>
                <a:cs typeface="Verdana"/>
              </a:rPr>
              <a:t>not concerned about </a:t>
            </a:r>
            <a:r>
              <a:rPr sz="1600" spc="-5" dirty="0">
                <a:latin typeface="Verdana"/>
                <a:cs typeface="Verdana"/>
              </a:rPr>
              <a:t>the actual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code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47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Focus is </a:t>
            </a:r>
            <a:r>
              <a:rPr sz="1600" spc="5" dirty="0">
                <a:latin typeface="Verdana"/>
                <a:cs typeface="Verdana"/>
              </a:rPr>
              <a:t>on </a:t>
            </a:r>
            <a:r>
              <a:rPr sz="1600" spc="-10" dirty="0">
                <a:latin typeface="Verdana"/>
                <a:cs typeface="Verdana"/>
              </a:rPr>
              <a:t>validating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features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44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Uses </a:t>
            </a:r>
            <a:r>
              <a:rPr sz="1600" dirty="0">
                <a:latin typeface="Verdana"/>
                <a:cs typeface="Verdana"/>
              </a:rPr>
              <a:t>external interfaces, </a:t>
            </a:r>
            <a:r>
              <a:rPr sz="1600" spc="-5" dirty="0">
                <a:latin typeface="Verdana"/>
                <a:cs typeface="Verdana"/>
              </a:rPr>
              <a:t>including </a:t>
            </a:r>
            <a:r>
              <a:rPr sz="1600" dirty="0">
                <a:latin typeface="Verdana"/>
                <a:cs typeface="Verdana"/>
              </a:rPr>
              <a:t>Application </a:t>
            </a:r>
            <a:r>
              <a:rPr sz="1600" spc="-5" dirty="0">
                <a:latin typeface="Verdana"/>
                <a:cs typeface="Verdana"/>
              </a:rPr>
              <a:t>programming </a:t>
            </a:r>
            <a:r>
              <a:rPr sz="1600" dirty="0">
                <a:latin typeface="Verdana"/>
                <a:cs typeface="Verdana"/>
              </a:rPr>
              <a:t>interfaces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(APIs),</a:t>
            </a:r>
            <a:endParaRPr sz="160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Verdana"/>
                <a:cs typeface="Verdana"/>
              </a:rPr>
              <a:t>Graphical </a:t>
            </a:r>
            <a:r>
              <a:rPr sz="1600" dirty="0">
                <a:latin typeface="Verdana"/>
                <a:cs typeface="Verdana"/>
              </a:rPr>
              <a:t>user interfaces (GUIs)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Command </a:t>
            </a:r>
            <a:r>
              <a:rPr sz="1600" spc="-5" dirty="0">
                <a:latin typeface="Verdana"/>
                <a:cs typeface="Verdana"/>
              </a:rPr>
              <a:t>line </a:t>
            </a:r>
            <a:r>
              <a:rPr sz="1600" dirty="0">
                <a:latin typeface="Verdana"/>
                <a:cs typeface="Verdana"/>
              </a:rPr>
              <a:t>interfaces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(CLIs)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1600" spc="-30" dirty="0">
                <a:latin typeface="Verdana"/>
                <a:cs typeface="Verdana"/>
              </a:rPr>
              <a:t>Testing </a:t>
            </a:r>
            <a:r>
              <a:rPr sz="1600" spc="-5" dirty="0">
                <a:latin typeface="Verdana"/>
                <a:cs typeface="Verdana"/>
              </a:rPr>
              <a:t>functionality </a:t>
            </a:r>
            <a:r>
              <a:rPr sz="1600" dirty="0">
                <a:latin typeface="Verdana"/>
                <a:cs typeface="Verdana"/>
              </a:rPr>
              <a:t>can be done </a:t>
            </a:r>
            <a:r>
              <a:rPr sz="1600" spc="5" dirty="0">
                <a:latin typeface="Verdana"/>
                <a:cs typeface="Verdana"/>
              </a:rPr>
              <a:t>from </a:t>
            </a:r>
            <a:r>
              <a:rPr sz="1600" spc="-5" dirty="0">
                <a:latin typeface="Verdana"/>
                <a:cs typeface="Verdana"/>
              </a:rPr>
              <a:t>two </a:t>
            </a:r>
            <a:r>
              <a:rPr sz="1600" dirty="0">
                <a:latin typeface="Verdana"/>
                <a:cs typeface="Verdana"/>
              </a:rPr>
              <a:t>perspectives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  <a:p>
            <a:pPr marL="360045" indent="-345440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AutoNum type="arabicPeriod"/>
              <a:tabLst>
                <a:tab pos="360045" algn="l"/>
                <a:tab pos="360680" algn="l"/>
              </a:tabLst>
            </a:pPr>
            <a:r>
              <a:rPr sz="1600" dirty="0">
                <a:latin typeface="Verdana"/>
                <a:cs typeface="Verdana"/>
              </a:rPr>
              <a:t>Business-process-based </a:t>
            </a:r>
            <a:r>
              <a:rPr sz="1600" spc="-5" dirty="0">
                <a:latin typeface="Verdana"/>
                <a:cs typeface="Verdana"/>
              </a:rPr>
              <a:t>testing </a:t>
            </a:r>
            <a:r>
              <a:rPr sz="1600" dirty="0">
                <a:latin typeface="Verdana"/>
                <a:cs typeface="Verdana"/>
              </a:rPr>
              <a:t>uses knowledge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business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processes</a:t>
            </a:r>
            <a:endParaRPr sz="1600">
              <a:latin typeface="Verdana"/>
              <a:cs typeface="Verdana"/>
            </a:endParaRPr>
          </a:p>
          <a:p>
            <a:pPr marL="360045" marR="22860" indent="-344805">
              <a:lnSpc>
                <a:spcPct val="150100"/>
              </a:lnSpc>
              <a:spcBef>
                <a:spcPts val="505"/>
              </a:spcBef>
              <a:buClr>
                <a:srgbClr val="006FAC"/>
              </a:buClr>
              <a:buAutoNum type="arabicPeriod"/>
              <a:tabLst>
                <a:tab pos="360045" algn="l"/>
                <a:tab pos="360680" algn="l"/>
              </a:tabLst>
            </a:pPr>
            <a:r>
              <a:rPr sz="1600" spc="-5" dirty="0">
                <a:latin typeface="Verdana"/>
                <a:cs typeface="Verdana"/>
              </a:rPr>
              <a:t>Requirements-based testing </a:t>
            </a:r>
            <a:r>
              <a:rPr sz="1600" dirty="0">
                <a:latin typeface="Verdana"/>
                <a:cs typeface="Verdana"/>
              </a:rPr>
              <a:t>uses a specification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the functional </a:t>
            </a:r>
            <a:r>
              <a:rPr sz="1600" dirty="0">
                <a:latin typeface="Verdana"/>
                <a:cs typeface="Verdana"/>
              </a:rPr>
              <a:t>requirements  </a:t>
            </a:r>
            <a:r>
              <a:rPr sz="1600" spc="5" dirty="0">
                <a:latin typeface="Verdana"/>
                <a:cs typeface="Verdana"/>
              </a:rPr>
              <a:t>for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system </a:t>
            </a:r>
            <a:r>
              <a:rPr sz="1600" spc="-5" dirty="0">
                <a:latin typeface="Verdana"/>
                <a:cs typeface="Verdana"/>
              </a:rPr>
              <a:t>as the </a:t>
            </a:r>
            <a:r>
              <a:rPr sz="1600" dirty="0">
                <a:latin typeface="Verdana"/>
                <a:cs typeface="Verdana"/>
              </a:rPr>
              <a:t>basis </a:t>
            </a:r>
            <a:r>
              <a:rPr sz="1600" spc="5" dirty="0">
                <a:latin typeface="Verdana"/>
                <a:cs typeface="Verdana"/>
              </a:rPr>
              <a:t>for </a:t>
            </a:r>
            <a:r>
              <a:rPr sz="1600" dirty="0">
                <a:latin typeface="Verdana"/>
                <a:cs typeface="Verdana"/>
              </a:rPr>
              <a:t>designing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61493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Performance</a:t>
            </a:r>
            <a:r>
              <a:rPr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Performance</a:t>
            </a:r>
          </a:p>
          <a:p>
            <a:pPr marL="213995" indent="-174625">
              <a:lnSpc>
                <a:spcPct val="100000"/>
              </a:lnSpc>
              <a:spcBef>
                <a:spcPts val="1520"/>
              </a:spcBef>
              <a:buClr>
                <a:srgbClr val="006FAC"/>
              </a:buClr>
              <a:buFont typeface="Wingdings"/>
              <a:buChar char=""/>
              <a:tabLst>
                <a:tab pos="215265" algn="l"/>
              </a:tabLst>
            </a:pPr>
            <a:r>
              <a:rPr sz="1600" spc="-5" dirty="0"/>
              <a:t>Performance is the behavior </a:t>
            </a:r>
            <a:r>
              <a:rPr sz="1600" spc="5" dirty="0"/>
              <a:t>of </a:t>
            </a:r>
            <a:r>
              <a:rPr sz="1600" spc="-5" dirty="0"/>
              <a:t>the </a:t>
            </a:r>
            <a:r>
              <a:rPr sz="1600" spc="5" dirty="0"/>
              <a:t>system </a:t>
            </a:r>
            <a:r>
              <a:rPr sz="1600" spc="-45" dirty="0"/>
              <a:t>w.r.t. </a:t>
            </a:r>
            <a:r>
              <a:rPr sz="1600" dirty="0"/>
              <a:t>goals </a:t>
            </a:r>
            <a:r>
              <a:rPr sz="1600" spc="5" dirty="0"/>
              <a:t>for </a:t>
            </a:r>
            <a:r>
              <a:rPr sz="1600" spc="-5" dirty="0"/>
              <a:t>time, </a:t>
            </a:r>
            <a:r>
              <a:rPr sz="1600" dirty="0"/>
              <a:t>space, </a:t>
            </a:r>
            <a:r>
              <a:rPr sz="1600" spc="5" dirty="0"/>
              <a:t>cost</a:t>
            </a:r>
            <a:r>
              <a:rPr sz="1600" spc="-135" dirty="0"/>
              <a:t> </a:t>
            </a:r>
            <a:r>
              <a:rPr sz="1600" spc="-5" dirty="0"/>
              <a:t>and</a:t>
            </a:r>
            <a:endParaRPr sz="1600"/>
          </a:p>
          <a:p>
            <a:pPr marL="213995">
              <a:lnSpc>
                <a:spcPct val="100000"/>
              </a:lnSpc>
              <a:spcBef>
                <a:spcPts val="960"/>
              </a:spcBef>
            </a:pPr>
            <a:r>
              <a:rPr sz="1600" spc="-5" dirty="0"/>
              <a:t>reliability</a:t>
            </a:r>
            <a:endParaRPr sz="1600"/>
          </a:p>
          <a:p>
            <a:pPr marL="37465">
              <a:lnSpc>
                <a:spcPct val="100000"/>
              </a:lnSpc>
              <a:spcBef>
                <a:spcPts val="1530"/>
              </a:spcBef>
            </a:pPr>
            <a:r>
              <a:rPr spc="-10" dirty="0"/>
              <a:t>Performance</a:t>
            </a:r>
            <a:r>
              <a:rPr spc="-5" dirty="0"/>
              <a:t> objectives:</a:t>
            </a:r>
          </a:p>
          <a:p>
            <a:pPr marL="213995" indent="-174625">
              <a:lnSpc>
                <a:spcPct val="100000"/>
              </a:lnSpc>
              <a:spcBef>
                <a:spcPts val="1520"/>
              </a:spcBef>
              <a:buClr>
                <a:srgbClr val="006FAC"/>
              </a:buClr>
              <a:buFont typeface="Wingdings"/>
              <a:buChar char=""/>
              <a:tabLst>
                <a:tab pos="215265" algn="l"/>
              </a:tabLst>
            </a:pPr>
            <a:r>
              <a:rPr sz="1600" b="1" spc="5" dirty="0">
                <a:latin typeface="Verdana"/>
                <a:cs typeface="Verdana"/>
              </a:rPr>
              <a:t>Throughput </a:t>
            </a:r>
            <a:r>
              <a:rPr sz="1600" b="1" dirty="0">
                <a:latin typeface="Verdana"/>
                <a:cs typeface="Verdana"/>
              </a:rPr>
              <a:t>: </a:t>
            </a:r>
            <a:r>
              <a:rPr sz="1600" spc="-5" dirty="0"/>
              <a:t>The number </a:t>
            </a:r>
            <a:r>
              <a:rPr sz="1600" spc="5" dirty="0"/>
              <a:t>of </a:t>
            </a:r>
            <a:r>
              <a:rPr sz="1600" dirty="0"/>
              <a:t>tasks completed per </a:t>
            </a:r>
            <a:r>
              <a:rPr sz="1600" spc="-10" dirty="0"/>
              <a:t>unit </a:t>
            </a:r>
            <a:r>
              <a:rPr sz="1600" spc="-5" dirty="0"/>
              <a:t>time. </a:t>
            </a:r>
            <a:r>
              <a:rPr sz="1600" dirty="0"/>
              <a:t>Indicates how</a:t>
            </a:r>
            <a:r>
              <a:rPr sz="1600" spc="-165" dirty="0"/>
              <a:t> </a:t>
            </a:r>
            <a:r>
              <a:rPr sz="1600" dirty="0"/>
              <a:t>much</a:t>
            </a:r>
            <a:endParaRPr sz="1600">
              <a:latin typeface="Verdana"/>
              <a:cs typeface="Verdana"/>
            </a:endParaRPr>
          </a:p>
          <a:p>
            <a:pPr marL="213995">
              <a:lnSpc>
                <a:spcPct val="100000"/>
              </a:lnSpc>
              <a:spcBef>
                <a:spcPts val="965"/>
              </a:spcBef>
            </a:pPr>
            <a:r>
              <a:rPr sz="1600" spc="5" dirty="0"/>
              <a:t>work </a:t>
            </a:r>
            <a:r>
              <a:rPr sz="1600" spc="-5" dirty="0"/>
              <a:t>has </a:t>
            </a:r>
            <a:r>
              <a:rPr sz="1600" dirty="0"/>
              <a:t>been done </a:t>
            </a:r>
            <a:r>
              <a:rPr sz="1600" spc="-5" dirty="0"/>
              <a:t>within an</a:t>
            </a:r>
            <a:r>
              <a:rPr sz="1600" spc="-100" dirty="0"/>
              <a:t> </a:t>
            </a:r>
            <a:r>
              <a:rPr sz="1600" spc="-5" dirty="0"/>
              <a:t>interval</a:t>
            </a:r>
            <a:endParaRPr sz="1600"/>
          </a:p>
          <a:p>
            <a:pPr marL="213995" indent="-174625">
              <a:lnSpc>
                <a:spcPct val="100000"/>
              </a:lnSpc>
              <a:spcBef>
                <a:spcPts val="1440"/>
              </a:spcBef>
              <a:buClr>
                <a:srgbClr val="006FAC"/>
              </a:buClr>
              <a:buFont typeface="Wingdings"/>
              <a:buChar char=""/>
              <a:tabLst>
                <a:tab pos="215265" algn="l"/>
              </a:tabLst>
            </a:pPr>
            <a:r>
              <a:rPr sz="1600" b="1" dirty="0">
                <a:latin typeface="Verdana"/>
                <a:cs typeface="Verdana"/>
              </a:rPr>
              <a:t>Response </a:t>
            </a:r>
            <a:r>
              <a:rPr sz="1600" b="1" spc="5" dirty="0">
                <a:latin typeface="Verdana"/>
                <a:cs typeface="Verdana"/>
              </a:rPr>
              <a:t>time </a:t>
            </a:r>
            <a:r>
              <a:rPr sz="1600" b="1" dirty="0">
                <a:latin typeface="Verdana"/>
                <a:cs typeface="Verdana"/>
              </a:rPr>
              <a:t>: </a:t>
            </a:r>
            <a:r>
              <a:rPr sz="1600" spc="-5" dirty="0"/>
              <a:t>The time </a:t>
            </a:r>
            <a:r>
              <a:rPr sz="1600" dirty="0"/>
              <a:t>elapsed during </a:t>
            </a:r>
            <a:r>
              <a:rPr sz="1600" spc="-5" dirty="0"/>
              <a:t>input arrival and </a:t>
            </a:r>
            <a:r>
              <a:rPr sz="1600" dirty="0"/>
              <a:t>output</a:t>
            </a:r>
            <a:r>
              <a:rPr sz="1600" spc="-114" dirty="0"/>
              <a:t> </a:t>
            </a:r>
            <a:r>
              <a:rPr sz="1600" dirty="0"/>
              <a:t>delivery</a:t>
            </a:r>
            <a:endParaRPr sz="1600">
              <a:latin typeface="Verdana"/>
              <a:cs typeface="Verdana"/>
            </a:endParaRPr>
          </a:p>
          <a:p>
            <a:pPr marL="213995" indent="-174625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215265" algn="l"/>
              </a:tabLst>
            </a:pPr>
            <a:r>
              <a:rPr sz="1600" b="1" spc="5" dirty="0">
                <a:latin typeface="Verdana"/>
                <a:cs typeface="Verdana"/>
              </a:rPr>
              <a:t>Utilization </a:t>
            </a:r>
            <a:r>
              <a:rPr sz="1600" b="1" dirty="0">
                <a:latin typeface="Verdana"/>
                <a:cs typeface="Verdana"/>
              </a:rPr>
              <a:t>: </a:t>
            </a:r>
            <a:r>
              <a:rPr sz="1600" spc="-5" dirty="0"/>
              <a:t>The </a:t>
            </a:r>
            <a:r>
              <a:rPr sz="1600" dirty="0"/>
              <a:t>percentage </a:t>
            </a:r>
            <a:r>
              <a:rPr sz="1600" spc="5" dirty="0"/>
              <a:t>of </a:t>
            </a:r>
            <a:r>
              <a:rPr sz="1600" spc="-5" dirty="0"/>
              <a:t>time </a:t>
            </a:r>
            <a:r>
              <a:rPr sz="1600" spc="5" dirty="0"/>
              <a:t>a </a:t>
            </a:r>
            <a:r>
              <a:rPr sz="1600" dirty="0"/>
              <a:t>component </a:t>
            </a:r>
            <a:r>
              <a:rPr sz="1600" spc="-10" dirty="0"/>
              <a:t>(CPU, </a:t>
            </a:r>
            <a:r>
              <a:rPr sz="1600" spc="-5" dirty="0"/>
              <a:t>Channel, storage,</a:t>
            </a:r>
            <a:r>
              <a:rPr sz="1600" spc="-160" dirty="0"/>
              <a:t> </a:t>
            </a:r>
            <a:r>
              <a:rPr sz="1600" spc="-5" dirty="0"/>
              <a:t>file</a:t>
            </a:r>
            <a:endParaRPr sz="1600">
              <a:latin typeface="Verdana"/>
              <a:cs typeface="Verdana"/>
            </a:endParaRPr>
          </a:p>
          <a:p>
            <a:pPr marL="213995">
              <a:lnSpc>
                <a:spcPct val="100000"/>
              </a:lnSpc>
              <a:spcBef>
                <a:spcPts val="960"/>
              </a:spcBef>
              <a:tabLst>
                <a:tab pos="1590675" algn="l"/>
              </a:tabLst>
            </a:pPr>
            <a:r>
              <a:rPr sz="1600" dirty="0"/>
              <a:t>server)	</a:t>
            </a:r>
            <a:r>
              <a:rPr sz="1600" spc="-5" dirty="0"/>
              <a:t>is</a:t>
            </a:r>
            <a:r>
              <a:rPr sz="1600" spc="-15" dirty="0"/>
              <a:t> </a:t>
            </a:r>
            <a:r>
              <a:rPr sz="1600" dirty="0"/>
              <a:t>busy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3114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Lesson</a:t>
            </a:r>
            <a:r>
              <a:rPr spc="-5" dirty="0"/>
              <a:t> </a:t>
            </a:r>
            <a:r>
              <a:rPr spc="-10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9052" y="1480769"/>
            <a:ext cx="3391535" cy="4467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6055" indent="-173990">
              <a:lnSpc>
                <a:spcPct val="100000"/>
              </a:lnSpc>
              <a:spcBef>
                <a:spcPts val="110"/>
              </a:spcBef>
              <a:buClr>
                <a:srgbClr val="006FAC"/>
              </a:buClr>
              <a:buSzPct val="78125"/>
              <a:buFont typeface="Wingdings"/>
              <a:buChar char=""/>
              <a:tabLst>
                <a:tab pos="186690" algn="l"/>
              </a:tabLst>
            </a:pPr>
            <a:r>
              <a:rPr sz="1600" spc="-40" dirty="0">
                <a:latin typeface="Verdana"/>
                <a:cs typeface="Verdana"/>
              </a:rPr>
              <a:t>Test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Types</a:t>
            </a:r>
            <a:endParaRPr sz="1600">
              <a:latin typeface="Verdana"/>
              <a:cs typeface="Verdana"/>
            </a:endParaRPr>
          </a:p>
          <a:p>
            <a:pPr marL="472440" lvl="1" indent="-232410">
              <a:lnSpc>
                <a:spcPct val="100000"/>
              </a:lnSpc>
              <a:spcBef>
                <a:spcPts val="1570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472440" algn="l"/>
                <a:tab pos="473075" algn="l"/>
              </a:tabLst>
            </a:pPr>
            <a:r>
              <a:rPr sz="1400" spc="-10" dirty="0">
                <a:latin typeface="Verdana"/>
                <a:cs typeface="Verdana"/>
              </a:rPr>
              <a:t>Functional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  <a:p>
            <a:pPr marL="472440" lvl="1" indent="-23241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472440" algn="l"/>
                <a:tab pos="473075" algn="l"/>
              </a:tabLst>
            </a:pPr>
            <a:r>
              <a:rPr sz="1400" spc="-10" dirty="0">
                <a:latin typeface="Verdana"/>
                <a:cs typeface="Verdana"/>
              </a:rPr>
              <a:t>Non-functional</a:t>
            </a:r>
            <a:r>
              <a:rPr sz="1400" spc="8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  <a:p>
            <a:pPr marL="472440" lvl="1" indent="-232410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472440" algn="l"/>
                <a:tab pos="473075" algn="l"/>
              </a:tabLst>
            </a:pPr>
            <a:r>
              <a:rPr sz="1400" spc="-15" dirty="0">
                <a:latin typeface="Verdana"/>
                <a:cs typeface="Verdana"/>
              </a:rPr>
              <a:t>White-box</a:t>
            </a:r>
            <a:r>
              <a:rPr sz="1400" spc="6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  <a:p>
            <a:pPr marL="472440" lvl="1" indent="-232410">
              <a:lnSpc>
                <a:spcPct val="100000"/>
              </a:lnSpc>
              <a:spcBef>
                <a:spcPts val="1490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472440" algn="l"/>
                <a:tab pos="473075" algn="l"/>
              </a:tabLst>
            </a:pPr>
            <a:r>
              <a:rPr sz="1400" spc="-5" dirty="0">
                <a:latin typeface="Verdana"/>
                <a:cs typeface="Verdana"/>
              </a:rPr>
              <a:t>Change-related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  <a:p>
            <a:pPr marL="472440" lvl="1" indent="-23241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472440" algn="l"/>
                <a:tab pos="473075" algn="l"/>
              </a:tabLst>
            </a:pPr>
            <a:r>
              <a:rPr sz="1400" spc="-40" dirty="0">
                <a:latin typeface="Verdana"/>
                <a:cs typeface="Verdana"/>
              </a:rPr>
              <a:t>Test </a:t>
            </a:r>
            <a:r>
              <a:rPr sz="1400" spc="-35" dirty="0">
                <a:latin typeface="Verdana"/>
                <a:cs typeface="Verdana"/>
              </a:rPr>
              <a:t>Types </a:t>
            </a:r>
            <a:r>
              <a:rPr sz="1400" spc="-5" dirty="0">
                <a:latin typeface="Verdana"/>
                <a:cs typeface="Verdana"/>
              </a:rPr>
              <a:t>and </a:t>
            </a:r>
            <a:r>
              <a:rPr sz="1400" spc="-40" dirty="0">
                <a:latin typeface="Verdana"/>
                <a:cs typeface="Verdana"/>
              </a:rPr>
              <a:t>Test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Levels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006FAC"/>
              </a:buClr>
              <a:buFont typeface="Courier New"/>
              <a:buChar char="o"/>
            </a:pPr>
            <a:endParaRPr sz="13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buClr>
                <a:srgbClr val="006FAC"/>
              </a:buClr>
              <a:buSzPct val="78125"/>
              <a:buFont typeface="Wingdings"/>
              <a:buChar char=""/>
              <a:tabLst>
                <a:tab pos="186690" algn="l"/>
              </a:tabLst>
            </a:pPr>
            <a:r>
              <a:rPr sz="1600" spc="-5" dirty="0">
                <a:latin typeface="Verdana"/>
                <a:cs typeface="Verdana"/>
              </a:rPr>
              <a:t>Maintenance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  <a:p>
            <a:pPr marL="472440" lvl="1" indent="-232410">
              <a:lnSpc>
                <a:spcPct val="100000"/>
              </a:lnSpc>
              <a:spcBef>
                <a:spcPts val="1570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472440" algn="l"/>
                <a:tab pos="473075" algn="l"/>
              </a:tabLst>
            </a:pPr>
            <a:r>
              <a:rPr sz="1400" spc="-30" dirty="0">
                <a:latin typeface="Verdana"/>
                <a:cs typeface="Verdana"/>
              </a:rPr>
              <a:t>Triggers </a:t>
            </a:r>
            <a:r>
              <a:rPr sz="1400" spc="-15" dirty="0">
                <a:latin typeface="Verdana"/>
                <a:cs typeface="Verdana"/>
              </a:rPr>
              <a:t>for</a:t>
            </a:r>
            <a:r>
              <a:rPr sz="1400" spc="8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Maintenance</a:t>
            </a:r>
            <a:endParaRPr sz="1400">
              <a:latin typeface="Verdana"/>
              <a:cs typeface="Verdana"/>
            </a:endParaRPr>
          </a:p>
          <a:p>
            <a:pPr marL="472440" lvl="1" indent="-23241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472440" algn="l"/>
                <a:tab pos="473075" algn="l"/>
              </a:tabLst>
            </a:pPr>
            <a:r>
              <a:rPr sz="1400" spc="-10" dirty="0">
                <a:latin typeface="Verdana"/>
                <a:cs typeface="Verdana"/>
              </a:rPr>
              <a:t>Impact </a:t>
            </a:r>
            <a:r>
              <a:rPr sz="1400" spc="-15" dirty="0">
                <a:latin typeface="Verdana"/>
                <a:cs typeface="Verdana"/>
              </a:rPr>
              <a:t>Analysis for</a:t>
            </a:r>
            <a:r>
              <a:rPr sz="1400" spc="1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Maintenance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006FAC"/>
              </a:buClr>
              <a:buFont typeface="Courier New"/>
              <a:buChar char="o"/>
            </a:pPr>
            <a:endParaRPr sz="13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buClr>
                <a:srgbClr val="006FAC"/>
              </a:buClr>
              <a:buSzPct val="78125"/>
              <a:buFont typeface="Wingdings"/>
              <a:buChar char=""/>
              <a:tabLst>
                <a:tab pos="186690" algn="l"/>
              </a:tabLst>
            </a:pPr>
            <a:r>
              <a:rPr sz="1600" spc="-45" dirty="0">
                <a:latin typeface="Verdana"/>
                <a:cs typeface="Verdana"/>
              </a:rPr>
              <a:t>Test </a:t>
            </a:r>
            <a:r>
              <a:rPr sz="1600" dirty="0">
                <a:latin typeface="Verdana"/>
                <a:cs typeface="Verdana"/>
              </a:rPr>
              <a:t>Case</a:t>
            </a:r>
            <a:r>
              <a:rPr sz="1600" spc="-15" dirty="0">
                <a:latin typeface="Verdana"/>
                <a:cs typeface="Verdana"/>
              </a:rPr>
              <a:t> Terminologies</a:t>
            </a:r>
            <a:endParaRPr sz="16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635"/>
              </a:spcBef>
              <a:buClr>
                <a:srgbClr val="006FAC"/>
              </a:buClr>
              <a:buSzPct val="78125"/>
              <a:buFont typeface="Wingdings"/>
              <a:buChar char=""/>
              <a:tabLst>
                <a:tab pos="186690" algn="l"/>
              </a:tabLst>
            </a:pPr>
            <a:r>
              <a:rPr sz="1600" spc="-45" dirty="0">
                <a:latin typeface="Verdana"/>
                <a:cs typeface="Verdana"/>
              </a:rPr>
              <a:t>Test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Data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19602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Volume</a:t>
            </a:r>
            <a:r>
              <a:rPr spc="-6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334126"/>
            <a:ext cx="8524240" cy="222948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  <a:tabLst>
                <a:tab pos="7620634" algn="l"/>
              </a:tabLst>
            </a:pPr>
            <a:r>
              <a:rPr sz="1800" spc="-5" dirty="0">
                <a:latin typeface="Verdana"/>
                <a:cs typeface="Verdana"/>
              </a:rPr>
              <a:t>This </a:t>
            </a:r>
            <a:r>
              <a:rPr sz="1800" dirty="0">
                <a:latin typeface="Verdana"/>
                <a:cs typeface="Verdana"/>
              </a:rPr>
              <a:t>testing is </a:t>
            </a:r>
            <a:r>
              <a:rPr sz="1800" spc="-5" dirty="0">
                <a:latin typeface="Verdana"/>
                <a:cs typeface="Verdana"/>
              </a:rPr>
              <a:t>subjecting the program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10" dirty="0">
                <a:latin typeface="Verdana"/>
                <a:cs typeface="Verdana"/>
              </a:rPr>
              <a:t>heavy </a:t>
            </a:r>
            <a:r>
              <a:rPr sz="1800" spc="-5" dirty="0">
                <a:latin typeface="Verdana"/>
                <a:cs typeface="Verdana"/>
              </a:rPr>
              <a:t>volumes</a:t>
            </a:r>
            <a:r>
              <a:rPr sz="1800" spc="8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data.	</a:t>
            </a:r>
            <a:r>
              <a:rPr sz="1800" spc="-15" dirty="0">
                <a:latin typeface="Verdana"/>
                <a:cs typeface="Verdana"/>
              </a:rPr>
              <a:t>For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e.g.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15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A compiler </a:t>
            </a:r>
            <a:r>
              <a:rPr sz="1800" spc="-5" dirty="0">
                <a:latin typeface="Verdana"/>
                <a:cs typeface="Verdana"/>
              </a:rPr>
              <a:t>would be fed </a:t>
            </a:r>
            <a:r>
              <a:rPr sz="1800" dirty="0">
                <a:latin typeface="Verdana"/>
                <a:cs typeface="Verdana"/>
              </a:rPr>
              <a:t>a large </a:t>
            </a:r>
            <a:r>
              <a:rPr sz="1800" spc="-5" dirty="0">
                <a:latin typeface="Verdana"/>
                <a:cs typeface="Verdana"/>
              </a:rPr>
              <a:t>source program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compile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An operating systems </a:t>
            </a:r>
            <a:r>
              <a:rPr sz="1800" dirty="0">
                <a:latin typeface="Verdana"/>
                <a:cs typeface="Verdana"/>
              </a:rPr>
              <a:t>job </a:t>
            </a:r>
            <a:r>
              <a:rPr sz="1800" spc="-5" dirty="0">
                <a:latin typeface="Verdana"/>
                <a:cs typeface="Verdana"/>
              </a:rPr>
              <a:t>queue would </a:t>
            </a:r>
            <a:r>
              <a:rPr sz="1800" dirty="0">
                <a:latin typeface="Verdana"/>
                <a:cs typeface="Verdana"/>
              </a:rPr>
              <a:t>be filled to </a:t>
            </a:r>
            <a:r>
              <a:rPr sz="1800" spc="-5" dirty="0">
                <a:latin typeface="Verdana"/>
                <a:cs typeface="Verdana"/>
              </a:rPr>
              <a:t>full</a:t>
            </a:r>
            <a:r>
              <a:rPr sz="1800" dirty="0">
                <a:latin typeface="Verdana"/>
                <a:cs typeface="Verdana"/>
              </a:rPr>
              <a:t> capacity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A file </a:t>
            </a:r>
            <a:r>
              <a:rPr sz="1800" spc="-5" dirty="0">
                <a:latin typeface="Verdana"/>
                <a:cs typeface="Verdana"/>
              </a:rPr>
              <a:t>system would </a:t>
            </a:r>
            <a:r>
              <a:rPr sz="1800" dirty="0">
                <a:latin typeface="Verdana"/>
                <a:cs typeface="Verdana"/>
              </a:rPr>
              <a:t>be </a:t>
            </a:r>
            <a:r>
              <a:rPr sz="1800" spc="-5" dirty="0">
                <a:latin typeface="Verdana"/>
                <a:cs typeface="Verdana"/>
              </a:rPr>
              <a:t>fed </a:t>
            </a:r>
            <a:r>
              <a:rPr sz="1800" dirty="0">
                <a:latin typeface="Verdana"/>
                <a:cs typeface="Verdana"/>
              </a:rPr>
              <a:t>with </a:t>
            </a:r>
            <a:r>
              <a:rPr sz="1800" spc="-5" dirty="0">
                <a:latin typeface="Verdana"/>
                <a:cs typeface="Verdana"/>
              </a:rPr>
              <a:t>enough </a:t>
            </a:r>
            <a:r>
              <a:rPr sz="1800" dirty="0">
                <a:latin typeface="Verdana"/>
                <a:cs typeface="Verdana"/>
              </a:rPr>
              <a:t>data to </a:t>
            </a:r>
            <a:r>
              <a:rPr sz="1800" spc="-5" dirty="0">
                <a:latin typeface="Verdana"/>
                <a:cs typeface="Verdana"/>
              </a:rPr>
              <a:t>cause the program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Verdana"/>
                <a:cs typeface="Verdana"/>
              </a:rPr>
              <a:t>switch from </a:t>
            </a:r>
            <a:r>
              <a:rPr sz="1800" spc="-5" dirty="0">
                <a:latin typeface="Verdana"/>
                <a:cs typeface="Verdana"/>
              </a:rPr>
              <a:t>one </a:t>
            </a:r>
            <a:r>
              <a:rPr sz="1800" spc="-10" dirty="0">
                <a:latin typeface="Verdana"/>
                <a:cs typeface="Verdana"/>
              </a:rPr>
              <a:t>volume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another.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16217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Load</a:t>
            </a:r>
            <a:r>
              <a:rPr spc="-4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25554"/>
            <a:ext cx="8011159" cy="2211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1800" spc="-20" dirty="0">
                <a:latin typeface="Verdana"/>
                <a:cs typeface="Verdana"/>
              </a:rPr>
              <a:t>Volume </a:t>
            </a:r>
            <a:r>
              <a:rPr sz="1800" dirty="0">
                <a:latin typeface="Verdana"/>
                <a:cs typeface="Verdana"/>
              </a:rPr>
              <a:t>testing creates a real-life </a:t>
            </a:r>
            <a:r>
              <a:rPr sz="1800" spc="-5" dirty="0">
                <a:latin typeface="Verdana"/>
                <a:cs typeface="Verdana"/>
              </a:rPr>
              <a:t>end user pressure for the </a:t>
            </a:r>
            <a:r>
              <a:rPr sz="1800" dirty="0">
                <a:latin typeface="Verdana"/>
                <a:cs typeface="Verdana"/>
              </a:rPr>
              <a:t>target  </a:t>
            </a:r>
            <a:r>
              <a:rPr sz="1800" spc="-5" dirty="0">
                <a:latin typeface="Verdana"/>
                <a:cs typeface="Verdana"/>
              </a:rPr>
              <a:t>software. This </a:t>
            </a:r>
            <a:r>
              <a:rPr sz="1800" dirty="0">
                <a:latin typeface="Verdana"/>
                <a:cs typeface="Verdana"/>
              </a:rPr>
              <a:t>tests </a:t>
            </a:r>
            <a:r>
              <a:rPr sz="1800" spc="-5" dirty="0">
                <a:latin typeface="Verdana"/>
                <a:cs typeface="Verdana"/>
              </a:rPr>
              <a:t>how the software </a:t>
            </a:r>
            <a:r>
              <a:rPr sz="1800" dirty="0">
                <a:latin typeface="Verdana"/>
                <a:cs typeface="Verdana"/>
              </a:rPr>
              <a:t>acts </a:t>
            </a:r>
            <a:r>
              <a:rPr sz="1800" spc="-10" dirty="0">
                <a:latin typeface="Verdana"/>
                <a:cs typeface="Verdana"/>
              </a:rPr>
              <a:t>when </a:t>
            </a:r>
            <a:r>
              <a:rPr sz="1800" spc="-5" dirty="0">
                <a:latin typeface="Verdana"/>
                <a:cs typeface="Verdana"/>
              </a:rPr>
              <a:t>numerous end users  </a:t>
            </a:r>
            <a:r>
              <a:rPr sz="1800" dirty="0">
                <a:latin typeface="Verdana"/>
                <a:cs typeface="Verdana"/>
              </a:rPr>
              <a:t>access it </a:t>
            </a:r>
            <a:r>
              <a:rPr sz="1800" spc="-20" dirty="0">
                <a:latin typeface="Verdana"/>
                <a:cs typeface="Verdana"/>
              </a:rPr>
              <a:t>concurrently. </a:t>
            </a:r>
            <a:r>
              <a:rPr sz="1800" spc="-15" dirty="0">
                <a:latin typeface="Verdana"/>
                <a:cs typeface="Verdana"/>
              </a:rPr>
              <a:t>For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e.g.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Downloading a </a:t>
            </a:r>
            <a:r>
              <a:rPr sz="1800" spc="-5" dirty="0">
                <a:latin typeface="Verdana"/>
                <a:cs typeface="Verdana"/>
              </a:rPr>
              <a:t>sequence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10" dirty="0">
                <a:latin typeface="Verdana"/>
                <a:cs typeface="Verdana"/>
              </a:rPr>
              <a:t>huge </a:t>
            </a:r>
            <a:r>
              <a:rPr sz="1800" dirty="0">
                <a:latin typeface="Verdana"/>
                <a:cs typeface="Verdana"/>
              </a:rPr>
              <a:t>files </a:t>
            </a:r>
            <a:r>
              <a:rPr sz="1800" spc="-5" dirty="0">
                <a:latin typeface="Verdana"/>
                <a:cs typeface="Verdana"/>
              </a:rPr>
              <a:t>from the web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9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Giving </a:t>
            </a:r>
            <a:r>
              <a:rPr sz="1800" dirty="0">
                <a:latin typeface="Verdana"/>
                <a:cs typeface="Verdana"/>
              </a:rPr>
              <a:t>lots of </a:t>
            </a:r>
            <a:r>
              <a:rPr sz="1800" spc="-5" dirty="0">
                <a:latin typeface="Verdana"/>
                <a:cs typeface="Verdana"/>
              </a:rPr>
              <a:t>work </a:t>
            </a:r>
            <a:r>
              <a:rPr sz="1800" dirty="0">
                <a:latin typeface="Verdana"/>
                <a:cs typeface="Verdana"/>
              </a:rPr>
              <a:t>to a printer in a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line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18103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Stress</a:t>
            </a:r>
            <a:r>
              <a:rPr spc="-5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562227"/>
            <a:ext cx="8847455" cy="3910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Stress testing </a:t>
            </a:r>
            <a:r>
              <a:rPr sz="1800" spc="-15" dirty="0">
                <a:latin typeface="Verdana"/>
                <a:cs typeface="Verdana"/>
              </a:rPr>
              <a:t>involves </a:t>
            </a:r>
            <a:r>
              <a:rPr sz="1800" spc="-5" dirty="0">
                <a:latin typeface="Verdana"/>
                <a:cs typeface="Verdana"/>
              </a:rPr>
              <a:t>subjecting the program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10" dirty="0">
                <a:latin typeface="Verdana"/>
                <a:cs typeface="Verdana"/>
              </a:rPr>
              <a:t>heavy </a:t>
            </a:r>
            <a:r>
              <a:rPr sz="1800" dirty="0">
                <a:latin typeface="Verdana"/>
                <a:cs typeface="Verdana"/>
              </a:rPr>
              <a:t>loads or stresses.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idea is to try to </a:t>
            </a:r>
            <a:r>
              <a:rPr sz="1800" spc="-5" dirty="0">
                <a:latin typeface="Verdana"/>
                <a:cs typeface="Verdana"/>
              </a:rPr>
              <a:t>“break” the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system.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That </a:t>
            </a:r>
            <a:r>
              <a:rPr sz="1800" dirty="0">
                <a:latin typeface="Verdana"/>
                <a:cs typeface="Verdana"/>
              </a:rPr>
              <a:t>is, </a:t>
            </a:r>
            <a:r>
              <a:rPr sz="1800" spc="-10" dirty="0">
                <a:latin typeface="Verdana"/>
                <a:cs typeface="Verdana"/>
              </a:rPr>
              <a:t>we </a:t>
            </a:r>
            <a:r>
              <a:rPr sz="1800" spc="-15" dirty="0">
                <a:latin typeface="Verdana"/>
                <a:cs typeface="Verdana"/>
              </a:rPr>
              <a:t>want </a:t>
            </a:r>
            <a:r>
              <a:rPr sz="1800" dirty="0">
                <a:latin typeface="Verdana"/>
                <a:cs typeface="Verdana"/>
              </a:rPr>
              <a:t>to see </a:t>
            </a:r>
            <a:r>
              <a:rPr sz="1800" spc="-10" dirty="0">
                <a:latin typeface="Verdana"/>
                <a:cs typeface="Verdana"/>
              </a:rPr>
              <a:t>what </a:t>
            </a:r>
            <a:r>
              <a:rPr sz="1800" spc="-5" dirty="0">
                <a:latin typeface="Verdana"/>
                <a:cs typeface="Verdana"/>
              </a:rPr>
              <a:t>happens </a:t>
            </a:r>
            <a:r>
              <a:rPr sz="1800" spc="-10" dirty="0">
                <a:latin typeface="Verdana"/>
                <a:cs typeface="Verdana"/>
              </a:rPr>
              <a:t>when </a:t>
            </a:r>
            <a:r>
              <a:rPr sz="1800" spc="-5" dirty="0">
                <a:latin typeface="Verdana"/>
                <a:cs typeface="Verdana"/>
              </a:rPr>
              <a:t>the system </a:t>
            </a:r>
            <a:r>
              <a:rPr sz="1800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pushed</a:t>
            </a:r>
            <a:r>
              <a:rPr sz="1800" spc="2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beyond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Verdana"/>
                <a:cs typeface="Verdana"/>
              </a:rPr>
              <a:t>design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limits.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It </a:t>
            </a:r>
            <a:r>
              <a:rPr sz="1800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not </a:t>
            </a:r>
            <a:r>
              <a:rPr sz="1800" dirty="0">
                <a:latin typeface="Verdana"/>
                <a:cs typeface="Verdana"/>
              </a:rPr>
              <a:t>same as </a:t>
            </a:r>
            <a:r>
              <a:rPr sz="1800" spc="-10" dirty="0">
                <a:latin typeface="Verdana"/>
                <a:cs typeface="Verdana"/>
              </a:rPr>
              <a:t>volume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A </a:t>
            </a:r>
            <a:r>
              <a:rPr sz="1800" spc="-15" dirty="0">
                <a:latin typeface="Verdana"/>
                <a:cs typeface="Verdana"/>
              </a:rPr>
              <a:t>heavy </a:t>
            </a:r>
            <a:r>
              <a:rPr sz="1800" dirty="0">
                <a:latin typeface="Verdana"/>
                <a:cs typeface="Verdana"/>
              </a:rPr>
              <a:t>stress is a peak </a:t>
            </a:r>
            <a:r>
              <a:rPr sz="1800" spc="-10" dirty="0">
                <a:latin typeface="Verdana"/>
                <a:cs typeface="Verdana"/>
              </a:rPr>
              <a:t>volume </a:t>
            </a:r>
            <a:r>
              <a:rPr sz="1800" dirty="0">
                <a:latin typeface="Verdana"/>
                <a:cs typeface="Verdana"/>
              </a:rPr>
              <a:t>of data </a:t>
            </a:r>
            <a:r>
              <a:rPr sz="1800" spc="-5" dirty="0">
                <a:latin typeface="Verdana"/>
                <a:cs typeface="Verdana"/>
              </a:rPr>
              <a:t>encounters </a:t>
            </a:r>
            <a:r>
              <a:rPr sz="1800" spc="-15" dirty="0">
                <a:latin typeface="Verdana"/>
                <a:cs typeface="Verdana"/>
              </a:rPr>
              <a:t>over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short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time.</a:t>
            </a:r>
            <a:endParaRPr sz="1800">
              <a:latin typeface="Verdana"/>
              <a:cs typeface="Verdana"/>
            </a:endParaRPr>
          </a:p>
          <a:p>
            <a:pPr marL="299085" marR="269240" indent="-287020">
              <a:lnSpc>
                <a:spcPct val="1501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In </a:t>
            </a:r>
            <a:r>
              <a:rPr sz="1800" dirty="0">
                <a:latin typeface="Verdana"/>
                <a:cs typeface="Verdana"/>
              </a:rPr>
              <a:t>Stress testing a considerable load is </a:t>
            </a:r>
            <a:r>
              <a:rPr sz="1800" spc="-5" dirty="0">
                <a:latin typeface="Verdana"/>
                <a:cs typeface="Verdana"/>
              </a:rPr>
              <a:t>generated </a:t>
            </a:r>
            <a:r>
              <a:rPr sz="1800" dirty="0">
                <a:latin typeface="Verdana"/>
                <a:cs typeface="Verdana"/>
              </a:rPr>
              <a:t>as </a:t>
            </a:r>
            <a:r>
              <a:rPr sz="1800" spc="-5" dirty="0">
                <a:latin typeface="Verdana"/>
                <a:cs typeface="Verdana"/>
              </a:rPr>
              <a:t>quickly </a:t>
            </a:r>
            <a:r>
              <a:rPr sz="1800" dirty="0">
                <a:latin typeface="Verdana"/>
                <a:cs typeface="Verdana"/>
              </a:rPr>
              <a:t>as possible  in order to stress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application </a:t>
            </a:r>
            <a:r>
              <a:rPr sz="1800" spc="-5" dirty="0">
                <a:latin typeface="Verdana"/>
                <a:cs typeface="Verdana"/>
              </a:rPr>
              <a:t>and analyze the maximum </a:t>
            </a:r>
            <a:r>
              <a:rPr sz="1800" dirty="0">
                <a:latin typeface="Verdana"/>
                <a:cs typeface="Verdana"/>
              </a:rPr>
              <a:t>limit of  </a:t>
            </a:r>
            <a:r>
              <a:rPr sz="1800" spc="-5" dirty="0">
                <a:latin typeface="Verdana"/>
                <a:cs typeface="Verdana"/>
              </a:rPr>
              <a:t>concurrent users the </a:t>
            </a:r>
            <a:r>
              <a:rPr sz="1800" dirty="0">
                <a:latin typeface="Verdana"/>
                <a:cs typeface="Verdana"/>
              </a:rPr>
              <a:t>application </a:t>
            </a:r>
            <a:r>
              <a:rPr sz="1800" spc="-5" dirty="0">
                <a:latin typeface="Verdana"/>
                <a:cs typeface="Verdana"/>
              </a:rPr>
              <a:t>can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support.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724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Stress</a:t>
            </a:r>
            <a:r>
              <a:rPr spc="-40" dirty="0"/>
              <a:t> </a:t>
            </a:r>
            <a:r>
              <a:rPr spc="-20" dirty="0"/>
              <a:t>Testing(Cont.)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79930"/>
            <a:ext cx="8479155" cy="34055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68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Stress tests </a:t>
            </a:r>
            <a:r>
              <a:rPr sz="1800" spc="-5" dirty="0">
                <a:latin typeface="Verdana"/>
                <a:cs typeface="Verdana"/>
              </a:rPr>
              <a:t>executes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system </a:t>
            </a:r>
            <a:r>
              <a:rPr sz="1800" dirty="0">
                <a:latin typeface="Verdana"/>
                <a:cs typeface="Verdana"/>
              </a:rPr>
              <a:t>in a </a:t>
            </a:r>
            <a:r>
              <a:rPr sz="1800" spc="-5" dirty="0">
                <a:latin typeface="Verdana"/>
                <a:cs typeface="Verdana"/>
              </a:rPr>
              <a:t>manner that </a:t>
            </a:r>
            <a:r>
              <a:rPr sz="1800" dirty="0">
                <a:latin typeface="Verdana"/>
                <a:cs typeface="Verdana"/>
              </a:rPr>
              <a:t>demands </a:t>
            </a:r>
            <a:r>
              <a:rPr sz="1800" spc="-5" dirty="0">
                <a:latin typeface="Verdana"/>
                <a:cs typeface="Verdana"/>
              </a:rPr>
              <a:t>resources </a:t>
            </a:r>
            <a:r>
              <a:rPr sz="1800" dirty="0">
                <a:latin typeface="Verdana"/>
                <a:cs typeface="Verdana"/>
              </a:rPr>
              <a:t>in  </a:t>
            </a:r>
            <a:r>
              <a:rPr sz="1800" spc="-5" dirty="0">
                <a:latin typeface="Verdana"/>
                <a:cs typeface="Verdana"/>
              </a:rPr>
              <a:t>abnormal </a:t>
            </a:r>
            <a:r>
              <a:rPr sz="1800" spc="-25" dirty="0">
                <a:latin typeface="Verdana"/>
                <a:cs typeface="Verdana"/>
              </a:rPr>
              <a:t>quantity, frequency,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volume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spc="-5" dirty="0">
                <a:latin typeface="Verdana"/>
                <a:cs typeface="Verdana"/>
              </a:rPr>
              <a:t>Example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Generate </a:t>
            </a:r>
            <a:r>
              <a:rPr sz="1600" spc="5" dirty="0">
                <a:latin typeface="Verdana"/>
                <a:cs typeface="Verdana"/>
              </a:rPr>
              <a:t>5 </a:t>
            </a:r>
            <a:r>
              <a:rPr sz="1600" dirty="0">
                <a:latin typeface="Verdana"/>
                <a:cs typeface="Verdana"/>
              </a:rPr>
              <a:t>interrupts when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spc="-10" dirty="0">
                <a:latin typeface="Verdana"/>
                <a:cs typeface="Verdana"/>
              </a:rPr>
              <a:t>average </a:t>
            </a:r>
            <a:r>
              <a:rPr sz="1600" spc="-5" dirty="0">
                <a:latin typeface="Verdana"/>
                <a:cs typeface="Verdana"/>
              </a:rPr>
              <a:t>rate is </a:t>
            </a:r>
            <a:r>
              <a:rPr sz="1600" spc="5" dirty="0">
                <a:latin typeface="Verdana"/>
                <a:cs typeface="Verdana"/>
              </a:rPr>
              <a:t>2 or</a:t>
            </a:r>
            <a:r>
              <a:rPr sz="1600" spc="-16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3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Increase </a:t>
            </a:r>
            <a:r>
              <a:rPr sz="1600" spc="-5" dirty="0">
                <a:latin typeface="Verdana"/>
                <a:cs typeface="Verdana"/>
              </a:rPr>
              <a:t>input data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rate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45" dirty="0">
                <a:latin typeface="Verdana"/>
                <a:cs typeface="Verdana"/>
              </a:rPr>
              <a:t>Test </a:t>
            </a:r>
            <a:r>
              <a:rPr sz="1600" dirty="0">
                <a:latin typeface="Verdana"/>
                <a:cs typeface="Verdana"/>
              </a:rPr>
              <a:t>cases </a:t>
            </a:r>
            <a:r>
              <a:rPr sz="1600" spc="-5" dirty="0">
                <a:latin typeface="Verdana"/>
                <a:cs typeface="Verdana"/>
              </a:rPr>
              <a:t>that </a:t>
            </a:r>
            <a:r>
              <a:rPr sz="1600" dirty="0">
                <a:latin typeface="Verdana"/>
                <a:cs typeface="Verdana"/>
              </a:rPr>
              <a:t>require max.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memory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800" dirty="0">
                <a:latin typeface="Verdana"/>
                <a:cs typeface="Verdana"/>
              </a:rPr>
              <a:t>Stress </a:t>
            </a:r>
            <a:r>
              <a:rPr sz="1800" spc="-40" dirty="0">
                <a:latin typeface="Verdana"/>
                <a:cs typeface="Verdana"/>
              </a:rPr>
              <a:t>Tests </a:t>
            </a:r>
            <a:r>
              <a:rPr sz="1800" spc="-5" dirty="0">
                <a:latin typeface="Verdana"/>
                <a:cs typeface="Verdana"/>
              </a:rPr>
              <a:t>should answer the following</a:t>
            </a:r>
            <a:r>
              <a:rPr sz="1800" spc="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questions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48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Does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system degrade </a:t>
            </a:r>
            <a:r>
              <a:rPr sz="1600" spc="-5" dirty="0">
                <a:latin typeface="Verdana"/>
                <a:cs typeface="Verdana"/>
              </a:rPr>
              <a:t>gently </a:t>
            </a:r>
            <a:r>
              <a:rPr sz="1600" spc="5" dirty="0">
                <a:latin typeface="Verdana"/>
                <a:cs typeface="Verdana"/>
              </a:rPr>
              <a:t>or does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server </a:t>
            </a:r>
            <a:r>
              <a:rPr sz="1600" spc="-5" dirty="0">
                <a:latin typeface="Verdana"/>
                <a:cs typeface="Verdana"/>
              </a:rPr>
              <a:t>shut</a:t>
            </a:r>
            <a:r>
              <a:rPr sz="1600" spc="-18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down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Are </a:t>
            </a:r>
            <a:r>
              <a:rPr sz="1600" dirty="0">
                <a:latin typeface="Verdana"/>
                <a:cs typeface="Verdana"/>
              </a:rPr>
              <a:t>appropriate messages </a:t>
            </a:r>
            <a:r>
              <a:rPr sz="1600" spc="-5" dirty="0">
                <a:latin typeface="Verdana"/>
                <a:cs typeface="Verdana"/>
              </a:rPr>
              <a:t>displayed </a:t>
            </a:r>
            <a:r>
              <a:rPr sz="1600" spc="5" dirty="0">
                <a:latin typeface="Verdana"/>
                <a:cs typeface="Verdana"/>
              </a:rPr>
              <a:t>? </a:t>
            </a:r>
            <a:r>
              <a:rPr sz="1600" spc="-5" dirty="0">
                <a:latin typeface="Verdana"/>
                <a:cs typeface="Verdana"/>
              </a:rPr>
              <a:t>E.g. </a:t>
            </a:r>
            <a:r>
              <a:rPr sz="1600" dirty="0">
                <a:latin typeface="Verdana"/>
                <a:cs typeface="Verdana"/>
              </a:rPr>
              <a:t>Server not</a:t>
            </a:r>
            <a:r>
              <a:rPr sz="1600" spc="-16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available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Are </a:t>
            </a:r>
            <a:r>
              <a:rPr sz="1600" spc="-5" dirty="0">
                <a:latin typeface="Verdana"/>
                <a:cs typeface="Verdana"/>
              </a:rPr>
              <a:t>transactions </a:t>
            </a:r>
            <a:r>
              <a:rPr sz="1600" dirty="0">
                <a:latin typeface="Verdana"/>
                <a:cs typeface="Verdana"/>
              </a:rPr>
              <a:t>lost </a:t>
            </a:r>
            <a:r>
              <a:rPr sz="1600" spc="-5" dirty="0">
                <a:latin typeface="Verdana"/>
                <a:cs typeface="Verdana"/>
              </a:rPr>
              <a:t>as </a:t>
            </a:r>
            <a:r>
              <a:rPr sz="1600" dirty="0">
                <a:latin typeface="Verdana"/>
                <a:cs typeface="Verdana"/>
              </a:rPr>
              <a:t>capacity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exceeded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Are </a:t>
            </a:r>
            <a:r>
              <a:rPr sz="1600" dirty="0">
                <a:latin typeface="Verdana"/>
                <a:cs typeface="Verdana"/>
              </a:rPr>
              <a:t>certain </a:t>
            </a:r>
            <a:r>
              <a:rPr sz="1600" spc="-5" dirty="0">
                <a:latin typeface="Verdana"/>
                <a:cs typeface="Verdana"/>
              </a:rPr>
              <a:t>functions discontinued </a:t>
            </a:r>
            <a:r>
              <a:rPr sz="1600" dirty="0">
                <a:latin typeface="Verdana"/>
                <a:cs typeface="Verdana"/>
              </a:rPr>
              <a:t>as </a:t>
            </a:r>
            <a:r>
              <a:rPr sz="1600" spc="-5" dirty="0">
                <a:latin typeface="Verdana"/>
                <a:cs typeface="Verdana"/>
              </a:rPr>
              <a:t>capacity </a:t>
            </a:r>
            <a:r>
              <a:rPr sz="1600" dirty="0">
                <a:latin typeface="Verdana"/>
                <a:cs typeface="Verdana"/>
              </a:rPr>
              <a:t>reaches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spc="5" dirty="0">
                <a:latin typeface="Verdana"/>
                <a:cs typeface="Verdana"/>
              </a:rPr>
              <a:t>80 or 90 </a:t>
            </a:r>
            <a:r>
              <a:rPr sz="1600" dirty="0">
                <a:latin typeface="Verdana"/>
                <a:cs typeface="Verdana"/>
              </a:rPr>
              <a:t>percent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level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0580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Security</a:t>
            </a:r>
            <a:r>
              <a:rPr spc="-8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25554"/>
            <a:ext cx="8517890" cy="387159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spc="-5" dirty="0">
                <a:latin typeface="Verdana"/>
                <a:cs typeface="Verdana"/>
              </a:rPr>
              <a:t>Security </a:t>
            </a:r>
            <a:r>
              <a:rPr sz="1800" spc="-30" dirty="0">
                <a:latin typeface="Verdana"/>
                <a:cs typeface="Verdana"/>
              </a:rPr>
              <a:t>Testing </a:t>
            </a:r>
            <a:r>
              <a:rPr sz="1800" spc="-5" dirty="0">
                <a:latin typeface="Verdana"/>
                <a:cs typeface="Verdana"/>
              </a:rPr>
              <a:t>verifies that </a:t>
            </a:r>
            <a:r>
              <a:rPr sz="1800" dirty="0">
                <a:latin typeface="Verdana"/>
                <a:cs typeface="Verdana"/>
              </a:rPr>
              <a:t>protection </a:t>
            </a:r>
            <a:r>
              <a:rPr sz="1800" spc="-5" dirty="0">
                <a:latin typeface="Verdana"/>
                <a:cs typeface="Verdana"/>
              </a:rPr>
              <a:t>mechanisms </a:t>
            </a:r>
            <a:r>
              <a:rPr sz="1800" dirty="0">
                <a:latin typeface="Verdana"/>
                <a:cs typeface="Verdana"/>
              </a:rPr>
              <a:t>built </a:t>
            </a:r>
            <a:r>
              <a:rPr sz="1800" spc="-5" dirty="0">
                <a:latin typeface="Verdana"/>
                <a:cs typeface="Verdana"/>
              </a:rPr>
              <a:t>into the</a:t>
            </a:r>
            <a:r>
              <a:rPr sz="1800" spc="7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system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2298700" algn="l"/>
              </a:tabLst>
            </a:pPr>
            <a:r>
              <a:rPr sz="1800" spc="-5" dirty="0">
                <a:latin typeface="Verdana"/>
                <a:cs typeface="Verdana"/>
              </a:rPr>
              <a:t>will </a:t>
            </a:r>
            <a:r>
              <a:rPr sz="1800" dirty="0">
                <a:latin typeface="Verdana"/>
                <a:cs typeface="Verdana"/>
              </a:rPr>
              <a:t>protect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from	improper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penetration.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1800" spc="-5" dirty="0">
                <a:latin typeface="Verdana"/>
                <a:cs typeface="Verdana"/>
              </a:rPr>
              <a:t>Security </a:t>
            </a:r>
            <a:r>
              <a:rPr sz="1800" dirty="0">
                <a:latin typeface="Verdana"/>
                <a:cs typeface="Verdana"/>
              </a:rPr>
              <a:t>testing is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process of </a:t>
            </a:r>
            <a:r>
              <a:rPr sz="1800" spc="-5" dirty="0">
                <a:latin typeface="Verdana"/>
                <a:cs typeface="Verdana"/>
              </a:rPr>
              <a:t>executing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cases that </a:t>
            </a:r>
            <a:r>
              <a:rPr sz="1800" spc="-10" dirty="0">
                <a:latin typeface="Verdana"/>
                <a:cs typeface="Verdana"/>
              </a:rPr>
              <a:t>subvert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spc="-10" dirty="0">
                <a:latin typeface="Verdana"/>
                <a:cs typeface="Verdana"/>
              </a:rPr>
              <a:t>program’s </a:t>
            </a:r>
            <a:r>
              <a:rPr sz="1800" dirty="0">
                <a:latin typeface="Verdana"/>
                <a:cs typeface="Verdana"/>
              </a:rPr>
              <a:t>security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checks.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1800" spc="-5" dirty="0">
                <a:latin typeface="Verdana"/>
                <a:cs typeface="Verdana"/>
              </a:rPr>
              <a:t>Example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52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One tries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spc="5" dirty="0">
                <a:latin typeface="Verdana"/>
                <a:cs typeface="Verdana"/>
              </a:rPr>
              <a:t>break </a:t>
            </a:r>
            <a:r>
              <a:rPr sz="1600" spc="-5" dirty="0">
                <a:latin typeface="Verdana"/>
                <a:cs typeface="Verdana"/>
              </a:rPr>
              <a:t>the operating </a:t>
            </a:r>
            <a:r>
              <a:rPr sz="1600" dirty="0">
                <a:latin typeface="Verdana"/>
                <a:cs typeface="Verdana"/>
              </a:rPr>
              <a:t>systems </a:t>
            </a:r>
            <a:r>
              <a:rPr sz="1600" spc="5" dirty="0">
                <a:latin typeface="Verdana"/>
                <a:cs typeface="Verdana"/>
              </a:rPr>
              <a:t>memory </a:t>
            </a:r>
            <a:r>
              <a:rPr sz="1600" dirty="0">
                <a:latin typeface="Verdana"/>
                <a:cs typeface="Verdana"/>
              </a:rPr>
              <a:t>protection</a:t>
            </a:r>
            <a:r>
              <a:rPr sz="1600" spc="-17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mechanisms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44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  <a:tab pos="2775585" algn="l"/>
                <a:tab pos="3680460" algn="l"/>
              </a:tabLst>
            </a:pPr>
            <a:r>
              <a:rPr sz="1600" dirty="0">
                <a:latin typeface="Verdana"/>
                <a:cs typeface="Verdana"/>
              </a:rPr>
              <a:t>One tries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subvert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	DBMS’s	data </a:t>
            </a:r>
            <a:r>
              <a:rPr sz="1600" dirty="0">
                <a:latin typeface="Verdana"/>
                <a:cs typeface="Verdana"/>
              </a:rPr>
              <a:t>security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mechanisms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role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developer </a:t>
            </a:r>
            <a:r>
              <a:rPr sz="1600" spc="-5" dirty="0">
                <a:latin typeface="Verdana"/>
                <a:cs typeface="Verdana"/>
              </a:rPr>
              <a:t>is to make penetration </a:t>
            </a:r>
            <a:r>
              <a:rPr sz="1600" spc="5" dirty="0">
                <a:latin typeface="Verdana"/>
                <a:cs typeface="Verdana"/>
              </a:rPr>
              <a:t>cost more </a:t>
            </a:r>
            <a:r>
              <a:rPr sz="1600" spc="-5" dirty="0">
                <a:latin typeface="Verdana"/>
                <a:cs typeface="Verdana"/>
              </a:rPr>
              <a:t>than the </a:t>
            </a:r>
            <a:r>
              <a:rPr sz="1600" spc="-10" dirty="0">
                <a:latin typeface="Verdana"/>
                <a:cs typeface="Verdana"/>
              </a:rPr>
              <a:t>value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2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endParaRPr sz="160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  <a:spcBef>
                <a:spcPts val="965"/>
              </a:spcBef>
            </a:pPr>
            <a:r>
              <a:rPr sz="1600" dirty="0">
                <a:latin typeface="Verdana"/>
                <a:cs typeface="Verdana"/>
              </a:rPr>
              <a:t>information </a:t>
            </a:r>
            <a:r>
              <a:rPr sz="1600" spc="-5" dirty="0">
                <a:latin typeface="Verdana"/>
                <a:cs typeface="Verdana"/>
              </a:rPr>
              <a:t>that will </a:t>
            </a:r>
            <a:r>
              <a:rPr sz="1600" dirty="0">
                <a:latin typeface="Verdana"/>
                <a:cs typeface="Verdana"/>
              </a:rPr>
              <a:t>be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obtained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6943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5" dirty="0"/>
              <a:t>Web </a:t>
            </a:r>
            <a:r>
              <a:rPr spc="-5" dirty="0"/>
              <a:t>Security</a:t>
            </a:r>
            <a:r>
              <a:rPr spc="-2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7281" y="1503680"/>
            <a:ext cx="8131809" cy="1990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893444">
              <a:lnSpc>
                <a:spcPct val="100000"/>
              </a:lnSpc>
              <a:spcBef>
                <a:spcPts val="105"/>
              </a:spcBef>
            </a:pPr>
            <a:r>
              <a:rPr sz="1600" spc="-25" dirty="0">
                <a:latin typeface="Verdana"/>
                <a:cs typeface="Verdana"/>
              </a:rPr>
              <a:t>Web </a:t>
            </a:r>
            <a:r>
              <a:rPr sz="1600" spc="-5" dirty="0">
                <a:latin typeface="Verdana"/>
                <a:cs typeface="Verdana"/>
              </a:rPr>
              <a:t>application </a:t>
            </a:r>
            <a:r>
              <a:rPr sz="1600" dirty="0">
                <a:latin typeface="Verdana"/>
                <a:cs typeface="Verdana"/>
              </a:rPr>
              <a:t>security </a:t>
            </a:r>
            <a:r>
              <a:rPr sz="1600" spc="-5" dirty="0">
                <a:latin typeface="Verdana"/>
                <a:cs typeface="Verdana"/>
              </a:rPr>
              <a:t>is </a:t>
            </a:r>
            <a:r>
              <a:rPr sz="1600" dirty="0">
                <a:latin typeface="Verdana"/>
                <a:cs typeface="Verdana"/>
              </a:rPr>
              <a:t>a </a:t>
            </a:r>
            <a:r>
              <a:rPr sz="1600" spc="-5" dirty="0">
                <a:latin typeface="Verdana"/>
                <a:cs typeface="Verdana"/>
              </a:rPr>
              <a:t>branch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Information Security </a:t>
            </a:r>
            <a:r>
              <a:rPr sz="1600" spc="-5" dirty="0">
                <a:latin typeface="Verdana"/>
                <a:cs typeface="Verdana"/>
              </a:rPr>
              <a:t>that </a:t>
            </a:r>
            <a:r>
              <a:rPr sz="1600" dirty="0">
                <a:latin typeface="Verdana"/>
                <a:cs typeface="Verdana"/>
              </a:rPr>
              <a:t>deals  specifically </a:t>
            </a:r>
            <a:r>
              <a:rPr sz="1600" spc="-5" dirty="0">
                <a:latin typeface="Verdana"/>
                <a:cs typeface="Verdana"/>
              </a:rPr>
              <a:t>with </a:t>
            </a:r>
            <a:r>
              <a:rPr sz="1600" dirty="0">
                <a:latin typeface="Verdana"/>
                <a:cs typeface="Verdana"/>
              </a:rPr>
              <a:t>security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web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applications.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322580" algn="l"/>
              </a:tabLst>
            </a:pPr>
            <a:r>
              <a:rPr sz="1600" spc="10" dirty="0">
                <a:latin typeface="Verdana"/>
                <a:cs typeface="Verdana"/>
              </a:rPr>
              <a:t>It	</a:t>
            </a:r>
            <a:r>
              <a:rPr sz="1600" dirty="0">
                <a:latin typeface="Verdana"/>
                <a:cs typeface="Verdana"/>
              </a:rPr>
              <a:t>provides a </a:t>
            </a:r>
            <a:r>
              <a:rPr sz="1600" spc="-5" dirty="0">
                <a:latin typeface="Verdana"/>
                <a:cs typeface="Verdana"/>
              </a:rPr>
              <a:t>strategic </a:t>
            </a:r>
            <a:r>
              <a:rPr sz="1600" dirty="0">
                <a:latin typeface="Verdana"/>
                <a:cs typeface="Verdana"/>
              </a:rPr>
              <a:t>approach </a:t>
            </a:r>
            <a:r>
              <a:rPr sz="1600" spc="-5" dirty="0">
                <a:latin typeface="Verdana"/>
                <a:cs typeface="Verdana"/>
              </a:rPr>
              <a:t>in identifying, analyzing and building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secure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Verdana"/>
                <a:cs typeface="Verdana"/>
              </a:rPr>
              <a:t>web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applications.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10" dirty="0">
                <a:latin typeface="Verdana"/>
                <a:cs typeface="Verdana"/>
              </a:rPr>
              <a:t>It </a:t>
            </a:r>
            <a:r>
              <a:rPr sz="1600" spc="-5" dirty="0">
                <a:latin typeface="Verdana"/>
                <a:cs typeface="Verdana"/>
              </a:rPr>
              <a:t>is </a:t>
            </a:r>
            <a:r>
              <a:rPr sz="1600" spc="5" dirty="0">
                <a:latin typeface="Verdana"/>
                <a:cs typeface="Verdana"/>
              </a:rPr>
              <a:t>performed </a:t>
            </a:r>
            <a:r>
              <a:rPr sz="1600" dirty="0">
                <a:latin typeface="Verdana"/>
                <a:cs typeface="Verdana"/>
              </a:rPr>
              <a:t>by </a:t>
            </a:r>
            <a:r>
              <a:rPr sz="1600" spc="-25" dirty="0">
                <a:latin typeface="Verdana"/>
                <a:cs typeface="Verdana"/>
              </a:rPr>
              <a:t>Web </a:t>
            </a:r>
            <a:r>
              <a:rPr sz="1600" dirty="0">
                <a:latin typeface="Verdana"/>
                <a:cs typeface="Verdana"/>
              </a:rPr>
              <a:t>Application Security</a:t>
            </a:r>
            <a:r>
              <a:rPr sz="1600" spc="-1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Assessment.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5050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Localization</a:t>
            </a:r>
            <a:r>
              <a:rPr spc="-110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79930"/>
            <a:ext cx="8010525" cy="1530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Localization </a:t>
            </a:r>
            <a:r>
              <a:rPr sz="1800" spc="-5" dirty="0">
                <a:latin typeface="Verdana"/>
                <a:cs typeface="Verdana"/>
              </a:rPr>
              <a:t>translates the </a:t>
            </a:r>
            <a:r>
              <a:rPr sz="1800" dirty="0">
                <a:latin typeface="Verdana"/>
                <a:cs typeface="Verdana"/>
              </a:rPr>
              <a:t>product UI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occasionally </a:t>
            </a:r>
            <a:r>
              <a:rPr sz="1800" spc="-5" dirty="0">
                <a:latin typeface="Verdana"/>
                <a:cs typeface="Verdana"/>
              </a:rPr>
              <a:t>changes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some  settings to </a:t>
            </a:r>
            <a:r>
              <a:rPr sz="1800" spc="-10" dirty="0">
                <a:latin typeface="Verdana"/>
                <a:cs typeface="Verdana"/>
              </a:rPr>
              <a:t>make </a:t>
            </a:r>
            <a:r>
              <a:rPr sz="1800" dirty="0">
                <a:latin typeface="Verdana"/>
                <a:cs typeface="Verdana"/>
              </a:rPr>
              <a:t>it suitable </a:t>
            </a:r>
            <a:r>
              <a:rPr sz="1800" spc="-5" dirty="0">
                <a:latin typeface="Verdana"/>
                <a:cs typeface="Verdana"/>
              </a:rPr>
              <a:t>for another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region.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spc="-10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effort during </a:t>
            </a:r>
            <a:r>
              <a:rPr sz="1800" dirty="0">
                <a:latin typeface="Verdana"/>
                <a:cs typeface="Verdana"/>
              </a:rPr>
              <a:t>localization testing </a:t>
            </a:r>
            <a:r>
              <a:rPr sz="1800" spc="-5" dirty="0">
                <a:latin typeface="Verdana"/>
                <a:cs typeface="Verdana"/>
              </a:rPr>
              <a:t>focuses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Areas </a:t>
            </a:r>
            <a:r>
              <a:rPr sz="1600" dirty="0">
                <a:latin typeface="Verdana"/>
                <a:cs typeface="Verdana"/>
              </a:rPr>
              <a:t>affected during </a:t>
            </a:r>
            <a:r>
              <a:rPr sz="1600" spc="-5" dirty="0">
                <a:latin typeface="Verdana"/>
                <a:cs typeface="Verdana"/>
              </a:rPr>
              <a:t>localization, </a:t>
            </a:r>
            <a:r>
              <a:rPr sz="1600" dirty="0">
                <a:latin typeface="Verdana"/>
                <a:cs typeface="Verdana"/>
              </a:rPr>
              <a:t>UI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content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Culture/locale-specific, </a:t>
            </a:r>
            <a:r>
              <a:rPr sz="1600" spc="-5" dirty="0">
                <a:latin typeface="Verdana"/>
                <a:cs typeface="Verdana"/>
              </a:rPr>
              <a:t>language </a:t>
            </a:r>
            <a:r>
              <a:rPr sz="1600" dirty="0">
                <a:latin typeface="Verdana"/>
                <a:cs typeface="Verdana"/>
              </a:rPr>
              <a:t>specific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spc="5" dirty="0">
                <a:latin typeface="Verdana"/>
                <a:cs typeface="Verdana"/>
              </a:rPr>
              <a:t>region </a:t>
            </a:r>
            <a:r>
              <a:rPr sz="1600" dirty="0">
                <a:latin typeface="Verdana"/>
                <a:cs typeface="Verdana"/>
              </a:rPr>
              <a:t>specific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areas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1031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Usability</a:t>
            </a:r>
            <a:r>
              <a:rPr spc="-10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08280"/>
            <a:ext cx="8770620" cy="433705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800" dirty="0">
                <a:latin typeface="Verdana"/>
                <a:cs typeface="Verdana"/>
              </a:rPr>
              <a:t>Usability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endParaRPr sz="1800">
              <a:latin typeface="Verdana"/>
              <a:cs typeface="Verdana"/>
            </a:endParaRPr>
          </a:p>
          <a:p>
            <a:pPr marL="189230" marR="5080" indent="-173990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effectiveness, efficiency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satisfaction </a:t>
            </a:r>
            <a:r>
              <a:rPr sz="1600" spc="-5" dirty="0">
                <a:latin typeface="Verdana"/>
                <a:cs typeface="Verdana"/>
              </a:rPr>
              <a:t>with which </a:t>
            </a:r>
            <a:r>
              <a:rPr sz="1600" dirty="0">
                <a:latin typeface="Verdana"/>
                <a:cs typeface="Verdana"/>
              </a:rPr>
              <a:t>specified users can </a:t>
            </a:r>
            <a:r>
              <a:rPr sz="1600" spc="-5" dirty="0">
                <a:latin typeface="Verdana"/>
                <a:cs typeface="Verdana"/>
              </a:rPr>
              <a:t>achieve  </a:t>
            </a:r>
            <a:r>
              <a:rPr sz="1600" dirty="0">
                <a:latin typeface="Verdana"/>
                <a:cs typeface="Verdana"/>
              </a:rPr>
              <a:t>specified goals </a:t>
            </a:r>
            <a:r>
              <a:rPr sz="1600" spc="-5" dirty="0">
                <a:latin typeface="Verdana"/>
                <a:cs typeface="Verdana"/>
              </a:rPr>
              <a:t>in </a:t>
            </a:r>
            <a:r>
              <a:rPr sz="1600" dirty="0">
                <a:latin typeface="Verdana"/>
                <a:cs typeface="Verdana"/>
              </a:rPr>
              <a:t>a </a:t>
            </a:r>
            <a:r>
              <a:rPr sz="1600" spc="-5" dirty="0">
                <a:latin typeface="Verdana"/>
                <a:cs typeface="Verdana"/>
              </a:rPr>
              <a:t>particular environment </a:t>
            </a:r>
            <a:r>
              <a:rPr sz="1600" spc="10" dirty="0">
                <a:latin typeface="Verdana"/>
                <a:cs typeface="Verdana"/>
              </a:rPr>
              <a:t>ISO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9241-11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Effective–- Accomplishes </a:t>
            </a:r>
            <a:r>
              <a:rPr sz="1600" spc="-5" dirty="0">
                <a:latin typeface="Verdana"/>
                <a:cs typeface="Verdana"/>
              </a:rPr>
              <a:t>user’s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goal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Efficient-- </a:t>
            </a:r>
            <a:r>
              <a:rPr sz="1600" dirty="0">
                <a:latin typeface="Verdana"/>
                <a:cs typeface="Verdana"/>
              </a:rPr>
              <a:t>Accomplishes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goal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quickly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Satisfaction–- User enjoys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experience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800" spc="-50" dirty="0">
                <a:latin typeface="Verdana"/>
                <a:cs typeface="Verdana"/>
              </a:rPr>
              <a:t>Test </a:t>
            </a:r>
            <a:r>
              <a:rPr sz="1800" dirty="0">
                <a:latin typeface="Verdana"/>
                <a:cs typeface="Verdana"/>
              </a:rPr>
              <a:t>Categories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objectives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48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Interactivity </a:t>
            </a:r>
            <a:r>
              <a:rPr sz="1600" dirty="0">
                <a:latin typeface="Verdana"/>
                <a:cs typeface="Verdana"/>
              </a:rPr>
              <a:t>( </a:t>
            </a:r>
            <a:r>
              <a:rPr sz="1600" spc="-5" dirty="0">
                <a:latin typeface="Verdana"/>
                <a:cs typeface="Verdana"/>
              </a:rPr>
              <a:t>Pull </a:t>
            </a:r>
            <a:r>
              <a:rPr sz="1600" spc="5" dirty="0">
                <a:latin typeface="Verdana"/>
                <a:cs typeface="Verdana"/>
              </a:rPr>
              <a:t>down </a:t>
            </a:r>
            <a:r>
              <a:rPr sz="1600" dirty="0">
                <a:latin typeface="Verdana"/>
                <a:cs typeface="Verdana"/>
              </a:rPr>
              <a:t>menus,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buttons)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10" dirty="0">
                <a:latin typeface="Verdana"/>
                <a:cs typeface="Verdana"/>
              </a:rPr>
              <a:t>Layout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Readability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Aesthetics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Display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characteristics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Time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sensitivity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Personalization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105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Usability </a:t>
            </a:r>
            <a:r>
              <a:rPr spc="-35" dirty="0"/>
              <a:t>Testing</a:t>
            </a:r>
            <a:r>
              <a:rPr spc="-8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79930"/>
            <a:ext cx="8837295" cy="1800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51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Using </a:t>
            </a:r>
            <a:r>
              <a:rPr sz="1800" dirty="0">
                <a:latin typeface="Verdana"/>
                <a:cs typeface="Verdana"/>
              </a:rPr>
              <a:t>specialized </a:t>
            </a:r>
            <a:r>
              <a:rPr sz="1800" spc="-50" dirty="0">
                <a:latin typeface="Verdana"/>
                <a:cs typeface="Verdana"/>
              </a:rPr>
              <a:t>Test </a:t>
            </a:r>
            <a:r>
              <a:rPr sz="1800" dirty="0">
                <a:latin typeface="Verdana"/>
                <a:cs typeface="Verdana"/>
              </a:rPr>
              <a:t>Labs a rigorous testing process is </a:t>
            </a:r>
            <a:r>
              <a:rPr sz="1800" spc="-5" dirty="0">
                <a:latin typeface="Verdana"/>
                <a:cs typeface="Verdana"/>
              </a:rPr>
              <a:t>conducted </a:t>
            </a:r>
            <a:r>
              <a:rPr sz="1800" dirty="0">
                <a:latin typeface="Verdana"/>
                <a:cs typeface="Verdana"/>
              </a:rPr>
              <a:t>to get  </a:t>
            </a:r>
            <a:r>
              <a:rPr sz="1800" spc="-5" dirty="0">
                <a:latin typeface="Verdana"/>
                <a:cs typeface="Verdana"/>
              </a:rPr>
              <a:t>quantitative and qualitative </a:t>
            </a:r>
            <a:r>
              <a:rPr sz="1800" dirty="0">
                <a:latin typeface="Verdana"/>
                <a:cs typeface="Verdana"/>
              </a:rPr>
              <a:t>data on </a:t>
            </a:r>
            <a:r>
              <a:rPr sz="1800" spc="-5" dirty="0">
                <a:latin typeface="Verdana"/>
                <a:cs typeface="Verdana"/>
              </a:rPr>
              <a:t>the effectiveness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user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interfaces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505"/>
              </a:spcBef>
            </a:pPr>
            <a:r>
              <a:rPr sz="1800" spc="-5" dirty="0">
                <a:latin typeface="Verdana"/>
                <a:cs typeface="Verdana"/>
              </a:rPr>
              <a:t>Representative </a:t>
            </a:r>
            <a:r>
              <a:rPr sz="1800" dirty="0">
                <a:latin typeface="Verdana"/>
                <a:cs typeface="Verdana"/>
              </a:rPr>
              <a:t>or </a:t>
            </a:r>
            <a:r>
              <a:rPr sz="1800" spc="-5" dirty="0">
                <a:latin typeface="Verdana"/>
                <a:cs typeface="Verdana"/>
              </a:rPr>
              <a:t>actual users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10" dirty="0">
                <a:latin typeface="Verdana"/>
                <a:cs typeface="Verdana"/>
              </a:rPr>
              <a:t>asked </a:t>
            </a:r>
            <a:r>
              <a:rPr sz="1800" dirty="0">
                <a:latin typeface="Verdana"/>
                <a:cs typeface="Verdana"/>
              </a:rPr>
              <a:t>to perform </a:t>
            </a:r>
            <a:r>
              <a:rPr sz="1800" spc="-10" dirty="0">
                <a:latin typeface="Verdana"/>
                <a:cs typeface="Verdana"/>
              </a:rPr>
              <a:t>several key </a:t>
            </a:r>
            <a:r>
              <a:rPr sz="1800" spc="-5" dirty="0">
                <a:latin typeface="Verdana"/>
                <a:cs typeface="Verdana"/>
              </a:rPr>
              <a:t>tasks under  </a:t>
            </a:r>
            <a:r>
              <a:rPr sz="1800" dirty="0">
                <a:latin typeface="Verdana"/>
                <a:cs typeface="Verdana"/>
              </a:rPr>
              <a:t>close </a:t>
            </a:r>
            <a:r>
              <a:rPr sz="1800" spc="-5" dirty="0">
                <a:latin typeface="Verdana"/>
                <a:cs typeface="Verdana"/>
              </a:rPr>
              <a:t>observation, </a:t>
            </a:r>
            <a:r>
              <a:rPr sz="1800" dirty="0">
                <a:latin typeface="Verdana"/>
                <a:cs typeface="Verdana"/>
              </a:rPr>
              <a:t>both by </a:t>
            </a:r>
            <a:r>
              <a:rPr sz="1800" spc="-10" dirty="0">
                <a:latin typeface="Verdana"/>
                <a:cs typeface="Verdana"/>
              </a:rPr>
              <a:t>live </a:t>
            </a:r>
            <a:r>
              <a:rPr sz="1800" spc="-5" dirty="0">
                <a:latin typeface="Verdana"/>
                <a:cs typeface="Verdana"/>
              </a:rPr>
              <a:t>observers and through </a:t>
            </a:r>
            <a:r>
              <a:rPr sz="1800" dirty="0">
                <a:latin typeface="Verdana"/>
                <a:cs typeface="Verdana"/>
              </a:rPr>
              <a:t>video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recording</a:t>
            </a:r>
            <a:endParaRPr sz="1800">
              <a:latin typeface="Verdana"/>
              <a:cs typeface="Verdana"/>
            </a:endParaRPr>
          </a:p>
          <a:p>
            <a:pPr marL="12700" marR="240665">
              <a:lnSpc>
                <a:spcPct val="100000"/>
              </a:lnSpc>
              <a:spcBef>
                <a:spcPts val="505"/>
              </a:spcBef>
            </a:pPr>
            <a:r>
              <a:rPr sz="1800" spc="-5" dirty="0">
                <a:latin typeface="Verdana"/>
                <a:cs typeface="Verdana"/>
              </a:rPr>
              <a:t>During and </a:t>
            </a:r>
            <a:r>
              <a:rPr sz="1800" dirty="0">
                <a:latin typeface="Verdana"/>
                <a:cs typeface="Verdana"/>
              </a:rPr>
              <a:t>at </a:t>
            </a:r>
            <a:r>
              <a:rPr sz="1800" spc="-5" dirty="0">
                <a:latin typeface="Verdana"/>
                <a:cs typeface="Verdana"/>
              </a:rPr>
              <a:t>the end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session, </a:t>
            </a:r>
            <a:r>
              <a:rPr sz="1800" spc="-5" dirty="0">
                <a:latin typeface="Verdana"/>
                <a:cs typeface="Verdana"/>
              </a:rPr>
              <a:t>users evaluate the </a:t>
            </a:r>
            <a:r>
              <a:rPr sz="1800" dirty="0">
                <a:latin typeface="Verdana"/>
                <a:cs typeface="Verdana"/>
              </a:rPr>
              <a:t>product based on  their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experiences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1793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5" dirty="0"/>
              <a:t>Recovery</a:t>
            </a:r>
            <a:r>
              <a:rPr spc="1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79930"/>
            <a:ext cx="8639810" cy="2998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318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system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that forces the software </a:t>
            </a:r>
            <a:r>
              <a:rPr sz="1800" dirty="0">
                <a:latin typeface="Verdana"/>
                <a:cs typeface="Verdana"/>
              </a:rPr>
              <a:t>to fail in </a:t>
            </a:r>
            <a:r>
              <a:rPr sz="1800" spc="-5" dirty="0">
                <a:latin typeface="Verdana"/>
                <a:cs typeface="Verdana"/>
              </a:rPr>
              <a:t>variety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15" dirty="0">
                <a:latin typeface="Verdana"/>
                <a:cs typeface="Verdana"/>
              </a:rPr>
              <a:t>ways, </a:t>
            </a:r>
            <a:r>
              <a:rPr sz="1800" spc="-5" dirty="0">
                <a:latin typeface="Verdana"/>
                <a:cs typeface="Verdana"/>
              </a:rPr>
              <a:t>checks  </a:t>
            </a:r>
            <a:r>
              <a:rPr sz="1800" dirty="0">
                <a:latin typeface="Verdana"/>
                <a:cs typeface="Verdana"/>
              </a:rPr>
              <a:t>performed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recovery </a:t>
            </a:r>
            <a:r>
              <a:rPr sz="1600" spc="-5" dirty="0">
                <a:latin typeface="Verdana"/>
                <a:cs typeface="Verdana"/>
              </a:rPr>
              <a:t>is automatic </a:t>
            </a:r>
            <a:r>
              <a:rPr sz="1600" dirty="0">
                <a:latin typeface="Verdana"/>
                <a:cs typeface="Verdana"/>
              </a:rPr>
              <a:t>( </a:t>
            </a:r>
            <a:r>
              <a:rPr sz="1600" spc="5" dirty="0">
                <a:latin typeface="Verdana"/>
                <a:cs typeface="Verdana"/>
              </a:rPr>
              <a:t>performed </a:t>
            </a:r>
            <a:r>
              <a:rPr sz="1600" dirty="0">
                <a:latin typeface="Verdana"/>
                <a:cs typeface="Verdana"/>
              </a:rPr>
              <a:t>by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system</a:t>
            </a:r>
            <a:r>
              <a:rPr sz="1600" spc="-19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itself)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reinitialization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check </a:t>
            </a:r>
            <a:r>
              <a:rPr sz="1600" spc="-5" dirty="0">
                <a:latin typeface="Verdana"/>
                <a:cs typeface="Verdana"/>
              </a:rPr>
              <a:t>pointing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mechanisms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data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recovery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restarts are </a:t>
            </a:r>
            <a:r>
              <a:rPr sz="1600" spc="-5" dirty="0">
                <a:latin typeface="Verdana"/>
                <a:cs typeface="Verdana"/>
              </a:rPr>
              <a:t>evaluated </a:t>
            </a:r>
            <a:r>
              <a:rPr sz="1600" spc="5" dirty="0">
                <a:latin typeface="Verdana"/>
                <a:cs typeface="Verdana"/>
              </a:rPr>
              <a:t>for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correctness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500"/>
              </a:spcBef>
            </a:pPr>
            <a:r>
              <a:rPr sz="1800" spc="-5" dirty="0">
                <a:latin typeface="Verdana"/>
                <a:cs typeface="Verdana"/>
              </a:rPr>
              <a:t>This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confirms that the program recovers from </a:t>
            </a:r>
            <a:r>
              <a:rPr sz="1800" dirty="0">
                <a:latin typeface="Verdana"/>
                <a:cs typeface="Verdana"/>
              </a:rPr>
              <a:t>expected or </a:t>
            </a:r>
            <a:r>
              <a:rPr sz="1800" spc="-5" dirty="0">
                <a:latin typeface="Verdana"/>
                <a:cs typeface="Verdana"/>
              </a:rPr>
              <a:t>unexpected  </a:t>
            </a:r>
            <a:r>
              <a:rPr sz="1800" spc="-10" dirty="0">
                <a:latin typeface="Verdana"/>
                <a:cs typeface="Verdana"/>
              </a:rPr>
              <a:t>events. Events </a:t>
            </a:r>
            <a:r>
              <a:rPr sz="1800" spc="-5" dirty="0">
                <a:latin typeface="Verdana"/>
                <a:cs typeface="Verdana"/>
              </a:rPr>
              <a:t>can include </a:t>
            </a:r>
            <a:r>
              <a:rPr sz="1800" dirty="0">
                <a:latin typeface="Verdana"/>
                <a:cs typeface="Verdana"/>
              </a:rPr>
              <a:t>shortage of disk space, </a:t>
            </a:r>
            <a:r>
              <a:rPr sz="1800" spc="-5" dirty="0">
                <a:latin typeface="Verdana"/>
                <a:cs typeface="Verdana"/>
              </a:rPr>
              <a:t>unexpected </a:t>
            </a:r>
            <a:r>
              <a:rPr sz="1800" dirty="0">
                <a:latin typeface="Verdana"/>
                <a:cs typeface="Verdana"/>
              </a:rPr>
              <a:t>loss of  </a:t>
            </a:r>
            <a:r>
              <a:rPr sz="1800" spc="-5" dirty="0">
                <a:latin typeface="Verdana"/>
                <a:cs typeface="Verdana"/>
              </a:rPr>
              <a:t>communication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8973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8500" algn="l"/>
              </a:tabLst>
            </a:pPr>
            <a:r>
              <a:rPr spc="-5" dirty="0"/>
              <a:t>2.1	</a:t>
            </a:r>
            <a:r>
              <a:rPr spc="-10" dirty="0"/>
              <a:t>Software Development </a:t>
            </a:r>
            <a:r>
              <a:rPr dirty="0"/>
              <a:t>Life </a:t>
            </a:r>
            <a:r>
              <a:rPr spc="-10" dirty="0"/>
              <a:t>Cycle (SDLC)</a:t>
            </a:r>
            <a:r>
              <a:rPr spc="35" dirty="0"/>
              <a:t> </a:t>
            </a:r>
            <a:r>
              <a:rPr spc="-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562227"/>
            <a:ext cx="8475345" cy="252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Verdana"/>
                <a:cs typeface="Verdana"/>
              </a:rPr>
              <a:t>Testing </a:t>
            </a:r>
            <a:r>
              <a:rPr sz="1800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not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stand-alone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activity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1800" spc="-10" dirty="0">
                <a:latin typeface="Verdana"/>
                <a:cs typeface="Verdana"/>
              </a:rPr>
              <a:t>It </a:t>
            </a:r>
            <a:r>
              <a:rPr sz="1800" spc="-5" dirty="0">
                <a:latin typeface="Verdana"/>
                <a:cs typeface="Verdana"/>
              </a:rPr>
              <a:t>has </a:t>
            </a:r>
            <a:r>
              <a:rPr sz="1800" dirty="0">
                <a:latin typeface="Verdana"/>
                <a:cs typeface="Verdana"/>
              </a:rPr>
              <a:t>its place </a:t>
            </a:r>
            <a:r>
              <a:rPr sz="1800" spc="-5" dirty="0">
                <a:latin typeface="Verdana"/>
                <a:cs typeface="Verdana"/>
              </a:rPr>
              <a:t>within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10" dirty="0">
                <a:latin typeface="Verdana"/>
                <a:cs typeface="Verdana"/>
              </a:rPr>
              <a:t>SDLC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model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1800" spc="-10" dirty="0">
                <a:latin typeface="Verdana"/>
                <a:cs typeface="Verdana"/>
              </a:rPr>
              <a:t>In </a:t>
            </a:r>
            <a:r>
              <a:rPr sz="1800" spc="-15" dirty="0">
                <a:latin typeface="Verdana"/>
                <a:cs typeface="Verdana"/>
              </a:rPr>
              <a:t>any </a:t>
            </a:r>
            <a:r>
              <a:rPr sz="1800" spc="-10" dirty="0">
                <a:latin typeface="Verdana"/>
                <a:cs typeface="Verdana"/>
              </a:rPr>
              <a:t>SDLC </a:t>
            </a:r>
            <a:r>
              <a:rPr sz="1800" dirty="0">
                <a:latin typeface="Verdana"/>
                <a:cs typeface="Verdana"/>
              </a:rPr>
              <a:t>model, a </a:t>
            </a:r>
            <a:r>
              <a:rPr sz="1800" spc="-5" dirty="0">
                <a:latin typeface="Verdana"/>
                <a:cs typeface="Verdana"/>
              </a:rPr>
              <a:t>part </a:t>
            </a:r>
            <a:r>
              <a:rPr sz="1800" dirty="0">
                <a:latin typeface="Verdana"/>
                <a:cs typeface="Verdana"/>
              </a:rPr>
              <a:t>of testing is </a:t>
            </a:r>
            <a:r>
              <a:rPr sz="1800" spc="-5" dirty="0">
                <a:latin typeface="Verdana"/>
                <a:cs typeface="Verdana"/>
              </a:rPr>
              <a:t>focused </a:t>
            </a:r>
            <a:r>
              <a:rPr sz="1800" dirty="0">
                <a:latin typeface="Verdana"/>
                <a:cs typeface="Verdana"/>
              </a:rPr>
              <a:t>on </a:t>
            </a:r>
            <a:r>
              <a:rPr sz="1800" spc="-10" dirty="0">
                <a:latin typeface="Verdana"/>
                <a:cs typeface="Verdana"/>
              </a:rPr>
              <a:t>Verification and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part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focused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-10" dirty="0">
                <a:latin typeface="Verdana"/>
                <a:cs typeface="Verdana"/>
              </a:rPr>
              <a:t> Validation</a:t>
            </a:r>
            <a:endParaRPr sz="18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152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600" spc="-5" dirty="0">
                <a:latin typeface="Verdana"/>
                <a:cs typeface="Verdana"/>
              </a:rPr>
              <a:t>Verification: </a:t>
            </a:r>
            <a:r>
              <a:rPr sz="1600" spc="10" dirty="0">
                <a:latin typeface="Verdana"/>
                <a:cs typeface="Verdana"/>
              </a:rPr>
              <a:t>Is </a:t>
            </a:r>
            <a:r>
              <a:rPr sz="1600" spc="-5" dirty="0">
                <a:latin typeface="Verdana"/>
                <a:cs typeface="Verdana"/>
              </a:rPr>
              <a:t>the deliverable built </a:t>
            </a:r>
            <a:r>
              <a:rPr sz="1600" dirty="0">
                <a:latin typeface="Verdana"/>
                <a:cs typeface="Verdana"/>
              </a:rPr>
              <a:t>according </a:t>
            </a:r>
            <a:r>
              <a:rPr sz="1600" spc="-5" dirty="0">
                <a:latin typeface="Verdana"/>
                <a:cs typeface="Verdana"/>
              </a:rPr>
              <a:t>to the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specification?</a:t>
            </a:r>
            <a:endParaRPr sz="16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1440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600" spc="-10" dirty="0">
                <a:latin typeface="Verdana"/>
                <a:cs typeface="Verdana"/>
              </a:rPr>
              <a:t>Validation: </a:t>
            </a:r>
            <a:r>
              <a:rPr sz="1600" spc="10" dirty="0">
                <a:latin typeface="Verdana"/>
                <a:cs typeface="Verdana"/>
              </a:rPr>
              <a:t>Is </a:t>
            </a:r>
            <a:r>
              <a:rPr sz="1600" spc="-5" dirty="0">
                <a:latin typeface="Verdana"/>
                <a:cs typeface="Verdana"/>
              </a:rPr>
              <a:t>the deliverable </a:t>
            </a:r>
            <a:r>
              <a:rPr sz="1600" dirty="0">
                <a:latin typeface="Verdana"/>
                <a:cs typeface="Verdana"/>
              </a:rPr>
              <a:t>fit </a:t>
            </a:r>
            <a:r>
              <a:rPr sz="1600" spc="5" dirty="0">
                <a:latin typeface="Verdana"/>
                <a:cs typeface="Verdana"/>
              </a:rPr>
              <a:t>for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purpose?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9527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Documentation</a:t>
            </a:r>
            <a:r>
              <a:rPr spc="-5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79930"/>
            <a:ext cx="8781415" cy="186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19250">
              <a:lnSpc>
                <a:spcPct val="100000"/>
              </a:lnSpc>
              <a:spcBef>
                <a:spcPts val="100"/>
              </a:spcBef>
              <a:tabLst>
                <a:tab pos="6481445" algn="l"/>
              </a:tabLst>
            </a:pPr>
            <a:r>
              <a:rPr sz="1800" spc="-5" dirty="0">
                <a:latin typeface="Verdana"/>
                <a:cs typeface="Verdana"/>
              </a:rPr>
              <a:t>This </a:t>
            </a:r>
            <a:r>
              <a:rPr sz="1800" dirty="0">
                <a:latin typeface="Verdana"/>
                <a:cs typeface="Verdana"/>
              </a:rPr>
              <a:t>testing is </a:t>
            </a:r>
            <a:r>
              <a:rPr sz="1800" spc="-5" dirty="0">
                <a:latin typeface="Verdana"/>
                <a:cs typeface="Verdana"/>
              </a:rPr>
              <a:t>done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5" dirty="0">
                <a:latin typeface="Verdana"/>
                <a:cs typeface="Verdana"/>
              </a:rPr>
              <a:t>ensure the validity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usability	of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 </a:t>
            </a:r>
            <a:r>
              <a:rPr sz="1800" dirty="0">
                <a:latin typeface="Verdana"/>
                <a:cs typeface="Verdana"/>
              </a:rPr>
              <a:t>documentation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spc="-5" dirty="0">
                <a:latin typeface="Verdana"/>
                <a:cs typeface="Verdana"/>
              </a:rPr>
              <a:t>This includes user Manuals, </a:t>
            </a:r>
            <a:r>
              <a:rPr sz="1800" dirty="0">
                <a:latin typeface="Verdana"/>
                <a:cs typeface="Verdana"/>
              </a:rPr>
              <a:t>Help </a:t>
            </a:r>
            <a:r>
              <a:rPr sz="1800" spc="-5" dirty="0">
                <a:latin typeface="Verdana"/>
                <a:cs typeface="Verdana"/>
              </a:rPr>
              <a:t>Screens, </a:t>
            </a:r>
            <a:r>
              <a:rPr sz="1800" dirty="0">
                <a:latin typeface="Verdana"/>
                <a:cs typeface="Verdana"/>
              </a:rPr>
              <a:t>Installation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spc="-10" dirty="0">
                <a:latin typeface="Verdana"/>
                <a:cs typeface="Verdana"/>
              </a:rPr>
              <a:t>Release</a:t>
            </a:r>
            <a:r>
              <a:rPr sz="1800" spc="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Notes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505"/>
              </a:spcBef>
            </a:pPr>
            <a:r>
              <a:rPr sz="1800" spc="-5" dirty="0">
                <a:latin typeface="Verdana"/>
                <a:cs typeface="Verdana"/>
              </a:rPr>
              <a:t>Purpose </a:t>
            </a:r>
            <a:r>
              <a:rPr sz="1800" dirty="0">
                <a:latin typeface="Verdana"/>
                <a:cs typeface="Verdana"/>
              </a:rPr>
              <a:t>is to </a:t>
            </a:r>
            <a:r>
              <a:rPr sz="1800" spc="-5" dirty="0">
                <a:latin typeface="Verdana"/>
                <a:cs typeface="Verdana"/>
              </a:rPr>
              <a:t>find out whether </a:t>
            </a:r>
            <a:r>
              <a:rPr sz="1800" dirty="0">
                <a:latin typeface="Verdana"/>
                <a:cs typeface="Verdana"/>
              </a:rPr>
              <a:t>documentation </a:t>
            </a:r>
            <a:r>
              <a:rPr sz="1800" spc="-5" dirty="0">
                <a:latin typeface="Verdana"/>
                <a:cs typeface="Verdana"/>
              </a:rPr>
              <a:t>matches the </a:t>
            </a:r>
            <a:r>
              <a:rPr sz="1800" dirty="0">
                <a:latin typeface="Verdana"/>
                <a:cs typeface="Verdana"/>
              </a:rPr>
              <a:t>product </a:t>
            </a:r>
            <a:r>
              <a:rPr sz="1800" spc="-5" dirty="0">
                <a:latin typeface="Verdana"/>
                <a:cs typeface="Verdana"/>
              </a:rPr>
              <a:t>and vice  </a:t>
            </a:r>
            <a:r>
              <a:rPr sz="1800" spc="-10" dirty="0">
                <a:latin typeface="Verdana"/>
                <a:cs typeface="Verdana"/>
              </a:rPr>
              <a:t>versa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spc="-10" dirty="0">
                <a:latin typeface="Verdana"/>
                <a:cs typeface="Verdana"/>
              </a:rPr>
              <a:t>Well-tested </a:t>
            </a:r>
            <a:r>
              <a:rPr sz="1800" spc="-5" dirty="0">
                <a:latin typeface="Verdana"/>
                <a:cs typeface="Verdana"/>
              </a:rPr>
              <a:t>manual </a:t>
            </a:r>
            <a:r>
              <a:rPr sz="1800" dirty="0">
                <a:latin typeface="Verdana"/>
                <a:cs typeface="Verdana"/>
              </a:rPr>
              <a:t>helps to </a:t>
            </a:r>
            <a:r>
              <a:rPr sz="1800" spc="-5" dirty="0">
                <a:latin typeface="Verdana"/>
                <a:cs typeface="Verdana"/>
              </a:rPr>
              <a:t>train users and </a:t>
            </a:r>
            <a:r>
              <a:rPr sz="1800" dirty="0">
                <a:latin typeface="Verdana"/>
                <a:cs typeface="Verdana"/>
              </a:rPr>
              <a:t>support </a:t>
            </a:r>
            <a:r>
              <a:rPr sz="1800" spc="-5" dirty="0">
                <a:latin typeface="Verdana"/>
                <a:cs typeface="Verdana"/>
              </a:rPr>
              <a:t>staff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faster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724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Configuration</a:t>
            </a:r>
            <a:r>
              <a:rPr spc="-90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25554"/>
            <a:ext cx="8362950" cy="221170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spc="-5" dirty="0">
                <a:latin typeface="Verdana"/>
                <a:cs typeface="Verdana"/>
              </a:rPr>
              <a:t>Attempts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15" dirty="0">
                <a:latin typeface="Verdana"/>
                <a:cs typeface="Verdana"/>
              </a:rPr>
              <a:t>uncover </a:t>
            </a:r>
            <a:r>
              <a:rPr sz="1800" dirty="0">
                <a:latin typeface="Verdana"/>
                <a:cs typeface="Verdana"/>
              </a:rPr>
              <a:t>errors </a:t>
            </a:r>
            <a:r>
              <a:rPr sz="1800" spc="-5" dirty="0">
                <a:latin typeface="Verdana"/>
                <a:cs typeface="Verdana"/>
              </a:rPr>
              <a:t>that </a:t>
            </a:r>
            <a:r>
              <a:rPr sz="1800" dirty="0">
                <a:latin typeface="Verdana"/>
                <a:cs typeface="Verdana"/>
              </a:rPr>
              <a:t>are specific to a particular client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Verdana"/>
                <a:cs typeface="Verdana"/>
              </a:rPr>
              <a:t>server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environment.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50100"/>
              </a:lnSpc>
              <a:spcBef>
                <a:spcPts val="505"/>
              </a:spcBef>
            </a:pPr>
            <a:r>
              <a:rPr sz="1800" dirty="0">
                <a:latin typeface="Verdana"/>
                <a:cs typeface="Verdana"/>
              </a:rPr>
              <a:t>Create a cross </a:t>
            </a:r>
            <a:r>
              <a:rPr sz="1800" spc="-5" dirty="0">
                <a:latin typeface="Verdana"/>
                <a:cs typeface="Verdana"/>
              </a:rPr>
              <a:t>reference </a:t>
            </a:r>
            <a:r>
              <a:rPr sz="1800" dirty="0">
                <a:latin typeface="Verdana"/>
                <a:cs typeface="Verdana"/>
              </a:rPr>
              <a:t>matrix </a:t>
            </a:r>
            <a:r>
              <a:rPr sz="1800" spc="-5" dirty="0">
                <a:latin typeface="Verdana"/>
                <a:cs typeface="Verdana"/>
              </a:rPr>
              <a:t>defining </a:t>
            </a:r>
            <a:r>
              <a:rPr sz="1800" dirty="0">
                <a:latin typeface="Verdana"/>
                <a:cs typeface="Verdana"/>
              </a:rPr>
              <a:t>all probable </a:t>
            </a:r>
            <a:r>
              <a:rPr sz="1800" spc="-5" dirty="0">
                <a:latin typeface="Verdana"/>
                <a:cs typeface="Verdana"/>
              </a:rPr>
              <a:t>operating systems,  </a:t>
            </a:r>
            <a:r>
              <a:rPr sz="1800" dirty="0">
                <a:latin typeface="Verdana"/>
                <a:cs typeface="Verdana"/>
              </a:rPr>
              <a:t>browsers, </a:t>
            </a:r>
            <a:r>
              <a:rPr sz="1800" spc="-10" dirty="0">
                <a:latin typeface="Verdana"/>
                <a:cs typeface="Verdana"/>
              </a:rPr>
              <a:t>hardware </a:t>
            </a:r>
            <a:r>
              <a:rPr sz="1800" dirty="0">
                <a:latin typeface="Verdana"/>
                <a:cs typeface="Verdana"/>
              </a:rPr>
              <a:t>platforms </a:t>
            </a:r>
            <a:r>
              <a:rPr sz="1800" spc="-5" dirty="0">
                <a:latin typeface="Verdana"/>
                <a:cs typeface="Verdana"/>
              </a:rPr>
              <a:t>and communication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protocols.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1800" spc="-50" dirty="0">
                <a:latin typeface="Verdana"/>
                <a:cs typeface="Verdana"/>
              </a:rPr>
              <a:t>Test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15" dirty="0">
                <a:latin typeface="Verdana"/>
                <a:cs typeface="Verdana"/>
              </a:rPr>
              <a:t>uncover </a:t>
            </a:r>
            <a:r>
              <a:rPr sz="1800" dirty="0">
                <a:latin typeface="Verdana"/>
                <a:cs typeface="Verdana"/>
              </a:rPr>
              <a:t>errors associated with each possible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configuration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4409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Installation</a:t>
            </a:r>
            <a:r>
              <a:rPr spc="-120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16312"/>
            <a:ext cx="7085965" cy="224028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latin typeface="Verdana"/>
                <a:cs typeface="Verdana"/>
              </a:rPr>
              <a:t>Installer </a:t>
            </a:r>
            <a:r>
              <a:rPr sz="1800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the first contact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user </a:t>
            </a:r>
            <a:r>
              <a:rPr sz="1800" spc="-10" dirty="0">
                <a:latin typeface="Verdana"/>
                <a:cs typeface="Verdana"/>
              </a:rPr>
              <a:t>has </a:t>
            </a:r>
            <a:r>
              <a:rPr sz="1800" dirty="0">
                <a:latin typeface="Verdana"/>
                <a:cs typeface="Verdana"/>
              </a:rPr>
              <a:t>with a </a:t>
            </a:r>
            <a:r>
              <a:rPr sz="1800" spc="-5" dirty="0">
                <a:latin typeface="Verdana"/>
                <a:cs typeface="Verdana"/>
              </a:rPr>
              <a:t>new</a:t>
            </a:r>
            <a:r>
              <a:rPr sz="1800" spc="1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software!!!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Verdana"/>
                <a:cs typeface="Verdana"/>
              </a:rPr>
              <a:t>Installation testing is required to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ensure: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Application </a:t>
            </a:r>
            <a:r>
              <a:rPr sz="1600" spc="-5" dirty="0">
                <a:latin typeface="Verdana"/>
                <a:cs typeface="Verdana"/>
              </a:rPr>
              <a:t>is getting installed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properly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New program </a:t>
            </a:r>
            <a:r>
              <a:rPr sz="1600" spc="-5" dirty="0">
                <a:latin typeface="Verdana"/>
                <a:cs typeface="Verdana"/>
              </a:rPr>
              <a:t>that is installed is </a:t>
            </a:r>
            <a:r>
              <a:rPr sz="1600" dirty="0">
                <a:latin typeface="Verdana"/>
                <a:cs typeface="Verdana"/>
              </a:rPr>
              <a:t>working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desired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Old programs are not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hampered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System </a:t>
            </a:r>
            <a:r>
              <a:rPr sz="1600" spc="-5" dirty="0">
                <a:latin typeface="Verdana"/>
                <a:cs typeface="Verdana"/>
              </a:rPr>
              <a:t>stability is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maintained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System </a:t>
            </a:r>
            <a:r>
              <a:rPr sz="1600" spc="-5" dirty="0">
                <a:latin typeface="Verdana"/>
                <a:cs typeface="Verdana"/>
              </a:rPr>
              <a:t>integrity is </a:t>
            </a:r>
            <a:r>
              <a:rPr sz="1600" dirty="0">
                <a:latin typeface="Verdana"/>
                <a:cs typeface="Verdana"/>
              </a:rPr>
              <a:t>not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compromised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2.2.4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160" y="375665"/>
            <a:ext cx="24288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Acceptance</a:t>
            </a:r>
            <a:r>
              <a:rPr sz="2000" spc="-5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6FAC"/>
                </a:solidFill>
                <a:latin typeface="Verdana"/>
                <a:cs typeface="Verdana"/>
              </a:rPr>
              <a:t>testing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052" y="1425554"/>
            <a:ext cx="8795385" cy="316293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17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spc="-5" dirty="0">
                <a:latin typeface="Verdana"/>
                <a:cs typeface="Verdana"/>
              </a:rPr>
              <a:t>Acceptance </a:t>
            </a:r>
            <a:r>
              <a:rPr sz="1800" dirty="0">
                <a:latin typeface="Verdana"/>
                <a:cs typeface="Verdana"/>
              </a:rPr>
              <a:t>testing, </a:t>
            </a:r>
            <a:r>
              <a:rPr sz="1800" spc="-10" dirty="0">
                <a:latin typeface="Verdana"/>
                <a:cs typeface="Verdana"/>
              </a:rPr>
              <a:t>like </a:t>
            </a:r>
            <a:r>
              <a:rPr sz="1800" spc="-5" dirty="0">
                <a:latin typeface="Verdana"/>
                <a:cs typeface="Verdana"/>
              </a:rPr>
              <a:t>system </a:t>
            </a:r>
            <a:r>
              <a:rPr sz="1800" dirty="0">
                <a:latin typeface="Verdana"/>
                <a:cs typeface="Verdana"/>
              </a:rPr>
              <a:t>testing, typically </a:t>
            </a:r>
            <a:r>
              <a:rPr sz="1800" spc="-5" dirty="0">
                <a:latin typeface="Verdana"/>
                <a:cs typeface="Verdana"/>
              </a:rPr>
              <a:t>focuses </a:t>
            </a:r>
            <a:r>
              <a:rPr sz="1800" dirty="0">
                <a:latin typeface="Verdana"/>
                <a:cs typeface="Verdana"/>
              </a:rPr>
              <a:t>on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behavior</a:t>
            </a:r>
            <a:endParaRPr sz="1800">
              <a:latin typeface="Verdana"/>
              <a:cs typeface="Verdana"/>
            </a:endParaRPr>
          </a:p>
          <a:p>
            <a:pPr marL="347345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capabilities of a </a:t>
            </a:r>
            <a:r>
              <a:rPr sz="1800" spc="-5" dirty="0">
                <a:latin typeface="Verdana"/>
                <a:cs typeface="Verdana"/>
              </a:rPr>
              <a:t>whole system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product</a:t>
            </a:r>
            <a:endParaRPr sz="1800">
              <a:latin typeface="Verdana"/>
              <a:cs typeface="Verdana"/>
            </a:endParaRPr>
          </a:p>
          <a:p>
            <a:pPr marL="347980" indent="-33528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spc="-5" dirty="0">
                <a:latin typeface="Verdana"/>
                <a:cs typeface="Verdana"/>
              </a:rPr>
              <a:t>Objectives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Acceptance </a:t>
            </a:r>
            <a:r>
              <a:rPr sz="1800" dirty="0">
                <a:latin typeface="Verdana"/>
                <a:cs typeface="Verdana"/>
              </a:rPr>
              <a:t>testing </a:t>
            </a:r>
            <a:r>
              <a:rPr sz="1800" spc="-5" dirty="0">
                <a:latin typeface="Verdana"/>
                <a:cs typeface="Verdana"/>
              </a:rPr>
              <a:t>include:</a:t>
            </a:r>
            <a:endParaRPr sz="1800">
              <a:latin typeface="Verdana"/>
              <a:cs typeface="Verdana"/>
            </a:endParaRPr>
          </a:p>
          <a:p>
            <a:pPr marL="805180" lvl="1" indent="-339090">
              <a:lnSpc>
                <a:spcPct val="100000"/>
              </a:lnSpc>
              <a:spcBef>
                <a:spcPts val="1590"/>
              </a:spcBef>
              <a:buClr>
                <a:srgbClr val="006FAC"/>
              </a:buClr>
              <a:buFont typeface="Arial"/>
              <a:buChar char="•"/>
              <a:tabLst>
                <a:tab pos="805180" algn="l"/>
                <a:tab pos="805815" algn="l"/>
              </a:tabLst>
            </a:pPr>
            <a:r>
              <a:rPr sz="1800" spc="-5" dirty="0">
                <a:latin typeface="Verdana"/>
                <a:cs typeface="Verdana"/>
              </a:rPr>
              <a:t>Establishing confidence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quality of </a:t>
            </a:r>
            <a:r>
              <a:rPr sz="1800" spc="-5" dirty="0">
                <a:latin typeface="Verdana"/>
                <a:cs typeface="Verdana"/>
              </a:rPr>
              <a:t>the system </a:t>
            </a:r>
            <a:r>
              <a:rPr sz="1800" dirty="0">
                <a:latin typeface="Verdana"/>
                <a:cs typeface="Verdana"/>
              </a:rPr>
              <a:t>as a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whole</a:t>
            </a:r>
            <a:endParaRPr sz="1800">
              <a:latin typeface="Verdana"/>
              <a:cs typeface="Verdana"/>
            </a:endParaRPr>
          </a:p>
          <a:p>
            <a:pPr marL="805180" lvl="1" indent="-33909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Arial"/>
              <a:buChar char="•"/>
              <a:tabLst>
                <a:tab pos="805180" algn="l"/>
                <a:tab pos="805815" algn="l"/>
              </a:tabLst>
            </a:pPr>
            <a:r>
              <a:rPr sz="1800" spc="-10" dirty="0">
                <a:latin typeface="Verdana"/>
                <a:cs typeface="Verdana"/>
              </a:rPr>
              <a:t>Validating </a:t>
            </a:r>
            <a:r>
              <a:rPr sz="1800" spc="-5" dirty="0">
                <a:latin typeface="Verdana"/>
                <a:cs typeface="Verdana"/>
              </a:rPr>
              <a:t>that the system </a:t>
            </a:r>
            <a:r>
              <a:rPr sz="1800" dirty="0">
                <a:latin typeface="Verdana"/>
                <a:cs typeface="Verdana"/>
              </a:rPr>
              <a:t>is complete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will </a:t>
            </a:r>
            <a:r>
              <a:rPr sz="1800" spc="-5" dirty="0">
                <a:latin typeface="Verdana"/>
                <a:cs typeface="Verdana"/>
              </a:rPr>
              <a:t>work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expected</a:t>
            </a:r>
            <a:endParaRPr sz="1800">
              <a:latin typeface="Verdana"/>
              <a:cs typeface="Verdana"/>
            </a:endParaRPr>
          </a:p>
          <a:p>
            <a:pPr marL="805180" lvl="1" indent="-33909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Arial"/>
              <a:buChar char="•"/>
              <a:tabLst>
                <a:tab pos="805180" algn="l"/>
                <a:tab pos="805815" algn="l"/>
              </a:tabLst>
            </a:pPr>
            <a:r>
              <a:rPr sz="1800" spc="-15" dirty="0">
                <a:latin typeface="Verdana"/>
                <a:cs typeface="Verdana"/>
              </a:rPr>
              <a:t>Verifying </a:t>
            </a:r>
            <a:r>
              <a:rPr sz="1800" spc="-5" dirty="0">
                <a:latin typeface="Verdana"/>
                <a:cs typeface="Verdana"/>
              </a:rPr>
              <a:t>that functional </a:t>
            </a:r>
            <a:r>
              <a:rPr sz="1800" spc="-1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non-functional behaviors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system</a:t>
            </a:r>
            <a:endParaRPr sz="1800">
              <a:latin typeface="Verdana"/>
              <a:cs typeface="Verdana"/>
            </a:endParaRPr>
          </a:p>
          <a:p>
            <a:pPr marL="80518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as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specified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6296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Forms </a:t>
            </a:r>
            <a:r>
              <a:rPr spc="-10" dirty="0"/>
              <a:t>of Acceptance</a:t>
            </a:r>
            <a:r>
              <a:rPr spc="15" dirty="0"/>
              <a:t> </a:t>
            </a:r>
            <a:r>
              <a:rPr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052" y="1562227"/>
            <a:ext cx="6873240" cy="2202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Common </a:t>
            </a:r>
            <a:r>
              <a:rPr sz="1800" spc="-5" dirty="0">
                <a:latin typeface="Verdana"/>
                <a:cs typeface="Verdana"/>
              </a:rPr>
              <a:t>forms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acceptance </a:t>
            </a:r>
            <a:r>
              <a:rPr sz="1800" dirty="0">
                <a:latin typeface="Verdana"/>
                <a:cs typeface="Verdana"/>
              </a:rPr>
              <a:t>testing </a:t>
            </a:r>
            <a:r>
              <a:rPr sz="1800" spc="-5" dirty="0">
                <a:latin typeface="Verdana"/>
                <a:cs typeface="Verdana"/>
              </a:rPr>
              <a:t>include the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following:</a:t>
            </a:r>
            <a:endParaRPr sz="1800">
              <a:latin typeface="Verdana"/>
              <a:cs typeface="Verdana"/>
            </a:endParaRPr>
          </a:p>
          <a:p>
            <a:pPr marL="347980" indent="-33528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dirty="0">
                <a:latin typeface="Verdana"/>
                <a:cs typeface="Verdana"/>
              </a:rPr>
              <a:t>User </a:t>
            </a:r>
            <a:r>
              <a:rPr sz="1800" spc="-5" dirty="0">
                <a:latin typeface="Verdana"/>
                <a:cs typeface="Verdana"/>
              </a:rPr>
              <a:t>Acceptance </a:t>
            </a:r>
            <a:r>
              <a:rPr sz="1800" dirty="0">
                <a:latin typeface="Verdana"/>
                <a:cs typeface="Verdana"/>
              </a:rPr>
              <a:t>testing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(UAT)</a:t>
            </a:r>
            <a:endParaRPr sz="1800">
              <a:latin typeface="Verdana"/>
              <a:cs typeface="Verdana"/>
            </a:endParaRPr>
          </a:p>
          <a:p>
            <a:pPr marL="347980" indent="-33528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  <a:tab pos="4083050" algn="l"/>
              </a:tabLst>
            </a:pPr>
            <a:r>
              <a:rPr sz="1800" spc="-5" dirty="0">
                <a:latin typeface="Verdana"/>
                <a:cs typeface="Verdana"/>
              </a:rPr>
              <a:t>Operational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Acceptance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	</a:t>
            </a:r>
            <a:r>
              <a:rPr sz="1800" spc="-30" dirty="0">
                <a:latin typeface="Verdana"/>
                <a:cs typeface="Verdana"/>
              </a:rPr>
              <a:t>(OAT)</a:t>
            </a:r>
            <a:endParaRPr sz="1800">
              <a:latin typeface="Verdana"/>
              <a:cs typeface="Verdana"/>
            </a:endParaRPr>
          </a:p>
          <a:p>
            <a:pPr marL="347980" indent="-33528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spc="-5" dirty="0">
                <a:latin typeface="Verdana"/>
                <a:cs typeface="Verdana"/>
              </a:rPr>
              <a:t>Contractual and Regulatory Acceptance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</a:t>
            </a:r>
            <a:endParaRPr sz="1800">
              <a:latin typeface="Verdana"/>
              <a:cs typeface="Verdana"/>
            </a:endParaRPr>
          </a:p>
          <a:p>
            <a:pPr marL="347980" indent="-33528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spc="-5" dirty="0">
                <a:latin typeface="Verdana"/>
                <a:cs typeface="Verdana"/>
              </a:rPr>
              <a:t>Alpha and </a:t>
            </a:r>
            <a:r>
              <a:rPr sz="1800" dirty="0">
                <a:latin typeface="Verdana"/>
                <a:cs typeface="Verdana"/>
              </a:rPr>
              <a:t>Beta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9401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User Acceptance </a:t>
            </a:r>
            <a:r>
              <a:rPr spc="-35" dirty="0"/>
              <a:t>Testing</a:t>
            </a:r>
            <a:r>
              <a:rPr spc="-5" dirty="0"/>
              <a:t> </a:t>
            </a:r>
            <a:r>
              <a:rPr spc="-30" dirty="0"/>
              <a:t>(UAT)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052" y="1425554"/>
            <a:ext cx="8632825" cy="3446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7345" marR="5080" indent="-335280">
              <a:lnSpc>
                <a:spcPct val="150100"/>
              </a:lnSpc>
              <a:spcBef>
                <a:spcPts val="9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dirty="0">
                <a:latin typeface="Verdana"/>
                <a:cs typeface="Verdana"/>
              </a:rPr>
              <a:t>A test </a:t>
            </a:r>
            <a:r>
              <a:rPr sz="1800" spc="-5" dirty="0">
                <a:latin typeface="Verdana"/>
                <a:cs typeface="Verdana"/>
              </a:rPr>
              <a:t>executed </a:t>
            </a:r>
            <a:r>
              <a:rPr sz="1800" dirty="0">
                <a:latin typeface="Verdana"/>
                <a:cs typeface="Verdana"/>
              </a:rPr>
              <a:t>by </a:t>
            </a:r>
            <a:r>
              <a:rPr sz="1800" spc="-5" dirty="0">
                <a:latin typeface="Verdana"/>
                <a:cs typeface="Verdana"/>
              </a:rPr>
              <a:t>the end user(s) </a:t>
            </a:r>
            <a:r>
              <a:rPr sz="1800" dirty="0">
                <a:latin typeface="Verdana"/>
                <a:cs typeface="Verdana"/>
              </a:rPr>
              <a:t>is typically </a:t>
            </a:r>
            <a:r>
              <a:rPr sz="1800" spc="-5" dirty="0">
                <a:latin typeface="Verdana"/>
                <a:cs typeface="Verdana"/>
              </a:rPr>
              <a:t>focused </a:t>
            </a:r>
            <a:r>
              <a:rPr sz="1800" dirty="0">
                <a:latin typeface="Verdana"/>
                <a:cs typeface="Verdana"/>
              </a:rPr>
              <a:t>on </a:t>
            </a:r>
            <a:r>
              <a:rPr sz="1800" spc="-5" dirty="0">
                <a:latin typeface="Verdana"/>
                <a:cs typeface="Verdana"/>
              </a:rPr>
              <a:t>validating the  fitness for use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 system by intended users </a:t>
            </a:r>
            <a:r>
              <a:rPr sz="1800" dirty="0">
                <a:latin typeface="Verdana"/>
                <a:cs typeface="Verdana"/>
              </a:rPr>
              <a:t>in a real or simulated  </a:t>
            </a:r>
            <a:r>
              <a:rPr sz="1800" spc="-5" dirty="0">
                <a:latin typeface="Verdana"/>
                <a:cs typeface="Verdana"/>
              </a:rPr>
              <a:t>operational environment. </a:t>
            </a:r>
            <a:r>
              <a:rPr sz="1800" spc="-10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main </a:t>
            </a:r>
            <a:r>
              <a:rPr sz="1800" spc="-5" dirty="0">
                <a:latin typeface="Verdana"/>
                <a:cs typeface="Verdana"/>
              </a:rPr>
              <a:t>objective </a:t>
            </a:r>
            <a:r>
              <a:rPr sz="1800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building confidence that  the users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5" dirty="0">
                <a:latin typeface="Verdana"/>
                <a:cs typeface="Verdana"/>
              </a:rPr>
              <a:t>use the system </a:t>
            </a:r>
            <a:r>
              <a:rPr sz="1800" dirty="0">
                <a:latin typeface="Verdana"/>
                <a:cs typeface="Verdana"/>
              </a:rPr>
              <a:t>to meet their needs, </a:t>
            </a:r>
            <a:r>
              <a:rPr sz="1800" spc="-5" dirty="0">
                <a:latin typeface="Verdana"/>
                <a:cs typeface="Verdana"/>
              </a:rPr>
              <a:t>fulfill </a:t>
            </a:r>
            <a:r>
              <a:rPr sz="1800" dirty="0">
                <a:latin typeface="Verdana"/>
                <a:cs typeface="Verdana"/>
              </a:rPr>
              <a:t>requirements,  </a:t>
            </a:r>
            <a:r>
              <a:rPr sz="1800" spc="-1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perform business </a:t>
            </a:r>
            <a:r>
              <a:rPr sz="1800" dirty="0">
                <a:latin typeface="Verdana"/>
                <a:cs typeface="Verdana"/>
              </a:rPr>
              <a:t>processes with </a:t>
            </a:r>
            <a:r>
              <a:rPr sz="1800" spc="-5" dirty="0">
                <a:latin typeface="Verdana"/>
                <a:cs typeface="Verdana"/>
              </a:rPr>
              <a:t>minimum </a:t>
            </a:r>
            <a:r>
              <a:rPr sz="1800" spc="-20" dirty="0">
                <a:latin typeface="Verdana"/>
                <a:cs typeface="Verdana"/>
              </a:rPr>
              <a:t>difficulty, </a:t>
            </a:r>
            <a:r>
              <a:rPr sz="1800" dirty="0">
                <a:latin typeface="Verdana"/>
                <a:cs typeface="Verdana"/>
              </a:rPr>
              <a:t>cost,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risk.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6FAC"/>
              </a:buClr>
              <a:buFont typeface="Wingdings"/>
              <a:buChar char=""/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6FAC"/>
              </a:buClr>
              <a:buFont typeface="Wingdings"/>
              <a:buChar char=""/>
            </a:pPr>
            <a:endParaRPr sz="2150">
              <a:latin typeface="Verdana"/>
              <a:cs typeface="Verdana"/>
            </a:endParaRPr>
          </a:p>
          <a:p>
            <a:pPr marL="347980" indent="-335280">
              <a:lnSpc>
                <a:spcPct val="100000"/>
              </a:lnSpc>
              <a:spcBef>
                <a:spcPts val="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dirty="0">
                <a:latin typeface="Verdana"/>
                <a:cs typeface="Verdana"/>
              </a:rPr>
              <a:t>Usually carried </a:t>
            </a:r>
            <a:r>
              <a:rPr sz="1800" spc="-5" dirty="0">
                <a:latin typeface="Verdana"/>
                <a:cs typeface="Verdana"/>
              </a:rPr>
              <a:t>out </a:t>
            </a:r>
            <a:r>
              <a:rPr sz="1800" dirty="0">
                <a:latin typeface="Verdana"/>
                <a:cs typeface="Verdana"/>
              </a:rPr>
              <a:t>by </a:t>
            </a:r>
            <a:r>
              <a:rPr sz="1800" spc="-5" dirty="0">
                <a:latin typeface="Verdana"/>
                <a:cs typeface="Verdana"/>
              </a:rPr>
              <a:t>the end user </a:t>
            </a:r>
            <a:r>
              <a:rPr sz="1800" dirty="0">
                <a:latin typeface="Verdana"/>
                <a:cs typeface="Verdana"/>
              </a:rPr>
              <a:t>to test </a:t>
            </a:r>
            <a:r>
              <a:rPr sz="1800" spc="-5" dirty="0">
                <a:latin typeface="Verdana"/>
                <a:cs typeface="Verdana"/>
              </a:rPr>
              <a:t>whether </a:t>
            </a:r>
            <a:r>
              <a:rPr sz="1800" dirty="0">
                <a:latin typeface="Verdana"/>
                <a:cs typeface="Verdana"/>
              </a:rPr>
              <a:t>or </a:t>
            </a:r>
            <a:r>
              <a:rPr sz="1800" spc="-5" dirty="0">
                <a:latin typeface="Verdana"/>
                <a:cs typeface="Verdana"/>
              </a:rPr>
              <a:t>not the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right</a:t>
            </a:r>
            <a:endParaRPr sz="1800">
              <a:latin typeface="Verdana"/>
              <a:cs typeface="Verdana"/>
            </a:endParaRPr>
          </a:p>
          <a:p>
            <a:pPr marL="34734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Verdana"/>
                <a:cs typeface="Verdana"/>
              </a:rPr>
              <a:t>system has </a:t>
            </a:r>
            <a:r>
              <a:rPr sz="1800" dirty="0">
                <a:latin typeface="Verdana"/>
                <a:cs typeface="Verdana"/>
              </a:rPr>
              <a:t>been created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48488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Operational Acceptance </a:t>
            </a:r>
            <a:r>
              <a:rPr spc="-35" dirty="0"/>
              <a:t>Testing</a:t>
            </a:r>
            <a:r>
              <a:rPr spc="30" dirty="0"/>
              <a:t> </a:t>
            </a:r>
            <a:r>
              <a:rPr spc="-35" dirty="0"/>
              <a:t>(OAT)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052" y="1425554"/>
            <a:ext cx="8242300" cy="5179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7345" marR="5080" indent="-335280">
              <a:lnSpc>
                <a:spcPct val="150000"/>
              </a:lnSpc>
              <a:spcBef>
                <a:spcPts val="9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spc="-5" dirty="0">
                <a:latin typeface="Verdana"/>
                <a:cs typeface="Verdana"/>
              </a:rPr>
              <a:t>Acceptance </a:t>
            </a:r>
            <a:r>
              <a:rPr sz="1800" dirty="0">
                <a:latin typeface="Verdana"/>
                <a:cs typeface="Verdana"/>
              </a:rPr>
              <a:t>testing of </a:t>
            </a:r>
            <a:r>
              <a:rPr sz="1800" spc="-5" dirty="0">
                <a:latin typeface="Verdana"/>
                <a:cs typeface="Verdana"/>
              </a:rPr>
              <a:t>the system </a:t>
            </a:r>
            <a:r>
              <a:rPr sz="1800" dirty="0">
                <a:latin typeface="Verdana"/>
                <a:cs typeface="Verdana"/>
              </a:rPr>
              <a:t>by </a:t>
            </a:r>
            <a:r>
              <a:rPr sz="1800" spc="-5" dirty="0">
                <a:latin typeface="Verdana"/>
                <a:cs typeface="Verdana"/>
              </a:rPr>
              <a:t>operations </a:t>
            </a:r>
            <a:r>
              <a:rPr sz="1800" dirty="0">
                <a:latin typeface="Verdana"/>
                <a:cs typeface="Verdana"/>
              </a:rPr>
              <a:t>or </a:t>
            </a:r>
            <a:r>
              <a:rPr sz="1800" spc="-5" dirty="0">
                <a:latin typeface="Verdana"/>
                <a:cs typeface="Verdana"/>
              </a:rPr>
              <a:t>systems  </a:t>
            </a:r>
            <a:r>
              <a:rPr sz="1800" dirty="0">
                <a:latin typeface="Verdana"/>
                <a:cs typeface="Verdana"/>
              </a:rPr>
              <a:t>administration </a:t>
            </a:r>
            <a:r>
              <a:rPr sz="1800" spc="-5" dirty="0">
                <a:latin typeface="Verdana"/>
                <a:cs typeface="Verdana"/>
              </a:rPr>
              <a:t>staff </a:t>
            </a:r>
            <a:r>
              <a:rPr sz="1800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usually </a:t>
            </a:r>
            <a:r>
              <a:rPr sz="1800" dirty="0">
                <a:latin typeface="Verdana"/>
                <a:cs typeface="Verdana"/>
              </a:rPr>
              <a:t>performed in a </a:t>
            </a:r>
            <a:r>
              <a:rPr sz="1800" spc="-5" dirty="0">
                <a:latin typeface="Verdana"/>
                <a:cs typeface="Verdana"/>
              </a:rPr>
              <a:t>(simulated) </a:t>
            </a:r>
            <a:r>
              <a:rPr sz="1800" dirty="0">
                <a:latin typeface="Verdana"/>
                <a:cs typeface="Verdana"/>
              </a:rPr>
              <a:t>production  </a:t>
            </a:r>
            <a:r>
              <a:rPr sz="1800" spc="-5" dirty="0">
                <a:latin typeface="Verdana"/>
                <a:cs typeface="Verdana"/>
              </a:rPr>
              <a:t>environment.</a:t>
            </a:r>
            <a:endParaRPr sz="1800">
              <a:latin typeface="Verdana"/>
              <a:cs typeface="Verdana"/>
            </a:endParaRPr>
          </a:p>
          <a:p>
            <a:pPr marL="347980" indent="-33528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spc="-10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tests </a:t>
            </a:r>
            <a:r>
              <a:rPr sz="1800" spc="-5" dirty="0">
                <a:latin typeface="Verdana"/>
                <a:cs typeface="Verdana"/>
              </a:rPr>
              <a:t>focus </a:t>
            </a:r>
            <a:r>
              <a:rPr sz="1800" dirty="0">
                <a:latin typeface="Verdana"/>
                <a:cs typeface="Verdana"/>
              </a:rPr>
              <a:t>on </a:t>
            </a:r>
            <a:r>
              <a:rPr sz="1800" spc="-5" dirty="0">
                <a:latin typeface="Verdana"/>
                <a:cs typeface="Verdana"/>
              </a:rPr>
              <a:t>operational </a:t>
            </a:r>
            <a:r>
              <a:rPr sz="1800" dirty="0">
                <a:latin typeface="Verdana"/>
                <a:cs typeface="Verdana"/>
              </a:rPr>
              <a:t>aspects,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spc="-10" dirty="0">
                <a:latin typeface="Verdana"/>
                <a:cs typeface="Verdana"/>
              </a:rPr>
              <a:t>may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include:</a:t>
            </a:r>
            <a:endParaRPr sz="1800">
              <a:latin typeface="Verdana"/>
              <a:cs typeface="Verdana"/>
            </a:endParaRPr>
          </a:p>
          <a:p>
            <a:pPr marL="923925" lvl="1" indent="-457834">
              <a:lnSpc>
                <a:spcPct val="100000"/>
              </a:lnSpc>
              <a:spcBef>
                <a:spcPts val="1520"/>
              </a:spcBef>
              <a:buClr>
                <a:srgbClr val="006FAC"/>
              </a:buClr>
              <a:buFont typeface="Arial"/>
              <a:buChar char="•"/>
              <a:tabLst>
                <a:tab pos="923925" algn="l"/>
                <a:tab pos="924560" algn="l"/>
              </a:tabLst>
            </a:pPr>
            <a:r>
              <a:rPr sz="1600" spc="-30" dirty="0">
                <a:latin typeface="Verdana"/>
                <a:cs typeface="Verdana"/>
              </a:rPr>
              <a:t>Testing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backup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restore</a:t>
            </a:r>
            <a:endParaRPr sz="1600">
              <a:latin typeface="Verdana"/>
              <a:cs typeface="Verdana"/>
            </a:endParaRPr>
          </a:p>
          <a:p>
            <a:pPr marL="923925" lvl="1" indent="-457834">
              <a:lnSpc>
                <a:spcPct val="100000"/>
              </a:lnSpc>
              <a:spcBef>
                <a:spcPts val="1470"/>
              </a:spcBef>
              <a:buClr>
                <a:srgbClr val="006FAC"/>
              </a:buClr>
              <a:buFont typeface="Arial"/>
              <a:buChar char="•"/>
              <a:tabLst>
                <a:tab pos="923925" algn="l"/>
                <a:tab pos="924560" algn="l"/>
              </a:tabLst>
            </a:pPr>
            <a:r>
              <a:rPr sz="1600" spc="-5" dirty="0">
                <a:latin typeface="Verdana"/>
                <a:cs typeface="Verdana"/>
              </a:rPr>
              <a:t>Installing, uninstalling and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upgrading</a:t>
            </a:r>
            <a:endParaRPr sz="1600">
              <a:latin typeface="Verdana"/>
              <a:cs typeface="Verdana"/>
            </a:endParaRPr>
          </a:p>
          <a:p>
            <a:pPr marL="923925" lvl="1" indent="-457834">
              <a:lnSpc>
                <a:spcPct val="100000"/>
              </a:lnSpc>
              <a:spcBef>
                <a:spcPts val="1440"/>
              </a:spcBef>
              <a:buClr>
                <a:srgbClr val="006FAC"/>
              </a:buClr>
              <a:buFont typeface="Arial"/>
              <a:buChar char="•"/>
              <a:tabLst>
                <a:tab pos="923925" algn="l"/>
                <a:tab pos="924560" algn="l"/>
              </a:tabLst>
            </a:pPr>
            <a:r>
              <a:rPr sz="1600" dirty="0">
                <a:latin typeface="Verdana"/>
                <a:cs typeface="Verdana"/>
              </a:rPr>
              <a:t>Disaster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recovery</a:t>
            </a:r>
            <a:endParaRPr sz="1600">
              <a:latin typeface="Verdana"/>
              <a:cs typeface="Verdana"/>
            </a:endParaRPr>
          </a:p>
          <a:p>
            <a:pPr marL="923925" lvl="1" indent="-457834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Arial"/>
              <a:buChar char="•"/>
              <a:tabLst>
                <a:tab pos="923925" algn="l"/>
                <a:tab pos="924560" algn="l"/>
              </a:tabLst>
            </a:pPr>
            <a:r>
              <a:rPr sz="1600" spc="5" dirty="0">
                <a:latin typeface="Verdana"/>
                <a:cs typeface="Verdana"/>
              </a:rPr>
              <a:t>User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management</a:t>
            </a:r>
            <a:endParaRPr sz="1600">
              <a:latin typeface="Verdana"/>
              <a:cs typeface="Verdana"/>
            </a:endParaRPr>
          </a:p>
          <a:p>
            <a:pPr marL="923925" lvl="1" indent="-457834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Arial"/>
              <a:buChar char="•"/>
              <a:tabLst>
                <a:tab pos="923925" algn="l"/>
                <a:tab pos="924560" algn="l"/>
              </a:tabLst>
            </a:pPr>
            <a:r>
              <a:rPr sz="1600" spc="-5" dirty="0">
                <a:latin typeface="Verdana"/>
                <a:cs typeface="Verdana"/>
              </a:rPr>
              <a:t>Maintenance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tasks</a:t>
            </a:r>
            <a:endParaRPr sz="1600">
              <a:latin typeface="Verdana"/>
              <a:cs typeface="Verdana"/>
            </a:endParaRPr>
          </a:p>
          <a:p>
            <a:pPr marL="923925" lvl="1" indent="-457834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Arial"/>
              <a:buChar char="•"/>
              <a:tabLst>
                <a:tab pos="923925" algn="l"/>
                <a:tab pos="924560" algn="l"/>
              </a:tabLst>
            </a:pPr>
            <a:r>
              <a:rPr sz="1600" dirty="0">
                <a:latin typeface="Verdana"/>
                <a:cs typeface="Verdana"/>
              </a:rPr>
              <a:t>Data load </a:t>
            </a:r>
            <a:r>
              <a:rPr sz="1600" spc="-5" dirty="0">
                <a:latin typeface="Verdana"/>
                <a:cs typeface="Verdana"/>
              </a:rPr>
              <a:t>and migration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tasks</a:t>
            </a:r>
            <a:endParaRPr sz="1600">
              <a:latin typeface="Verdana"/>
              <a:cs typeface="Verdana"/>
            </a:endParaRPr>
          </a:p>
          <a:p>
            <a:pPr marL="923925" lvl="1" indent="-457834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Arial"/>
              <a:buChar char="•"/>
              <a:tabLst>
                <a:tab pos="923925" algn="l"/>
                <a:tab pos="924560" algn="l"/>
              </a:tabLst>
            </a:pPr>
            <a:r>
              <a:rPr sz="1600" dirty="0">
                <a:latin typeface="Verdana"/>
                <a:cs typeface="Verdana"/>
              </a:rPr>
              <a:t>Checks </a:t>
            </a:r>
            <a:r>
              <a:rPr sz="1600" spc="5" dirty="0">
                <a:latin typeface="Verdana"/>
                <a:cs typeface="Verdana"/>
              </a:rPr>
              <a:t>for </a:t>
            </a:r>
            <a:r>
              <a:rPr sz="1600" dirty="0">
                <a:latin typeface="Verdana"/>
                <a:cs typeface="Verdana"/>
              </a:rPr>
              <a:t>security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vulnerabilities</a:t>
            </a:r>
            <a:endParaRPr sz="1600">
              <a:latin typeface="Verdana"/>
              <a:cs typeface="Verdana"/>
            </a:endParaRPr>
          </a:p>
          <a:p>
            <a:pPr marL="923925" lvl="1" indent="-457834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Arial"/>
              <a:buChar char="•"/>
              <a:tabLst>
                <a:tab pos="923925" algn="l"/>
                <a:tab pos="924560" algn="l"/>
              </a:tabLst>
            </a:pPr>
            <a:r>
              <a:rPr sz="1600" spc="-5" dirty="0">
                <a:latin typeface="Verdana"/>
                <a:cs typeface="Verdana"/>
              </a:rPr>
              <a:t>Performance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45015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Contractual </a:t>
            </a:r>
            <a:r>
              <a:rPr spc="-5" dirty="0"/>
              <a:t>and </a:t>
            </a:r>
            <a:r>
              <a:rPr spc="-10" dirty="0"/>
              <a:t>Regulatory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052" y="1425554"/>
            <a:ext cx="8858250" cy="4681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7345" marR="5080" indent="-335280">
              <a:lnSpc>
                <a:spcPct val="150100"/>
              </a:lnSpc>
              <a:spcBef>
                <a:spcPts val="9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b="1" spc="-10" dirty="0">
                <a:latin typeface="Verdana"/>
                <a:cs typeface="Verdana"/>
              </a:rPr>
              <a:t>Contractual </a:t>
            </a:r>
            <a:r>
              <a:rPr sz="1800" spc="-5" dirty="0">
                <a:latin typeface="Verdana"/>
                <a:cs typeface="Verdana"/>
              </a:rPr>
              <a:t>acceptance </a:t>
            </a:r>
            <a:r>
              <a:rPr sz="1800" dirty="0">
                <a:latin typeface="Verdana"/>
                <a:cs typeface="Verdana"/>
              </a:rPr>
              <a:t>testing is performed against a </a:t>
            </a:r>
            <a:r>
              <a:rPr sz="1800" spc="-10" dirty="0">
                <a:latin typeface="Verdana"/>
                <a:cs typeface="Verdana"/>
              </a:rPr>
              <a:t>contract’s  </a:t>
            </a:r>
            <a:r>
              <a:rPr sz="1800" spc="-5" dirty="0">
                <a:latin typeface="Verdana"/>
                <a:cs typeface="Verdana"/>
              </a:rPr>
              <a:t>acceptance </a:t>
            </a:r>
            <a:r>
              <a:rPr sz="1800" dirty="0">
                <a:latin typeface="Verdana"/>
                <a:cs typeface="Verdana"/>
              </a:rPr>
              <a:t>criteria </a:t>
            </a:r>
            <a:r>
              <a:rPr sz="1800" spc="-5" dirty="0">
                <a:latin typeface="Verdana"/>
                <a:cs typeface="Verdana"/>
              </a:rPr>
              <a:t>for producing custom-developed software. Acceptance  </a:t>
            </a:r>
            <a:r>
              <a:rPr sz="1800" dirty="0">
                <a:latin typeface="Verdana"/>
                <a:cs typeface="Verdana"/>
              </a:rPr>
              <a:t>criteria </a:t>
            </a:r>
            <a:r>
              <a:rPr sz="1800" spc="-5" dirty="0">
                <a:latin typeface="Verdana"/>
                <a:cs typeface="Verdana"/>
              </a:rPr>
              <a:t>should </a:t>
            </a:r>
            <a:r>
              <a:rPr sz="1800" dirty="0">
                <a:latin typeface="Verdana"/>
                <a:cs typeface="Verdana"/>
              </a:rPr>
              <a:t>be </a:t>
            </a:r>
            <a:r>
              <a:rPr sz="1800" spc="-5" dirty="0">
                <a:latin typeface="Verdana"/>
                <a:cs typeface="Verdana"/>
              </a:rPr>
              <a:t>defined when the </a:t>
            </a:r>
            <a:r>
              <a:rPr sz="1800" dirty="0">
                <a:latin typeface="Verdana"/>
                <a:cs typeface="Verdana"/>
              </a:rPr>
              <a:t>parties agree to </a:t>
            </a:r>
            <a:r>
              <a:rPr sz="1800" spc="-5" dirty="0">
                <a:latin typeface="Verdana"/>
                <a:cs typeface="Verdana"/>
              </a:rPr>
              <a:t>the contract.  Contractual acceptance </a:t>
            </a:r>
            <a:r>
              <a:rPr sz="1800" dirty="0">
                <a:latin typeface="Verdana"/>
                <a:cs typeface="Verdana"/>
              </a:rPr>
              <a:t>testing is often performed by </a:t>
            </a:r>
            <a:r>
              <a:rPr sz="1800" spc="-5" dirty="0">
                <a:latin typeface="Verdana"/>
                <a:cs typeface="Verdana"/>
              </a:rPr>
              <a:t>users </a:t>
            </a:r>
            <a:r>
              <a:rPr sz="1800" dirty="0">
                <a:latin typeface="Verdana"/>
                <a:cs typeface="Verdana"/>
              </a:rPr>
              <a:t>or by  </a:t>
            </a:r>
            <a:r>
              <a:rPr sz="1800" spc="-5" dirty="0">
                <a:latin typeface="Verdana"/>
                <a:cs typeface="Verdana"/>
              </a:rPr>
              <a:t>independent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testers.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6FAC"/>
              </a:buClr>
              <a:buFont typeface="Wingdings"/>
              <a:buChar char=""/>
            </a:pPr>
            <a:endParaRPr sz="2200">
              <a:latin typeface="Verdana"/>
              <a:cs typeface="Verdana"/>
            </a:endParaRPr>
          </a:p>
          <a:p>
            <a:pPr marL="347345" marR="14604" indent="-335280">
              <a:lnSpc>
                <a:spcPct val="150100"/>
              </a:lnSpc>
              <a:spcBef>
                <a:spcPts val="157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b="1" spc="-5" dirty="0">
                <a:latin typeface="Verdana"/>
                <a:cs typeface="Verdana"/>
              </a:rPr>
              <a:t>Regulatory </a:t>
            </a:r>
            <a:r>
              <a:rPr sz="1800" spc="-5" dirty="0">
                <a:latin typeface="Verdana"/>
                <a:cs typeface="Verdana"/>
              </a:rPr>
              <a:t>acceptance </a:t>
            </a:r>
            <a:r>
              <a:rPr sz="1800" dirty="0">
                <a:latin typeface="Verdana"/>
                <a:cs typeface="Verdana"/>
              </a:rPr>
              <a:t>testing is performed against </a:t>
            </a:r>
            <a:r>
              <a:rPr sz="1800" spc="-15" dirty="0">
                <a:latin typeface="Verdana"/>
                <a:cs typeface="Verdana"/>
              </a:rPr>
              <a:t>any </a:t>
            </a:r>
            <a:r>
              <a:rPr sz="1800" dirty="0">
                <a:latin typeface="Verdana"/>
                <a:cs typeface="Verdana"/>
              </a:rPr>
              <a:t>regulations </a:t>
            </a:r>
            <a:r>
              <a:rPr sz="1800" spc="-5" dirty="0">
                <a:latin typeface="Verdana"/>
                <a:cs typeface="Verdana"/>
              </a:rPr>
              <a:t>that  must be adhered to, such </a:t>
            </a:r>
            <a:r>
              <a:rPr sz="1800" dirty="0">
                <a:latin typeface="Verdana"/>
                <a:cs typeface="Verdana"/>
              </a:rPr>
              <a:t>as </a:t>
            </a:r>
            <a:r>
              <a:rPr sz="1800" spc="-5" dirty="0">
                <a:latin typeface="Verdana"/>
                <a:cs typeface="Verdana"/>
              </a:rPr>
              <a:t>government, </a:t>
            </a:r>
            <a:r>
              <a:rPr sz="1800" dirty="0">
                <a:latin typeface="Verdana"/>
                <a:cs typeface="Verdana"/>
              </a:rPr>
              <a:t>legal, or </a:t>
            </a:r>
            <a:r>
              <a:rPr sz="1800" spc="-5" dirty="0">
                <a:latin typeface="Verdana"/>
                <a:cs typeface="Verdana"/>
              </a:rPr>
              <a:t>safety </a:t>
            </a:r>
            <a:r>
              <a:rPr sz="1800" dirty="0">
                <a:latin typeface="Verdana"/>
                <a:cs typeface="Verdana"/>
              </a:rPr>
              <a:t>regulations.  </a:t>
            </a:r>
            <a:r>
              <a:rPr sz="1800" spc="-5" dirty="0">
                <a:latin typeface="Verdana"/>
                <a:cs typeface="Verdana"/>
              </a:rPr>
              <a:t>Regulatory acceptance </a:t>
            </a:r>
            <a:r>
              <a:rPr sz="1800" dirty="0">
                <a:latin typeface="Verdana"/>
                <a:cs typeface="Verdana"/>
              </a:rPr>
              <a:t>testing is often performed by </a:t>
            </a:r>
            <a:r>
              <a:rPr sz="1800" spc="-5" dirty="0">
                <a:latin typeface="Verdana"/>
                <a:cs typeface="Verdana"/>
              </a:rPr>
              <a:t>users </a:t>
            </a:r>
            <a:r>
              <a:rPr sz="1800" dirty="0">
                <a:latin typeface="Verdana"/>
                <a:cs typeface="Verdana"/>
              </a:rPr>
              <a:t>or by  </a:t>
            </a:r>
            <a:r>
              <a:rPr sz="1800" spc="-5" dirty="0">
                <a:latin typeface="Verdana"/>
                <a:cs typeface="Verdana"/>
              </a:rPr>
              <a:t>independent </a:t>
            </a:r>
            <a:r>
              <a:rPr sz="1800" dirty="0">
                <a:latin typeface="Verdana"/>
                <a:cs typeface="Verdana"/>
              </a:rPr>
              <a:t>testers, sometimes with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results being </a:t>
            </a:r>
            <a:r>
              <a:rPr sz="1800" spc="-5" dirty="0">
                <a:latin typeface="Verdana"/>
                <a:cs typeface="Verdana"/>
              </a:rPr>
              <a:t>witnessed </a:t>
            </a:r>
            <a:r>
              <a:rPr sz="1800" dirty="0">
                <a:latin typeface="Verdana"/>
                <a:cs typeface="Verdana"/>
              </a:rPr>
              <a:t>or  audited </a:t>
            </a:r>
            <a:r>
              <a:rPr sz="1800" spc="-5" dirty="0">
                <a:latin typeface="Verdana"/>
                <a:cs typeface="Verdana"/>
              </a:rPr>
              <a:t>by </a:t>
            </a:r>
            <a:r>
              <a:rPr sz="1800" dirty="0">
                <a:latin typeface="Verdana"/>
                <a:cs typeface="Verdana"/>
              </a:rPr>
              <a:t>regulatory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agencies.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9571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5" dirty="0"/>
              <a:t>Alpha </a:t>
            </a:r>
            <a:r>
              <a:rPr spc="-5" dirty="0"/>
              <a:t>and </a:t>
            </a:r>
            <a:r>
              <a:rPr spc="-10" dirty="0"/>
              <a:t>Beta</a:t>
            </a:r>
            <a:r>
              <a:rPr spc="-9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052" y="1425554"/>
            <a:ext cx="8547100" cy="4681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7345" marR="24765" indent="-335280">
              <a:lnSpc>
                <a:spcPct val="150100"/>
              </a:lnSpc>
              <a:spcBef>
                <a:spcPts val="9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spc="-5" dirty="0">
                <a:latin typeface="Verdana"/>
                <a:cs typeface="Verdana"/>
              </a:rPr>
              <a:t>Alpha and </a:t>
            </a:r>
            <a:r>
              <a:rPr sz="1800" dirty="0">
                <a:latin typeface="Verdana"/>
                <a:cs typeface="Verdana"/>
              </a:rPr>
              <a:t>beta testing are typically </a:t>
            </a:r>
            <a:r>
              <a:rPr sz="1800" spc="-5" dirty="0">
                <a:latin typeface="Verdana"/>
                <a:cs typeface="Verdana"/>
              </a:rPr>
              <a:t>used </a:t>
            </a:r>
            <a:r>
              <a:rPr sz="1800" dirty="0">
                <a:latin typeface="Verdana"/>
                <a:cs typeface="Verdana"/>
              </a:rPr>
              <a:t>by developers of commercial  </a:t>
            </a:r>
            <a:r>
              <a:rPr sz="1800" spc="-10" dirty="0">
                <a:latin typeface="Verdana"/>
                <a:cs typeface="Verdana"/>
              </a:rPr>
              <a:t>off-the-shelf </a:t>
            </a:r>
            <a:r>
              <a:rPr sz="1800" spc="-15" dirty="0">
                <a:latin typeface="Verdana"/>
                <a:cs typeface="Verdana"/>
              </a:rPr>
              <a:t>(COTS) </a:t>
            </a:r>
            <a:r>
              <a:rPr sz="1800" spc="-5" dirty="0">
                <a:latin typeface="Verdana"/>
                <a:cs typeface="Verdana"/>
              </a:rPr>
              <a:t>software </a:t>
            </a:r>
            <a:r>
              <a:rPr sz="1800" spc="-10" dirty="0">
                <a:latin typeface="Verdana"/>
                <a:cs typeface="Verdana"/>
              </a:rPr>
              <a:t>who </a:t>
            </a:r>
            <a:r>
              <a:rPr sz="1800" spc="-15" dirty="0">
                <a:latin typeface="Verdana"/>
                <a:cs typeface="Verdana"/>
              </a:rPr>
              <a:t>want </a:t>
            </a:r>
            <a:r>
              <a:rPr sz="1800" dirty="0">
                <a:latin typeface="Verdana"/>
                <a:cs typeface="Verdana"/>
              </a:rPr>
              <a:t>to get </a:t>
            </a:r>
            <a:r>
              <a:rPr sz="1800" spc="-5" dirty="0">
                <a:latin typeface="Verdana"/>
                <a:cs typeface="Verdana"/>
              </a:rPr>
              <a:t>feedback </a:t>
            </a:r>
            <a:r>
              <a:rPr sz="1800" dirty="0">
                <a:latin typeface="Verdana"/>
                <a:cs typeface="Verdana"/>
              </a:rPr>
              <a:t>from potential  or </a:t>
            </a:r>
            <a:r>
              <a:rPr sz="1800" spc="-5" dirty="0">
                <a:latin typeface="Verdana"/>
                <a:cs typeface="Verdana"/>
              </a:rPr>
              <a:t>existing users, </a:t>
            </a:r>
            <a:r>
              <a:rPr sz="1800" dirty="0">
                <a:latin typeface="Verdana"/>
                <a:cs typeface="Verdana"/>
              </a:rPr>
              <a:t>customers, </a:t>
            </a:r>
            <a:r>
              <a:rPr sz="1800" spc="-5" dirty="0">
                <a:latin typeface="Verdana"/>
                <a:cs typeface="Verdana"/>
              </a:rPr>
              <a:t>and/or </a:t>
            </a:r>
            <a:r>
              <a:rPr sz="1800" dirty="0">
                <a:latin typeface="Verdana"/>
                <a:cs typeface="Verdana"/>
              </a:rPr>
              <a:t>operators before </a:t>
            </a:r>
            <a:r>
              <a:rPr sz="1800" spc="-5" dirty="0">
                <a:latin typeface="Verdana"/>
                <a:cs typeface="Verdana"/>
              </a:rPr>
              <a:t>the software  </a:t>
            </a:r>
            <a:r>
              <a:rPr sz="1800" dirty="0">
                <a:latin typeface="Verdana"/>
                <a:cs typeface="Verdana"/>
              </a:rPr>
              <a:t>product is </a:t>
            </a:r>
            <a:r>
              <a:rPr sz="1800" spc="-5" dirty="0">
                <a:latin typeface="Verdana"/>
                <a:cs typeface="Verdana"/>
              </a:rPr>
              <a:t>put </a:t>
            </a:r>
            <a:r>
              <a:rPr sz="1800" dirty="0">
                <a:latin typeface="Verdana"/>
                <a:cs typeface="Verdana"/>
              </a:rPr>
              <a:t>on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market.</a:t>
            </a:r>
            <a:endParaRPr sz="1800">
              <a:latin typeface="Verdana"/>
              <a:cs typeface="Verdana"/>
            </a:endParaRPr>
          </a:p>
          <a:p>
            <a:pPr marL="347345" marR="5080" indent="-335280">
              <a:lnSpc>
                <a:spcPct val="1501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spc="-5" dirty="0">
                <a:latin typeface="Verdana"/>
                <a:cs typeface="Verdana"/>
              </a:rPr>
              <a:t>Alpha </a:t>
            </a:r>
            <a:r>
              <a:rPr sz="1800" dirty="0">
                <a:latin typeface="Verdana"/>
                <a:cs typeface="Verdana"/>
              </a:rPr>
              <a:t>testing is performed at </a:t>
            </a:r>
            <a:r>
              <a:rPr sz="1800" spc="-5" dirty="0">
                <a:latin typeface="Verdana"/>
                <a:cs typeface="Verdana"/>
              </a:rPr>
              <a:t>the developing </a:t>
            </a:r>
            <a:r>
              <a:rPr sz="1800" spc="-10" dirty="0">
                <a:latin typeface="Verdana"/>
                <a:cs typeface="Verdana"/>
              </a:rPr>
              <a:t>organization’s </a:t>
            </a:r>
            <a:r>
              <a:rPr sz="1800" dirty="0">
                <a:latin typeface="Verdana"/>
                <a:cs typeface="Verdana"/>
              </a:rPr>
              <a:t>site, </a:t>
            </a:r>
            <a:r>
              <a:rPr sz="1800" spc="-5" dirty="0">
                <a:latin typeface="Verdana"/>
                <a:cs typeface="Verdana"/>
              </a:rPr>
              <a:t>not by  the development </a:t>
            </a:r>
            <a:r>
              <a:rPr sz="1800" dirty="0">
                <a:latin typeface="Verdana"/>
                <a:cs typeface="Verdana"/>
              </a:rPr>
              <a:t>team, </a:t>
            </a:r>
            <a:r>
              <a:rPr sz="1800" spc="-5" dirty="0">
                <a:latin typeface="Verdana"/>
                <a:cs typeface="Verdana"/>
              </a:rPr>
              <a:t>but </a:t>
            </a:r>
            <a:r>
              <a:rPr sz="1800" dirty="0">
                <a:latin typeface="Verdana"/>
                <a:cs typeface="Verdana"/>
              </a:rPr>
              <a:t>by potential or </a:t>
            </a:r>
            <a:r>
              <a:rPr sz="1800" spc="-5" dirty="0">
                <a:latin typeface="Verdana"/>
                <a:cs typeface="Verdana"/>
              </a:rPr>
              <a:t>existing </a:t>
            </a:r>
            <a:r>
              <a:rPr sz="1800" dirty="0">
                <a:latin typeface="Verdana"/>
                <a:cs typeface="Verdana"/>
              </a:rPr>
              <a:t>customers, </a:t>
            </a:r>
            <a:r>
              <a:rPr sz="1800" spc="-5" dirty="0">
                <a:latin typeface="Verdana"/>
                <a:cs typeface="Verdana"/>
              </a:rPr>
              <a:t>and/or  </a:t>
            </a:r>
            <a:r>
              <a:rPr sz="1800" dirty="0">
                <a:latin typeface="Verdana"/>
                <a:cs typeface="Verdana"/>
              </a:rPr>
              <a:t>operators or an </a:t>
            </a:r>
            <a:r>
              <a:rPr sz="1800" spc="-5" dirty="0">
                <a:latin typeface="Verdana"/>
                <a:cs typeface="Verdana"/>
              </a:rPr>
              <a:t>independent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team.</a:t>
            </a:r>
            <a:endParaRPr sz="1800">
              <a:latin typeface="Verdana"/>
              <a:cs typeface="Verdana"/>
            </a:endParaRPr>
          </a:p>
          <a:p>
            <a:pPr marL="347345" marR="334645" indent="-335280">
              <a:lnSpc>
                <a:spcPct val="1501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spc="-5" dirty="0">
                <a:latin typeface="Verdana"/>
                <a:cs typeface="Verdana"/>
              </a:rPr>
              <a:t>Beta </a:t>
            </a:r>
            <a:r>
              <a:rPr sz="1800" dirty="0">
                <a:latin typeface="Verdana"/>
                <a:cs typeface="Verdana"/>
              </a:rPr>
              <a:t>testing is performed </a:t>
            </a:r>
            <a:r>
              <a:rPr sz="1800" spc="-5" dirty="0">
                <a:latin typeface="Verdana"/>
                <a:cs typeface="Verdana"/>
              </a:rPr>
              <a:t>by </a:t>
            </a:r>
            <a:r>
              <a:rPr sz="1800" dirty="0">
                <a:latin typeface="Verdana"/>
                <a:cs typeface="Verdana"/>
              </a:rPr>
              <a:t>potential or </a:t>
            </a:r>
            <a:r>
              <a:rPr sz="1800" spc="-5" dirty="0">
                <a:latin typeface="Verdana"/>
                <a:cs typeface="Verdana"/>
              </a:rPr>
              <a:t>existing customers, and/or  </a:t>
            </a:r>
            <a:r>
              <a:rPr sz="1800" dirty="0">
                <a:latin typeface="Verdana"/>
                <a:cs typeface="Verdana"/>
              </a:rPr>
              <a:t>operators at their </a:t>
            </a:r>
            <a:r>
              <a:rPr sz="1800" spc="-5" dirty="0">
                <a:latin typeface="Verdana"/>
                <a:cs typeface="Verdana"/>
              </a:rPr>
              <a:t>own </a:t>
            </a:r>
            <a:r>
              <a:rPr sz="1800" dirty="0">
                <a:latin typeface="Verdana"/>
                <a:cs typeface="Verdana"/>
              </a:rPr>
              <a:t>locations. Beta testing </a:t>
            </a:r>
            <a:r>
              <a:rPr sz="1800" spc="-10" dirty="0">
                <a:latin typeface="Verdana"/>
                <a:cs typeface="Verdana"/>
              </a:rPr>
              <a:t>may </a:t>
            </a:r>
            <a:r>
              <a:rPr sz="1800" dirty="0">
                <a:latin typeface="Verdana"/>
                <a:cs typeface="Verdana"/>
              </a:rPr>
              <a:t>come </a:t>
            </a:r>
            <a:r>
              <a:rPr sz="1800" spc="-5" dirty="0">
                <a:latin typeface="Verdana"/>
                <a:cs typeface="Verdana"/>
              </a:rPr>
              <a:t>after </a:t>
            </a:r>
            <a:r>
              <a:rPr sz="1800" dirty="0">
                <a:latin typeface="Verdana"/>
                <a:cs typeface="Verdana"/>
              </a:rPr>
              <a:t>alpha  testing, or </a:t>
            </a:r>
            <a:r>
              <a:rPr sz="1800" spc="-10" dirty="0">
                <a:latin typeface="Verdana"/>
                <a:cs typeface="Verdana"/>
              </a:rPr>
              <a:t>may </a:t>
            </a:r>
            <a:r>
              <a:rPr sz="1800" spc="-5" dirty="0">
                <a:latin typeface="Verdana"/>
                <a:cs typeface="Verdana"/>
              </a:rPr>
              <a:t>occur without </a:t>
            </a:r>
            <a:r>
              <a:rPr sz="1800" spc="-15" dirty="0">
                <a:latin typeface="Verdana"/>
                <a:cs typeface="Verdana"/>
              </a:rPr>
              <a:t>any </a:t>
            </a:r>
            <a:r>
              <a:rPr sz="1800" dirty="0">
                <a:latin typeface="Verdana"/>
                <a:cs typeface="Verdana"/>
              </a:rPr>
              <a:t>preceding alpha testing </a:t>
            </a:r>
            <a:r>
              <a:rPr sz="1800" spc="-10" dirty="0">
                <a:latin typeface="Verdana"/>
                <a:cs typeface="Verdana"/>
              </a:rPr>
              <a:t>having  </a:t>
            </a:r>
            <a:r>
              <a:rPr sz="1800" spc="-5" dirty="0">
                <a:latin typeface="Verdana"/>
                <a:cs typeface="Verdana"/>
              </a:rPr>
              <a:t>occurred.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9571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5" dirty="0"/>
              <a:t>Alpha </a:t>
            </a:r>
            <a:r>
              <a:rPr spc="-5" dirty="0"/>
              <a:t>and </a:t>
            </a:r>
            <a:r>
              <a:rPr spc="-10" dirty="0"/>
              <a:t>Beta</a:t>
            </a:r>
            <a:r>
              <a:rPr spc="-9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052" y="1562227"/>
            <a:ext cx="8388350" cy="4989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Verdana"/>
                <a:cs typeface="Verdana"/>
              </a:rPr>
              <a:t>Test</a:t>
            </a:r>
            <a:r>
              <a:rPr sz="1800" b="1" spc="-2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Basis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50000"/>
              </a:lnSpc>
              <a:spcBef>
                <a:spcPts val="505"/>
              </a:spcBef>
            </a:pPr>
            <a:r>
              <a:rPr sz="1800" spc="-5" dirty="0">
                <a:latin typeface="Verdana"/>
                <a:cs typeface="Verdana"/>
              </a:rPr>
              <a:t>Examples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work </a:t>
            </a:r>
            <a:r>
              <a:rPr sz="1800" dirty="0">
                <a:latin typeface="Verdana"/>
                <a:cs typeface="Verdana"/>
              </a:rPr>
              <a:t>products </a:t>
            </a:r>
            <a:r>
              <a:rPr sz="1800" spc="-5" dirty="0">
                <a:latin typeface="Verdana"/>
                <a:cs typeface="Verdana"/>
              </a:rPr>
              <a:t>that </a:t>
            </a:r>
            <a:r>
              <a:rPr sz="1800" dirty="0">
                <a:latin typeface="Verdana"/>
                <a:cs typeface="Verdana"/>
              </a:rPr>
              <a:t>can be </a:t>
            </a:r>
            <a:r>
              <a:rPr sz="1800" spc="-5" dirty="0">
                <a:latin typeface="Verdana"/>
                <a:cs typeface="Verdana"/>
              </a:rPr>
              <a:t>used </a:t>
            </a:r>
            <a:r>
              <a:rPr sz="1800" dirty="0">
                <a:latin typeface="Verdana"/>
                <a:cs typeface="Verdana"/>
              </a:rPr>
              <a:t>as a test basis </a:t>
            </a:r>
            <a:r>
              <a:rPr sz="1800" spc="-5" dirty="0">
                <a:latin typeface="Verdana"/>
                <a:cs typeface="Verdana"/>
              </a:rPr>
              <a:t>for </a:t>
            </a:r>
            <a:r>
              <a:rPr sz="1800" spc="-15" dirty="0">
                <a:latin typeface="Verdana"/>
                <a:cs typeface="Verdana"/>
              </a:rPr>
              <a:t>any </a:t>
            </a:r>
            <a:r>
              <a:rPr sz="1800" spc="-5" dirty="0">
                <a:latin typeface="Verdana"/>
                <a:cs typeface="Verdana"/>
              </a:rPr>
              <a:t>form 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acceptance </a:t>
            </a:r>
            <a:r>
              <a:rPr sz="1800" dirty="0">
                <a:latin typeface="Verdana"/>
                <a:cs typeface="Verdana"/>
              </a:rPr>
              <a:t>testing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include:</a:t>
            </a:r>
            <a:endParaRPr sz="1800">
              <a:latin typeface="Verdana"/>
              <a:cs typeface="Verdana"/>
            </a:endParaRPr>
          </a:p>
          <a:p>
            <a:pPr marL="347980" indent="-33528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spc="-5" dirty="0">
                <a:latin typeface="Verdana"/>
                <a:cs typeface="Verdana"/>
              </a:rPr>
              <a:t>Business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processes</a:t>
            </a:r>
            <a:endParaRPr sz="1800">
              <a:latin typeface="Verdana"/>
              <a:cs typeface="Verdana"/>
            </a:endParaRPr>
          </a:p>
          <a:p>
            <a:pPr marL="347980" indent="-33528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dirty="0">
                <a:latin typeface="Verdana"/>
                <a:cs typeface="Verdana"/>
              </a:rPr>
              <a:t>User or </a:t>
            </a:r>
            <a:r>
              <a:rPr sz="1800" spc="-5" dirty="0">
                <a:latin typeface="Verdana"/>
                <a:cs typeface="Verdana"/>
              </a:rPr>
              <a:t>business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requirements</a:t>
            </a:r>
            <a:endParaRPr sz="1800">
              <a:latin typeface="Verdana"/>
              <a:cs typeface="Verdana"/>
            </a:endParaRPr>
          </a:p>
          <a:p>
            <a:pPr marL="347980" indent="-33528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spc="-5" dirty="0">
                <a:latin typeface="Verdana"/>
                <a:cs typeface="Verdana"/>
              </a:rPr>
              <a:t>Regulations, </a:t>
            </a:r>
            <a:r>
              <a:rPr sz="1800" dirty="0">
                <a:latin typeface="Verdana"/>
                <a:cs typeface="Verdana"/>
              </a:rPr>
              <a:t>legal </a:t>
            </a:r>
            <a:r>
              <a:rPr sz="1800" spc="-5" dirty="0">
                <a:latin typeface="Verdana"/>
                <a:cs typeface="Verdana"/>
              </a:rPr>
              <a:t>contracts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standards</a:t>
            </a:r>
            <a:endParaRPr sz="1800">
              <a:latin typeface="Verdana"/>
              <a:cs typeface="Verdana"/>
            </a:endParaRPr>
          </a:p>
          <a:p>
            <a:pPr marL="347980" indent="-335280">
              <a:lnSpc>
                <a:spcPct val="100000"/>
              </a:lnSpc>
              <a:spcBef>
                <a:spcPts val="156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dirty="0">
                <a:latin typeface="Verdana"/>
                <a:cs typeface="Verdana"/>
              </a:rPr>
              <a:t>Use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cases</a:t>
            </a:r>
            <a:endParaRPr sz="1800">
              <a:latin typeface="Verdana"/>
              <a:cs typeface="Verdana"/>
            </a:endParaRPr>
          </a:p>
          <a:p>
            <a:pPr marL="347980" indent="-33528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spc="-5" dirty="0">
                <a:latin typeface="Verdana"/>
                <a:cs typeface="Verdana"/>
              </a:rPr>
              <a:t>System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requirements</a:t>
            </a:r>
            <a:endParaRPr sz="1800">
              <a:latin typeface="Verdana"/>
              <a:cs typeface="Verdana"/>
            </a:endParaRPr>
          </a:p>
          <a:p>
            <a:pPr marL="347980" indent="-33528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spc="-10" dirty="0">
                <a:latin typeface="Verdana"/>
                <a:cs typeface="Verdana"/>
              </a:rPr>
              <a:t>System </a:t>
            </a:r>
            <a:r>
              <a:rPr sz="1800" dirty="0">
                <a:latin typeface="Verdana"/>
                <a:cs typeface="Verdana"/>
              </a:rPr>
              <a:t>or </a:t>
            </a:r>
            <a:r>
              <a:rPr sz="1800" spc="-5" dirty="0">
                <a:latin typeface="Verdana"/>
                <a:cs typeface="Verdana"/>
              </a:rPr>
              <a:t>user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documentation</a:t>
            </a:r>
            <a:endParaRPr sz="1800">
              <a:latin typeface="Verdana"/>
              <a:cs typeface="Verdana"/>
            </a:endParaRPr>
          </a:p>
          <a:p>
            <a:pPr marL="347980" indent="-33528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dirty="0">
                <a:latin typeface="Verdana"/>
                <a:cs typeface="Verdana"/>
              </a:rPr>
              <a:t>Installation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procedures</a:t>
            </a:r>
            <a:endParaRPr sz="1800">
              <a:latin typeface="Verdana"/>
              <a:cs typeface="Verdana"/>
            </a:endParaRPr>
          </a:p>
          <a:p>
            <a:pPr marL="347980" indent="-33528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dirty="0">
                <a:latin typeface="Verdana"/>
                <a:cs typeface="Verdana"/>
              </a:rPr>
              <a:t>Risk </a:t>
            </a:r>
            <a:r>
              <a:rPr sz="1800" spc="-5" dirty="0">
                <a:latin typeface="Verdana"/>
                <a:cs typeface="Verdana"/>
              </a:rPr>
              <a:t>analysis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reports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2.1.1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160" y="375665"/>
            <a:ext cx="54190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Software Development &amp; Software</a:t>
            </a:r>
            <a:r>
              <a:rPr sz="2000" spc="7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006FAC"/>
                </a:solidFill>
                <a:latin typeface="Verdana"/>
                <a:cs typeface="Verdana"/>
              </a:rPr>
              <a:t>Testing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004" y="1562227"/>
            <a:ext cx="8608695" cy="4843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In </a:t>
            </a:r>
            <a:r>
              <a:rPr sz="1800" spc="-15" dirty="0">
                <a:latin typeface="Verdana"/>
                <a:cs typeface="Verdana"/>
              </a:rPr>
              <a:t>any </a:t>
            </a:r>
            <a:r>
              <a:rPr sz="1800" spc="-10" dirty="0">
                <a:latin typeface="Verdana"/>
                <a:cs typeface="Verdana"/>
              </a:rPr>
              <a:t>SDLC </a:t>
            </a:r>
            <a:r>
              <a:rPr sz="1800" dirty="0">
                <a:latin typeface="Verdana"/>
                <a:cs typeface="Verdana"/>
              </a:rPr>
              <a:t>model, </a:t>
            </a:r>
            <a:r>
              <a:rPr sz="1800" spc="-5" dirty="0">
                <a:latin typeface="Verdana"/>
                <a:cs typeface="Verdana"/>
              </a:rPr>
              <a:t>there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10" dirty="0">
                <a:latin typeface="Verdana"/>
                <a:cs typeface="Verdana"/>
              </a:rPr>
              <a:t>several </a:t>
            </a:r>
            <a:r>
              <a:rPr sz="1800" spc="-5" dirty="0">
                <a:latin typeface="Verdana"/>
                <a:cs typeface="Verdana"/>
              </a:rPr>
              <a:t>characteristics </a:t>
            </a:r>
            <a:r>
              <a:rPr sz="1800" dirty="0">
                <a:latin typeface="Verdana"/>
                <a:cs typeface="Verdana"/>
              </a:rPr>
              <a:t>of good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testing:</a:t>
            </a:r>
            <a:endParaRPr sz="1800">
              <a:latin typeface="Verdana"/>
              <a:cs typeface="Verdana"/>
            </a:endParaRPr>
          </a:p>
          <a:p>
            <a:pPr marL="469900" indent="-454659">
              <a:lnSpc>
                <a:spcPct val="100000"/>
              </a:lnSpc>
              <a:spcBef>
                <a:spcPts val="1520"/>
              </a:spcBef>
              <a:buClr>
                <a:srgbClr val="006FAC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spc="-10" dirty="0">
                <a:latin typeface="Verdana"/>
                <a:cs typeface="Verdana"/>
              </a:rPr>
              <a:t>For </a:t>
            </a:r>
            <a:r>
              <a:rPr sz="1600" dirty="0">
                <a:latin typeface="Verdana"/>
                <a:cs typeface="Verdana"/>
              </a:rPr>
              <a:t>every development </a:t>
            </a:r>
            <a:r>
              <a:rPr sz="1600" spc="-20" dirty="0">
                <a:latin typeface="Verdana"/>
                <a:cs typeface="Verdana"/>
              </a:rPr>
              <a:t>activity, </a:t>
            </a:r>
            <a:r>
              <a:rPr sz="1600" dirty="0">
                <a:latin typeface="Verdana"/>
                <a:cs typeface="Verdana"/>
              </a:rPr>
              <a:t>there </a:t>
            </a:r>
            <a:r>
              <a:rPr sz="1600" spc="-5" dirty="0">
                <a:latin typeface="Verdana"/>
                <a:cs typeface="Verdana"/>
              </a:rPr>
              <a:t>is </a:t>
            </a:r>
            <a:r>
              <a:rPr sz="1600" spc="5" dirty="0">
                <a:latin typeface="Verdana"/>
                <a:cs typeface="Verdana"/>
              </a:rPr>
              <a:t>a </a:t>
            </a:r>
            <a:r>
              <a:rPr sz="1600" dirty="0">
                <a:latin typeface="Verdana"/>
                <a:cs typeface="Verdana"/>
              </a:rPr>
              <a:t>corresponding test</a:t>
            </a:r>
            <a:r>
              <a:rPr sz="1600" spc="-17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activity</a:t>
            </a:r>
            <a:endParaRPr sz="1600">
              <a:latin typeface="Verdana"/>
              <a:cs typeface="Verdana"/>
            </a:endParaRPr>
          </a:p>
          <a:p>
            <a:pPr marL="469900" indent="-454659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spc="-5" dirty="0">
                <a:latin typeface="Verdana"/>
                <a:cs typeface="Verdana"/>
              </a:rPr>
              <a:t>Each </a:t>
            </a:r>
            <a:r>
              <a:rPr sz="1600" dirty="0">
                <a:latin typeface="Verdana"/>
                <a:cs typeface="Verdana"/>
              </a:rPr>
              <a:t>test </a:t>
            </a:r>
            <a:r>
              <a:rPr sz="1600" spc="-5" dirty="0">
                <a:latin typeface="Verdana"/>
                <a:cs typeface="Verdana"/>
              </a:rPr>
              <a:t>level has </a:t>
            </a:r>
            <a:r>
              <a:rPr sz="1600" dirty="0">
                <a:latin typeface="Verdana"/>
                <a:cs typeface="Verdana"/>
              </a:rPr>
              <a:t>test </a:t>
            </a:r>
            <a:r>
              <a:rPr sz="1600" spc="-5" dirty="0">
                <a:latin typeface="Verdana"/>
                <a:cs typeface="Verdana"/>
              </a:rPr>
              <a:t>objectives </a:t>
            </a:r>
            <a:r>
              <a:rPr sz="1600" dirty="0">
                <a:latin typeface="Verdana"/>
                <a:cs typeface="Verdana"/>
              </a:rPr>
              <a:t>specific </a:t>
            </a:r>
            <a:r>
              <a:rPr sz="1600" spc="-5" dirty="0">
                <a:latin typeface="Verdana"/>
                <a:cs typeface="Verdana"/>
              </a:rPr>
              <a:t>to that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level</a:t>
            </a:r>
            <a:endParaRPr sz="1600">
              <a:latin typeface="Verdana"/>
              <a:cs typeface="Verdana"/>
            </a:endParaRPr>
          </a:p>
          <a:p>
            <a:pPr marL="469900" indent="-454659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spc="-45" dirty="0">
                <a:latin typeface="Verdana"/>
                <a:cs typeface="Verdana"/>
              </a:rPr>
              <a:t>Test </a:t>
            </a:r>
            <a:r>
              <a:rPr sz="1600" spc="-5" dirty="0">
                <a:latin typeface="Verdana"/>
                <a:cs typeface="Verdana"/>
              </a:rPr>
              <a:t>analysis and </a:t>
            </a:r>
            <a:r>
              <a:rPr sz="1600" dirty="0">
                <a:latin typeface="Verdana"/>
                <a:cs typeface="Verdana"/>
              </a:rPr>
              <a:t>design </a:t>
            </a:r>
            <a:r>
              <a:rPr sz="1600" spc="5" dirty="0">
                <a:latin typeface="Verdana"/>
                <a:cs typeface="Verdana"/>
              </a:rPr>
              <a:t>for </a:t>
            </a:r>
            <a:r>
              <a:rPr sz="1600" dirty="0">
                <a:latin typeface="Verdana"/>
                <a:cs typeface="Verdana"/>
              </a:rPr>
              <a:t>a </a:t>
            </a:r>
            <a:r>
              <a:rPr sz="1600" spc="-5" dirty="0">
                <a:latin typeface="Verdana"/>
                <a:cs typeface="Verdana"/>
              </a:rPr>
              <a:t>given </a:t>
            </a:r>
            <a:r>
              <a:rPr sz="1600" dirty="0">
                <a:latin typeface="Verdana"/>
                <a:cs typeface="Verdana"/>
              </a:rPr>
              <a:t>test </a:t>
            </a:r>
            <a:r>
              <a:rPr sz="1600" spc="-5" dirty="0">
                <a:latin typeface="Verdana"/>
                <a:cs typeface="Verdana"/>
              </a:rPr>
              <a:t>level </a:t>
            </a:r>
            <a:r>
              <a:rPr sz="1600" dirty="0">
                <a:latin typeface="Verdana"/>
                <a:cs typeface="Verdana"/>
              </a:rPr>
              <a:t>begin during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corresponding</a:t>
            </a:r>
            <a:endParaRPr sz="16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latin typeface="Verdana"/>
                <a:cs typeface="Verdana"/>
              </a:rPr>
              <a:t>development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activity</a:t>
            </a:r>
            <a:endParaRPr sz="1600">
              <a:latin typeface="Verdana"/>
              <a:cs typeface="Verdana"/>
            </a:endParaRPr>
          </a:p>
          <a:p>
            <a:pPr marL="469900" marR="5080" indent="-454659">
              <a:lnSpc>
                <a:spcPct val="1501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spc="-25" dirty="0">
                <a:latin typeface="Verdana"/>
                <a:cs typeface="Verdana"/>
              </a:rPr>
              <a:t>Testers </a:t>
            </a:r>
            <a:r>
              <a:rPr sz="1600" dirty="0">
                <a:latin typeface="Verdana"/>
                <a:cs typeface="Verdana"/>
              </a:rPr>
              <a:t>participate </a:t>
            </a:r>
            <a:r>
              <a:rPr sz="1600" spc="-5" dirty="0">
                <a:latin typeface="Verdana"/>
                <a:cs typeface="Verdana"/>
              </a:rPr>
              <a:t>in </a:t>
            </a:r>
            <a:r>
              <a:rPr sz="1600" dirty="0">
                <a:latin typeface="Verdana"/>
                <a:cs typeface="Verdana"/>
              </a:rPr>
              <a:t>discussions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dirty="0">
                <a:latin typeface="Verdana"/>
                <a:cs typeface="Verdana"/>
              </a:rPr>
              <a:t>define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refine requirements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design, 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are </a:t>
            </a:r>
            <a:r>
              <a:rPr sz="1600" spc="-10" dirty="0">
                <a:latin typeface="Verdana"/>
                <a:cs typeface="Verdana"/>
              </a:rPr>
              <a:t>involved </a:t>
            </a:r>
            <a:r>
              <a:rPr sz="1600" spc="-5" dirty="0">
                <a:latin typeface="Verdana"/>
                <a:cs typeface="Verdana"/>
              </a:rPr>
              <a:t>in </a:t>
            </a:r>
            <a:r>
              <a:rPr sz="1600" dirty="0">
                <a:latin typeface="Verdana"/>
                <a:cs typeface="Verdana"/>
              </a:rPr>
              <a:t>reviewing </a:t>
            </a:r>
            <a:r>
              <a:rPr sz="1600" spc="5" dirty="0">
                <a:latin typeface="Verdana"/>
                <a:cs typeface="Verdana"/>
              </a:rPr>
              <a:t>work </a:t>
            </a:r>
            <a:r>
              <a:rPr sz="1600" dirty="0">
                <a:latin typeface="Verdana"/>
                <a:cs typeface="Verdana"/>
              </a:rPr>
              <a:t>products </a:t>
            </a:r>
            <a:r>
              <a:rPr sz="1600" spc="-20" dirty="0">
                <a:latin typeface="Verdana"/>
                <a:cs typeface="Verdana"/>
              </a:rPr>
              <a:t>(e.g., </a:t>
            </a:r>
            <a:r>
              <a:rPr sz="1600" dirty="0">
                <a:latin typeface="Verdana"/>
                <a:cs typeface="Verdana"/>
              </a:rPr>
              <a:t>requirements, design, user  stories, </a:t>
            </a:r>
            <a:r>
              <a:rPr sz="1600" spc="-5" dirty="0">
                <a:latin typeface="Verdana"/>
                <a:cs typeface="Verdana"/>
              </a:rPr>
              <a:t>etc.) as </a:t>
            </a:r>
            <a:r>
              <a:rPr sz="1600" spc="5" dirty="0">
                <a:latin typeface="Verdana"/>
                <a:cs typeface="Verdana"/>
              </a:rPr>
              <a:t>soon </a:t>
            </a:r>
            <a:r>
              <a:rPr sz="1600" spc="-5" dirty="0">
                <a:latin typeface="Verdana"/>
                <a:cs typeface="Verdana"/>
              </a:rPr>
              <a:t>as drafts </a:t>
            </a:r>
            <a:r>
              <a:rPr sz="1600" dirty="0">
                <a:latin typeface="Verdana"/>
                <a:cs typeface="Verdana"/>
              </a:rPr>
              <a:t>are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available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 marL="12700" marR="175260">
              <a:lnSpc>
                <a:spcPct val="150100"/>
              </a:lnSpc>
              <a:spcBef>
                <a:spcPts val="1525"/>
              </a:spcBef>
            </a:pPr>
            <a:r>
              <a:rPr sz="1800" spc="-5" dirty="0">
                <a:latin typeface="Verdana"/>
                <a:cs typeface="Verdana"/>
              </a:rPr>
              <a:t>No </a:t>
            </a:r>
            <a:r>
              <a:rPr sz="1800" dirty="0">
                <a:latin typeface="Verdana"/>
                <a:cs typeface="Verdana"/>
              </a:rPr>
              <a:t>matter </a:t>
            </a:r>
            <a:r>
              <a:rPr sz="1800" spc="-5" dirty="0">
                <a:latin typeface="Verdana"/>
                <a:cs typeface="Verdana"/>
              </a:rPr>
              <a:t>which </a:t>
            </a:r>
            <a:r>
              <a:rPr sz="1800" spc="-10" dirty="0">
                <a:latin typeface="Verdana"/>
                <a:cs typeface="Verdana"/>
              </a:rPr>
              <a:t>SDLC </a:t>
            </a:r>
            <a:r>
              <a:rPr sz="1800" dirty="0">
                <a:latin typeface="Verdana"/>
                <a:cs typeface="Verdana"/>
              </a:rPr>
              <a:t>model is </a:t>
            </a:r>
            <a:r>
              <a:rPr sz="1800" spc="-5" dirty="0">
                <a:latin typeface="Verdana"/>
                <a:cs typeface="Verdana"/>
              </a:rPr>
              <a:t>chosen, </a:t>
            </a:r>
            <a:r>
              <a:rPr sz="1800" dirty="0">
                <a:latin typeface="Verdana"/>
                <a:cs typeface="Verdana"/>
              </a:rPr>
              <a:t>test activities </a:t>
            </a:r>
            <a:r>
              <a:rPr sz="1800" spc="-5" dirty="0">
                <a:latin typeface="Verdana"/>
                <a:cs typeface="Verdana"/>
              </a:rPr>
              <a:t>should </a:t>
            </a:r>
            <a:r>
              <a:rPr sz="1800" dirty="0">
                <a:latin typeface="Verdana"/>
                <a:cs typeface="Verdana"/>
              </a:rPr>
              <a:t>start in </a:t>
            </a:r>
            <a:r>
              <a:rPr sz="1800" spc="-5" dirty="0">
                <a:latin typeface="Verdana"/>
                <a:cs typeface="Verdana"/>
              </a:rPr>
              <a:t>the  </a:t>
            </a:r>
            <a:r>
              <a:rPr sz="1800" dirty="0">
                <a:latin typeface="Verdana"/>
                <a:cs typeface="Verdana"/>
              </a:rPr>
              <a:t>early stages of </a:t>
            </a:r>
            <a:r>
              <a:rPr sz="1800" spc="-5" dirty="0">
                <a:latin typeface="Verdana"/>
                <a:cs typeface="Verdana"/>
              </a:rPr>
              <a:t>the lifecycle, adhering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testing principle of early  testing.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9571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5" dirty="0"/>
              <a:t>Alpha </a:t>
            </a:r>
            <a:r>
              <a:rPr spc="-5" dirty="0"/>
              <a:t>and </a:t>
            </a:r>
            <a:r>
              <a:rPr spc="-10" dirty="0"/>
              <a:t>Beta</a:t>
            </a:r>
            <a:r>
              <a:rPr spc="-9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052" y="1562227"/>
            <a:ext cx="8392795" cy="4989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Verdana"/>
                <a:cs typeface="Verdana"/>
              </a:rPr>
              <a:t>Test</a:t>
            </a:r>
            <a:r>
              <a:rPr sz="1800" b="1" spc="-2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Objects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1800" spc="-25" dirty="0">
                <a:latin typeface="Verdana"/>
                <a:cs typeface="Verdana"/>
              </a:rPr>
              <a:t>Typical </a:t>
            </a:r>
            <a:r>
              <a:rPr sz="1800" dirty="0">
                <a:latin typeface="Verdana"/>
                <a:cs typeface="Verdana"/>
              </a:rPr>
              <a:t>test objects </a:t>
            </a:r>
            <a:r>
              <a:rPr sz="1800" spc="-5" dirty="0">
                <a:latin typeface="Verdana"/>
                <a:cs typeface="Verdana"/>
              </a:rPr>
              <a:t>for </a:t>
            </a:r>
            <a:r>
              <a:rPr sz="1800" spc="-15" dirty="0">
                <a:latin typeface="Verdana"/>
                <a:cs typeface="Verdana"/>
              </a:rPr>
              <a:t>any </a:t>
            </a:r>
            <a:r>
              <a:rPr sz="1800" spc="-5" dirty="0">
                <a:latin typeface="Verdana"/>
                <a:cs typeface="Verdana"/>
              </a:rPr>
              <a:t>form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acceptance </a:t>
            </a:r>
            <a:r>
              <a:rPr sz="1800" dirty="0">
                <a:latin typeface="Verdana"/>
                <a:cs typeface="Verdana"/>
              </a:rPr>
              <a:t>testing</a:t>
            </a:r>
            <a:r>
              <a:rPr sz="1800" spc="-5" dirty="0">
                <a:latin typeface="Verdana"/>
                <a:cs typeface="Verdana"/>
              </a:rPr>
              <a:t> include:</a:t>
            </a:r>
            <a:endParaRPr sz="1800">
              <a:latin typeface="Verdana"/>
              <a:cs typeface="Verdana"/>
            </a:endParaRPr>
          </a:p>
          <a:p>
            <a:pPr marL="466725" indent="-454659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10" dirty="0">
                <a:latin typeface="Verdana"/>
                <a:cs typeface="Verdana"/>
              </a:rPr>
              <a:t>System </a:t>
            </a:r>
            <a:r>
              <a:rPr sz="1800" spc="-5" dirty="0">
                <a:latin typeface="Verdana"/>
                <a:cs typeface="Verdana"/>
              </a:rPr>
              <a:t>under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endParaRPr sz="1800">
              <a:latin typeface="Verdana"/>
              <a:cs typeface="Verdana"/>
            </a:endParaRPr>
          </a:p>
          <a:p>
            <a:pPr marL="466725" indent="-454659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5" dirty="0">
                <a:latin typeface="Verdana"/>
                <a:cs typeface="Verdana"/>
              </a:rPr>
              <a:t>System configuration and configuration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  <a:p>
            <a:pPr marL="466725" indent="-454659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5" dirty="0">
                <a:latin typeface="Verdana"/>
                <a:cs typeface="Verdana"/>
              </a:rPr>
              <a:t>Business </a:t>
            </a:r>
            <a:r>
              <a:rPr sz="1800" dirty="0">
                <a:latin typeface="Verdana"/>
                <a:cs typeface="Verdana"/>
              </a:rPr>
              <a:t>processes </a:t>
            </a:r>
            <a:r>
              <a:rPr sz="1800" spc="-5" dirty="0">
                <a:latin typeface="Verdana"/>
                <a:cs typeface="Verdana"/>
              </a:rPr>
              <a:t>for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fully integrated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system</a:t>
            </a:r>
            <a:endParaRPr sz="1800">
              <a:latin typeface="Verdana"/>
              <a:cs typeface="Verdana"/>
            </a:endParaRPr>
          </a:p>
          <a:p>
            <a:pPr marL="466725" indent="-454659">
              <a:lnSpc>
                <a:spcPct val="100000"/>
              </a:lnSpc>
              <a:spcBef>
                <a:spcPts val="1560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15" dirty="0">
                <a:latin typeface="Verdana"/>
                <a:cs typeface="Verdana"/>
              </a:rPr>
              <a:t>Recovery </a:t>
            </a:r>
            <a:r>
              <a:rPr sz="1800" dirty="0">
                <a:latin typeface="Verdana"/>
                <a:cs typeface="Verdana"/>
              </a:rPr>
              <a:t>systems </a:t>
            </a:r>
            <a:r>
              <a:rPr sz="1800" spc="-1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hot </a:t>
            </a:r>
            <a:r>
              <a:rPr sz="1800" dirty="0">
                <a:latin typeface="Verdana"/>
                <a:cs typeface="Verdana"/>
              </a:rPr>
              <a:t>sites </a:t>
            </a:r>
            <a:r>
              <a:rPr sz="1800" spc="-5" dirty="0">
                <a:latin typeface="Verdana"/>
                <a:cs typeface="Verdana"/>
              </a:rPr>
              <a:t>(for business continuity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disaster</a:t>
            </a:r>
            <a:endParaRPr sz="1800">
              <a:latin typeface="Verdana"/>
              <a:cs typeface="Verdana"/>
            </a:endParaRPr>
          </a:p>
          <a:p>
            <a:pPr marL="466725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latin typeface="Verdana"/>
                <a:cs typeface="Verdana"/>
              </a:rPr>
              <a:t>recovery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testing)</a:t>
            </a:r>
            <a:endParaRPr sz="1800">
              <a:latin typeface="Verdana"/>
              <a:cs typeface="Verdana"/>
            </a:endParaRPr>
          </a:p>
          <a:p>
            <a:pPr marL="466725" indent="-454659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5" dirty="0">
                <a:latin typeface="Verdana"/>
                <a:cs typeface="Verdana"/>
              </a:rPr>
              <a:t>Operational and maintenance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processes</a:t>
            </a:r>
            <a:endParaRPr sz="1800">
              <a:latin typeface="Verdana"/>
              <a:cs typeface="Verdana"/>
            </a:endParaRPr>
          </a:p>
          <a:p>
            <a:pPr marL="466725" indent="-454659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10" dirty="0">
                <a:latin typeface="Verdana"/>
                <a:cs typeface="Verdana"/>
              </a:rPr>
              <a:t>Forms</a:t>
            </a:r>
            <a:endParaRPr sz="1800">
              <a:latin typeface="Verdana"/>
              <a:cs typeface="Verdana"/>
            </a:endParaRPr>
          </a:p>
          <a:p>
            <a:pPr marL="466725" indent="-454659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5" dirty="0">
                <a:latin typeface="Verdana"/>
                <a:cs typeface="Verdana"/>
              </a:rPr>
              <a:t>Reports</a:t>
            </a:r>
            <a:endParaRPr sz="1800">
              <a:latin typeface="Verdana"/>
              <a:cs typeface="Verdana"/>
            </a:endParaRPr>
          </a:p>
          <a:p>
            <a:pPr marL="466725" indent="-454659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5" dirty="0">
                <a:latin typeface="Verdana"/>
                <a:cs typeface="Verdana"/>
              </a:rPr>
              <a:t>Existing and </a:t>
            </a:r>
            <a:r>
              <a:rPr sz="1800" spc="-10" dirty="0">
                <a:latin typeface="Verdana"/>
                <a:cs typeface="Verdana"/>
              </a:rPr>
              <a:t>converted </a:t>
            </a:r>
            <a:r>
              <a:rPr sz="1800" dirty="0">
                <a:latin typeface="Verdana"/>
                <a:cs typeface="Verdana"/>
              </a:rPr>
              <a:t>production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9571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5" dirty="0"/>
              <a:t>Alpha </a:t>
            </a:r>
            <a:r>
              <a:rPr spc="-5" dirty="0"/>
              <a:t>and </a:t>
            </a:r>
            <a:r>
              <a:rPr spc="-10" dirty="0"/>
              <a:t>Beta</a:t>
            </a:r>
            <a:r>
              <a:rPr spc="-9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052" y="1562227"/>
            <a:ext cx="8354695" cy="3498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Verdana"/>
                <a:cs typeface="Verdana"/>
              </a:rPr>
              <a:t>Typical Defects and</a:t>
            </a:r>
            <a:r>
              <a:rPr sz="1800" b="1" spc="2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Failures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1800" spc="-25" dirty="0">
                <a:latin typeface="Verdana"/>
                <a:cs typeface="Verdana"/>
              </a:rPr>
              <a:t>Typical </a:t>
            </a:r>
            <a:r>
              <a:rPr sz="1800" dirty="0">
                <a:latin typeface="Verdana"/>
                <a:cs typeface="Verdana"/>
              </a:rPr>
              <a:t>defects </a:t>
            </a:r>
            <a:r>
              <a:rPr sz="1800" spc="-5" dirty="0">
                <a:latin typeface="Verdana"/>
                <a:cs typeface="Verdana"/>
              </a:rPr>
              <a:t>for </a:t>
            </a:r>
            <a:r>
              <a:rPr sz="1800" spc="-15" dirty="0">
                <a:latin typeface="Verdana"/>
                <a:cs typeface="Verdana"/>
              </a:rPr>
              <a:t>any </a:t>
            </a:r>
            <a:r>
              <a:rPr sz="1800" spc="-5" dirty="0">
                <a:latin typeface="Verdana"/>
                <a:cs typeface="Verdana"/>
              </a:rPr>
              <a:t>form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acceptance </a:t>
            </a:r>
            <a:r>
              <a:rPr sz="1800" dirty="0">
                <a:latin typeface="Verdana"/>
                <a:cs typeface="Verdana"/>
              </a:rPr>
              <a:t>testing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include:</a:t>
            </a:r>
            <a:endParaRPr sz="1800">
              <a:latin typeface="Verdana"/>
              <a:cs typeface="Verdana"/>
            </a:endParaRPr>
          </a:p>
          <a:p>
            <a:pPr marL="466725" indent="-454659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10" dirty="0">
                <a:latin typeface="Verdana"/>
                <a:cs typeface="Verdana"/>
              </a:rPr>
              <a:t>System </a:t>
            </a:r>
            <a:r>
              <a:rPr sz="1800" spc="-5" dirty="0">
                <a:latin typeface="Verdana"/>
                <a:cs typeface="Verdana"/>
              </a:rPr>
              <a:t>workflows do not </a:t>
            </a:r>
            <a:r>
              <a:rPr sz="1800" dirty="0">
                <a:latin typeface="Verdana"/>
                <a:cs typeface="Verdana"/>
              </a:rPr>
              <a:t>meet </a:t>
            </a:r>
            <a:r>
              <a:rPr sz="1800" spc="-5" dirty="0">
                <a:latin typeface="Verdana"/>
                <a:cs typeface="Verdana"/>
              </a:rPr>
              <a:t>business </a:t>
            </a:r>
            <a:r>
              <a:rPr sz="1800" dirty="0">
                <a:latin typeface="Verdana"/>
                <a:cs typeface="Verdana"/>
              </a:rPr>
              <a:t>or </a:t>
            </a:r>
            <a:r>
              <a:rPr sz="1800" spc="-5" dirty="0">
                <a:latin typeface="Verdana"/>
                <a:cs typeface="Verdana"/>
              </a:rPr>
              <a:t>user</a:t>
            </a:r>
            <a:r>
              <a:rPr sz="1800" dirty="0">
                <a:latin typeface="Verdana"/>
                <a:cs typeface="Verdana"/>
              </a:rPr>
              <a:t> requirements</a:t>
            </a:r>
            <a:endParaRPr sz="1800">
              <a:latin typeface="Verdana"/>
              <a:cs typeface="Verdana"/>
            </a:endParaRPr>
          </a:p>
          <a:p>
            <a:pPr marL="466725" indent="-454659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5" dirty="0">
                <a:latin typeface="Verdana"/>
                <a:cs typeface="Verdana"/>
              </a:rPr>
              <a:t>Business rules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not </a:t>
            </a:r>
            <a:r>
              <a:rPr sz="1800" dirty="0">
                <a:latin typeface="Verdana"/>
                <a:cs typeface="Verdana"/>
              </a:rPr>
              <a:t>implemented correctly</a:t>
            </a:r>
            <a:endParaRPr sz="1800">
              <a:latin typeface="Verdana"/>
              <a:cs typeface="Verdana"/>
            </a:endParaRPr>
          </a:p>
          <a:p>
            <a:pPr marL="466725" indent="-454659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5" dirty="0">
                <a:latin typeface="Verdana"/>
                <a:cs typeface="Verdana"/>
              </a:rPr>
              <a:t>System </a:t>
            </a:r>
            <a:r>
              <a:rPr sz="1800" dirty="0">
                <a:latin typeface="Verdana"/>
                <a:cs typeface="Verdana"/>
              </a:rPr>
              <a:t>does </a:t>
            </a:r>
            <a:r>
              <a:rPr sz="1800" spc="-5" dirty="0">
                <a:latin typeface="Verdana"/>
                <a:cs typeface="Verdana"/>
              </a:rPr>
              <a:t>not satisfy contractual </a:t>
            </a:r>
            <a:r>
              <a:rPr sz="1800" dirty="0">
                <a:latin typeface="Verdana"/>
                <a:cs typeface="Verdana"/>
              </a:rPr>
              <a:t>or regulatory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requirements</a:t>
            </a:r>
            <a:endParaRPr sz="1800">
              <a:latin typeface="Verdana"/>
              <a:cs typeface="Verdana"/>
            </a:endParaRPr>
          </a:p>
          <a:p>
            <a:pPr marL="466725" marR="5080" indent="-454659">
              <a:lnSpc>
                <a:spcPct val="1501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5" dirty="0">
                <a:latin typeface="Verdana"/>
                <a:cs typeface="Verdana"/>
              </a:rPr>
              <a:t>Non-functional failures such </a:t>
            </a:r>
            <a:r>
              <a:rPr sz="1800" dirty="0">
                <a:latin typeface="Verdana"/>
                <a:cs typeface="Verdana"/>
              </a:rPr>
              <a:t>as security </a:t>
            </a:r>
            <a:r>
              <a:rPr sz="1800" spc="-5" dirty="0">
                <a:latin typeface="Verdana"/>
                <a:cs typeface="Verdana"/>
              </a:rPr>
              <a:t>vulnerabilities, inadequate  performance efficiency under high </a:t>
            </a:r>
            <a:r>
              <a:rPr sz="1800" dirty="0">
                <a:latin typeface="Verdana"/>
                <a:cs typeface="Verdana"/>
              </a:rPr>
              <a:t>loads, or improper operation on a  supported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platform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0320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8500" algn="l"/>
              </a:tabLst>
            </a:pPr>
            <a:r>
              <a:rPr spc="-5" dirty="0"/>
              <a:t>2.3	</a:t>
            </a:r>
            <a:r>
              <a:rPr spc="-65" dirty="0"/>
              <a:t>Test</a:t>
            </a:r>
            <a:r>
              <a:rPr spc="-50" dirty="0"/>
              <a:t> 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052" y="1216524"/>
            <a:ext cx="8567420" cy="527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5"/>
              </a:spcBef>
            </a:pPr>
            <a:r>
              <a:rPr sz="1800" dirty="0">
                <a:latin typeface="Verdana"/>
                <a:cs typeface="Verdana"/>
              </a:rPr>
              <a:t>A test </a:t>
            </a:r>
            <a:r>
              <a:rPr sz="1800" spc="-5" dirty="0">
                <a:latin typeface="Verdana"/>
                <a:cs typeface="Verdana"/>
              </a:rPr>
              <a:t>type </a:t>
            </a:r>
            <a:r>
              <a:rPr sz="1800" dirty="0">
                <a:latin typeface="Verdana"/>
                <a:cs typeface="Verdana"/>
              </a:rPr>
              <a:t>is a </a:t>
            </a:r>
            <a:r>
              <a:rPr sz="1800" spc="-5" dirty="0">
                <a:latin typeface="Verdana"/>
                <a:cs typeface="Verdana"/>
              </a:rPr>
              <a:t>group </a:t>
            </a:r>
            <a:r>
              <a:rPr sz="1800" dirty="0">
                <a:latin typeface="Verdana"/>
                <a:cs typeface="Verdana"/>
              </a:rPr>
              <a:t>of test activities aimed at testing </a:t>
            </a:r>
            <a:r>
              <a:rPr sz="1800" spc="-5" dirty="0">
                <a:latin typeface="Verdana"/>
                <a:cs typeface="Verdana"/>
              </a:rPr>
              <a:t>specific  characteristics </a:t>
            </a:r>
            <a:r>
              <a:rPr sz="1800" dirty="0">
                <a:latin typeface="Verdana"/>
                <a:cs typeface="Verdana"/>
              </a:rPr>
              <a:t>of a </a:t>
            </a:r>
            <a:r>
              <a:rPr sz="1800" spc="-5" dirty="0">
                <a:latin typeface="Verdana"/>
                <a:cs typeface="Verdana"/>
              </a:rPr>
              <a:t>software system </a:t>
            </a:r>
            <a:r>
              <a:rPr sz="1800" dirty="0">
                <a:latin typeface="Verdana"/>
                <a:cs typeface="Verdana"/>
              </a:rPr>
              <a:t>based on specific test </a:t>
            </a:r>
            <a:r>
              <a:rPr sz="1800" spc="-5" dirty="0">
                <a:latin typeface="Verdana"/>
                <a:cs typeface="Verdana"/>
              </a:rPr>
              <a:t>objectives such 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466725" marR="341630" indent="-454659">
              <a:lnSpc>
                <a:spcPct val="1401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10" dirty="0">
                <a:latin typeface="Verdana"/>
                <a:cs typeface="Verdana"/>
              </a:rPr>
              <a:t>Evaluating </a:t>
            </a:r>
            <a:r>
              <a:rPr sz="1800" spc="-5" dirty="0">
                <a:latin typeface="Verdana"/>
                <a:cs typeface="Verdana"/>
              </a:rPr>
              <a:t>functional </a:t>
            </a:r>
            <a:r>
              <a:rPr sz="1800" dirty="0">
                <a:latin typeface="Verdana"/>
                <a:cs typeface="Verdana"/>
              </a:rPr>
              <a:t>quality </a:t>
            </a:r>
            <a:r>
              <a:rPr sz="1800" spc="-5" dirty="0">
                <a:latin typeface="Verdana"/>
                <a:cs typeface="Verdana"/>
              </a:rPr>
              <a:t>characteristics, such </a:t>
            </a:r>
            <a:r>
              <a:rPr sz="1800" dirty="0">
                <a:latin typeface="Verdana"/>
                <a:cs typeface="Verdana"/>
              </a:rPr>
              <a:t>as completeness,  correctness,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appropriateness</a:t>
            </a:r>
            <a:endParaRPr sz="1800">
              <a:latin typeface="Verdana"/>
              <a:cs typeface="Verdana"/>
            </a:endParaRPr>
          </a:p>
          <a:p>
            <a:pPr marL="466725" indent="-454659">
              <a:lnSpc>
                <a:spcPct val="100000"/>
              </a:lnSpc>
              <a:spcBef>
                <a:spcPts val="136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10" dirty="0">
                <a:latin typeface="Verdana"/>
                <a:cs typeface="Verdana"/>
              </a:rPr>
              <a:t>Evaluating </a:t>
            </a:r>
            <a:r>
              <a:rPr sz="1800" spc="-5" dirty="0">
                <a:latin typeface="Verdana"/>
                <a:cs typeface="Verdana"/>
              </a:rPr>
              <a:t>non-functional </a:t>
            </a:r>
            <a:r>
              <a:rPr sz="1800" dirty="0">
                <a:latin typeface="Verdana"/>
                <a:cs typeface="Verdana"/>
              </a:rPr>
              <a:t>quality </a:t>
            </a:r>
            <a:r>
              <a:rPr sz="1800" spc="-5" dirty="0">
                <a:latin typeface="Verdana"/>
                <a:cs typeface="Verdana"/>
              </a:rPr>
              <a:t>characteristics, such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reliability,</a:t>
            </a:r>
            <a:endParaRPr sz="1800">
              <a:latin typeface="Verdana"/>
              <a:cs typeface="Verdana"/>
            </a:endParaRPr>
          </a:p>
          <a:p>
            <a:pPr marL="466725">
              <a:lnSpc>
                <a:spcPct val="100000"/>
              </a:lnSpc>
              <a:spcBef>
                <a:spcPts val="869"/>
              </a:spcBef>
            </a:pPr>
            <a:r>
              <a:rPr sz="1800" spc="-5" dirty="0">
                <a:latin typeface="Verdana"/>
                <a:cs typeface="Verdana"/>
              </a:rPr>
              <a:t>performance </a:t>
            </a:r>
            <a:r>
              <a:rPr sz="1800" spc="-20" dirty="0">
                <a:latin typeface="Verdana"/>
                <a:cs typeface="Verdana"/>
              </a:rPr>
              <a:t>efficiency, security, </a:t>
            </a:r>
            <a:r>
              <a:rPr sz="1800" spc="-10" dirty="0">
                <a:latin typeface="Verdana"/>
                <a:cs typeface="Verdana"/>
              </a:rPr>
              <a:t>compatibility,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usability</a:t>
            </a:r>
            <a:endParaRPr sz="1800">
              <a:latin typeface="Verdana"/>
              <a:cs typeface="Verdana"/>
            </a:endParaRPr>
          </a:p>
          <a:p>
            <a:pPr marL="466725" marR="111760" indent="-454659">
              <a:lnSpc>
                <a:spcPct val="14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10" dirty="0">
                <a:latin typeface="Verdana"/>
                <a:cs typeface="Verdana"/>
              </a:rPr>
              <a:t>Evaluating </a:t>
            </a:r>
            <a:r>
              <a:rPr sz="1800" spc="-5" dirty="0">
                <a:latin typeface="Verdana"/>
                <a:cs typeface="Verdana"/>
              </a:rPr>
              <a:t>whether the structure </a:t>
            </a:r>
            <a:r>
              <a:rPr sz="1800" dirty="0">
                <a:latin typeface="Verdana"/>
                <a:cs typeface="Verdana"/>
              </a:rPr>
              <a:t>or </a:t>
            </a:r>
            <a:r>
              <a:rPr sz="1800" spc="-5" dirty="0">
                <a:latin typeface="Verdana"/>
                <a:cs typeface="Verdana"/>
              </a:rPr>
              <a:t>architecture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 component </a:t>
            </a:r>
            <a:r>
              <a:rPr sz="1800" dirty="0">
                <a:latin typeface="Verdana"/>
                <a:cs typeface="Verdana"/>
              </a:rPr>
              <a:t>or  </a:t>
            </a:r>
            <a:r>
              <a:rPr sz="1800" spc="-5" dirty="0">
                <a:latin typeface="Verdana"/>
                <a:cs typeface="Verdana"/>
              </a:rPr>
              <a:t>system </a:t>
            </a:r>
            <a:r>
              <a:rPr sz="1800" dirty="0">
                <a:latin typeface="Verdana"/>
                <a:cs typeface="Verdana"/>
              </a:rPr>
              <a:t>is correct, complete,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specified</a:t>
            </a:r>
            <a:endParaRPr sz="1800">
              <a:latin typeface="Verdana"/>
              <a:cs typeface="Verdana"/>
            </a:endParaRPr>
          </a:p>
          <a:p>
            <a:pPr marL="466725" marR="154940" indent="-454659">
              <a:lnSpc>
                <a:spcPct val="14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10" dirty="0">
                <a:latin typeface="Verdana"/>
                <a:cs typeface="Verdana"/>
              </a:rPr>
              <a:t>Evaluating </a:t>
            </a:r>
            <a:r>
              <a:rPr sz="1800" spc="-5" dirty="0">
                <a:latin typeface="Verdana"/>
                <a:cs typeface="Verdana"/>
              </a:rPr>
              <a:t>the effects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changes, such </a:t>
            </a:r>
            <a:r>
              <a:rPr sz="1800" dirty="0">
                <a:latin typeface="Verdana"/>
                <a:cs typeface="Verdana"/>
              </a:rPr>
              <a:t>as </a:t>
            </a:r>
            <a:r>
              <a:rPr sz="1800" spc="-5" dirty="0">
                <a:latin typeface="Verdana"/>
                <a:cs typeface="Verdana"/>
              </a:rPr>
              <a:t>confirming that </a:t>
            </a:r>
            <a:r>
              <a:rPr sz="1800" dirty="0">
                <a:latin typeface="Verdana"/>
                <a:cs typeface="Verdana"/>
              </a:rPr>
              <a:t>defects  </a:t>
            </a:r>
            <a:r>
              <a:rPr sz="1800" spc="-20" dirty="0">
                <a:latin typeface="Verdana"/>
                <a:cs typeface="Verdana"/>
              </a:rPr>
              <a:t>have </a:t>
            </a:r>
            <a:r>
              <a:rPr sz="1800" dirty="0">
                <a:latin typeface="Verdana"/>
                <a:cs typeface="Verdana"/>
              </a:rPr>
              <a:t>been </a:t>
            </a:r>
            <a:r>
              <a:rPr sz="1800" spc="-10" dirty="0">
                <a:latin typeface="Verdana"/>
                <a:cs typeface="Verdana"/>
              </a:rPr>
              <a:t>fixed </a:t>
            </a:r>
            <a:r>
              <a:rPr sz="1800" spc="-5" dirty="0">
                <a:latin typeface="Verdana"/>
                <a:cs typeface="Verdana"/>
              </a:rPr>
              <a:t>(confirmation </a:t>
            </a:r>
            <a:r>
              <a:rPr sz="1800" dirty="0">
                <a:latin typeface="Verdana"/>
                <a:cs typeface="Verdana"/>
              </a:rPr>
              <a:t>testing) </a:t>
            </a:r>
            <a:r>
              <a:rPr sz="1800" spc="-1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looking for unintended  changes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behavior resulting from software </a:t>
            </a:r>
            <a:r>
              <a:rPr sz="1800" dirty="0">
                <a:latin typeface="Verdana"/>
                <a:cs typeface="Verdana"/>
              </a:rPr>
              <a:t>or </a:t>
            </a:r>
            <a:r>
              <a:rPr sz="1800" spc="-10" dirty="0">
                <a:latin typeface="Verdana"/>
                <a:cs typeface="Verdana"/>
              </a:rPr>
              <a:t>environment </a:t>
            </a:r>
            <a:r>
              <a:rPr sz="1800" spc="-5" dirty="0">
                <a:latin typeface="Verdana"/>
                <a:cs typeface="Verdana"/>
              </a:rPr>
              <a:t>changes  </a:t>
            </a:r>
            <a:r>
              <a:rPr sz="1800" dirty="0">
                <a:latin typeface="Verdana"/>
                <a:cs typeface="Verdana"/>
              </a:rPr>
              <a:t>(regression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testing)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2.3.1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160" y="375665"/>
            <a:ext cx="23202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solidFill>
                  <a:srgbClr val="006FAC"/>
                </a:solidFill>
                <a:latin typeface="Verdana"/>
                <a:cs typeface="Verdana"/>
              </a:rPr>
              <a:t>Functional</a:t>
            </a:r>
            <a:r>
              <a:rPr sz="2000" spc="-10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006FAC"/>
                </a:solidFill>
                <a:latin typeface="Verdana"/>
                <a:cs typeface="Verdana"/>
              </a:rPr>
              <a:t>Testing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052" y="1425554"/>
            <a:ext cx="8389620" cy="3922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6725" marR="5080" indent="-454659">
              <a:lnSpc>
                <a:spcPct val="150100"/>
              </a:lnSpc>
              <a:spcBef>
                <a:spcPts val="9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5" dirty="0">
                <a:latin typeface="Verdana"/>
                <a:cs typeface="Verdana"/>
              </a:rPr>
              <a:t>Functional </a:t>
            </a:r>
            <a:r>
              <a:rPr sz="1800" dirty="0">
                <a:latin typeface="Verdana"/>
                <a:cs typeface="Verdana"/>
              </a:rPr>
              <a:t>testing of a </a:t>
            </a:r>
            <a:r>
              <a:rPr sz="1800" spc="-5" dirty="0">
                <a:latin typeface="Verdana"/>
                <a:cs typeface="Verdana"/>
              </a:rPr>
              <a:t>system </a:t>
            </a:r>
            <a:r>
              <a:rPr sz="1800" spc="-15" dirty="0">
                <a:latin typeface="Verdana"/>
                <a:cs typeface="Verdana"/>
              </a:rPr>
              <a:t>involves </a:t>
            </a:r>
            <a:r>
              <a:rPr sz="1800" dirty="0">
                <a:latin typeface="Verdana"/>
                <a:cs typeface="Verdana"/>
              </a:rPr>
              <a:t>tests </a:t>
            </a:r>
            <a:r>
              <a:rPr sz="1800" spc="-5" dirty="0">
                <a:latin typeface="Verdana"/>
                <a:cs typeface="Verdana"/>
              </a:rPr>
              <a:t>that evaluate functional  </a:t>
            </a:r>
            <a:r>
              <a:rPr sz="1800" dirty="0">
                <a:latin typeface="Verdana"/>
                <a:cs typeface="Verdana"/>
              </a:rPr>
              <a:t>requirements </a:t>
            </a:r>
            <a:r>
              <a:rPr sz="1800" spc="-5" dirty="0">
                <a:latin typeface="Verdana"/>
                <a:cs typeface="Verdana"/>
              </a:rPr>
              <a:t>such </a:t>
            </a:r>
            <a:r>
              <a:rPr sz="1800" dirty="0">
                <a:latin typeface="Verdana"/>
                <a:cs typeface="Verdana"/>
              </a:rPr>
              <a:t>as </a:t>
            </a:r>
            <a:r>
              <a:rPr sz="1800" spc="-5" dirty="0">
                <a:latin typeface="Verdana"/>
                <a:cs typeface="Verdana"/>
              </a:rPr>
              <a:t>business </a:t>
            </a:r>
            <a:r>
              <a:rPr sz="1800" dirty="0">
                <a:latin typeface="Verdana"/>
                <a:cs typeface="Verdana"/>
              </a:rPr>
              <a:t>requirements specifications, epics,  </a:t>
            </a:r>
            <a:r>
              <a:rPr sz="1800" spc="-5" dirty="0">
                <a:latin typeface="Verdana"/>
                <a:cs typeface="Verdana"/>
              </a:rPr>
              <a:t>user </a:t>
            </a:r>
            <a:r>
              <a:rPr sz="1800" dirty="0">
                <a:latin typeface="Verdana"/>
                <a:cs typeface="Verdana"/>
              </a:rPr>
              <a:t>stories, </a:t>
            </a:r>
            <a:r>
              <a:rPr sz="1800" spc="-5" dirty="0">
                <a:latin typeface="Verdana"/>
                <a:cs typeface="Verdana"/>
              </a:rPr>
              <a:t>use cases, </a:t>
            </a:r>
            <a:r>
              <a:rPr sz="1800" dirty="0">
                <a:latin typeface="Verdana"/>
                <a:cs typeface="Verdana"/>
              </a:rPr>
              <a:t>or </a:t>
            </a:r>
            <a:r>
              <a:rPr sz="1800" spc="-5" dirty="0">
                <a:latin typeface="Verdana"/>
                <a:cs typeface="Verdana"/>
              </a:rPr>
              <a:t>functional </a:t>
            </a:r>
            <a:r>
              <a:rPr sz="1800" dirty="0">
                <a:latin typeface="Verdana"/>
                <a:cs typeface="Verdana"/>
              </a:rPr>
              <a:t>specifications, or </a:t>
            </a:r>
            <a:r>
              <a:rPr sz="1800" spc="-5" dirty="0">
                <a:latin typeface="Verdana"/>
                <a:cs typeface="Verdana"/>
              </a:rPr>
              <a:t>they </a:t>
            </a:r>
            <a:r>
              <a:rPr sz="1800" spc="-10" dirty="0">
                <a:latin typeface="Verdana"/>
                <a:cs typeface="Verdana"/>
              </a:rPr>
              <a:t>may </a:t>
            </a:r>
            <a:r>
              <a:rPr sz="1800" dirty="0">
                <a:latin typeface="Verdana"/>
                <a:cs typeface="Verdana"/>
              </a:rPr>
              <a:t>be  </a:t>
            </a:r>
            <a:r>
              <a:rPr sz="1800" spc="-5" dirty="0">
                <a:latin typeface="Verdana"/>
                <a:cs typeface="Verdana"/>
              </a:rPr>
              <a:t>undocumented.</a:t>
            </a:r>
            <a:endParaRPr sz="1800">
              <a:latin typeface="Verdana"/>
              <a:cs typeface="Verdana"/>
            </a:endParaRPr>
          </a:p>
          <a:p>
            <a:pPr marL="466725" indent="-454659">
              <a:lnSpc>
                <a:spcPct val="100000"/>
              </a:lnSpc>
              <a:spcBef>
                <a:spcPts val="1580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10" dirty="0">
                <a:latin typeface="Verdana"/>
                <a:cs typeface="Verdana"/>
              </a:rPr>
              <a:t>The </a:t>
            </a:r>
            <a:r>
              <a:rPr sz="1800" spc="-5" dirty="0">
                <a:latin typeface="Verdana"/>
                <a:cs typeface="Verdana"/>
              </a:rPr>
              <a:t>functions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“what” the system should</a:t>
            </a:r>
            <a:r>
              <a:rPr sz="1800" spc="7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do</a:t>
            </a:r>
            <a:endParaRPr sz="1800">
              <a:latin typeface="Verdana"/>
              <a:cs typeface="Verdana"/>
            </a:endParaRPr>
          </a:p>
          <a:p>
            <a:pPr marL="466725" marR="398780" indent="-454659">
              <a:lnSpc>
                <a:spcPct val="15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5" dirty="0">
                <a:latin typeface="Verdana"/>
                <a:cs typeface="Verdana"/>
              </a:rPr>
              <a:t>Functional </a:t>
            </a:r>
            <a:r>
              <a:rPr sz="1800" dirty="0">
                <a:latin typeface="Verdana"/>
                <a:cs typeface="Verdana"/>
              </a:rPr>
              <a:t>tests </a:t>
            </a:r>
            <a:r>
              <a:rPr sz="1800" spc="-5" dirty="0">
                <a:latin typeface="Verdana"/>
                <a:cs typeface="Verdana"/>
              </a:rPr>
              <a:t>should </a:t>
            </a:r>
            <a:r>
              <a:rPr sz="1800" dirty="0">
                <a:latin typeface="Verdana"/>
                <a:cs typeface="Verdana"/>
              </a:rPr>
              <a:t>be performed at all test </a:t>
            </a:r>
            <a:r>
              <a:rPr sz="1800" spc="-5" dirty="0">
                <a:latin typeface="Verdana"/>
                <a:cs typeface="Verdana"/>
              </a:rPr>
              <a:t>levels though the  focus </a:t>
            </a:r>
            <a:r>
              <a:rPr sz="1800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different </a:t>
            </a:r>
            <a:r>
              <a:rPr sz="1800" dirty="0">
                <a:latin typeface="Verdana"/>
                <a:cs typeface="Verdana"/>
              </a:rPr>
              <a:t>at each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level.</a:t>
            </a:r>
            <a:endParaRPr sz="1800">
              <a:latin typeface="Verdana"/>
              <a:cs typeface="Verdana"/>
            </a:endParaRPr>
          </a:p>
          <a:p>
            <a:pPr marL="466725" indent="-454659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15" dirty="0">
                <a:latin typeface="Verdana"/>
                <a:cs typeface="Verdana"/>
              </a:rPr>
              <a:t>Black-box </a:t>
            </a:r>
            <a:r>
              <a:rPr sz="1800" spc="-5" dirty="0">
                <a:latin typeface="Verdana"/>
                <a:cs typeface="Verdana"/>
              </a:rPr>
              <a:t>techniques </a:t>
            </a:r>
            <a:r>
              <a:rPr sz="1800" spc="-10" dirty="0">
                <a:latin typeface="Verdana"/>
                <a:cs typeface="Verdana"/>
              </a:rPr>
              <a:t>may </a:t>
            </a:r>
            <a:r>
              <a:rPr sz="1800" spc="-5" dirty="0">
                <a:latin typeface="Verdana"/>
                <a:cs typeface="Verdana"/>
              </a:rPr>
              <a:t>be used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5" dirty="0">
                <a:latin typeface="Verdana"/>
                <a:cs typeface="Verdana"/>
              </a:rPr>
              <a:t>derive </a:t>
            </a:r>
            <a:r>
              <a:rPr sz="1800" dirty="0">
                <a:latin typeface="Verdana"/>
                <a:cs typeface="Verdana"/>
              </a:rPr>
              <a:t>test conditions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endParaRPr sz="1800">
              <a:latin typeface="Verdana"/>
              <a:cs typeface="Verdana"/>
            </a:endParaRPr>
          </a:p>
          <a:p>
            <a:pPr marL="46672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Verdana"/>
                <a:cs typeface="Verdana"/>
              </a:rPr>
              <a:t>cases for the functionality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 component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system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2.3.2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160" y="375665"/>
            <a:ext cx="29425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Non-Functional</a:t>
            </a:r>
            <a:r>
              <a:rPr sz="2000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006FAC"/>
                </a:solidFill>
                <a:latin typeface="Verdana"/>
                <a:cs typeface="Verdana"/>
              </a:rPr>
              <a:t>Testing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052" y="1479930"/>
            <a:ext cx="8830310" cy="241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 marR="438784" indent="-173990">
              <a:lnSpc>
                <a:spcPct val="100000"/>
              </a:lnSpc>
              <a:spcBef>
                <a:spcPts val="100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spc="-5" dirty="0">
                <a:latin typeface="Verdana"/>
                <a:cs typeface="Verdana"/>
              </a:rPr>
              <a:t>Non-functional </a:t>
            </a:r>
            <a:r>
              <a:rPr sz="1800" dirty="0">
                <a:latin typeface="Verdana"/>
                <a:cs typeface="Verdana"/>
              </a:rPr>
              <a:t>testing of a </a:t>
            </a:r>
            <a:r>
              <a:rPr sz="1800" spc="-5" dirty="0">
                <a:latin typeface="Verdana"/>
                <a:cs typeface="Verdana"/>
              </a:rPr>
              <a:t>system evaluates characteristics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systems  and software </a:t>
            </a:r>
            <a:r>
              <a:rPr sz="1800" spc="-10" dirty="0">
                <a:latin typeface="Verdana"/>
                <a:cs typeface="Verdana"/>
              </a:rPr>
              <a:t>such </a:t>
            </a:r>
            <a:r>
              <a:rPr sz="1800" dirty="0">
                <a:latin typeface="Verdana"/>
                <a:cs typeface="Verdana"/>
              </a:rPr>
              <a:t>as </a:t>
            </a:r>
            <a:r>
              <a:rPr sz="1800" spc="-20" dirty="0">
                <a:latin typeface="Verdana"/>
                <a:cs typeface="Verdana"/>
              </a:rPr>
              <a:t>usability, </a:t>
            </a:r>
            <a:r>
              <a:rPr sz="1800" spc="-5" dirty="0">
                <a:latin typeface="Verdana"/>
                <a:cs typeface="Verdana"/>
              </a:rPr>
              <a:t>performance efficiency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6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security.</a:t>
            </a:r>
            <a:endParaRPr sz="18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spc="-5" dirty="0">
                <a:latin typeface="Verdana"/>
                <a:cs typeface="Verdana"/>
              </a:rPr>
              <a:t>Non-functional </a:t>
            </a:r>
            <a:r>
              <a:rPr sz="1800" dirty="0">
                <a:latin typeface="Verdana"/>
                <a:cs typeface="Verdana"/>
              </a:rPr>
              <a:t>testing is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testing of </a:t>
            </a:r>
            <a:r>
              <a:rPr sz="1800" spc="-10" dirty="0">
                <a:latin typeface="Verdana"/>
                <a:cs typeface="Verdana"/>
              </a:rPr>
              <a:t>“how </a:t>
            </a:r>
            <a:r>
              <a:rPr sz="1800" dirty="0">
                <a:latin typeface="Verdana"/>
                <a:cs typeface="Verdana"/>
              </a:rPr>
              <a:t>well” </a:t>
            </a:r>
            <a:r>
              <a:rPr sz="1800" spc="-5" dirty="0">
                <a:latin typeface="Verdana"/>
                <a:cs typeface="Verdana"/>
              </a:rPr>
              <a:t>the system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behaves.</a:t>
            </a:r>
            <a:endParaRPr sz="1800">
              <a:latin typeface="Verdana"/>
              <a:cs typeface="Verdana"/>
            </a:endParaRPr>
          </a:p>
          <a:p>
            <a:pPr marL="186055" marR="5080" indent="-1739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spc="-5" dirty="0">
                <a:latin typeface="Verdana"/>
                <a:cs typeface="Verdana"/>
              </a:rPr>
              <a:t>non-functional </a:t>
            </a:r>
            <a:r>
              <a:rPr sz="1800" dirty="0">
                <a:latin typeface="Verdana"/>
                <a:cs typeface="Verdana"/>
              </a:rPr>
              <a:t>testing can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often </a:t>
            </a:r>
            <a:r>
              <a:rPr sz="1800" spc="-5" dirty="0">
                <a:latin typeface="Verdana"/>
                <a:cs typeface="Verdana"/>
              </a:rPr>
              <a:t>should </a:t>
            </a:r>
            <a:r>
              <a:rPr sz="1800" dirty="0">
                <a:latin typeface="Verdana"/>
                <a:cs typeface="Verdana"/>
              </a:rPr>
              <a:t>be performed at all test </a:t>
            </a:r>
            <a:r>
              <a:rPr sz="1800" spc="-5" dirty="0">
                <a:latin typeface="Verdana"/>
                <a:cs typeface="Verdana"/>
              </a:rPr>
              <a:t>levels,  and done </a:t>
            </a:r>
            <a:r>
              <a:rPr sz="1800" dirty="0">
                <a:latin typeface="Verdana"/>
                <a:cs typeface="Verdana"/>
              </a:rPr>
              <a:t>as early as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possible.</a:t>
            </a:r>
            <a:endParaRPr sz="1800">
              <a:latin typeface="Verdana"/>
              <a:cs typeface="Verdana"/>
            </a:endParaRPr>
          </a:p>
          <a:p>
            <a:pPr marL="186055" marR="48895" indent="-1739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spc="-15" dirty="0">
                <a:latin typeface="Verdana"/>
                <a:cs typeface="Verdana"/>
              </a:rPr>
              <a:t>Black-box </a:t>
            </a:r>
            <a:r>
              <a:rPr sz="1800" spc="-5" dirty="0">
                <a:latin typeface="Verdana"/>
                <a:cs typeface="Verdana"/>
              </a:rPr>
              <a:t>techniques </a:t>
            </a:r>
            <a:r>
              <a:rPr sz="1800" spc="-10" dirty="0">
                <a:latin typeface="Verdana"/>
                <a:cs typeface="Verdana"/>
              </a:rPr>
              <a:t>may </a:t>
            </a:r>
            <a:r>
              <a:rPr sz="1800" dirty="0">
                <a:latin typeface="Verdana"/>
                <a:cs typeface="Verdana"/>
              </a:rPr>
              <a:t>be </a:t>
            </a:r>
            <a:r>
              <a:rPr sz="1800" spc="-5" dirty="0">
                <a:latin typeface="Verdana"/>
                <a:cs typeface="Verdana"/>
              </a:rPr>
              <a:t>used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5" dirty="0">
                <a:latin typeface="Verdana"/>
                <a:cs typeface="Verdana"/>
              </a:rPr>
              <a:t>derive </a:t>
            </a:r>
            <a:r>
              <a:rPr sz="1800" dirty="0">
                <a:latin typeface="Verdana"/>
                <a:cs typeface="Verdana"/>
              </a:rPr>
              <a:t>test conditions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cases  </a:t>
            </a:r>
            <a:r>
              <a:rPr sz="1800" spc="-10" dirty="0">
                <a:latin typeface="Verdana"/>
                <a:cs typeface="Verdana"/>
              </a:rPr>
              <a:t>even </a:t>
            </a:r>
            <a:r>
              <a:rPr sz="1800" spc="-5" dirty="0">
                <a:latin typeface="Verdana"/>
                <a:cs typeface="Verdana"/>
              </a:rPr>
              <a:t>for nonfunctional </a:t>
            </a:r>
            <a:r>
              <a:rPr sz="1800" dirty="0">
                <a:latin typeface="Verdana"/>
                <a:cs typeface="Verdana"/>
              </a:rPr>
              <a:t>testing </a:t>
            </a:r>
            <a:r>
              <a:rPr sz="1800" spc="-5" dirty="0">
                <a:latin typeface="Verdana"/>
                <a:cs typeface="Verdana"/>
              </a:rPr>
              <a:t>too. </a:t>
            </a:r>
            <a:r>
              <a:rPr sz="1800" spc="-20" dirty="0">
                <a:latin typeface="Verdana"/>
                <a:cs typeface="Verdana"/>
              </a:rPr>
              <a:t>For </a:t>
            </a:r>
            <a:r>
              <a:rPr sz="1800" dirty="0">
                <a:latin typeface="Verdana"/>
                <a:cs typeface="Verdana"/>
              </a:rPr>
              <a:t>example, </a:t>
            </a:r>
            <a:r>
              <a:rPr sz="1800" spc="-5" dirty="0">
                <a:latin typeface="Verdana"/>
                <a:cs typeface="Verdana"/>
              </a:rPr>
              <a:t>boundary </a:t>
            </a:r>
            <a:r>
              <a:rPr sz="1800" spc="-10" dirty="0">
                <a:latin typeface="Verdana"/>
                <a:cs typeface="Verdana"/>
              </a:rPr>
              <a:t>value </a:t>
            </a:r>
            <a:r>
              <a:rPr sz="1800" spc="-5" dirty="0">
                <a:latin typeface="Verdana"/>
                <a:cs typeface="Verdana"/>
              </a:rPr>
              <a:t>analysis  </a:t>
            </a:r>
            <a:r>
              <a:rPr sz="1800" dirty="0">
                <a:latin typeface="Verdana"/>
                <a:cs typeface="Verdana"/>
              </a:rPr>
              <a:t>can be </a:t>
            </a:r>
            <a:r>
              <a:rPr sz="1800" spc="-5" dirty="0">
                <a:latin typeface="Verdana"/>
                <a:cs typeface="Verdana"/>
              </a:rPr>
              <a:t>used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5" dirty="0">
                <a:latin typeface="Verdana"/>
                <a:cs typeface="Verdana"/>
              </a:rPr>
              <a:t>define the </a:t>
            </a:r>
            <a:r>
              <a:rPr sz="1800" dirty="0">
                <a:latin typeface="Verdana"/>
                <a:cs typeface="Verdana"/>
              </a:rPr>
              <a:t>stress conditions </a:t>
            </a:r>
            <a:r>
              <a:rPr sz="1800" spc="-5" dirty="0">
                <a:latin typeface="Verdana"/>
                <a:cs typeface="Verdana"/>
              </a:rPr>
              <a:t>for performance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2.3.3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160" y="375665"/>
            <a:ext cx="23260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White-box</a:t>
            </a:r>
            <a:r>
              <a:rPr sz="2000" spc="-5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006FAC"/>
                </a:solidFill>
                <a:latin typeface="Verdana"/>
                <a:cs typeface="Verdana"/>
              </a:rPr>
              <a:t>Testing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052" y="1425554"/>
            <a:ext cx="7791450" cy="3034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6055" marR="5080" indent="-173990">
              <a:lnSpc>
                <a:spcPct val="150000"/>
              </a:lnSpc>
              <a:spcBef>
                <a:spcPts val="9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spc="-5" dirty="0">
                <a:latin typeface="Verdana"/>
                <a:cs typeface="Verdana"/>
              </a:rPr>
              <a:t>White-box </a:t>
            </a:r>
            <a:r>
              <a:rPr sz="1800" dirty="0">
                <a:latin typeface="Verdana"/>
                <a:cs typeface="Verdana"/>
              </a:rPr>
              <a:t>testing </a:t>
            </a:r>
            <a:r>
              <a:rPr sz="1800" spc="-5" dirty="0">
                <a:latin typeface="Verdana"/>
                <a:cs typeface="Verdana"/>
              </a:rPr>
              <a:t>derives </a:t>
            </a:r>
            <a:r>
              <a:rPr sz="1800" dirty="0">
                <a:latin typeface="Verdana"/>
                <a:cs typeface="Verdana"/>
              </a:rPr>
              <a:t>tests based on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spc="-10" dirty="0">
                <a:latin typeface="Verdana"/>
                <a:cs typeface="Verdana"/>
              </a:rPr>
              <a:t>system’s </a:t>
            </a:r>
            <a:r>
              <a:rPr sz="1800" spc="-5" dirty="0">
                <a:latin typeface="Verdana"/>
                <a:cs typeface="Verdana"/>
              </a:rPr>
              <a:t>internal  structure </a:t>
            </a:r>
            <a:r>
              <a:rPr sz="1800" dirty="0">
                <a:latin typeface="Verdana"/>
                <a:cs typeface="Verdana"/>
              </a:rPr>
              <a:t>or implementation. </a:t>
            </a:r>
            <a:r>
              <a:rPr sz="1800" spc="-5" dirty="0">
                <a:latin typeface="Verdana"/>
                <a:cs typeface="Verdana"/>
              </a:rPr>
              <a:t>Internal structure </a:t>
            </a:r>
            <a:r>
              <a:rPr sz="1800" spc="-10" dirty="0">
                <a:latin typeface="Verdana"/>
                <a:cs typeface="Verdana"/>
              </a:rPr>
              <a:t>may </a:t>
            </a:r>
            <a:r>
              <a:rPr sz="1800" spc="-5" dirty="0">
                <a:latin typeface="Verdana"/>
                <a:cs typeface="Verdana"/>
              </a:rPr>
              <a:t>include </a:t>
            </a:r>
            <a:r>
              <a:rPr sz="1800" dirty="0">
                <a:latin typeface="Verdana"/>
                <a:cs typeface="Verdana"/>
              </a:rPr>
              <a:t>code,  </a:t>
            </a:r>
            <a:r>
              <a:rPr sz="1800" spc="-5" dirty="0">
                <a:latin typeface="Verdana"/>
                <a:cs typeface="Verdana"/>
              </a:rPr>
              <a:t>architecture, work flows, and/or </a:t>
            </a:r>
            <a:r>
              <a:rPr sz="1800" dirty="0">
                <a:latin typeface="Verdana"/>
                <a:cs typeface="Verdana"/>
              </a:rPr>
              <a:t>data </a:t>
            </a:r>
            <a:r>
              <a:rPr sz="1800" spc="-5" dirty="0">
                <a:latin typeface="Verdana"/>
                <a:cs typeface="Verdana"/>
              </a:rPr>
              <a:t>flows within the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system.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6FAC"/>
              </a:buClr>
              <a:buFont typeface="Wingdings"/>
              <a:buChar char=""/>
            </a:pPr>
            <a:endParaRPr sz="2200">
              <a:latin typeface="Verdana"/>
              <a:cs typeface="Verdana"/>
            </a:endParaRPr>
          </a:p>
          <a:p>
            <a:pPr marL="186055" marR="7620" indent="-173990">
              <a:lnSpc>
                <a:spcPct val="150000"/>
              </a:lnSpc>
              <a:spcBef>
                <a:spcPts val="1580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spc="-5" dirty="0">
                <a:latin typeface="Verdana"/>
                <a:cs typeface="Verdana"/>
              </a:rPr>
              <a:t>White-box </a:t>
            </a:r>
            <a:r>
              <a:rPr sz="1800" dirty="0">
                <a:latin typeface="Verdana"/>
                <a:cs typeface="Verdana"/>
              </a:rPr>
              <a:t>testing </a:t>
            </a:r>
            <a:r>
              <a:rPr sz="1800" spc="-5" dirty="0">
                <a:latin typeface="Verdana"/>
                <a:cs typeface="Verdana"/>
              </a:rPr>
              <a:t>derives </a:t>
            </a:r>
            <a:r>
              <a:rPr sz="1800" dirty="0">
                <a:latin typeface="Verdana"/>
                <a:cs typeface="Verdana"/>
              </a:rPr>
              <a:t>tests based on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spc="-10" dirty="0">
                <a:latin typeface="Verdana"/>
                <a:cs typeface="Verdana"/>
              </a:rPr>
              <a:t>system’s </a:t>
            </a:r>
            <a:r>
              <a:rPr sz="1800" spc="-5" dirty="0">
                <a:latin typeface="Verdana"/>
                <a:cs typeface="Verdana"/>
              </a:rPr>
              <a:t>internal  structure </a:t>
            </a:r>
            <a:r>
              <a:rPr sz="1800" dirty="0">
                <a:latin typeface="Verdana"/>
                <a:cs typeface="Verdana"/>
              </a:rPr>
              <a:t>or implementation. </a:t>
            </a:r>
            <a:r>
              <a:rPr sz="1800" spc="-5" dirty="0">
                <a:latin typeface="Verdana"/>
                <a:cs typeface="Verdana"/>
              </a:rPr>
              <a:t>Internal structure </a:t>
            </a:r>
            <a:r>
              <a:rPr sz="1800" spc="-10" dirty="0">
                <a:latin typeface="Verdana"/>
                <a:cs typeface="Verdana"/>
              </a:rPr>
              <a:t>may </a:t>
            </a:r>
            <a:r>
              <a:rPr sz="1800" spc="-5" dirty="0">
                <a:latin typeface="Verdana"/>
                <a:cs typeface="Verdana"/>
              </a:rPr>
              <a:t>include </a:t>
            </a:r>
            <a:r>
              <a:rPr sz="1800" dirty="0">
                <a:latin typeface="Verdana"/>
                <a:cs typeface="Verdana"/>
              </a:rPr>
              <a:t>code,  </a:t>
            </a:r>
            <a:r>
              <a:rPr sz="1800" spc="-5" dirty="0">
                <a:latin typeface="Verdana"/>
                <a:cs typeface="Verdana"/>
              </a:rPr>
              <a:t>architecture, work flows, and/or </a:t>
            </a:r>
            <a:r>
              <a:rPr sz="1800" dirty="0">
                <a:latin typeface="Verdana"/>
                <a:cs typeface="Verdana"/>
              </a:rPr>
              <a:t>data </a:t>
            </a:r>
            <a:r>
              <a:rPr sz="1800" spc="-5" dirty="0">
                <a:latin typeface="Verdana"/>
                <a:cs typeface="Verdana"/>
              </a:rPr>
              <a:t>flows within the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system.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2.3.4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160" y="375665"/>
            <a:ext cx="29813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Change-related</a:t>
            </a:r>
            <a:r>
              <a:rPr sz="2000" spc="-6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006FAC"/>
                </a:solidFill>
                <a:latin typeface="Verdana"/>
                <a:cs typeface="Verdana"/>
              </a:rPr>
              <a:t>Testing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987" y="1214052"/>
            <a:ext cx="8726805" cy="1578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8790" marR="5080" indent="-466725">
              <a:lnSpc>
                <a:spcPct val="149900"/>
              </a:lnSpc>
              <a:spcBef>
                <a:spcPts val="95"/>
              </a:spcBef>
              <a:buClr>
                <a:srgbClr val="006FAC"/>
              </a:buClr>
              <a:buFont typeface="Wingdings"/>
              <a:buChar char=""/>
              <a:tabLst>
                <a:tab pos="478790" algn="l"/>
                <a:tab pos="479425" algn="l"/>
              </a:tabLst>
            </a:pPr>
            <a:r>
              <a:rPr sz="1700" spc="-5" dirty="0">
                <a:latin typeface="Verdana"/>
                <a:cs typeface="Verdana"/>
              </a:rPr>
              <a:t>When </a:t>
            </a:r>
            <a:r>
              <a:rPr sz="1700" dirty="0">
                <a:latin typeface="Verdana"/>
                <a:cs typeface="Verdana"/>
              </a:rPr>
              <a:t>changes are made to a system, </a:t>
            </a:r>
            <a:r>
              <a:rPr sz="1700" spc="-10" dirty="0">
                <a:latin typeface="Verdana"/>
                <a:cs typeface="Verdana"/>
              </a:rPr>
              <a:t>either </a:t>
            </a:r>
            <a:r>
              <a:rPr sz="1700" dirty="0">
                <a:latin typeface="Verdana"/>
                <a:cs typeface="Verdana"/>
              </a:rPr>
              <a:t>to </a:t>
            </a:r>
            <a:r>
              <a:rPr sz="1700" spc="-5" dirty="0">
                <a:latin typeface="Verdana"/>
                <a:cs typeface="Verdana"/>
              </a:rPr>
              <a:t>correct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defect </a:t>
            </a:r>
            <a:r>
              <a:rPr sz="1700" dirty="0">
                <a:latin typeface="Verdana"/>
                <a:cs typeface="Verdana"/>
              </a:rPr>
              <a:t>or because  of </a:t>
            </a:r>
            <a:r>
              <a:rPr sz="1700" spc="-5" dirty="0">
                <a:latin typeface="Verdana"/>
                <a:cs typeface="Verdana"/>
              </a:rPr>
              <a:t>new </a:t>
            </a:r>
            <a:r>
              <a:rPr sz="1700" dirty="0">
                <a:latin typeface="Verdana"/>
                <a:cs typeface="Verdana"/>
              </a:rPr>
              <a:t>or changing </a:t>
            </a:r>
            <a:r>
              <a:rPr sz="1700" spc="-15" dirty="0">
                <a:latin typeface="Verdana"/>
                <a:cs typeface="Verdana"/>
              </a:rPr>
              <a:t>functionality, </a:t>
            </a:r>
            <a:r>
              <a:rPr sz="1700" spc="-5" dirty="0">
                <a:latin typeface="Verdana"/>
                <a:cs typeface="Verdana"/>
              </a:rPr>
              <a:t>testing </a:t>
            </a:r>
            <a:r>
              <a:rPr sz="1700" dirty="0">
                <a:latin typeface="Verdana"/>
                <a:cs typeface="Verdana"/>
              </a:rPr>
              <a:t>should </a:t>
            </a:r>
            <a:r>
              <a:rPr sz="1700" spc="-5" dirty="0">
                <a:latin typeface="Verdana"/>
                <a:cs typeface="Verdana"/>
              </a:rPr>
              <a:t>be </a:t>
            </a:r>
            <a:r>
              <a:rPr sz="1700" dirty="0">
                <a:latin typeface="Verdana"/>
                <a:cs typeface="Verdana"/>
              </a:rPr>
              <a:t>done </a:t>
            </a:r>
            <a:r>
              <a:rPr sz="1700" spc="-5" dirty="0">
                <a:latin typeface="Verdana"/>
                <a:cs typeface="Verdana"/>
              </a:rPr>
              <a:t>to confirm </a:t>
            </a:r>
            <a:r>
              <a:rPr sz="1700" dirty="0">
                <a:latin typeface="Verdana"/>
                <a:cs typeface="Verdana"/>
              </a:rPr>
              <a:t>that </a:t>
            </a:r>
            <a:r>
              <a:rPr sz="1700" spc="-5" dirty="0">
                <a:latin typeface="Verdana"/>
                <a:cs typeface="Verdana"/>
              </a:rPr>
              <a:t>the  </a:t>
            </a:r>
            <a:r>
              <a:rPr sz="1700" dirty="0">
                <a:latin typeface="Verdana"/>
                <a:cs typeface="Verdana"/>
              </a:rPr>
              <a:t>changes </a:t>
            </a:r>
            <a:r>
              <a:rPr sz="1700" spc="-10" dirty="0">
                <a:latin typeface="Verdana"/>
                <a:cs typeface="Verdana"/>
              </a:rPr>
              <a:t>have </a:t>
            </a:r>
            <a:r>
              <a:rPr sz="1700" spc="-5" dirty="0">
                <a:latin typeface="Verdana"/>
                <a:cs typeface="Verdana"/>
              </a:rPr>
              <a:t>corrected </a:t>
            </a: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defect </a:t>
            </a:r>
            <a:r>
              <a:rPr sz="1700" dirty="0">
                <a:latin typeface="Verdana"/>
                <a:cs typeface="Verdana"/>
              </a:rPr>
              <a:t>or </a:t>
            </a:r>
            <a:r>
              <a:rPr sz="1700" spc="-5" dirty="0">
                <a:latin typeface="Verdana"/>
                <a:cs typeface="Verdana"/>
              </a:rPr>
              <a:t>implemented </a:t>
            </a: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functionality  </a:t>
            </a:r>
            <a:r>
              <a:rPr sz="1700" spc="-20" dirty="0">
                <a:latin typeface="Verdana"/>
                <a:cs typeface="Verdana"/>
              </a:rPr>
              <a:t>correctly,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15" dirty="0">
                <a:latin typeface="Verdana"/>
                <a:cs typeface="Verdana"/>
              </a:rPr>
              <a:t>have </a:t>
            </a:r>
            <a:r>
              <a:rPr sz="1700" dirty="0">
                <a:latin typeface="Verdana"/>
                <a:cs typeface="Verdana"/>
              </a:rPr>
              <a:t>not caused </a:t>
            </a:r>
            <a:r>
              <a:rPr sz="1700" spc="-5" dirty="0">
                <a:latin typeface="Verdana"/>
                <a:cs typeface="Verdana"/>
              </a:rPr>
              <a:t>any unforeseen </a:t>
            </a:r>
            <a:r>
              <a:rPr sz="1700" spc="-10" dirty="0">
                <a:latin typeface="Verdana"/>
                <a:cs typeface="Verdana"/>
              </a:rPr>
              <a:t>adverse</a:t>
            </a:r>
            <a:r>
              <a:rPr sz="1700" spc="9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consequences.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404" y="2958464"/>
            <a:ext cx="1460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440" dirty="0">
                <a:solidFill>
                  <a:srgbClr val="006FAC"/>
                </a:solidFill>
                <a:latin typeface="Arial"/>
                <a:cs typeface="Arial"/>
              </a:rPr>
              <a:t>‒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404" y="3412312"/>
            <a:ext cx="14605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434" dirty="0">
                <a:solidFill>
                  <a:srgbClr val="006FAC"/>
                </a:solidFill>
                <a:latin typeface="Arial"/>
                <a:cs typeface="Arial"/>
              </a:rPr>
              <a:t>‒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0766" y="2958464"/>
            <a:ext cx="2242820" cy="739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Confirmation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testing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1700" spc="-10" dirty="0">
                <a:latin typeface="Verdana"/>
                <a:cs typeface="Verdana"/>
              </a:rPr>
              <a:t>Regression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testing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987" y="3864102"/>
            <a:ext cx="871410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8790" indent="-466725">
              <a:lnSpc>
                <a:spcPct val="100000"/>
              </a:lnSpc>
              <a:spcBef>
                <a:spcPts val="100"/>
              </a:spcBef>
              <a:buClr>
                <a:srgbClr val="006FAC"/>
              </a:buClr>
              <a:buFont typeface="Wingdings"/>
              <a:buChar char=""/>
              <a:tabLst>
                <a:tab pos="478790" algn="l"/>
                <a:tab pos="479425" algn="l"/>
              </a:tabLst>
            </a:pPr>
            <a:r>
              <a:rPr sz="1700" spc="-5" dirty="0">
                <a:latin typeface="Verdana"/>
                <a:cs typeface="Verdana"/>
              </a:rPr>
              <a:t>Confirmation testing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regression testing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performed </a:t>
            </a:r>
            <a:r>
              <a:rPr sz="1700" dirty="0">
                <a:latin typeface="Verdana"/>
                <a:cs typeface="Verdana"/>
              </a:rPr>
              <a:t>at </a:t>
            </a:r>
            <a:r>
              <a:rPr sz="1700" spc="-5" dirty="0">
                <a:latin typeface="Verdana"/>
                <a:cs typeface="Verdana"/>
              </a:rPr>
              <a:t>all test</a:t>
            </a:r>
            <a:r>
              <a:rPr sz="1700" spc="16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levels.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3404" y="4336796"/>
            <a:ext cx="1460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440" dirty="0">
                <a:solidFill>
                  <a:srgbClr val="006FAC"/>
                </a:solidFill>
                <a:latin typeface="Arial"/>
                <a:cs typeface="Arial"/>
              </a:rPr>
              <a:t>‒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0766" y="4336796"/>
            <a:ext cx="7341234" cy="1529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Especially </a:t>
            </a:r>
            <a:r>
              <a:rPr sz="1700" spc="-10" dirty="0">
                <a:latin typeface="Verdana"/>
                <a:cs typeface="Verdana"/>
              </a:rPr>
              <a:t>in iterative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incremental </a:t>
            </a:r>
            <a:r>
              <a:rPr sz="1700" spc="-10" dirty="0">
                <a:latin typeface="Verdana"/>
                <a:cs typeface="Verdana"/>
              </a:rPr>
              <a:t>development lifecycles</a:t>
            </a:r>
            <a:r>
              <a:rPr sz="1700" spc="170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(e.g.,</a:t>
            </a:r>
            <a:endParaRPr sz="1700">
              <a:latin typeface="Verdana"/>
              <a:cs typeface="Verdana"/>
            </a:endParaRPr>
          </a:p>
          <a:p>
            <a:pPr marL="12700" marR="64769">
              <a:lnSpc>
                <a:spcPts val="3270"/>
              </a:lnSpc>
              <a:spcBef>
                <a:spcPts val="310"/>
              </a:spcBef>
            </a:pPr>
            <a:r>
              <a:rPr sz="1700" spc="-5" dirty="0">
                <a:latin typeface="Verdana"/>
                <a:cs typeface="Verdana"/>
              </a:rPr>
              <a:t>Agile), </a:t>
            </a:r>
            <a:r>
              <a:rPr sz="1700" dirty="0">
                <a:latin typeface="Verdana"/>
                <a:cs typeface="Verdana"/>
              </a:rPr>
              <a:t>new </a:t>
            </a:r>
            <a:r>
              <a:rPr sz="1700" spc="-5" dirty="0">
                <a:latin typeface="Verdana"/>
                <a:cs typeface="Verdana"/>
              </a:rPr>
              <a:t>features, </a:t>
            </a:r>
            <a:r>
              <a:rPr sz="1700" dirty="0">
                <a:latin typeface="Verdana"/>
                <a:cs typeface="Verdana"/>
              </a:rPr>
              <a:t>changes to </a:t>
            </a:r>
            <a:r>
              <a:rPr sz="1700" spc="-5" dirty="0">
                <a:latin typeface="Verdana"/>
                <a:cs typeface="Verdana"/>
              </a:rPr>
              <a:t>existing features, </a:t>
            </a:r>
            <a:r>
              <a:rPr sz="1700" spc="5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code  refactoring results </a:t>
            </a:r>
            <a:r>
              <a:rPr sz="1700" spc="-10" dirty="0">
                <a:latin typeface="Verdana"/>
                <a:cs typeface="Verdana"/>
              </a:rPr>
              <a:t>in </a:t>
            </a:r>
            <a:r>
              <a:rPr sz="1700" spc="-5" dirty="0">
                <a:latin typeface="Verdana"/>
                <a:cs typeface="Verdana"/>
              </a:rPr>
              <a:t>frequent </a:t>
            </a:r>
            <a:r>
              <a:rPr sz="1700" dirty="0">
                <a:latin typeface="Verdana"/>
                <a:cs typeface="Verdana"/>
              </a:rPr>
              <a:t>changes </a:t>
            </a:r>
            <a:r>
              <a:rPr sz="1700" spc="-5" dirty="0">
                <a:latin typeface="Verdana"/>
                <a:cs typeface="Verdana"/>
              </a:rPr>
              <a:t>to the code, which </a:t>
            </a:r>
            <a:r>
              <a:rPr sz="1700" spc="-10" dirty="0">
                <a:latin typeface="Verdana"/>
                <a:cs typeface="Verdana"/>
              </a:rPr>
              <a:t>requires  </a:t>
            </a:r>
            <a:r>
              <a:rPr sz="1700" spc="-5" dirty="0">
                <a:latin typeface="Verdana"/>
                <a:cs typeface="Verdana"/>
              </a:rPr>
              <a:t>change-related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testing.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3404" y="6059220"/>
            <a:ext cx="14605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434" dirty="0">
                <a:solidFill>
                  <a:srgbClr val="006FAC"/>
                </a:solidFill>
                <a:latin typeface="Arial"/>
                <a:cs typeface="Arial"/>
              </a:rPr>
              <a:t>‒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0766" y="6059220"/>
            <a:ext cx="6562090" cy="700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Due to </a:t>
            </a:r>
            <a:r>
              <a:rPr sz="1700" spc="-5" dirty="0">
                <a:latin typeface="Verdana"/>
                <a:cs typeface="Verdana"/>
              </a:rPr>
              <a:t>the evolving </a:t>
            </a:r>
            <a:r>
              <a:rPr sz="1700" dirty="0">
                <a:latin typeface="Verdana"/>
                <a:cs typeface="Verdana"/>
              </a:rPr>
              <a:t>nature of the system </a:t>
            </a:r>
            <a:r>
              <a:rPr sz="1700" spc="-5" dirty="0">
                <a:latin typeface="Verdana"/>
                <a:cs typeface="Verdana"/>
              </a:rPr>
              <a:t>(e.g. </a:t>
            </a:r>
            <a:r>
              <a:rPr sz="1700" spc="10" dirty="0">
                <a:latin typeface="Verdana"/>
                <a:cs typeface="Verdana"/>
              </a:rPr>
              <a:t>IoT</a:t>
            </a:r>
            <a:r>
              <a:rPr sz="1700" spc="-8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system),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700" spc="-5" dirty="0">
                <a:latin typeface="Verdana"/>
                <a:cs typeface="Verdana"/>
              </a:rPr>
              <a:t>confirmation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regression testing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10" dirty="0">
                <a:latin typeface="Verdana"/>
                <a:cs typeface="Verdana"/>
              </a:rPr>
              <a:t>very</a:t>
            </a:r>
            <a:r>
              <a:rPr sz="1700" spc="6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important.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42881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Re-testing </a:t>
            </a:r>
            <a:r>
              <a:rPr spc="-5" dirty="0"/>
              <a:t>(Confirmation</a:t>
            </a:r>
            <a:r>
              <a:rPr spc="-25" dirty="0"/>
              <a:t> </a:t>
            </a:r>
            <a:r>
              <a:rPr spc="-30" dirty="0"/>
              <a:t>Testing)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476705"/>
            <a:ext cx="8276590" cy="37115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9085" marR="5080" indent="-287020">
              <a:lnSpc>
                <a:spcPct val="150100"/>
              </a:lnSpc>
              <a:spcBef>
                <a:spcPts val="8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After a </a:t>
            </a:r>
            <a:r>
              <a:rPr sz="1700" spc="-5" dirty="0">
                <a:latin typeface="Verdana"/>
                <a:cs typeface="Verdana"/>
              </a:rPr>
              <a:t>defect </a:t>
            </a:r>
            <a:r>
              <a:rPr sz="1700" spc="-10" dirty="0">
                <a:latin typeface="Verdana"/>
                <a:cs typeface="Verdana"/>
              </a:rPr>
              <a:t>is fixed, </a:t>
            </a: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software </a:t>
            </a:r>
            <a:r>
              <a:rPr sz="1700" spc="-10" dirty="0">
                <a:latin typeface="Verdana"/>
                <a:cs typeface="Verdana"/>
              </a:rPr>
              <a:t>is </a:t>
            </a:r>
            <a:r>
              <a:rPr sz="1700" spc="-5" dirty="0">
                <a:latin typeface="Verdana"/>
                <a:cs typeface="Verdana"/>
              </a:rPr>
              <a:t>tested by re-running all test </a:t>
            </a:r>
            <a:r>
              <a:rPr sz="1700" dirty="0">
                <a:latin typeface="Verdana"/>
                <a:cs typeface="Verdana"/>
              </a:rPr>
              <a:t>cases  that </a:t>
            </a:r>
            <a:r>
              <a:rPr sz="1700" spc="-5" dirty="0">
                <a:latin typeface="Verdana"/>
                <a:cs typeface="Verdana"/>
              </a:rPr>
              <a:t>failed </a:t>
            </a:r>
            <a:r>
              <a:rPr sz="1700" dirty="0">
                <a:latin typeface="Verdana"/>
                <a:cs typeface="Verdana"/>
              </a:rPr>
              <a:t>due to </a:t>
            </a:r>
            <a:r>
              <a:rPr sz="1700" spc="-5" dirty="0">
                <a:latin typeface="Verdana"/>
                <a:cs typeface="Verdana"/>
              </a:rPr>
              <a:t>the defect, within </a:t>
            </a:r>
            <a:r>
              <a:rPr sz="1700" dirty="0">
                <a:latin typeface="Verdana"/>
                <a:cs typeface="Verdana"/>
              </a:rPr>
              <a:t>same </a:t>
            </a:r>
            <a:r>
              <a:rPr sz="1700" spc="-5" dirty="0">
                <a:latin typeface="Verdana"/>
                <a:cs typeface="Verdana"/>
              </a:rPr>
              <a:t>environment, with </a:t>
            </a:r>
            <a:r>
              <a:rPr sz="1700" dirty="0">
                <a:latin typeface="Verdana"/>
                <a:cs typeface="Verdana"/>
              </a:rPr>
              <a:t>same </a:t>
            </a:r>
            <a:r>
              <a:rPr sz="1700" spc="-5" dirty="0">
                <a:latin typeface="Verdana"/>
                <a:cs typeface="Verdana"/>
              </a:rPr>
              <a:t>inputs  </a:t>
            </a:r>
            <a:r>
              <a:rPr sz="1700" dirty="0">
                <a:latin typeface="Verdana"/>
                <a:cs typeface="Verdana"/>
              </a:rPr>
              <a:t>and same </a:t>
            </a:r>
            <a:r>
              <a:rPr sz="1700" spc="-5" dirty="0">
                <a:latin typeface="Verdana"/>
                <a:cs typeface="Verdana"/>
              </a:rPr>
              <a:t>preconditions </a:t>
            </a:r>
            <a:r>
              <a:rPr sz="1700" dirty="0">
                <a:latin typeface="Verdana"/>
                <a:cs typeface="Verdana"/>
              </a:rPr>
              <a:t>on </a:t>
            </a:r>
            <a:r>
              <a:rPr sz="1700" spc="-5" dirty="0">
                <a:latin typeface="Verdana"/>
                <a:cs typeface="Verdana"/>
              </a:rPr>
              <a:t>the new software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version.</a:t>
            </a:r>
            <a:endParaRPr sz="1700">
              <a:latin typeface="Verdana"/>
              <a:cs typeface="Verdana"/>
            </a:endParaRPr>
          </a:p>
          <a:p>
            <a:pPr marL="299085" marR="632460" indent="-287020">
              <a:lnSpc>
                <a:spcPct val="1494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software may also be tested with </a:t>
            </a:r>
            <a:r>
              <a:rPr sz="1700" dirty="0">
                <a:latin typeface="Verdana"/>
                <a:cs typeface="Verdana"/>
              </a:rPr>
              <a:t>new </a:t>
            </a:r>
            <a:r>
              <a:rPr sz="1700" spc="-5" dirty="0">
                <a:latin typeface="Verdana"/>
                <a:cs typeface="Verdana"/>
              </a:rPr>
              <a:t>tests </a:t>
            </a:r>
            <a:r>
              <a:rPr sz="1700" spc="-45" dirty="0">
                <a:latin typeface="Verdana"/>
                <a:cs typeface="Verdana"/>
              </a:rPr>
              <a:t>if, </a:t>
            </a:r>
            <a:r>
              <a:rPr sz="1700" dirty="0">
                <a:latin typeface="Verdana"/>
                <a:cs typeface="Verdana"/>
              </a:rPr>
              <a:t>for </a:t>
            </a:r>
            <a:r>
              <a:rPr sz="1700" spc="-5" dirty="0">
                <a:latin typeface="Verdana"/>
                <a:cs typeface="Verdana"/>
              </a:rPr>
              <a:t>instance, </a:t>
            </a:r>
            <a:r>
              <a:rPr sz="1700" dirty="0">
                <a:latin typeface="Verdana"/>
                <a:cs typeface="Verdana"/>
              </a:rPr>
              <a:t>the  </a:t>
            </a:r>
            <a:r>
              <a:rPr sz="1700" spc="-5" dirty="0">
                <a:latin typeface="Verdana"/>
                <a:cs typeface="Verdana"/>
              </a:rPr>
              <a:t>defect </a:t>
            </a:r>
            <a:r>
              <a:rPr sz="1700" spc="-10" dirty="0">
                <a:latin typeface="Verdana"/>
                <a:cs typeface="Verdana"/>
              </a:rPr>
              <a:t>was </a:t>
            </a:r>
            <a:r>
              <a:rPr sz="1700" spc="-5" dirty="0">
                <a:latin typeface="Verdana"/>
                <a:cs typeface="Verdana"/>
              </a:rPr>
              <a:t>missing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functionality.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4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10" dirty="0">
                <a:latin typeface="Verdana"/>
                <a:cs typeface="Verdana"/>
              </a:rPr>
              <a:t>At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spc="-15" dirty="0">
                <a:latin typeface="Verdana"/>
                <a:cs typeface="Verdana"/>
              </a:rPr>
              <a:t>very </a:t>
            </a:r>
            <a:r>
              <a:rPr sz="1700" spc="-5" dirty="0">
                <a:latin typeface="Verdana"/>
                <a:cs typeface="Verdana"/>
              </a:rPr>
              <a:t>least, </a:t>
            </a: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steps to reproduce the failure(s) </a:t>
            </a:r>
            <a:r>
              <a:rPr sz="1700" dirty="0">
                <a:latin typeface="Verdana"/>
                <a:cs typeface="Verdana"/>
              </a:rPr>
              <a:t>caused </a:t>
            </a:r>
            <a:r>
              <a:rPr sz="1700" spc="-5" dirty="0">
                <a:latin typeface="Verdana"/>
                <a:cs typeface="Verdana"/>
              </a:rPr>
              <a:t>by</a:t>
            </a:r>
            <a:r>
              <a:rPr sz="1700" spc="1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endParaRPr sz="17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005"/>
              </a:spcBef>
            </a:pPr>
            <a:r>
              <a:rPr sz="1700" spc="-5" dirty="0">
                <a:latin typeface="Verdana"/>
                <a:cs typeface="Verdana"/>
              </a:rPr>
              <a:t>defect </a:t>
            </a:r>
            <a:r>
              <a:rPr sz="1700" dirty="0">
                <a:latin typeface="Verdana"/>
                <a:cs typeface="Verdana"/>
              </a:rPr>
              <a:t>must </a:t>
            </a:r>
            <a:r>
              <a:rPr sz="1700" spc="-5" dirty="0">
                <a:latin typeface="Verdana"/>
                <a:cs typeface="Verdana"/>
              </a:rPr>
              <a:t>be re-executed </a:t>
            </a:r>
            <a:r>
              <a:rPr sz="1700" dirty="0">
                <a:latin typeface="Verdana"/>
                <a:cs typeface="Verdana"/>
              </a:rPr>
              <a:t>on the new </a:t>
            </a:r>
            <a:r>
              <a:rPr sz="1700" spc="-5" dirty="0">
                <a:latin typeface="Verdana"/>
                <a:cs typeface="Verdana"/>
              </a:rPr>
              <a:t>software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version.</a:t>
            </a:r>
            <a:endParaRPr sz="1700">
              <a:latin typeface="Verdana"/>
              <a:cs typeface="Verdana"/>
            </a:endParaRPr>
          </a:p>
          <a:p>
            <a:pPr marL="299085" marR="510540" indent="-287020">
              <a:lnSpc>
                <a:spcPct val="149500"/>
              </a:lnSpc>
              <a:spcBef>
                <a:spcPts val="53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purpose </a:t>
            </a:r>
            <a:r>
              <a:rPr sz="1700" dirty="0">
                <a:latin typeface="Verdana"/>
                <a:cs typeface="Verdana"/>
              </a:rPr>
              <a:t>of a </a:t>
            </a:r>
            <a:r>
              <a:rPr sz="1700" spc="-5" dirty="0">
                <a:latin typeface="Verdana"/>
                <a:cs typeface="Verdana"/>
              </a:rPr>
              <a:t>confirmation test </a:t>
            </a:r>
            <a:r>
              <a:rPr sz="1700" spc="-10" dirty="0">
                <a:latin typeface="Verdana"/>
                <a:cs typeface="Verdana"/>
              </a:rPr>
              <a:t>is </a:t>
            </a:r>
            <a:r>
              <a:rPr sz="1700" spc="-5" dirty="0">
                <a:latin typeface="Verdana"/>
                <a:cs typeface="Verdana"/>
              </a:rPr>
              <a:t>to confirm whether the original  defect </a:t>
            </a:r>
            <a:r>
              <a:rPr sz="1700" dirty="0">
                <a:latin typeface="Verdana"/>
                <a:cs typeface="Verdana"/>
              </a:rPr>
              <a:t>has </a:t>
            </a:r>
            <a:r>
              <a:rPr sz="1700" spc="-10" dirty="0">
                <a:latin typeface="Verdana"/>
                <a:cs typeface="Verdana"/>
              </a:rPr>
              <a:t>been </a:t>
            </a:r>
            <a:r>
              <a:rPr sz="1700" spc="-5" dirty="0">
                <a:latin typeface="Verdana"/>
                <a:cs typeface="Verdana"/>
              </a:rPr>
              <a:t>successfully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fixed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4015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Regression</a:t>
            </a:r>
            <a:r>
              <a:rPr spc="-2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476705"/>
            <a:ext cx="8380730" cy="37115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9085" marR="5080" indent="-287020">
              <a:lnSpc>
                <a:spcPct val="149900"/>
              </a:lnSpc>
              <a:spcBef>
                <a:spcPts val="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10" dirty="0">
                <a:latin typeface="Verdana"/>
                <a:cs typeface="Verdana"/>
              </a:rPr>
              <a:t>It </a:t>
            </a:r>
            <a:r>
              <a:rPr sz="1700" spc="-10" dirty="0">
                <a:latin typeface="Verdana"/>
                <a:cs typeface="Verdana"/>
              </a:rPr>
              <a:t>is </a:t>
            </a:r>
            <a:r>
              <a:rPr sz="1700" spc="-5" dirty="0">
                <a:latin typeface="Verdana"/>
                <a:cs typeface="Verdana"/>
              </a:rPr>
              <a:t>possible </a:t>
            </a:r>
            <a:r>
              <a:rPr sz="1700" dirty="0">
                <a:latin typeface="Verdana"/>
                <a:cs typeface="Verdana"/>
              </a:rPr>
              <a:t>that a change made </a:t>
            </a:r>
            <a:r>
              <a:rPr sz="1700" spc="-10" dirty="0">
                <a:latin typeface="Verdana"/>
                <a:cs typeface="Verdana"/>
              </a:rPr>
              <a:t>in </a:t>
            </a:r>
            <a:r>
              <a:rPr sz="1700" dirty="0">
                <a:latin typeface="Verdana"/>
                <a:cs typeface="Verdana"/>
              </a:rPr>
              <a:t>one </a:t>
            </a:r>
            <a:r>
              <a:rPr sz="1700" spc="-5" dirty="0">
                <a:latin typeface="Verdana"/>
                <a:cs typeface="Verdana"/>
              </a:rPr>
              <a:t>part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the code, whether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fix </a:t>
            </a:r>
            <a:r>
              <a:rPr sz="1700" dirty="0">
                <a:latin typeface="Verdana"/>
                <a:cs typeface="Verdana"/>
              </a:rPr>
              <a:t>or  another </a:t>
            </a:r>
            <a:r>
              <a:rPr sz="1700" spc="-5" dirty="0">
                <a:latin typeface="Verdana"/>
                <a:cs typeface="Verdana"/>
              </a:rPr>
              <a:t>type </a:t>
            </a:r>
            <a:r>
              <a:rPr sz="1700" dirty="0">
                <a:latin typeface="Verdana"/>
                <a:cs typeface="Verdana"/>
              </a:rPr>
              <a:t>of change, </a:t>
            </a:r>
            <a:r>
              <a:rPr sz="1700" spc="-5" dirty="0">
                <a:latin typeface="Verdana"/>
                <a:cs typeface="Verdana"/>
              </a:rPr>
              <a:t>may accidentally </a:t>
            </a:r>
            <a:r>
              <a:rPr sz="1700" dirty="0">
                <a:latin typeface="Verdana"/>
                <a:cs typeface="Verdana"/>
              </a:rPr>
              <a:t>affect the </a:t>
            </a:r>
            <a:r>
              <a:rPr sz="1700" spc="-5" dirty="0">
                <a:latin typeface="Verdana"/>
                <a:cs typeface="Verdana"/>
              </a:rPr>
              <a:t>behavior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other  parts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the code, whether within the </a:t>
            </a:r>
            <a:r>
              <a:rPr sz="1700" dirty="0">
                <a:latin typeface="Verdana"/>
                <a:cs typeface="Verdana"/>
              </a:rPr>
              <a:t>same </a:t>
            </a:r>
            <a:r>
              <a:rPr sz="1700" spc="-5" dirty="0">
                <a:latin typeface="Verdana"/>
                <a:cs typeface="Verdana"/>
              </a:rPr>
              <a:t>component, </a:t>
            </a:r>
            <a:r>
              <a:rPr sz="1700" spc="-10" dirty="0">
                <a:latin typeface="Verdana"/>
                <a:cs typeface="Verdana"/>
              </a:rPr>
              <a:t>in </a:t>
            </a:r>
            <a:r>
              <a:rPr sz="1700" dirty="0">
                <a:latin typeface="Verdana"/>
                <a:cs typeface="Verdana"/>
              </a:rPr>
              <a:t>other  components of the same system, or </a:t>
            </a:r>
            <a:r>
              <a:rPr sz="1700" spc="-10" dirty="0">
                <a:latin typeface="Verdana"/>
                <a:cs typeface="Verdana"/>
              </a:rPr>
              <a:t>even </a:t>
            </a:r>
            <a:r>
              <a:rPr sz="1700" spc="-5" dirty="0">
                <a:latin typeface="Verdana"/>
                <a:cs typeface="Verdana"/>
              </a:rPr>
              <a:t>in </a:t>
            </a:r>
            <a:r>
              <a:rPr sz="1700" dirty="0">
                <a:latin typeface="Verdana"/>
                <a:cs typeface="Verdana"/>
              </a:rPr>
              <a:t>other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systems.</a:t>
            </a:r>
            <a:endParaRPr sz="1700">
              <a:latin typeface="Verdana"/>
              <a:cs typeface="Verdana"/>
            </a:endParaRPr>
          </a:p>
          <a:p>
            <a:pPr marL="299085" marR="69215" indent="-287020">
              <a:lnSpc>
                <a:spcPct val="1507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Changes </a:t>
            </a:r>
            <a:r>
              <a:rPr sz="1700" spc="-5" dirty="0">
                <a:latin typeface="Verdana"/>
                <a:cs typeface="Verdana"/>
              </a:rPr>
              <a:t>may include </a:t>
            </a:r>
            <a:r>
              <a:rPr sz="1700" dirty="0">
                <a:latin typeface="Verdana"/>
                <a:cs typeface="Verdana"/>
              </a:rPr>
              <a:t>changes </a:t>
            </a:r>
            <a:r>
              <a:rPr sz="1700" spc="-5" dirty="0">
                <a:latin typeface="Verdana"/>
                <a:cs typeface="Verdana"/>
              </a:rPr>
              <a:t>to the environment, </a:t>
            </a:r>
            <a:r>
              <a:rPr sz="1700" dirty="0">
                <a:latin typeface="Verdana"/>
                <a:cs typeface="Verdana"/>
              </a:rPr>
              <a:t>such </a:t>
            </a:r>
            <a:r>
              <a:rPr sz="1700" spc="5" dirty="0">
                <a:latin typeface="Verdana"/>
                <a:cs typeface="Verdana"/>
              </a:rPr>
              <a:t>as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new </a:t>
            </a:r>
            <a:r>
              <a:rPr sz="1700" spc="-10" dirty="0">
                <a:latin typeface="Verdana"/>
                <a:cs typeface="Verdana"/>
              </a:rPr>
              <a:t>version  </a:t>
            </a:r>
            <a:r>
              <a:rPr sz="1700" dirty="0">
                <a:latin typeface="Verdana"/>
                <a:cs typeface="Verdana"/>
              </a:rPr>
              <a:t>of an </a:t>
            </a:r>
            <a:r>
              <a:rPr sz="1700" spc="-10" dirty="0">
                <a:latin typeface="Verdana"/>
                <a:cs typeface="Verdana"/>
              </a:rPr>
              <a:t>operating </a:t>
            </a:r>
            <a:r>
              <a:rPr sz="1700" dirty="0">
                <a:latin typeface="Verdana"/>
                <a:cs typeface="Verdana"/>
              </a:rPr>
              <a:t>system or database management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system.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5" dirty="0">
                <a:latin typeface="Verdana"/>
                <a:cs typeface="Verdana"/>
              </a:rPr>
              <a:t>Such </a:t>
            </a:r>
            <a:r>
              <a:rPr sz="1700" spc="-5" dirty="0">
                <a:latin typeface="Verdana"/>
                <a:cs typeface="Verdana"/>
              </a:rPr>
              <a:t>unintended side-effects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called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regressions.</a:t>
            </a:r>
            <a:endParaRPr sz="1700">
              <a:latin typeface="Verdana"/>
              <a:cs typeface="Verdana"/>
            </a:endParaRPr>
          </a:p>
          <a:p>
            <a:pPr marL="299085" marR="86995" indent="-287020">
              <a:lnSpc>
                <a:spcPct val="149500"/>
              </a:lnSpc>
              <a:spcBef>
                <a:spcPts val="53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10" dirty="0">
                <a:latin typeface="Verdana"/>
                <a:cs typeface="Verdana"/>
              </a:rPr>
              <a:t>Regression </a:t>
            </a:r>
            <a:r>
              <a:rPr sz="1700" spc="-5" dirty="0">
                <a:latin typeface="Verdana"/>
                <a:cs typeface="Verdana"/>
              </a:rPr>
              <a:t>testing </a:t>
            </a:r>
            <a:r>
              <a:rPr sz="1700" spc="-15" dirty="0">
                <a:latin typeface="Verdana"/>
                <a:cs typeface="Verdana"/>
              </a:rPr>
              <a:t>involves </a:t>
            </a:r>
            <a:r>
              <a:rPr sz="1700" dirty="0">
                <a:latin typeface="Verdana"/>
                <a:cs typeface="Verdana"/>
              </a:rPr>
              <a:t>running </a:t>
            </a:r>
            <a:r>
              <a:rPr sz="1700" spc="-5" dirty="0">
                <a:latin typeface="Verdana"/>
                <a:cs typeface="Verdana"/>
              </a:rPr>
              <a:t>tests to detect </a:t>
            </a:r>
            <a:r>
              <a:rPr sz="1700" dirty="0">
                <a:latin typeface="Verdana"/>
                <a:cs typeface="Verdana"/>
              </a:rPr>
              <a:t>such </a:t>
            </a:r>
            <a:r>
              <a:rPr sz="1700" spc="-5" dirty="0">
                <a:latin typeface="Verdana"/>
                <a:cs typeface="Verdana"/>
              </a:rPr>
              <a:t>unintended side-  effects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281" y="485394"/>
            <a:ext cx="628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006FAC"/>
                </a:solidFill>
                <a:latin typeface="Verdana"/>
                <a:cs typeface="Verdana"/>
              </a:rPr>
              <a:t>2</a:t>
            </a:r>
            <a:r>
              <a:rPr sz="1800" spc="-10" dirty="0">
                <a:solidFill>
                  <a:srgbClr val="006FAC"/>
                </a:solidFill>
                <a:latin typeface="Verdana"/>
                <a:cs typeface="Verdana"/>
              </a:rPr>
              <a:t>.</a:t>
            </a:r>
            <a:r>
              <a:rPr sz="1800" spc="5" dirty="0">
                <a:solidFill>
                  <a:srgbClr val="006FAC"/>
                </a:solidFill>
                <a:latin typeface="Verdana"/>
                <a:cs typeface="Verdana"/>
              </a:rPr>
              <a:t>3</a:t>
            </a:r>
            <a:r>
              <a:rPr sz="1800" spc="-10" dirty="0">
                <a:solidFill>
                  <a:srgbClr val="006FAC"/>
                </a:solidFill>
                <a:latin typeface="Verdana"/>
                <a:cs typeface="Verdana"/>
              </a:rPr>
              <a:t>.</a:t>
            </a:r>
            <a:r>
              <a:rPr sz="1800" dirty="0">
                <a:solidFill>
                  <a:srgbClr val="006FAC"/>
                </a:solidFill>
                <a:latin typeface="Verdana"/>
                <a:cs typeface="Verdana"/>
              </a:rPr>
              <a:t>5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9160" y="347979"/>
            <a:ext cx="34601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1800" spc="-50" dirty="0"/>
              <a:t>Test </a:t>
            </a:r>
            <a:r>
              <a:rPr sz="1800" spc="-35" dirty="0"/>
              <a:t>Types </a:t>
            </a:r>
            <a:r>
              <a:rPr sz="1800" spc="-5" dirty="0"/>
              <a:t>and </a:t>
            </a:r>
            <a:r>
              <a:rPr sz="1800" spc="-50" dirty="0"/>
              <a:t>Test </a:t>
            </a:r>
            <a:r>
              <a:rPr sz="1800" spc="-5" dirty="0"/>
              <a:t>Levels  Example: </a:t>
            </a:r>
            <a:r>
              <a:rPr sz="1800" spc="-10" dirty="0"/>
              <a:t>Banking</a:t>
            </a:r>
            <a:r>
              <a:rPr sz="1800" spc="15" dirty="0"/>
              <a:t> </a:t>
            </a:r>
            <a:r>
              <a:rPr sz="1800" dirty="0"/>
              <a:t>Application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289052" y="1577466"/>
            <a:ext cx="8555355" cy="522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10" dirty="0">
                <a:latin typeface="Verdana"/>
                <a:cs typeface="Verdana"/>
              </a:rPr>
              <a:t>It </a:t>
            </a:r>
            <a:r>
              <a:rPr sz="1700" spc="-10" dirty="0">
                <a:latin typeface="Verdana"/>
                <a:cs typeface="Verdana"/>
              </a:rPr>
              <a:t>is </a:t>
            </a:r>
            <a:r>
              <a:rPr sz="1700" spc="-5" dirty="0">
                <a:latin typeface="Verdana"/>
                <a:cs typeface="Verdana"/>
              </a:rPr>
              <a:t>possible to perform any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the test types </a:t>
            </a:r>
            <a:r>
              <a:rPr sz="1700" dirty="0">
                <a:latin typeface="Verdana"/>
                <a:cs typeface="Verdana"/>
              </a:rPr>
              <a:t>at </a:t>
            </a:r>
            <a:r>
              <a:rPr sz="1700" spc="-5" dirty="0">
                <a:latin typeface="Verdana"/>
                <a:cs typeface="Verdana"/>
              </a:rPr>
              <a:t>any test</a:t>
            </a:r>
            <a:r>
              <a:rPr sz="1700" spc="7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level.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1700" b="1" dirty="0">
                <a:latin typeface="Verdana"/>
                <a:cs typeface="Verdana"/>
              </a:rPr>
              <a:t>Examples of </a:t>
            </a:r>
            <a:r>
              <a:rPr sz="1700" b="1" spc="-5" dirty="0">
                <a:latin typeface="Verdana"/>
                <a:cs typeface="Verdana"/>
              </a:rPr>
              <a:t>Functional Tests</a:t>
            </a:r>
            <a:r>
              <a:rPr sz="1700" b="1" spc="-12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72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700" spc="-15" dirty="0">
                <a:latin typeface="Verdana"/>
                <a:cs typeface="Verdana"/>
              </a:rPr>
              <a:t>For </a:t>
            </a:r>
            <a:r>
              <a:rPr sz="1700" spc="-75" dirty="0">
                <a:latin typeface="Verdana"/>
                <a:cs typeface="Verdana"/>
              </a:rPr>
              <a:t>CT, </a:t>
            </a:r>
            <a:r>
              <a:rPr sz="1700" dirty="0">
                <a:latin typeface="Verdana"/>
                <a:cs typeface="Verdana"/>
              </a:rPr>
              <a:t>tests are </a:t>
            </a:r>
            <a:r>
              <a:rPr sz="1700" spc="-5" dirty="0">
                <a:latin typeface="Verdana"/>
                <a:cs typeface="Verdana"/>
              </a:rPr>
              <a:t>designed based </a:t>
            </a:r>
            <a:r>
              <a:rPr sz="1700" dirty="0">
                <a:latin typeface="Verdana"/>
                <a:cs typeface="Verdana"/>
              </a:rPr>
              <a:t>on how a </a:t>
            </a:r>
            <a:r>
              <a:rPr sz="1700" spc="-5" dirty="0">
                <a:latin typeface="Verdana"/>
                <a:cs typeface="Verdana"/>
              </a:rPr>
              <a:t>component </a:t>
            </a:r>
            <a:r>
              <a:rPr sz="1700" dirty="0">
                <a:latin typeface="Verdana"/>
                <a:cs typeface="Verdana"/>
              </a:rPr>
              <a:t>should</a:t>
            </a:r>
            <a:r>
              <a:rPr sz="1700" spc="10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calculate</a:t>
            </a:r>
            <a:endParaRPr sz="1700">
              <a:latin typeface="Verdana"/>
              <a:cs typeface="Verdana"/>
            </a:endParaRPr>
          </a:p>
          <a:p>
            <a:pPr marL="186055">
              <a:lnSpc>
                <a:spcPct val="100000"/>
              </a:lnSpc>
              <a:spcBef>
                <a:spcPts val="1225"/>
              </a:spcBef>
            </a:pPr>
            <a:r>
              <a:rPr sz="1700" dirty="0">
                <a:latin typeface="Verdana"/>
                <a:cs typeface="Verdana"/>
              </a:rPr>
              <a:t>compound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interest.</a:t>
            </a:r>
            <a:endParaRPr sz="17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73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700" spc="-15" dirty="0">
                <a:latin typeface="Verdana"/>
                <a:cs typeface="Verdana"/>
              </a:rPr>
              <a:t>For </a:t>
            </a:r>
            <a:r>
              <a:rPr sz="1700" spc="-50" dirty="0">
                <a:latin typeface="Verdana"/>
                <a:cs typeface="Verdana"/>
              </a:rPr>
              <a:t>CIT, </a:t>
            </a:r>
            <a:r>
              <a:rPr sz="1700" spc="-5" dirty="0">
                <a:latin typeface="Verdana"/>
                <a:cs typeface="Verdana"/>
              </a:rPr>
              <a:t>tests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designed based </a:t>
            </a:r>
            <a:r>
              <a:rPr sz="1700" dirty="0">
                <a:latin typeface="Verdana"/>
                <a:cs typeface="Verdana"/>
              </a:rPr>
              <a:t>on how account </a:t>
            </a:r>
            <a:r>
              <a:rPr sz="1700" spc="-5" dirty="0">
                <a:latin typeface="Verdana"/>
                <a:cs typeface="Verdana"/>
              </a:rPr>
              <a:t>information captured</a:t>
            </a:r>
            <a:r>
              <a:rPr sz="1700" spc="8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at</a:t>
            </a:r>
            <a:endParaRPr sz="1700">
              <a:latin typeface="Verdana"/>
              <a:cs typeface="Verdana"/>
            </a:endParaRPr>
          </a:p>
          <a:p>
            <a:pPr marL="186055">
              <a:lnSpc>
                <a:spcPct val="100000"/>
              </a:lnSpc>
              <a:spcBef>
                <a:spcPts val="1220"/>
              </a:spcBef>
            </a:pPr>
            <a:r>
              <a:rPr sz="1700" dirty="0">
                <a:latin typeface="Verdana"/>
                <a:cs typeface="Verdana"/>
              </a:rPr>
              <a:t>the user </a:t>
            </a:r>
            <a:r>
              <a:rPr sz="1700" spc="-5" dirty="0">
                <a:latin typeface="Verdana"/>
                <a:cs typeface="Verdana"/>
              </a:rPr>
              <a:t>interface is </a:t>
            </a:r>
            <a:r>
              <a:rPr sz="1700" dirty="0">
                <a:latin typeface="Verdana"/>
                <a:cs typeface="Verdana"/>
              </a:rPr>
              <a:t>passed to the </a:t>
            </a:r>
            <a:r>
              <a:rPr sz="1700" spc="-5" dirty="0">
                <a:latin typeface="Verdana"/>
                <a:cs typeface="Verdana"/>
              </a:rPr>
              <a:t>business logic.</a:t>
            </a:r>
            <a:endParaRPr sz="1700">
              <a:latin typeface="Verdana"/>
              <a:cs typeface="Verdana"/>
            </a:endParaRPr>
          </a:p>
          <a:p>
            <a:pPr marL="186055" marR="5080" indent="-173990">
              <a:lnSpc>
                <a:spcPct val="1601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700" spc="-15" dirty="0">
                <a:latin typeface="Verdana"/>
                <a:cs typeface="Verdana"/>
              </a:rPr>
              <a:t>For </a:t>
            </a:r>
            <a:r>
              <a:rPr sz="1700" spc="-75" dirty="0">
                <a:latin typeface="Verdana"/>
                <a:cs typeface="Verdana"/>
              </a:rPr>
              <a:t>ST, </a:t>
            </a:r>
            <a:r>
              <a:rPr sz="1700" spc="-5" dirty="0">
                <a:latin typeface="Verdana"/>
                <a:cs typeface="Verdana"/>
              </a:rPr>
              <a:t>tests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designed based </a:t>
            </a:r>
            <a:r>
              <a:rPr sz="1700" dirty="0">
                <a:latin typeface="Verdana"/>
                <a:cs typeface="Verdana"/>
              </a:rPr>
              <a:t>on how account </a:t>
            </a:r>
            <a:r>
              <a:rPr sz="1700" spc="-5" dirty="0">
                <a:latin typeface="Verdana"/>
                <a:cs typeface="Verdana"/>
              </a:rPr>
              <a:t>holders </a:t>
            </a:r>
            <a:r>
              <a:rPr sz="1700" dirty="0">
                <a:latin typeface="Verdana"/>
                <a:cs typeface="Verdana"/>
              </a:rPr>
              <a:t>can </a:t>
            </a:r>
            <a:r>
              <a:rPr sz="1700" spc="-5" dirty="0">
                <a:latin typeface="Verdana"/>
                <a:cs typeface="Verdana"/>
              </a:rPr>
              <a:t>apply </a:t>
            </a:r>
            <a:r>
              <a:rPr sz="1700" dirty="0">
                <a:latin typeface="Verdana"/>
                <a:cs typeface="Verdana"/>
              </a:rPr>
              <a:t>for a </a:t>
            </a:r>
            <a:r>
              <a:rPr sz="1700" spc="-10" dirty="0">
                <a:latin typeface="Verdana"/>
                <a:cs typeface="Verdana"/>
              </a:rPr>
              <a:t>line 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10" dirty="0">
                <a:latin typeface="Verdana"/>
                <a:cs typeface="Verdana"/>
              </a:rPr>
              <a:t>credit </a:t>
            </a:r>
            <a:r>
              <a:rPr sz="1700" dirty="0">
                <a:latin typeface="Verdana"/>
                <a:cs typeface="Verdana"/>
              </a:rPr>
              <a:t>on </a:t>
            </a:r>
            <a:r>
              <a:rPr sz="1700" spc="-10" dirty="0">
                <a:latin typeface="Verdana"/>
                <a:cs typeface="Verdana"/>
              </a:rPr>
              <a:t>their </a:t>
            </a:r>
            <a:r>
              <a:rPr sz="1700" spc="-5" dirty="0">
                <a:latin typeface="Verdana"/>
                <a:cs typeface="Verdana"/>
              </a:rPr>
              <a:t>checking</a:t>
            </a:r>
            <a:r>
              <a:rPr sz="1700" spc="6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accounts.</a:t>
            </a:r>
            <a:endParaRPr sz="17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730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700" spc="-15" dirty="0">
                <a:latin typeface="Verdana"/>
                <a:cs typeface="Verdana"/>
              </a:rPr>
              <a:t>For </a:t>
            </a:r>
            <a:r>
              <a:rPr sz="1700" spc="-55" dirty="0">
                <a:latin typeface="Verdana"/>
                <a:cs typeface="Verdana"/>
              </a:rPr>
              <a:t>SIT, </a:t>
            </a:r>
            <a:r>
              <a:rPr sz="1700" dirty="0">
                <a:latin typeface="Verdana"/>
                <a:cs typeface="Verdana"/>
              </a:rPr>
              <a:t>tests are </a:t>
            </a:r>
            <a:r>
              <a:rPr sz="1700" spc="-5" dirty="0">
                <a:latin typeface="Verdana"/>
                <a:cs typeface="Verdana"/>
              </a:rPr>
              <a:t>designed based </a:t>
            </a:r>
            <a:r>
              <a:rPr sz="1700" dirty="0">
                <a:latin typeface="Verdana"/>
                <a:cs typeface="Verdana"/>
              </a:rPr>
              <a:t>on how the system </a:t>
            </a:r>
            <a:r>
              <a:rPr sz="1700" spc="-5" dirty="0">
                <a:latin typeface="Verdana"/>
                <a:cs typeface="Verdana"/>
              </a:rPr>
              <a:t>uses </a:t>
            </a:r>
            <a:r>
              <a:rPr sz="1700" spc="5" dirty="0">
                <a:latin typeface="Verdana"/>
                <a:cs typeface="Verdana"/>
              </a:rPr>
              <a:t>an </a:t>
            </a:r>
            <a:r>
              <a:rPr sz="1700" spc="-5" dirty="0">
                <a:latin typeface="Verdana"/>
                <a:cs typeface="Verdana"/>
              </a:rPr>
              <a:t>external</a:t>
            </a:r>
            <a:r>
              <a:rPr sz="1700" spc="5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micro</a:t>
            </a:r>
            <a:endParaRPr sz="1700">
              <a:latin typeface="Verdana"/>
              <a:cs typeface="Verdana"/>
            </a:endParaRPr>
          </a:p>
          <a:p>
            <a:pPr marL="186055">
              <a:lnSpc>
                <a:spcPct val="100000"/>
              </a:lnSpc>
              <a:spcBef>
                <a:spcPts val="1225"/>
              </a:spcBef>
            </a:pPr>
            <a:r>
              <a:rPr sz="1700" spc="-5" dirty="0">
                <a:latin typeface="Verdana"/>
                <a:cs typeface="Verdana"/>
              </a:rPr>
              <a:t>service to </a:t>
            </a:r>
            <a:r>
              <a:rPr sz="1700" dirty="0">
                <a:latin typeface="Verdana"/>
                <a:cs typeface="Verdana"/>
              </a:rPr>
              <a:t>check </a:t>
            </a:r>
            <a:r>
              <a:rPr sz="1700" spc="5" dirty="0">
                <a:latin typeface="Verdana"/>
                <a:cs typeface="Verdana"/>
              </a:rPr>
              <a:t>an </a:t>
            </a:r>
            <a:r>
              <a:rPr sz="1700" dirty="0">
                <a:latin typeface="Verdana"/>
                <a:cs typeface="Verdana"/>
              </a:rPr>
              <a:t>account </a:t>
            </a:r>
            <a:r>
              <a:rPr sz="1700" spc="-10" dirty="0">
                <a:latin typeface="Verdana"/>
                <a:cs typeface="Verdana"/>
              </a:rPr>
              <a:t>holder’s credit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score.</a:t>
            </a:r>
            <a:endParaRPr sz="17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730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700" spc="-15" dirty="0">
                <a:latin typeface="Verdana"/>
                <a:cs typeface="Verdana"/>
              </a:rPr>
              <a:t>For </a:t>
            </a:r>
            <a:r>
              <a:rPr sz="1700" spc="-80" dirty="0">
                <a:latin typeface="Verdana"/>
                <a:cs typeface="Verdana"/>
              </a:rPr>
              <a:t>UAT, </a:t>
            </a:r>
            <a:r>
              <a:rPr sz="1700" spc="-5" dirty="0">
                <a:latin typeface="Verdana"/>
                <a:cs typeface="Verdana"/>
              </a:rPr>
              <a:t>tests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designed based </a:t>
            </a:r>
            <a:r>
              <a:rPr sz="1700" dirty="0">
                <a:latin typeface="Verdana"/>
                <a:cs typeface="Verdana"/>
              </a:rPr>
              <a:t>on how </a:t>
            </a:r>
            <a:r>
              <a:rPr sz="1700" spc="-5" dirty="0">
                <a:latin typeface="Verdana"/>
                <a:cs typeface="Verdana"/>
              </a:rPr>
              <a:t>the banker handles approving</a:t>
            </a:r>
            <a:r>
              <a:rPr sz="1700" spc="14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or</a:t>
            </a:r>
            <a:endParaRPr sz="1700">
              <a:latin typeface="Verdana"/>
              <a:cs typeface="Verdana"/>
            </a:endParaRPr>
          </a:p>
          <a:p>
            <a:pPr marL="186055">
              <a:lnSpc>
                <a:spcPct val="100000"/>
              </a:lnSpc>
              <a:spcBef>
                <a:spcPts val="1225"/>
              </a:spcBef>
            </a:pPr>
            <a:r>
              <a:rPr sz="1700" spc="-5" dirty="0">
                <a:latin typeface="Verdana"/>
                <a:cs typeface="Verdana"/>
              </a:rPr>
              <a:t>declining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10" dirty="0">
                <a:latin typeface="Verdana"/>
                <a:cs typeface="Verdana"/>
              </a:rPr>
              <a:t>credit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application.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2.1.2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160" y="375665"/>
            <a:ext cx="64700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Software Development </a:t>
            </a: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Lifecycle Models </a:t>
            </a:r>
            <a:r>
              <a:rPr sz="2000" spc="5" dirty="0">
                <a:solidFill>
                  <a:srgbClr val="006FAC"/>
                </a:solidFill>
                <a:latin typeface="Verdana"/>
                <a:cs typeface="Verdana"/>
              </a:rPr>
              <a:t>in</a:t>
            </a:r>
            <a:r>
              <a:rPr sz="200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Context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788" y="1648111"/>
            <a:ext cx="8840470" cy="4670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725" marR="127000" indent="-454659">
              <a:lnSpc>
                <a:spcPct val="150100"/>
              </a:lnSpc>
              <a:spcBef>
                <a:spcPts val="100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  <a:tab pos="3933825" algn="l"/>
              </a:tabLst>
            </a:pPr>
            <a:r>
              <a:rPr sz="1600" spc="-5" dirty="0">
                <a:latin typeface="Verdana"/>
                <a:cs typeface="Verdana"/>
              </a:rPr>
              <a:t>SDLC </a:t>
            </a:r>
            <a:r>
              <a:rPr sz="1600" dirty="0">
                <a:latin typeface="Verdana"/>
                <a:cs typeface="Verdana"/>
              </a:rPr>
              <a:t>models must be selected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adapted based </a:t>
            </a:r>
            <a:r>
              <a:rPr sz="1600" spc="5" dirty="0">
                <a:latin typeface="Verdana"/>
                <a:cs typeface="Verdana"/>
              </a:rPr>
              <a:t>on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context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project</a:t>
            </a:r>
            <a:r>
              <a:rPr sz="1600" spc="-2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  </a:t>
            </a:r>
            <a:r>
              <a:rPr sz="1600" dirty="0">
                <a:latin typeface="Verdana"/>
                <a:cs typeface="Verdana"/>
              </a:rPr>
              <a:t>product </a:t>
            </a:r>
            <a:r>
              <a:rPr sz="1600" spc="-5" dirty="0">
                <a:latin typeface="Verdana"/>
                <a:cs typeface="Verdana"/>
              </a:rPr>
              <a:t>characteristics </a:t>
            </a:r>
            <a:r>
              <a:rPr sz="1600" dirty="0">
                <a:latin typeface="Verdana"/>
                <a:cs typeface="Verdana"/>
              </a:rPr>
              <a:t>such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-	project goal,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type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product being  developed, business </a:t>
            </a:r>
            <a:r>
              <a:rPr sz="1600" spc="-5" dirty="0">
                <a:latin typeface="Verdana"/>
                <a:cs typeface="Verdana"/>
              </a:rPr>
              <a:t>priorities </a:t>
            </a:r>
            <a:r>
              <a:rPr sz="1600" spc="-20" dirty="0">
                <a:latin typeface="Verdana"/>
                <a:cs typeface="Verdana"/>
              </a:rPr>
              <a:t>(e.g., </a:t>
            </a:r>
            <a:r>
              <a:rPr sz="1600" spc="-5" dirty="0">
                <a:latin typeface="Verdana"/>
                <a:cs typeface="Verdana"/>
              </a:rPr>
              <a:t>time-tomarket), and identified </a:t>
            </a:r>
            <a:r>
              <a:rPr sz="1600" dirty="0">
                <a:latin typeface="Verdana"/>
                <a:cs typeface="Verdana"/>
              </a:rPr>
              <a:t>product </a:t>
            </a:r>
            <a:r>
              <a:rPr sz="1600" spc="-5" dirty="0">
                <a:latin typeface="Verdana"/>
                <a:cs typeface="Verdana"/>
              </a:rPr>
              <a:t>and  </a:t>
            </a:r>
            <a:r>
              <a:rPr sz="1600" dirty="0">
                <a:latin typeface="Verdana"/>
                <a:cs typeface="Verdana"/>
              </a:rPr>
              <a:t>project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risks.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 marL="466725" marR="5080">
              <a:lnSpc>
                <a:spcPct val="150100"/>
              </a:lnSpc>
              <a:spcBef>
                <a:spcPts val="1580"/>
              </a:spcBef>
            </a:pPr>
            <a:r>
              <a:rPr sz="1600" b="1" spc="5" dirty="0">
                <a:latin typeface="Verdana"/>
                <a:cs typeface="Verdana"/>
              </a:rPr>
              <a:t>Example </a:t>
            </a:r>
            <a:r>
              <a:rPr sz="1600" b="1" dirty="0">
                <a:latin typeface="Verdana"/>
                <a:cs typeface="Verdana"/>
              </a:rPr>
              <a:t>: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development </a:t>
            </a:r>
            <a:r>
              <a:rPr sz="1600" spc="-5" dirty="0">
                <a:latin typeface="Verdana"/>
                <a:cs typeface="Verdana"/>
              </a:rPr>
              <a:t>and testing </a:t>
            </a:r>
            <a:r>
              <a:rPr sz="1600" spc="5" dirty="0">
                <a:latin typeface="Verdana"/>
                <a:cs typeface="Verdana"/>
              </a:rPr>
              <a:t>of a </a:t>
            </a:r>
            <a:r>
              <a:rPr sz="1600" spc="-5" dirty="0">
                <a:latin typeface="Verdana"/>
                <a:cs typeface="Verdana"/>
              </a:rPr>
              <a:t>minor internal </a:t>
            </a:r>
            <a:r>
              <a:rPr sz="1600" spc="-10" dirty="0">
                <a:latin typeface="Verdana"/>
                <a:cs typeface="Verdana"/>
              </a:rPr>
              <a:t>administrative  </a:t>
            </a:r>
            <a:r>
              <a:rPr sz="1600" dirty="0">
                <a:latin typeface="Verdana"/>
                <a:cs typeface="Verdana"/>
              </a:rPr>
              <a:t>system should differ </a:t>
            </a:r>
            <a:r>
              <a:rPr sz="1600" spc="5" dirty="0">
                <a:latin typeface="Verdana"/>
                <a:cs typeface="Verdana"/>
              </a:rPr>
              <a:t>from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development </a:t>
            </a:r>
            <a:r>
              <a:rPr sz="1600" spc="-5" dirty="0">
                <a:latin typeface="Verdana"/>
                <a:cs typeface="Verdana"/>
              </a:rPr>
              <a:t>and testing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a safety-critical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system  </a:t>
            </a:r>
            <a:r>
              <a:rPr sz="1600" dirty="0">
                <a:latin typeface="Verdana"/>
                <a:cs typeface="Verdana"/>
              </a:rPr>
              <a:t>such as an </a:t>
            </a:r>
            <a:r>
              <a:rPr sz="1600" spc="-5" dirty="0">
                <a:latin typeface="Verdana"/>
                <a:cs typeface="Verdana"/>
              </a:rPr>
              <a:t>automobile’s brake </a:t>
            </a:r>
            <a:r>
              <a:rPr sz="1600" dirty="0">
                <a:latin typeface="Verdana"/>
                <a:cs typeface="Verdana"/>
              </a:rPr>
              <a:t>control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system.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 marL="466725" marR="1004569">
              <a:lnSpc>
                <a:spcPct val="150100"/>
              </a:lnSpc>
              <a:spcBef>
                <a:spcPts val="1555"/>
              </a:spcBef>
            </a:pPr>
            <a:r>
              <a:rPr sz="1600" b="1" spc="5" dirty="0">
                <a:latin typeface="Verdana"/>
                <a:cs typeface="Verdana"/>
              </a:rPr>
              <a:t>Example </a:t>
            </a:r>
            <a:r>
              <a:rPr sz="1600" b="1" dirty="0">
                <a:latin typeface="Verdana"/>
                <a:cs typeface="Verdana"/>
              </a:rPr>
              <a:t>: </a:t>
            </a:r>
            <a:r>
              <a:rPr sz="1600" spc="10" dirty="0">
                <a:latin typeface="Verdana"/>
                <a:cs typeface="Verdana"/>
              </a:rPr>
              <a:t>In </a:t>
            </a:r>
            <a:r>
              <a:rPr sz="1600" spc="5" dirty="0">
                <a:latin typeface="Verdana"/>
                <a:cs typeface="Verdana"/>
              </a:rPr>
              <a:t>some </a:t>
            </a:r>
            <a:r>
              <a:rPr sz="1600" dirty="0">
                <a:latin typeface="Verdana"/>
                <a:cs typeface="Verdana"/>
              </a:rPr>
              <a:t>cases </a:t>
            </a:r>
            <a:r>
              <a:rPr sz="1600" spc="-5" dirty="0">
                <a:latin typeface="Verdana"/>
                <a:cs typeface="Verdana"/>
              </a:rPr>
              <a:t>organizational and cultural </a:t>
            </a:r>
            <a:r>
              <a:rPr sz="1600" dirty="0">
                <a:latin typeface="Verdana"/>
                <a:cs typeface="Verdana"/>
              </a:rPr>
              <a:t>issues </a:t>
            </a:r>
            <a:r>
              <a:rPr sz="1600" spc="-10" dirty="0">
                <a:latin typeface="Verdana"/>
                <a:cs typeface="Verdana"/>
              </a:rPr>
              <a:t>may </a:t>
            </a:r>
            <a:r>
              <a:rPr sz="1600" spc="-5" dirty="0">
                <a:latin typeface="Verdana"/>
                <a:cs typeface="Verdana"/>
              </a:rPr>
              <a:t>inhibit  </a:t>
            </a:r>
            <a:r>
              <a:rPr sz="1600" dirty="0">
                <a:latin typeface="Verdana"/>
                <a:cs typeface="Verdana"/>
              </a:rPr>
              <a:t>communication between team </a:t>
            </a:r>
            <a:r>
              <a:rPr sz="1600" spc="5" dirty="0">
                <a:latin typeface="Verdana"/>
                <a:cs typeface="Verdana"/>
              </a:rPr>
              <a:t>members, </a:t>
            </a:r>
            <a:r>
              <a:rPr sz="1600" spc="-5" dirty="0">
                <a:latin typeface="Verdana"/>
                <a:cs typeface="Verdana"/>
              </a:rPr>
              <a:t>which </a:t>
            </a:r>
            <a:r>
              <a:rPr sz="1600" dirty="0">
                <a:latin typeface="Verdana"/>
                <a:cs typeface="Verdana"/>
              </a:rPr>
              <a:t>can impede </a:t>
            </a:r>
            <a:r>
              <a:rPr sz="1600" spc="-10" dirty="0">
                <a:latin typeface="Verdana"/>
                <a:cs typeface="Verdana"/>
              </a:rPr>
              <a:t>iterative  </a:t>
            </a:r>
            <a:r>
              <a:rPr sz="1600" dirty="0">
                <a:latin typeface="Verdana"/>
                <a:cs typeface="Verdana"/>
              </a:rPr>
              <a:t>development.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281" y="485394"/>
            <a:ext cx="628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006FAC"/>
                </a:solidFill>
                <a:latin typeface="Verdana"/>
                <a:cs typeface="Verdana"/>
              </a:rPr>
              <a:t>2</a:t>
            </a:r>
            <a:r>
              <a:rPr sz="1800" spc="-10" dirty="0">
                <a:solidFill>
                  <a:srgbClr val="006FAC"/>
                </a:solidFill>
                <a:latin typeface="Verdana"/>
                <a:cs typeface="Verdana"/>
              </a:rPr>
              <a:t>.</a:t>
            </a:r>
            <a:r>
              <a:rPr sz="1800" spc="5" dirty="0">
                <a:solidFill>
                  <a:srgbClr val="006FAC"/>
                </a:solidFill>
                <a:latin typeface="Verdana"/>
                <a:cs typeface="Verdana"/>
              </a:rPr>
              <a:t>3</a:t>
            </a:r>
            <a:r>
              <a:rPr sz="1800" spc="-10" dirty="0">
                <a:solidFill>
                  <a:srgbClr val="006FAC"/>
                </a:solidFill>
                <a:latin typeface="Verdana"/>
                <a:cs typeface="Verdana"/>
              </a:rPr>
              <a:t>.</a:t>
            </a:r>
            <a:r>
              <a:rPr sz="1800" dirty="0">
                <a:solidFill>
                  <a:srgbClr val="006FAC"/>
                </a:solidFill>
                <a:latin typeface="Verdana"/>
                <a:cs typeface="Verdana"/>
              </a:rPr>
              <a:t>5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9160" y="347979"/>
            <a:ext cx="40493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1800" spc="-50" dirty="0"/>
              <a:t>Test </a:t>
            </a:r>
            <a:r>
              <a:rPr sz="1800" spc="-35" dirty="0"/>
              <a:t>Types </a:t>
            </a:r>
            <a:r>
              <a:rPr sz="1800" spc="-5" dirty="0"/>
              <a:t>and </a:t>
            </a:r>
            <a:r>
              <a:rPr sz="1800" spc="-50" dirty="0"/>
              <a:t>Test </a:t>
            </a:r>
            <a:r>
              <a:rPr sz="1800" spc="-5" dirty="0"/>
              <a:t>Levels (Cont..)  Example: </a:t>
            </a:r>
            <a:r>
              <a:rPr sz="1800" spc="-10" dirty="0"/>
              <a:t>Banking</a:t>
            </a:r>
            <a:r>
              <a:rPr sz="1800" spc="25" dirty="0"/>
              <a:t> </a:t>
            </a:r>
            <a:r>
              <a:rPr sz="1800" dirty="0"/>
              <a:t>Application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289052" y="1577466"/>
            <a:ext cx="8632190" cy="4749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latin typeface="Verdana"/>
                <a:cs typeface="Verdana"/>
              </a:rPr>
              <a:t>Examples of Non-Functional </a:t>
            </a:r>
            <a:r>
              <a:rPr sz="1700" b="1" spc="-5" dirty="0">
                <a:latin typeface="Verdana"/>
                <a:cs typeface="Verdana"/>
              </a:rPr>
              <a:t>Tests</a:t>
            </a:r>
            <a:r>
              <a:rPr sz="1700" b="1" spc="-15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186055" marR="5080" indent="-173990">
              <a:lnSpc>
                <a:spcPct val="16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700" spc="-15" dirty="0">
                <a:latin typeface="Verdana"/>
                <a:cs typeface="Verdana"/>
              </a:rPr>
              <a:t>For </a:t>
            </a:r>
            <a:r>
              <a:rPr sz="1700" spc="-75" dirty="0">
                <a:latin typeface="Verdana"/>
                <a:cs typeface="Verdana"/>
              </a:rPr>
              <a:t>CT, </a:t>
            </a:r>
            <a:r>
              <a:rPr sz="1700" spc="-5" dirty="0">
                <a:latin typeface="Verdana"/>
                <a:cs typeface="Verdana"/>
              </a:rPr>
              <a:t>performance tests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designed to evaluate the </a:t>
            </a:r>
            <a:r>
              <a:rPr sz="1700" dirty="0">
                <a:latin typeface="Verdana"/>
                <a:cs typeface="Verdana"/>
              </a:rPr>
              <a:t>number of CPU </a:t>
            </a:r>
            <a:r>
              <a:rPr sz="1700" spc="-10" dirty="0">
                <a:latin typeface="Verdana"/>
                <a:cs typeface="Verdana"/>
              </a:rPr>
              <a:t>cycles  required </a:t>
            </a:r>
            <a:r>
              <a:rPr sz="1700" spc="-5" dirty="0">
                <a:latin typeface="Verdana"/>
                <a:cs typeface="Verdana"/>
              </a:rPr>
              <a:t>to perform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complex total interest</a:t>
            </a:r>
            <a:r>
              <a:rPr sz="1700" spc="1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calculation</a:t>
            </a:r>
            <a:endParaRPr sz="1700">
              <a:latin typeface="Verdana"/>
              <a:cs typeface="Verdana"/>
            </a:endParaRPr>
          </a:p>
          <a:p>
            <a:pPr marL="186055" marR="151765" indent="-173990">
              <a:lnSpc>
                <a:spcPct val="16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700" spc="-15" dirty="0">
                <a:latin typeface="Verdana"/>
                <a:cs typeface="Verdana"/>
              </a:rPr>
              <a:t>For </a:t>
            </a:r>
            <a:r>
              <a:rPr sz="1700" spc="-50" dirty="0">
                <a:latin typeface="Verdana"/>
                <a:cs typeface="Verdana"/>
              </a:rPr>
              <a:t>CIT, </a:t>
            </a:r>
            <a:r>
              <a:rPr sz="1700" spc="-5" dirty="0">
                <a:latin typeface="Verdana"/>
                <a:cs typeface="Verdana"/>
              </a:rPr>
              <a:t>security tests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designed </a:t>
            </a:r>
            <a:r>
              <a:rPr sz="1700" dirty="0">
                <a:latin typeface="Verdana"/>
                <a:cs typeface="Verdana"/>
              </a:rPr>
              <a:t>for </a:t>
            </a:r>
            <a:r>
              <a:rPr sz="1700" spc="-5" dirty="0">
                <a:latin typeface="Verdana"/>
                <a:cs typeface="Verdana"/>
              </a:rPr>
              <a:t>buffer </a:t>
            </a:r>
            <a:r>
              <a:rPr sz="1700" spc="-10" dirty="0">
                <a:latin typeface="Verdana"/>
                <a:cs typeface="Verdana"/>
              </a:rPr>
              <a:t>overflow vulnerabilities </a:t>
            </a:r>
            <a:r>
              <a:rPr sz="1700" spc="-5" dirty="0">
                <a:latin typeface="Verdana"/>
                <a:cs typeface="Verdana"/>
              </a:rPr>
              <a:t>due to  data passed from the user interface to the business</a:t>
            </a:r>
            <a:r>
              <a:rPr sz="1700" spc="7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logic.</a:t>
            </a:r>
            <a:endParaRPr sz="17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72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700" spc="-15" dirty="0">
                <a:latin typeface="Verdana"/>
                <a:cs typeface="Verdana"/>
              </a:rPr>
              <a:t>For </a:t>
            </a:r>
            <a:r>
              <a:rPr sz="1700" spc="-75" dirty="0">
                <a:latin typeface="Verdana"/>
                <a:cs typeface="Verdana"/>
              </a:rPr>
              <a:t>ST, </a:t>
            </a:r>
            <a:r>
              <a:rPr sz="1700" spc="-5" dirty="0">
                <a:latin typeface="Verdana"/>
                <a:cs typeface="Verdana"/>
              </a:rPr>
              <a:t>portability </a:t>
            </a:r>
            <a:r>
              <a:rPr sz="1700" dirty="0">
                <a:latin typeface="Verdana"/>
                <a:cs typeface="Verdana"/>
              </a:rPr>
              <a:t>tests are </a:t>
            </a:r>
            <a:r>
              <a:rPr sz="1700" spc="-5" dirty="0">
                <a:latin typeface="Verdana"/>
                <a:cs typeface="Verdana"/>
              </a:rPr>
              <a:t>designed </a:t>
            </a:r>
            <a:r>
              <a:rPr sz="1700" dirty="0">
                <a:latin typeface="Verdana"/>
                <a:cs typeface="Verdana"/>
              </a:rPr>
              <a:t>to </a:t>
            </a:r>
            <a:r>
              <a:rPr sz="1700" spc="-5" dirty="0">
                <a:latin typeface="Verdana"/>
                <a:cs typeface="Verdana"/>
              </a:rPr>
              <a:t>check whether </a:t>
            </a: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presentation</a:t>
            </a:r>
            <a:r>
              <a:rPr sz="1700" spc="16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layer</a:t>
            </a:r>
            <a:endParaRPr sz="1700">
              <a:latin typeface="Verdana"/>
              <a:cs typeface="Verdana"/>
            </a:endParaRPr>
          </a:p>
          <a:p>
            <a:pPr marL="186055">
              <a:lnSpc>
                <a:spcPct val="100000"/>
              </a:lnSpc>
              <a:spcBef>
                <a:spcPts val="1225"/>
              </a:spcBef>
            </a:pPr>
            <a:r>
              <a:rPr sz="1700" spc="-5" dirty="0">
                <a:latin typeface="Verdana"/>
                <a:cs typeface="Verdana"/>
              </a:rPr>
              <a:t>works </a:t>
            </a:r>
            <a:r>
              <a:rPr sz="1700" dirty="0">
                <a:latin typeface="Verdana"/>
                <a:cs typeface="Verdana"/>
              </a:rPr>
              <a:t>on </a:t>
            </a:r>
            <a:r>
              <a:rPr sz="1700" spc="-5" dirty="0">
                <a:latin typeface="Verdana"/>
                <a:cs typeface="Verdana"/>
              </a:rPr>
              <a:t>all supported browsers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10" dirty="0">
                <a:latin typeface="Verdana"/>
                <a:cs typeface="Verdana"/>
              </a:rPr>
              <a:t>mobile</a:t>
            </a:r>
            <a:r>
              <a:rPr sz="1700" spc="6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devices.</a:t>
            </a:r>
            <a:endParaRPr sz="17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710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700" spc="-15" dirty="0">
                <a:latin typeface="Verdana"/>
                <a:cs typeface="Verdana"/>
              </a:rPr>
              <a:t>For </a:t>
            </a:r>
            <a:r>
              <a:rPr sz="1700" spc="-50" dirty="0">
                <a:latin typeface="Verdana"/>
                <a:cs typeface="Verdana"/>
              </a:rPr>
              <a:t>SIT, </a:t>
            </a:r>
            <a:r>
              <a:rPr sz="1700" spc="-10" dirty="0">
                <a:latin typeface="Verdana"/>
                <a:cs typeface="Verdana"/>
              </a:rPr>
              <a:t>reliability </a:t>
            </a:r>
            <a:r>
              <a:rPr sz="1700" spc="-5" dirty="0">
                <a:latin typeface="Verdana"/>
                <a:cs typeface="Verdana"/>
              </a:rPr>
              <a:t>tests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designed to evaluate </a:t>
            </a:r>
            <a:r>
              <a:rPr sz="1700" dirty="0">
                <a:latin typeface="Verdana"/>
                <a:cs typeface="Verdana"/>
              </a:rPr>
              <a:t>system robustness </a:t>
            </a:r>
            <a:r>
              <a:rPr sz="1700" spc="-10" dirty="0">
                <a:latin typeface="Verdana"/>
                <a:cs typeface="Verdana"/>
              </a:rPr>
              <a:t>if</a:t>
            </a:r>
            <a:r>
              <a:rPr sz="1700" spc="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endParaRPr sz="1700">
              <a:latin typeface="Verdana"/>
              <a:cs typeface="Verdana"/>
            </a:endParaRPr>
          </a:p>
          <a:p>
            <a:pPr marL="186055">
              <a:lnSpc>
                <a:spcPct val="100000"/>
              </a:lnSpc>
              <a:spcBef>
                <a:spcPts val="1225"/>
              </a:spcBef>
            </a:pPr>
            <a:r>
              <a:rPr sz="1700" spc="-10" dirty="0">
                <a:latin typeface="Verdana"/>
                <a:cs typeface="Verdana"/>
              </a:rPr>
              <a:t>credit </a:t>
            </a:r>
            <a:r>
              <a:rPr sz="1700" spc="-5" dirty="0">
                <a:latin typeface="Verdana"/>
                <a:cs typeface="Verdana"/>
              </a:rPr>
              <a:t>score micro service fails </a:t>
            </a:r>
            <a:r>
              <a:rPr sz="1700" dirty="0">
                <a:latin typeface="Verdana"/>
                <a:cs typeface="Verdana"/>
              </a:rPr>
              <a:t>to</a:t>
            </a:r>
            <a:r>
              <a:rPr sz="1700" spc="7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respond.</a:t>
            </a:r>
            <a:endParaRPr sz="17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730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700" spc="-15" dirty="0">
                <a:latin typeface="Verdana"/>
                <a:cs typeface="Verdana"/>
              </a:rPr>
              <a:t>For </a:t>
            </a:r>
            <a:r>
              <a:rPr sz="1700" spc="-80" dirty="0">
                <a:latin typeface="Verdana"/>
                <a:cs typeface="Verdana"/>
              </a:rPr>
              <a:t>UAT, </a:t>
            </a:r>
            <a:r>
              <a:rPr sz="1700" spc="-5" dirty="0">
                <a:latin typeface="Verdana"/>
                <a:cs typeface="Verdana"/>
              </a:rPr>
              <a:t>usability tests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designed to evaluate the accessibility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1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endParaRPr sz="1700">
              <a:latin typeface="Verdana"/>
              <a:cs typeface="Verdana"/>
            </a:endParaRPr>
          </a:p>
          <a:p>
            <a:pPr marL="186055">
              <a:lnSpc>
                <a:spcPct val="100000"/>
              </a:lnSpc>
              <a:spcBef>
                <a:spcPts val="1225"/>
              </a:spcBef>
            </a:pPr>
            <a:r>
              <a:rPr sz="1700" spc="-10" dirty="0">
                <a:latin typeface="Verdana"/>
                <a:cs typeface="Verdana"/>
              </a:rPr>
              <a:t>banker’s credit </a:t>
            </a:r>
            <a:r>
              <a:rPr sz="1700" spc="-5" dirty="0">
                <a:latin typeface="Verdana"/>
                <a:cs typeface="Verdana"/>
              </a:rPr>
              <a:t>processing interface </a:t>
            </a:r>
            <a:r>
              <a:rPr sz="1700" dirty="0">
                <a:latin typeface="Verdana"/>
                <a:cs typeface="Verdana"/>
              </a:rPr>
              <a:t>for </a:t>
            </a:r>
            <a:r>
              <a:rPr sz="1700" spc="-10" dirty="0">
                <a:latin typeface="Verdana"/>
                <a:cs typeface="Verdana"/>
              </a:rPr>
              <a:t>people </a:t>
            </a:r>
            <a:r>
              <a:rPr sz="1700" spc="-5" dirty="0">
                <a:latin typeface="Verdana"/>
                <a:cs typeface="Verdana"/>
              </a:rPr>
              <a:t>with</a:t>
            </a:r>
            <a:r>
              <a:rPr sz="1700" spc="15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disabilities.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281" y="485394"/>
            <a:ext cx="628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006FAC"/>
                </a:solidFill>
                <a:latin typeface="Verdana"/>
                <a:cs typeface="Verdana"/>
              </a:rPr>
              <a:t>2</a:t>
            </a:r>
            <a:r>
              <a:rPr sz="1800" spc="-10" dirty="0">
                <a:solidFill>
                  <a:srgbClr val="006FAC"/>
                </a:solidFill>
                <a:latin typeface="Verdana"/>
                <a:cs typeface="Verdana"/>
              </a:rPr>
              <a:t>.</a:t>
            </a:r>
            <a:r>
              <a:rPr sz="1800" spc="5" dirty="0">
                <a:solidFill>
                  <a:srgbClr val="006FAC"/>
                </a:solidFill>
                <a:latin typeface="Verdana"/>
                <a:cs typeface="Verdana"/>
              </a:rPr>
              <a:t>3</a:t>
            </a:r>
            <a:r>
              <a:rPr sz="1800" spc="-10" dirty="0">
                <a:solidFill>
                  <a:srgbClr val="006FAC"/>
                </a:solidFill>
                <a:latin typeface="Verdana"/>
                <a:cs typeface="Verdana"/>
              </a:rPr>
              <a:t>.</a:t>
            </a:r>
            <a:r>
              <a:rPr sz="1800" dirty="0">
                <a:solidFill>
                  <a:srgbClr val="006FAC"/>
                </a:solidFill>
                <a:latin typeface="Verdana"/>
                <a:cs typeface="Verdana"/>
              </a:rPr>
              <a:t>5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9160" y="347979"/>
            <a:ext cx="40493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1800" spc="-50" dirty="0"/>
              <a:t>Test </a:t>
            </a:r>
            <a:r>
              <a:rPr sz="1800" spc="-35" dirty="0"/>
              <a:t>Types </a:t>
            </a:r>
            <a:r>
              <a:rPr sz="1800" spc="-5" dirty="0"/>
              <a:t>and </a:t>
            </a:r>
            <a:r>
              <a:rPr sz="1800" spc="-50" dirty="0"/>
              <a:t>Test </a:t>
            </a:r>
            <a:r>
              <a:rPr sz="1800" spc="-5" dirty="0"/>
              <a:t>Levels (Cont..)  Example: </a:t>
            </a:r>
            <a:r>
              <a:rPr sz="1800" spc="-10" dirty="0"/>
              <a:t>Banking</a:t>
            </a:r>
            <a:r>
              <a:rPr sz="1800" spc="25" dirty="0"/>
              <a:t> </a:t>
            </a:r>
            <a:r>
              <a:rPr sz="1800" dirty="0"/>
              <a:t>Application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289052" y="1577466"/>
            <a:ext cx="8465185" cy="4749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latin typeface="Verdana"/>
                <a:cs typeface="Verdana"/>
              </a:rPr>
              <a:t>Examples of White-box </a:t>
            </a:r>
            <a:r>
              <a:rPr sz="1700" b="1" spc="-5" dirty="0">
                <a:latin typeface="Verdana"/>
                <a:cs typeface="Verdana"/>
              </a:rPr>
              <a:t>Tests</a:t>
            </a:r>
            <a:r>
              <a:rPr sz="1700" b="1" spc="-12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186055" marR="5080" indent="-173990">
              <a:lnSpc>
                <a:spcPct val="16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  <a:tab pos="4906645" algn="l"/>
              </a:tabLst>
            </a:pPr>
            <a:r>
              <a:rPr sz="1700" spc="-15" dirty="0">
                <a:latin typeface="Verdana"/>
                <a:cs typeface="Verdana"/>
              </a:rPr>
              <a:t>For </a:t>
            </a:r>
            <a:r>
              <a:rPr sz="1700" spc="-75" dirty="0">
                <a:latin typeface="Verdana"/>
                <a:cs typeface="Verdana"/>
              </a:rPr>
              <a:t>CT, </a:t>
            </a:r>
            <a:r>
              <a:rPr sz="1700" spc="-5" dirty="0">
                <a:latin typeface="Verdana"/>
                <a:cs typeface="Verdana"/>
              </a:rPr>
              <a:t>performance tests </a:t>
            </a:r>
            <a:r>
              <a:rPr sz="1700" dirty="0">
                <a:latin typeface="Verdana"/>
                <a:cs typeface="Verdana"/>
              </a:rPr>
              <a:t>are</a:t>
            </a:r>
            <a:r>
              <a:rPr sz="1700" spc="1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designed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	achieve complete </a:t>
            </a:r>
            <a:r>
              <a:rPr sz="1700" dirty="0">
                <a:latin typeface="Verdana"/>
                <a:cs typeface="Verdana"/>
              </a:rPr>
              <a:t>statement and  </a:t>
            </a:r>
            <a:r>
              <a:rPr sz="1700" spc="-5" dirty="0">
                <a:latin typeface="Verdana"/>
                <a:cs typeface="Verdana"/>
              </a:rPr>
              <a:t>decision </a:t>
            </a:r>
            <a:r>
              <a:rPr sz="1700" spc="-15" dirty="0">
                <a:latin typeface="Verdana"/>
                <a:cs typeface="Verdana"/>
              </a:rPr>
              <a:t>coverage </a:t>
            </a:r>
            <a:r>
              <a:rPr sz="1700" dirty="0">
                <a:latin typeface="Verdana"/>
                <a:cs typeface="Verdana"/>
              </a:rPr>
              <a:t>for </a:t>
            </a:r>
            <a:r>
              <a:rPr sz="1700" spc="-5" dirty="0">
                <a:latin typeface="Verdana"/>
                <a:cs typeface="Verdana"/>
              </a:rPr>
              <a:t>all components </a:t>
            </a:r>
            <a:r>
              <a:rPr sz="1700" dirty="0">
                <a:latin typeface="Verdana"/>
                <a:cs typeface="Verdana"/>
              </a:rPr>
              <a:t>that </a:t>
            </a:r>
            <a:r>
              <a:rPr sz="1700" spc="-5" dirty="0">
                <a:latin typeface="Verdana"/>
                <a:cs typeface="Verdana"/>
              </a:rPr>
              <a:t>perform </a:t>
            </a:r>
            <a:r>
              <a:rPr sz="1700" dirty="0">
                <a:latin typeface="Verdana"/>
                <a:cs typeface="Verdana"/>
              </a:rPr>
              <a:t>financial</a:t>
            </a:r>
            <a:r>
              <a:rPr sz="1700" spc="1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calculations.</a:t>
            </a:r>
            <a:endParaRPr sz="1700">
              <a:latin typeface="Verdana"/>
              <a:cs typeface="Verdana"/>
            </a:endParaRPr>
          </a:p>
          <a:p>
            <a:pPr marL="186055" marR="93345" indent="-173990">
              <a:lnSpc>
                <a:spcPct val="16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700" spc="-15" dirty="0">
                <a:latin typeface="Verdana"/>
                <a:cs typeface="Verdana"/>
              </a:rPr>
              <a:t>For </a:t>
            </a:r>
            <a:r>
              <a:rPr sz="1700" spc="-50" dirty="0">
                <a:latin typeface="Verdana"/>
                <a:cs typeface="Verdana"/>
              </a:rPr>
              <a:t>CIT, </a:t>
            </a:r>
            <a:r>
              <a:rPr sz="1700" spc="-5" dirty="0">
                <a:latin typeface="Verdana"/>
                <a:cs typeface="Verdana"/>
              </a:rPr>
              <a:t>security tests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designed to </a:t>
            </a:r>
            <a:r>
              <a:rPr sz="1700" spc="-10" dirty="0">
                <a:latin typeface="Verdana"/>
                <a:cs typeface="Verdana"/>
              </a:rPr>
              <a:t>exercise </a:t>
            </a:r>
            <a:r>
              <a:rPr sz="1700" dirty="0">
                <a:latin typeface="Verdana"/>
                <a:cs typeface="Verdana"/>
              </a:rPr>
              <a:t>how each </a:t>
            </a:r>
            <a:r>
              <a:rPr sz="1700" spc="-5" dirty="0">
                <a:latin typeface="Verdana"/>
                <a:cs typeface="Verdana"/>
              </a:rPr>
              <a:t>screen in the  browser interface passes data to the next screen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to the business</a:t>
            </a:r>
            <a:r>
              <a:rPr sz="1700" spc="1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logic.</a:t>
            </a:r>
            <a:endParaRPr sz="17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72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700" spc="-15" dirty="0">
                <a:latin typeface="Verdana"/>
                <a:cs typeface="Verdana"/>
              </a:rPr>
              <a:t>For </a:t>
            </a:r>
            <a:r>
              <a:rPr sz="1700" spc="-75" dirty="0">
                <a:latin typeface="Verdana"/>
                <a:cs typeface="Verdana"/>
              </a:rPr>
              <a:t>ST, </a:t>
            </a:r>
            <a:r>
              <a:rPr sz="1700" dirty="0">
                <a:latin typeface="Verdana"/>
                <a:cs typeface="Verdana"/>
              </a:rPr>
              <a:t>tests are </a:t>
            </a:r>
            <a:r>
              <a:rPr sz="1700" spc="-5" dirty="0">
                <a:latin typeface="Verdana"/>
                <a:cs typeface="Verdana"/>
              </a:rPr>
              <a:t>designed </a:t>
            </a:r>
            <a:r>
              <a:rPr sz="1700" dirty="0">
                <a:latin typeface="Verdana"/>
                <a:cs typeface="Verdana"/>
              </a:rPr>
              <a:t>to </a:t>
            </a:r>
            <a:r>
              <a:rPr sz="1700" spc="-15" dirty="0">
                <a:latin typeface="Verdana"/>
                <a:cs typeface="Verdana"/>
              </a:rPr>
              <a:t>cover </a:t>
            </a:r>
            <a:r>
              <a:rPr sz="1700" spc="-5" dirty="0">
                <a:latin typeface="Verdana"/>
                <a:cs typeface="Verdana"/>
              </a:rPr>
              <a:t>sequences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web pages </a:t>
            </a:r>
            <a:r>
              <a:rPr sz="1700" dirty="0">
                <a:latin typeface="Verdana"/>
                <a:cs typeface="Verdana"/>
              </a:rPr>
              <a:t>that can</a:t>
            </a:r>
            <a:r>
              <a:rPr sz="1700" spc="19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occur</a:t>
            </a:r>
            <a:endParaRPr sz="1700">
              <a:latin typeface="Verdana"/>
              <a:cs typeface="Verdana"/>
            </a:endParaRPr>
          </a:p>
          <a:p>
            <a:pPr marL="186055">
              <a:lnSpc>
                <a:spcPct val="100000"/>
              </a:lnSpc>
              <a:spcBef>
                <a:spcPts val="1225"/>
              </a:spcBef>
            </a:pPr>
            <a:r>
              <a:rPr sz="1700" spc="-5" dirty="0">
                <a:latin typeface="Verdana"/>
                <a:cs typeface="Verdana"/>
              </a:rPr>
              <a:t>during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10" dirty="0">
                <a:latin typeface="Verdana"/>
                <a:cs typeface="Verdana"/>
              </a:rPr>
              <a:t>credit line</a:t>
            </a:r>
            <a:r>
              <a:rPr sz="1700" spc="5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application.</a:t>
            </a:r>
            <a:endParaRPr sz="17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710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700" spc="-15" dirty="0">
                <a:latin typeface="Verdana"/>
                <a:cs typeface="Verdana"/>
              </a:rPr>
              <a:t>For </a:t>
            </a:r>
            <a:r>
              <a:rPr sz="1700" spc="-50" dirty="0">
                <a:latin typeface="Verdana"/>
                <a:cs typeface="Verdana"/>
              </a:rPr>
              <a:t>SIT, </a:t>
            </a:r>
            <a:r>
              <a:rPr sz="1700" spc="-5" dirty="0">
                <a:latin typeface="Verdana"/>
                <a:cs typeface="Verdana"/>
              </a:rPr>
              <a:t>tests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designed to </a:t>
            </a:r>
            <a:r>
              <a:rPr sz="1700" spc="-10" dirty="0">
                <a:latin typeface="Verdana"/>
                <a:cs typeface="Verdana"/>
              </a:rPr>
              <a:t>exercise </a:t>
            </a:r>
            <a:r>
              <a:rPr sz="1700" spc="-5" dirty="0">
                <a:latin typeface="Verdana"/>
                <a:cs typeface="Verdana"/>
              </a:rPr>
              <a:t>all possible inquiry types sent to</a:t>
            </a:r>
            <a:r>
              <a:rPr sz="1700" spc="17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endParaRPr sz="1700">
              <a:latin typeface="Verdana"/>
              <a:cs typeface="Verdana"/>
            </a:endParaRPr>
          </a:p>
          <a:p>
            <a:pPr marL="186055">
              <a:lnSpc>
                <a:spcPct val="100000"/>
              </a:lnSpc>
              <a:spcBef>
                <a:spcPts val="1225"/>
              </a:spcBef>
            </a:pPr>
            <a:r>
              <a:rPr sz="1700" spc="-10" dirty="0">
                <a:latin typeface="Verdana"/>
                <a:cs typeface="Verdana"/>
              </a:rPr>
              <a:t>credit </a:t>
            </a:r>
            <a:r>
              <a:rPr sz="1700" spc="-5" dirty="0">
                <a:latin typeface="Verdana"/>
                <a:cs typeface="Verdana"/>
              </a:rPr>
              <a:t>score</a:t>
            </a:r>
            <a:r>
              <a:rPr sz="1700" spc="4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microservice.</a:t>
            </a:r>
            <a:endParaRPr sz="1700">
              <a:latin typeface="Verdana"/>
              <a:cs typeface="Verdana"/>
            </a:endParaRPr>
          </a:p>
          <a:p>
            <a:pPr marL="186055" marR="847090" indent="-173990">
              <a:lnSpc>
                <a:spcPct val="16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  <a:tab pos="3599815" algn="l"/>
              </a:tabLst>
            </a:pPr>
            <a:r>
              <a:rPr sz="1700" spc="-15" dirty="0">
                <a:latin typeface="Verdana"/>
                <a:cs typeface="Verdana"/>
              </a:rPr>
              <a:t>For </a:t>
            </a:r>
            <a:r>
              <a:rPr sz="1700" spc="-80" dirty="0">
                <a:latin typeface="Verdana"/>
                <a:cs typeface="Verdana"/>
              </a:rPr>
              <a:t>UAT, </a:t>
            </a:r>
            <a:r>
              <a:rPr sz="1700" spc="-5" dirty="0">
                <a:latin typeface="Verdana"/>
                <a:cs typeface="Verdana"/>
              </a:rPr>
              <a:t>tests </a:t>
            </a:r>
            <a:r>
              <a:rPr sz="1700" dirty="0">
                <a:latin typeface="Verdana"/>
                <a:cs typeface="Verdana"/>
              </a:rPr>
              <a:t>are</a:t>
            </a:r>
            <a:r>
              <a:rPr sz="1700" spc="9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designed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	</a:t>
            </a:r>
            <a:r>
              <a:rPr sz="1700" spc="-15" dirty="0">
                <a:latin typeface="Verdana"/>
                <a:cs typeface="Verdana"/>
              </a:rPr>
              <a:t>cover </a:t>
            </a:r>
            <a:r>
              <a:rPr sz="1700" spc="-5" dirty="0">
                <a:latin typeface="Verdana"/>
                <a:cs typeface="Verdana"/>
              </a:rPr>
              <a:t>all supported </a:t>
            </a:r>
            <a:r>
              <a:rPr sz="1700" dirty="0">
                <a:latin typeface="Verdana"/>
                <a:cs typeface="Verdana"/>
              </a:rPr>
              <a:t>financial </a:t>
            </a:r>
            <a:r>
              <a:rPr sz="1700" spc="-5" dirty="0">
                <a:latin typeface="Verdana"/>
                <a:cs typeface="Verdana"/>
              </a:rPr>
              <a:t>data file  structures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10" dirty="0">
                <a:latin typeface="Verdana"/>
                <a:cs typeface="Verdana"/>
              </a:rPr>
              <a:t>value ranges </a:t>
            </a:r>
            <a:r>
              <a:rPr sz="1700" dirty="0">
                <a:latin typeface="Verdana"/>
                <a:cs typeface="Verdana"/>
              </a:rPr>
              <a:t>for </a:t>
            </a:r>
            <a:r>
              <a:rPr sz="1700" spc="-10" dirty="0">
                <a:latin typeface="Verdana"/>
                <a:cs typeface="Verdana"/>
              </a:rPr>
              <a:t>bank-to-bank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transfers.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281" y="485394"/>
            <a:ext cx="628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006FAC"/>
                </a:solidFill>
                <a:latin typeface="Verdana"/>
                <a:cs typeface="Verdana"/>
              </a:rPr>
              <a:t>2</a:t>
            </a:r>
            <a:r>
              <a:rPr sz="1800" spc="-10" dirty="0">
                <a:solidFill>
                  <a:srgbClr val="006FAC"/>
                </a:solidFill>
                <a:latin typeface="Verdana"/>
                <a:cs typeface="Verdana"/>
              </a:rPr>
              <a:t>.</a:t>
            </a:r>
            <a:r>
              <a:rPr sz="1800" spc="5" dirty="0">
                <a:solidFill>
                  <a:srgbClr val="006FAC"/>
                </a:solidFill>
                <a:latin typeface="Verdana"/>
                <a:cs typeface="Verdana"/>
              </a:rPr>
              <a:t>3</a:t>
            </a:r>
            <a:r>
              <a:rPr sz="1800" spc="-10" dirty="0">
                <a:solidFill>
                  <a:srgbClr val="006FAC"/>
                </a:solidFill>
                <a:latin typeface="Verdana"/>
                <a:cs typeface="Verdana"/>
              </a:rPr>
              <a:t>.</a:t>
            </a:r>
            <a:r>
              <a:rPr sz="1800" dirty="0">
                <a:solidFill>
                  <a:srgbClr val="006FAC"/>
                </a:solidFill>
                <a:latin typeface="Verdana"/>
                <a:cs typeface="Verdana"/>
              </a:rPr>
              <a:t>5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9160" y="347979"/>
            <a:ext cx="40493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1800" spc="-50" dirty="0"/>
              <a:t>Test </a:t>
            </a:r>
            <a:r>
              <a:rPr sz="1800" spc="-35" dirty="0"/>
              <a:t>Types </a:t>
            </a:r>
            <a:r>
              <a:rPr sz="1800" spc="-5" dirty="0"/>
              <a:t>and </a:t>
            </a:r>
            <a:r>
              <a:rPr sz="1800" spc="-50" dirty="0"/>
              <a:t>Test </a:t>
            </a:r>
            <a:r>
              <a:rPr sz="1800" spc="-5" dirty="0"/>
              <a:t>Levels (Cont..)  Example: </a:t>
            </a:r>
            <a:r>
              <a:rPr sz="1800" spc="-10" dirty="0"/>
              <a:t>Banking</a:t>
            </a:r>
            <a:r>
              <a:rPr sz="1800" spc="25" dirty="0"/>
              <a:t> </a:t>
            </a:r>
            <a:r>
              <a:rPr sz="1800" dirty="0"/>
              <a:t>Application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289052" y="1577466"/>
            <a:ext cx="8555355" cy="5164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latin typeface="Verdana"/>
                <a:cs typeface="Verdana"/>
              </a:rPr>
              <a:t>Examples of </a:t>
            </a:r>
            <a:r>
              <a:rPr sz="1700" b="1" spc="-5" dirty="0">
                <a:latin typeface="Verdana"/>
                <a:cs typeface="Verdana"/>
              </a:rPr>
              <a:t>change-related Tests</a:t>
            </a:r>
            <a:r>
              <a:rPr sz="1700" b="1" spc="-11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186055" marR="852805" indent="-173990">
              <a:lnSpc>
                <a:spcPct val="16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700" spc="-15" dirty="0">
                <a:latin typeface="Verdana"/>
                <a:cs typeface="Verdana"/>
              </a:rPr>
              <a:t>For </a:t>
            </a:r>
            <a:r>
              <a:rPr sz="1700" spc="-75" dirty="0">
                <a:latin typeface="Verdana"/>
                <a:cs typeface="Verdana"/>
              </a:rPr>
              <a:t>CT, </a:t>
            </a:r>
            <a:r>
              <a:rPr sz="1700" dirty="0">
                <a:latin typeface="Verdana"/>
                <a:cs typeface="Verdana"/>
              </a:rPr>
              <a:t>automated </a:t>
            </a:r>
            <a:r>
              <a:rPr sz="1700" spc="-5" dirty="0">
                <a:latin typeface="Verdana"/>
                <a:cs typeface="Verdana"/>
              </a:rPr>
              <a:t>regression tests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10" dirty="0">
                <a:latin typeface="Verdana"/>
                <a:cs typeface="Verdana"/>
              </a:rPr>
              <a:t>built </a:t>
            </a:r>
            <a:r>
              <a:rPr sz="1700" dirty="0">
                <a:latin typeface="Verdana"/>
                <a:cs typeface="Verdana"/>
              </a:rPr>
              <a:t>for each component and  </a:t>
            </a:r>
            <a:r>
              <a:rPr sz="1700" spc="-5" dirty="0">
                <a:latin typeface="Verdana"/>
                <a:cs typeface="Verdana"/>
              </a:rPr>
              <a:t>included within the </a:t>
            </a:r>
            <a:r>
              <a:rPr sz="1700" dirty="0">
                <a:latin typeface="Verdana"/>
                <a:cs typeface="Verdana"/>
              </a:rPr>
              <a:t>continuous </a:t>
            </a:r>
            <a:r>
              <a:rPr sz="1700" spc="-5" dirty="0">
                <a:latin typeface="Verdana"/>
                <a:cs typeface="Verdana"/>
              </a:rPr>
              <a:t>integration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framework.</a:t>
            </a:r>
            <a:endParaRPr sz="1700">
              <a:latin typeface="Verdana"/>
              <a:cs typeface="Verdana"/>
            </a:endParaRPr>
          </a:p>
          <a:p>
            <a:pPr marL="186055" marR="328295" indent="-173990">
              <a:lnSpc>
                <a:spcPct val="16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700" spc="-15" dirty="0">
                <a:latin typeface="Verdana"/>
                <a:cs typeface="Verdana"/>
              </a:rPr>
              <a:t>For </a:t>
            </a:r>
            <a:r>
              <a:rPr sz="1700" spc="-50" dirty="0">
                <a:latin typeface="Verdana"/>
                <a:cs typeface="Verdana"/>
              </a:rPr>
              <a:t>CIT, </a:t>
            </a:r>
            <a:r>
              <a:rPr sz="1700" spc="-5" dirty="0">
                <a:latin typeface="Verdana"/>
                <a:cs typeface="Verdana"/>
              </a:rPr>
              <a:t>tests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designed to confirm </a:t>
            </a:r>
            <a:r>
              <a:rPr sz="1700" spc="-10" dirty="0">
                <a:latin typeface="Verdana"/>
                <a:cs typeface="Verdana"/>
              </a:rPr>
              <a:t>fixes </a:t>
            </a:r>
            <a:r>
              <a:rPr sz="1700" spc="-5" dirty="0">
                <a:latin typeface="Verdana"/>
                <a:cs typeface="Verdana"/>
              </a:rPr>
              <a:t>to interface-related defects </a:t>
            </a:r>
            <a:r>
              <a:rPr sz="1700" dirty="0">
                <a:latin typeface="Verdana"/>
                <a:cs typeface="Verdana"/>
              </a:rPr>
              <a:t>as 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spc="-10" dirty="0">
                <a:latin typeface="Verdana"/>
                <a:cs typeface="Verdana"/>
              </a:rPr>
              <a:t>fixes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checked into the code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repository.</a:t>
            </a:r>
            <a:endParaRPr sz="17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72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700" spc="-15" dirty="0">
                <a:latin typeface="Verdana"/>
                <a:cs typeface="Verdana"/>
              </a:rPr>
              <a:t>For </a:t>
            </a:r>
            <a:r>
              <a:rPr sz="1700" spc="-75" dirty="0">
                <a:latin typeface="Verdana"/>
                <a:cs typeface="Verdana"/>
              </a:rPr>
              <a:t>ST, </a:t>
            </a:r>
            <a:r>
              <a:rPr sz="1700" spc="-5" dirty="0">
                <a:latin typeface="Verdana"/>
                <a:cs typeface="Verdana"/>
              </a:rPr>
              <a:t>all tests </a:t>
            </a:r>
            <a:r>
              <a:rPr sz="1700" dirty="0">
                <a:latin typeface="Verdana"/>
                <a:cs typeface="Verdana"/>
              </a:rPr>
              <a:t>for a </a:t>
            </a:r>
            <a:r>
              <a:rPr sz="1700" spc="-10" dirty="0">
                <a:latin typeface="Verdana"/>
                <a:cs typeface="Verdana"/>
              </a:rPr>
              <a:t>given </a:t>
            </a:r>
            <a:r>
              <a:rPr sz="1700" spc="-5" dirty="0">
                <a:latin typeface="Verdana"/>
                <a:cs typeface="Verdana"/>
              </a:rPr>
              <a:t>workflow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re-executed </a:t>
            </a:r>
            <a:r>
              <a:rPr sz="1700" spc="-10" dirty="0">
                <a:latin typeface="Verdana"/>
                <a:cs typeface="Verdana"/>
              </a:rPr>
              <a:t>if </a:t>
            </a:r>
            <a:r>
              <a:rPr sz="1700" spc="-5" dirty="0">
                <a:latin typeface="Verdana"/>
                <a:cs typeface="Verdana"/>
              </a:rPr>
              <a:t>any screen </a:t>
            </a:r>
            <a:r>
              <a:rPr sz="1700" dirty="0">
                <a:latin typeface="Verdana"/>
                <a:cs typeface="Verdana"/>
              </a:rPr>
              <a:t>on</a:t>
            </a:r>
            <a:r>
              <a:rPr sz="1700" spc="17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that</a:t>
            </a:r>
            <a:endParaRPr sz="1700">
              <a:latin typeface="Verdana"/>
              <a:cs typeface="Verdana"/>
            </a:endParaRPr>
          </a:p>
          <a:p>
            <a:pPr marL="186055">
              <a:lnSpc>
                <a:spcPct val="100000"/>
              </a:lnSpc>
              <a:spcBef>
                <a:spcPts val="1225"/>
              </a:spcBef>
            </a:pPr>
            <a:r>
              <a:rPr sz="1700" spc="-5" dirty="0">
                <a:latin typeface="Verdana"/>
                <a:cs typeface="Verdana"/>
              </a:rPr>
              <a:t>workflow </a:t>
            </a:r>
            <a:r>
              <a:rPr sz="1700" dirty="0">
                <a:latin typeface="Verdana"/>
                <a:cs typeface="Verdana"/>
              </a:rPr>
              <a:t>changes.</a:t>
            </a:r>
            <a:endParaRPr sz="1700">
              <a:latin typeface="Verdana"/>
              <a:cs typeface="Verdana"/>
            </a:endParaRPr>
          </a:p>
          <a:p>
            <a:pPr marL="186055" marR="5080" indent="-173990">
              <a:lnSpc>
                <a:spcPct val="160100"/>
              </a:lnSpc>
              <a:spcBef>
                <a:spcPts val="484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700" spc="-15" dirty="0">
                <a:latin typeface="Verdana"/>
                <a:cs typeface="Verdana"/>
              </a:rPr>
              <a:t>For </a:t>
            </a:r>
            <a:r>
              <a:rPr sz="1700" spc="-50" dirty="0">
                <a:latin typeface="Verdana"/>
                <a:cs typeface="Verdana"/>
              </a:rPr>
              <a:t>SIT, </a:t>
            </a:r>
            <a:r>
              <a:rPr sz="1700" spc="-5" dirty="0">
                <a:latin typeface="Verdana"/>
                <a:cs typeface="Verdana"/>
              </a:rPr>
              <a:t>tests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the application interacting with the </a:t>
            </a:r>
            <a:r>
              <a:rPr sz="1700" spc="-10" dirty="0">
                <a:latin typeface="Verdana"/>
                <a:cs typeface="Verdana"/>
              </a:rPr>
              <a:t>credit </a:t>
            </a:r>
            <a:r>
              <a:rPr sz="1700" spc="-5" dirty="0">
                <a:latin typeface="Verdana"/>
                <a:cs typeface="Verdana"/>
              </a:rPr>
              <a:t>scoring micro  service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re-executed daily </a:t>
            </a:r>
            <a:r>
              <a:rPr sz="1700" dirty="0">
                <a:latin typeface="Verdana"/>
                <a:cs typeface="Verdana"/>
              </a:rPr>
              <a:t>as </a:t>
            </a:r>
            <a:r>
              <a:rPr sz="1700" spc="-5" dirty="0">
                <a:latin typeface="Verdana"/>
                <a:cs typeface="Verdana"/>
              </a:rPr>
              <a:t>part </a:t>
            </a:r>
            <a:r>
              <a:rPr sz="1700" dirty="0">
                <a:latin typeface="Verdana"/>
                <a:cs typeface="Verdana"/>
              </a:rPr>
              <a:t>of continuous </a:t>
            </a:r>
            <a:r>
              <a:rPr sz="1700" spc="-10" dirty="0">
                <a:latin typeface="Verdana"/>
                <a:cs typeface="Verdana"/>
              </a:rPr>
              <a:t>deployment </a:t>
            </a:r>
            <a:r>
              <a:rPr sz="1700" dirty="0">
                <a:latin typeface="Verdana"/>
                <a:cs typeface="Verdana"/>
              </a:rPr>
              <a:t>of that </a:t>
            </a:r>
            <a:r>
              <a:rPr sz="1700" spc="-5" dirty="0">
                <a:latin typeface="Verdana"/>
                <a:cs typeface="Verdana"/>
              </a:rPr>
              <a:t>micro  service.</a:t>
            </a:r>
            <a:endParaRPr sz="1700">
              <a:latin typeface="Verdana"/>
              <a:cs typeface="Verdana"/>
            </a:endParaRPr>
          </a:p>
          <a:p>
            <a:pPr marL="186055" marR="370205" indent="-173990">
              <a:lnSpc>
                <a:spcPct val="16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700" spc="-15" dirty="0">
                <a:latin typeface="Verdana"/>
                <a:cs typeface="Verdana"/>
              </a:rPr>
              <a:t>For </a:t>
            </a:r>
            <a:r>
              <a:rPr sz="1700" spc="-80" dirty="0">
                <a:latin typeface="Verdana"/>
                <a:cs typeface="Verdana"/>
              </a:rPr>
              <a:t>UAT, </a:t>
            </a:r>
            <a:r>
              <a:rPr sz="1700" spc="-5" dirty="0">
                <a:latin typeface="Verdana"/>
                <a:cs typeface="Verdana"/>
              </a:rPr>
              <a:t>all </a:t>
            </a:r>
            <a:r>
              <a:rPr sz="1700" spc="-10" dirty="0">
                <a:latin typeface="Verdana"/>
                <a:cs typeface="Verdana"/>
              </a:rPr>
              <a:t>previously-failed </a:t>
            </a:r>
            <a:r>
              <a:rPr sz="1700" spc="-5" dirty="0">
                <a:latin typeface="Verdana"/>
                <a:cs typeface="Verdana"/>
              </a:rPr>
              <a:t>tests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10" dirty="0">
                <a:latin typeface="Verdana"/>
                <a:cs typeface="Verdana"/>
              </a:rPr>
              <a:t>re-executed </a:t>
            </a:r>
            <a:r>
              <a:rPr sz="1700" dirty="0">
                <a:latin typeface="Verdana"/>
                <a:cs typeface="Verdana"/>
              </a:rPr>
              <a:t>after a </a:t>
            </a:r>
            <a:r>
              <a:rPr sz="1700" spc="-5" dirty="0">
                <a:latin typeface="Verdana"/>
                <a:cs typeface="Verdana"/>
              </a:rPr>
              <a:t>defect </a:t>
            </a:r>
            <a:r>
              <a:rPr sz="1700" dirty="0">
                <a:latin typeface="Verdana"/>
                <a:cs typeface="Verdana"/>
              </a:rPr>
              <a:t>found </a:t>
            </a:r>
            <a:r>
              <a:rPr sz="1700" spc="-10" dirty="0">
                <a:latin typeface="Verdana"/>
                <a:cs typeface="Verdana"/>
              </a:rPr>
              <a:t>in  </a:t>
            </a:r>
            <a:r>
              <a:rPr sz="1700" dirty="0">
                <a:latin typeface="Verdana"/>
                <a:cs typeface="Verdana"/>
              </a:rPr>
              <a:t>acceptance </a:t>
            </a:r>
            <a:r>
              <a:rPr sz="1700" spc="-5" dirty="0">
                <a:latin typeface="Verdana"/>
                <a:cs typeface="Verdana"/>
              </a:rPr>
              <a:t>testing </a:t>
            </a:r>
            <a:r>
              <a:rPr sz="1700" spc="-10" dirty="0">
                <a:latin typeface="Verdana"/>
                <a:cs typeface="Verdana"/>
              </a:rPr>
              <a:t>is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fixed.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3045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8500" algn="l"/>
              </a:tabLst>
            </a:pPr>
            <a:r>
              <a:rPr spc="-5" dirty="0"/>
              <a:t>2.4	</a:t>
            </a:r>
            <a:r>
              <a:rPr dirty="0"/>
              <a:t>Maintenance</a:t>
            </a:r>
            <a:r>
              <a:rPr spc="-114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052" y="1434661"/>
            <a:ext cx="8297545" cy="488886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466725" indent="-454659">
              <a:lnSpc>
                <a:spcPct val="100000"/>
              </a:lnSpc>
              <a:spcBef>
                <a:spcPts val="960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5" dirty="0">
                <a:latin typeface="Verdana"/>
                <a:cs typeface="Verdana"/>
              </a:rPr>
              <a:t>Once deployed </a:t>
            </a:r>
            <a:r>
              <a:rPr sz="1800" dirty="0">
                <a:latin typeface="Verdana"/>
                <a:cs typeface="Verdana"/>
              </a:rPr>
              <a:t>to production </a:t>
            </a:r>
            <a:r>
              <a:rPr sz="1800" spc="-5" dirty="0">
                <a:latin typeface="Verdana"/>
                <a:cs typeface="Verdana"/>
              </a:rPr>
              <a:t>environments, software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systems</a:t>
            </a:r>
            <a:endParaRPr sz="1800">
              <a:latin typeface="Verdana"/>
              <a:cs typeface="Verdana"/>
            </a:endParaRPr>
          </a:p>
          <a:p>
            <a:pPr marL="466725">
              <a:lnSpc>
                <a:spcPct val="100000"/>
              </a:lnSpc>
              <a:spcBef>
                <a:spcPts val="865"/>
              </a:spcBef>
            </a:pPr>
            <a:r>
              <a:rPr sz="1800" spc="-5" dirty="0">
                <a:latin typeface="Verdana"/>
                <a:cs typeface="Verdana"/>
              </a:rPr>
              <a:t>need to be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maintained.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 marL="466725" marR="5080" indent="-454659">
              <a:lnSpc>
                <a:spcPct val="140000"/>
              </a:lnSpc>
              <a:spcBef>
                <a:spcPts val="133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5" dirty="0">
                <a:latin typeface="Verdana"/>
                <a:cs typeface="Verdana"/>
              </a:rPr>
              <a:t>Changes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various </a:t>
            </a:r>
            <a:r>
              <a:rPr sz="1800" dirty="0">
                <a:latin typeface="Verdana"/>
                <a:cs typeface="Verdana"/>
              </a:rPr>
              <a:t>sorts are almost inevitable in </a:t>
            </a:r>
            <a:r>
              <a:rPr sz="1800" spc="-5" dirty="0">
                <a:latin typeface="Verdana"/>
                <a:cs typeface="Verdana"/>
              </a:rPr>
              <a:t>delivered software  </a:t>
            </a:r>
            <a:r>
              <a:rPr sz="1800" spc="-10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systems, either to </a:t>
            </a:r>
            <a:r>
              <a:rPr sz="1800" spc="-5" dirty="0">
                <a:latin typeface="Verdana"/>
                <a:cs typeface="Verdana"/>
              </a:rPr>
              <a:t>fix </a:t>
            </a:r>
            <a:r>
              <a:rPr sz="1800" dirty="0">
                <a:latin typeface="Verdana"/>
                <a:cs typeface="Verdana"/>
              </a:rPr>
              <a:t>defects </a:t>
            </a:r>
            <a:r>
              <a:rPr sz="1800" spc="-5" dirty="0">
                <a:latin typeface="Verdana"/>
                <a:cs typeface="Verdana"/>
              </a:rPr>
              <a:t>discovered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operational use, </a:t>
            </a:r>
            <a:r>
              <a:rPr sz="1800" dirty="0">
                <a:latin typeface="Verdana"/>
                <a:cs typeface="Verdana"/>
              </a:rPr>
              <a:t>to  add </a:t>
            </a:r>
            <a:r>
              <a:rPr sz="1800" spc="-5" dirty="0">
                <a:latin typeface="Verdana"/>
                <a:cs typeface="Verdana"/>
              </a:rPr>
              <a:t>new </a:t>
            </a:r>
            <a:r>
              <a:rPr sz="1800" spc="-15" dirty="0">
                <a:latin typeface="Verdana"/>
                <a:cs typeface="Verdana"/>
              </a:rPr>
              <a:t>functionality, </a:t>
            </a:r>
            <a:r>
              <a:rPr sz="1800" dirty="0">
                <a:latin typeface="Verdana"/>
                <a:cs typeface="Verdana"/>
              </a:rPr>
              <a:t>or to delete or alter already-delivered  </a:t>
            </a:r>
            <a:r>
              <a:rPr sz="1800" spc="-15" dirty="0">
                <a:latin typeface="Verdana"/>
                <a:cs typeface="Verdana"/>
              </a:rPr>
              <a:t>functionality.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6FAC"/>
              </a:buClr>
              <a:buFont typeface="Wingdings"/>
              <a:buChar char=""/>
            </a:pPr>
            <a:endParaRPr sz="2200">
              <a:latin typeface="Verdana"/>
              <a:cs typeface="Verdana"/>
            </a:endParaRPr>
          </a:p>
          <a:p>
            <a:pPr marL="466725" marR="31115" indent="-454659">
              <a:lnSpc>
                <a:spcPct val="140100"/>
              </a:lnSpc>
              <a:spcBef>
                <a:spcPts val="136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5" dirty="0">
                <a:latin typeface="Verdana"/>
                <a:cs typeface="Verdana"/>
              </a:rPr>
              <a:t>Maintenance </a:t>
            </a:r>
            <a:r>
              <a:rPr sz="1800" dirty="0">
                <a:latin typeface="Verdana"/>
                <a:cs typeface="Verdana"/>
              </a:rPr>
              <a:t>is also needed to </a:t>
            </a:r>
            <a:r>
              <a:rPr sz="1800" spc="-5" dirty="0">
                <a:latin typeface="Verdana"/>
                <a:cs typeface="Verdana"/>
              </a:rPr>
              <a:t>preserve </a:t>
            </a:r>
            <a:r>
              <a:rPr sz="1800" dirty="0">
                <a:latin typeface="Verdana"/>
                <a:cs typeface="Verdana"/>
              </a:rPr>
              <a:t>or </a:t>
            </a:r>
            <a:r>
              <a:rPr sz="1800" spc="-10" dirty="0">
                <a:latin typeface="Verdana"/>
                <a:cs typeface="Verdana"/>
              </a:rPr>
              <a:t>improve </a:t>
            </a:r>
            <a:r>
              <a:rPr sz="1800" spc="-5" dirty="0">
                <a:latin typeface="Verdana"/>
                <a:cs typeface="Verdana"/>
              </a:rPr>
              <a:t>non-functional  </a:t>
            </a:r>
            <a:r>
              <a:rPr sz="1800" dirty="0">
                <a:latin typeface="Verdana"/>
                <a:cs typeface="Verdana"/>
              </a:rPr>
              <a:t>quality </a:t>
            </a:r>
            <a:r>
              <a:rPr sz="1800" spc="-5" dirty="0">
                <a:latin typeface="Verdana"/>
                <a:cs typeface="Verdana"/>
              </a:rPr>
              <a:t>characteristics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 component </a:t>
            </a:r>
            <a:r>
              <a:rPr sz="1800" dirty="0">
                <a:latin typeface="Verdana"/>
                <a:cs typeface="Verdana"/>
              </a:rPr>
              <a:t>or </a:t>
            </a:r>
            <a:r>
              <a:rPr sz="1800" spc="-5" dirty="0">
                <a:latin typeface="Verdana"/>
                <a:cs typeface="Verdana"/>
              </a:rPr>
              <a:t>system </a:t>
            </a:r>
            <a:r>
              <a:rPr sz="1800" spc="-15" dirty="0">
                <a:latin typeface="Verdana"/>
                <a:cs typeface="Verdana"/>
              </a:rPr>
              <a:t>over </a:t>
            </a:r>
            <a:r>
              <a:rPr sz="1800" dirty="0">
                <a:latin typeface="Verdana"/>
                <a:cs typeface="Verdana"/>
              </a:rPr>
              <a:t>its lifetime,  especially </a:t>
            </a:r>
            <a:r>
              <a:rPr sz="1800" spc="-5" dirty="0">
                <a:latin typeface="Verdana"/>
                <a:cs typeface="Verdana"/>
              </a:rPr>
              <a:t>performance </a:t>
            </a:r>
            <a:r>
              <a:rPr sz="1800" spc="-20" dirty="0">
                <a:latin typeface="Verdana"/>
                <a:cs typeface="Verdana"/>
              </a:rPr>
              <a:t>efficiency, </a:t>
            </a:r>
            <a:r>
              <a:rPr sz="1800" spc="-10" dirty="0">
                <a:latin typeface="Verdana"/>
                <a:cs typeface="Verdana"/>
              </a:rPr>
              <a:t>compatibility, </a:t>
            </a:r>
            <a:r>
              <a:rPr sz="1800" spc="-15" dirty="0">
                <a:latin typeface="Verdana"/>
                <a:cs typeface="Verdana"/>
              </a:rPr>
              <a:t>reliability, </a:t>
            </a:r>
            <a:r>
              <a:rPr sz="1800" spc="-20" dirty="0">
                <a:latin typeface="Verdana"/>
                <a:cs typeface="Verdana"/>
              </a:rPr>
              <a:t>security,  </a:t>
            </a:r>
            <a:r>
              <a:rPr sz="1800" spc="-10" dirty="0">
                <a:latin typeface="Verdana"/>
                <a:cs typeface="Verdana"/>
              </a:rPr>
              <a:t>compatibility,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portability.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43522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8500" algn="l"/>
              </a:tabLst>
            </a:pPr>
            <a:r>
              <a:rPr spc="-5" dirty="0"/>
              <a:t>2.4	</a:t>
            </a:r>
            <a:r>
              <a:rPr dirty="0"/>
              <a:t>Maintenance </a:t>
            </a:r>
            <a:r>
              <a:rPr spc="-35" dirty="0"/>
              <a:t>Testing</a:t>
            </a:r>
            <a:r>
              <a:rPr spc="-95" dirty="0"/>
              <a:t> </a:t>
            </a:r>
            <a:r>
              <a:rPr spc="-10" dirty="0"/>
              <a:t>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052" y="1214052"/>
            <a:ext cx="8594090" cy="5396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6725" marR="5080" indent="-454659">
              <a:lnSpc>
                <a:spcPct val="149900"/>
              </a:lnSpc>
              <a:spcBef>
                <a:spcPts val="9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700" spc="-5" dirty="0">
                <a:latin typeface="Verdana"/>
                <a:cs typeface="Verdana"/>
              </a:rPr>
              <a:t>When any </a:t>
            </a:r>
            <a:r>
              <a:rPr sz="1700" dirty="0">
                <a:latin typeface="Verdana"/>
                <a:cs typeface="Verdana"/>
              </a:rPr>
              <a:t>changes are made as </a:t>
            </a:r>
            <a:r>
              <a:rPr sz="1700" spc="-5" dirty="0">
                <a:latin typeface="Verdana"/>
                <a:cs typeface="Verdana"/>
              </a:rPr>
              <a:t>part </a:t>
            </a:r>
            <a:r>
              <a:rPr sz="1700" dirty="0">
                <a:latin typeface="Verdana"/>
                <a:cs typeface="Verdana"/>
              </a:rPr>
              <a:t>of maintenance, maintenance </a:t>
            </a:r>
            <a:r>
              <a:rPr sz="1700" spc="-5" dirty="0">
                <a:latin typeface="Verdana"/>
                <a:cs typeface="Verdana"/>
              </a:rPr>
              <a:t>testing  </a:t>
            </a:r>
            <a:r>
              <a:rPr sz="1700" dirty="0">
                <a:latin typeface="Verdana"/>
                <a:cs typeface="Verdana"/>
              </a:rPr>
              <a:t>should </a:t>
            </a:r>
            <a:r>
              <a:rPr sz="1700" spc="-5" dirty="0">
                <a:latin typeface="Verdana"/>
                <a:cs typeface="Verdana"/>
              </a:rPr>
              <a:t>be performed, both to evaluate the </a:t>
            </a:r>
            <a:r>
              <a:rPr sz="1700" dirty="0">
                <a:latin typeface="Verdana"/>
                <a:cs typeface="Verdana"/>
              </a:rPr>
              <a:t>success </a:t>
            </a:r>
            <a:r>
              <a:rPr sz="1700" spc="-5" dirty="0">
                <a:latin typeface="Verdana"/>
                <a:cs typeface="Verdana"/>
              </a:rPr>
              <a:t>with which the  </a:t>
            </a:r>
            <a:r>
              <a:rPr sz="1700" dirty="0">
                <a:latin typeface="Verdana"/>
                <a:cs typeface="Verdana"/>
              </a:rPr>
              <a:t>changes </a:t>
            </a:r>
            <a:r>
              <a:rPr sz="1700" spc="-5" dirty="0">
                <a:latin typeface="Verdana"/>
                <a:cs typeface="Verdana"/>
              </a:rPr>
              <a:t>were </a:t>
            </a:r>
            <a:r>
              <a:rPr sz="1700" dirty="0">
                <a:latin typeface="Verdana"/>
                <a:cs typeface="Verdana"/>
              </a:rPr>
              <a:t>made and to check </a:t>
            </a:r>
            <a:r>
              <a:rPr sz="1700" spc="-5" dirty="0">
                <a:latin typeface="Verdana"/>
                <a:cs typeface="Verdana"/>
              </a:rPr>
              <a:t>for possible side-effects </a:t>
            </a:r>
            <a:r>
              <a:rPr sz="1700" spc="-25" dirty="0">
                <a:latin typeface="Verdana"/>
                <a:cs typeface="Verdana"/>
              </a:rPr>
              <a:t>(e.g.,  </a:t>
            </a:r>
            <a:r>
              <a:rPr sz="1700" spc="-5" dirty="0">
                <a:latin typeface="Verdana"/>
                <a:cs typeface="Verdana"/>
              </a:rPr>
              <a:t>regressions) </a:t>
            </a:r>
            <a:r>
              <a:rPr sz="1700" spc="-10" dirty="0">
                <a:latin typeface="Verdana"/>
                <a:cs typeface="Verdana"/>
              </a:rPr>
              <a:t>in </a:t>
            </a:r>
            <a:r>
              <a:rPr sz="1700" spc="-5" dirty="0">
                <a:latin typeface="Verdana"/>
                <a:cs typeface="Verdana"/>
              </a:rPr>
              <a:t>parts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system that </a:t>
            </a:r>
            <a:r>
              <a:rPr sz="1700" spc="-5" dirty="0">
                <a:latin typeface="Verdana"/>
                <a:cs typeface="Verdana"/>
              </a:rPr>
              <a:t>remain</a:t>
            </a:r>
            <a:r>
              <a:rPr sz="1700" spc="5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unchanged.</a:t>
            </a:r>
            <a:endParaRPr sz="1700">
              <a:latin typeface="Verdana"/>
              <a:cs typeface="Verdana"/>
            </a:endParaRPr>
          </a:p>
          <a:p>
            <a:pPr marL="466725" indent="-454659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700" dirty="0">
                <a:latin typeface="Verdana"/>
                <a:cs typeface="Verdana"/>
              </a:rPr>
              <a:t>Maintenance can </a:t>
            </a:r>
            <a:r>
              <a:rPr sz="1700" spc="-15" dirty="0">
                <a:latin typeface="Verdana"/>
                <a:cs typeface="Verdana"/>
              </a:rPr>
              <a:t>involve </a:t>
            </a:r>
            <a:r>
              <a:rPr sz="1700" spc="-5" dirty="0">
                <a:latin typeface="Verdana"/>
                <a:cs typeface="Verdana"/>
              </a:rPr>
              <a:t>planned releases </a:t>
            </a:r>
            <a:r>
              <a:rPr sz="1700" dirty="0">
                <a:latin typeface="Verdana"/>
                <a:cs typeface="Verdana"/>
              </a:rPr>
              <a:t>and unplanned </a:t>
            </a:r>
            <a:r>
              <a:rPr sz="1700" spc="-5" dirty="0">
                <a:latin typeface="Verdana"/>
                <a:cs typeface="Verdana"/>
              </a:rPr>
              <a:t>releases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(hot</a:t>
            </a:r>
            <a:endParaRPr sz="1700">
              <a:latin typeface="Verdana"/>
              <a:cs typeface="Verdana"/>
            </a:endParaRPr>
          </a:p>
          <a:p>
            <a:pPr marL="466725">
              <a:lnSpc>
                <a:spcPct val="100000"/>
              </a:lnSpc>
              <a:spcBef>
                <a:spcPts val="1035"/>
              </a:spcBef>
            </a:pPr>
            <a:r>
              <a:rPr sz="1700" spc="-10" dirty="0">
                <a:latin typeface="Verdana"/>
                <a:cs typeface="Verdana"/>
              </a:rPr>
              <a:t>fixes).</a:t>
            </a:r>
            <a:endParaRPr sz="1700">
              <a:latin typeface="Verdana"/>
              <a:cs typeface="Verdana"/>
            </a:endParaRPr>
          </a:p>
          <a:p>
            <a:pPr marL="466725" marR="107314" indent="-454659">
              <a:lnSpc>
                <a:spcPct val="1507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700" dirty="0">
                <a:latin typeface="Verdana"/>
                <a:cs typeface="Verdana"/>
              </a:rPr>
              <a:t>Maintenance </a:t>
            </a:r>
            <a:r>
              <a:rPr sz="1700" spc="-5" dirty="0">
                <a:latin typeface="Verdana"/>
                <a:cs typeface="Verdana"/>
              </a:rPr>
              <a:t>testing </a:t>
            </a:r>
            <a:r>
              <a:rPr sz="1700" spc="-10" dirty="0">
                <a:latin typeface="Verdana"/>
                <a:cs typeface="Verdana"/>
              </a:rPr>
              <a:t>is required </a:t>
            </a:r>
            <a:r>
              <a:rPr sz="1700" dirty="0">
                <a:latin typeface="Verdana"/>
                <a:cs typeface="Verdana"/>
              </a:rPr>
              <a:t>at </a:t>
            </a:r>
            <a:r>
              <a:rPr sz="1700" spc="-5" dirty="0">
                <a:latin typeface="Verdana"/>
                <a:cs typeface="Verdana"/>
              </a:rPr>
              <a:t>multiple test </a:t>
            </a:r>
            <a:r>
              <a:rPr sz="1700" spc="-10" dirty="0">
                <a:latin typeface="Verdana"/>
                <a:cs typeface="Verdana"/>
              </a:rPr>
              <a:t>levels, </a:t>
            </a:r>
            <a:r>
              <a:rPr sz="1700" dirty="0">
                <a:latin typeface="Verdana"/>
                <a:cs typeface="Verdana"/>
              </a:rPr>
              <a:t>using </a:t>
            </a:r>
            <a:r>
              <a:rPr sz="1700" spc="-10" dirty="0">
                <a:latin typeface="Verdana"/>
                <a:cs typeface="Verdana"/>
              </a:rPr>
              <a:t>various </a:t>
            </a:r>
            <a:r>
              <a:rPr sz="1700" spc="-5" dirty="0">
                <a:latin typeface="Verdana"/>
                <a:cs typeface="Verdana"/>
              </a:rPr>
              <a:t>test  types, based </a:t>
            </a:r>
            <a:r>
              <a:rPr sz="1700" dirty="0">
                <a:latin typeface="Verdana"/>
                <a:cs typeface="Verdana"/>
              </a:rPr>
              <a:t>on </a:t>
            </a:r>
            <a:r>
              <a:rPr sz="1700" spc="-10" dirty="0">
                <a:latin typeface="Verdana"/>
                <a:cs typeface="Verdana"/>
              </a:rPr>
              <a:t>its </a:t>
            </a:r>
            <a:r>
              <a:rPr sz="1700" spc="-5" dirty="0">
                <a:latin typeface="Verdana"/>
                <a:cs typeface="Verdana"/>
              </a:rPr>
              <a:t>scope. </a:t>
            </a:r>
            <a:r>
              <a:rPr sz="1700" dirty="0">
                <a:latin typeface="Verdana"/>
                <a:cs typeface="Verdana"/>
              </a:rPr>
              <a:t>The scope of maintenance </a:t>
            </a:r>
            <a:r>
              <a:rPr sz="1700" spc="-5" dirty="0">
                <a:latin typeface="Verdana"/>
                <a:cs typeface="Verdana"/>
              </a:rPr>
              <a:t>testing depends</a:t>
            </a:r>
            <a:r>
              <a:rPr sz="1700" spc="10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on:</a:t>
            </a:r>
            <a:endParaRPr sz="1700">
              <a:latin typeface="Verdana"/>
              <a:cs typeface="Verdana"/>
            </a:endParaRPr>
          </a:p>
          <a:p>
            <a:pPr marL="923925" marR="248285" lvl="1" indent="-393700">
              <a:lnSpc>
                <a:spcPct val="150100"/>
              </a:lnSpc>
              <a:spcBef>
                <a:spcPts val="490"/>
              </a:spcBef>
              <a:buClr>
                <a:srgbClr val="006FAC"/>
              </a:buClr>
              <a:buFont typeface="Arial"/>
              <a:buChar char="•"/>
              <a:tabLst>
                <a:tab pos="923925" algn="l"/>
                <a:tab pos="924560" algn="l"/>
              </a:tabLst>
            </a:pPr>
            <a:r>
              <a:rPr sz="1700" dirty="0">
                <a:latin typeface="Verdana"/>
                <a:cs typeface="Verdana"/>
              </a:rPr>
              <a:t>The </a:t>
            </a:r>
            <a:r>
              <a:rPr sz="1700" spc="-10" dirty="0">
                <a:latin typeface="Verdana"/>
                <a:cs typeface="Verdana"/>
              </a:rPr>
              <a:t>degree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risk of </a:t>
            </a:r>
            <a:r>
              <a:rPr sz="1700" dirty="0">
                <a:latin typeface="Verdana"/>
                <a:cs typeface="Verdana"/>
              </a:rPr>
              <a:t>the change, for </a:t>
            </a:r>
            <a:r>
              <a:rPr sz="1700" spc="-5" dirty="0">
                <a:latin typeface="Verdana"/>
                <a:cs typeface="Verdana"/>
              </a:rPr>
              <a:t>example, </a:t>
            </a: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degree </a:t>
            </a:r>
            <a:r>
              <a:rPr sz="1700" dirty="0">
                <a:latin typeface="Verdana"/>
                <a:cs typeface="Verdana"/>
              </a:rPr>
              <a:t>to </a:t>
            </a:r>
            <a:r>
              <a:rPr sz="1700" spc="-5" dirty="0">
                <a:latin typeface="Verdana"/>
                <a:cs typeface="Verdana"/>
              </a:rPr>
              <a:t>which  the </a:t>
            </a:r>
            <a:r>
              <a:rPr sz="1700" dirty="0">
                <a:latin typeface="Verdana"/>
                <a:cs typeface="Verdana"/>
              </a:rPr>
              <a:t>changed </a:t>
            </a:r>
            <a:r>
              <a:rPr sz="1700" spc="-5" dirty="0">
                <a:latin typeface="Verdana"/>
                <a:cs typeface="Verdana"/>
              </a:rPr>
              <a:t>area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software </a:t>
            </a:r>
            <a:r>
              <a:rPr sz="1700" dirty="0">
                <a:latin typeface="Verdana"/>
                <a:cs typeface="Verdana"/>
              </a:rPr>
              <a:t>communicates </a:t>
            </a:r>
            <a:r>
              <a:rPr sz="1700" spc="-5" dirty="0">
                <a:latin typeface="Verdana"/>
                <a:cs typeface="Verdana"/>
              </a:rPr>
              <a:t>with </a:t>
            </a:r>
            <a:r>
              <a:rPr sz="1700" dirty="0">
                <a:latin typeface="Verdana"/>
                <a:cs typeface="Verdana"/>
              </a:rPr>
              <a:t>other </a:t>
            </a:r>
            <a:r>
              <a:rPr sz="1700" spc="-5" dirty="0">
                <a:latin typeface="Verdana"/>
                <a:cs typeface="Verdana"/>
              </a:rPr>
              <a:t>components  </a:t>
            </a:r>
            <a:r>
              <a:rPr sz="1700" dirty="0">
                <a:latin typeface="Verdana"/>
                <a:cs typeface="Verdana"/>
              </a:rPr>
              <a:t>or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systems</a:t>
            </a:r>
            <a:endParaRPr sz="1700">
              <a:latin typeface="Verdana"/>
              <a:cs typeface="Verdana"/>
            </a:endParaRPr>
          </a:p>
          <a:p>
            <a:pPr marL="923925" lvl="1" indent="-39370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Arial"/>
              <a:buChar char="•"/>
              <a:tabLst>
                <a:tab pos="923925" algn="l"/>
                <a:tab pos="924560" algn="l"/>
              </a:tabLst>
            </a:pP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size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the existing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system</a:t>
            </a:r>
            <a:endParaRPr sz="1700">
              <a:latin typeface="Verdana"/>
              <a:cs typeface="Verdana"/>
            </a:endParaRPr>
          </a:p>
          <a:p>
            <a:pPr marL="923925" lvl="1" indent="-393700">
              <a:lnSpc>
                <a:spcPct val="100000"/>
              </a:lnSpc>
              <a:spcBef>
                <a:spcPts val="1540"/>
              </a:spcBef>
              <a:buClr>
                <a:srgbClr val="006FAC"/>
              </a:buClr>
              <a:buFont typeface="Arial"/>
              <a:buChar char="•"/>
              <a:tabLst>
                <a:tab pos="923925" algn="l"/>
                <a:tab pos="924560" algn="l"/>
              </a:tabLst>
            </a:pP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size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change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2.4.1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160" y="375665"/>
            <a:ext cx="31788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0" dirty="0">
                <a:solidFill>
                  <a:srgbClr val="006FAC"/>
                </a:solidFill>
                <a:latin typeface="Verdana"/>
                <a:cs typeface="Verdana"/>
              </a:rPr>
              <a:t>Triggers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for</a:t>
            </a:r>
            <a:r>
              <a:rPr sz="2000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6FAC"/>
                </a:solidFill>
                <a:latin typeface="Verdana"/>
                <a:cs typeface="Verdana"/>
              </a:rPr>
              <a:t>Maintenance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052" y="1425554"/>
            <a:ext cx="8299450" cy="515683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spc="-5" dirty="0">
                <a:latin typeface="Verdana"/>
                <a:cs typeface="Verdana"/>
              </a:rPr>
              <a:t>There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10" dirty="0">
                <a:latin typeface="Verdana"/>
                <a:cs typeface="Verdana"/>
              </a:rPr>
              <a:t>several </a:t>
            </a:r>
            <a:r>
              <a:rPr sz="1800" spc="-5" dirty="0">
                <a:latin typeface="Verdana"/>
                <a:cs typeface="Verdana"/>
              </a:rPr>
              <a:t>reasons </a:t>
            </a:r>
            <a:r>
              <a:rPr sz="1800" dirty="0">
                <a:latin typeface="Verdana"/>
                <a:cs typeface="Verdana"/>
              </a:rPr>
              <a:t>(triggers) </a:t>
            </a:r>
            <a:r>
              <a:rPr sz="1800" spc="-20" dirty="0">
                <a:latin typeface="Verdana"/>
                <a:cs typeface="Verdana"/>
              </a:rPr>
              <a:t>why </a:t>
            </a:r>
            <a:r>
              <a:rPr sz="1800" spc="-5" dirty="0">
                <a:latin typeface="Verdana"/>
                <a:cs typeface="Verdana"/>
              </a:rPr>
              <a:t>maintenance </a:t>
            </a:r>
            <a:r>
              <a:rPr sz="1800" dirty="0">
                <a:latin typeface="Verdana"/>
                <a:cs typeface="Verdana"/>
              </a:rPr>
              <a:t>testing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takes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Verdana"/>
                <a:cs typeface="Verdana"/>
              </a:rPr>
              <a:t>place, both </a:t>
            </a:r>
            <a:r>
              <a:rPr sz="1800" spc="-5" dirty="0">
                <a:latin typeface="Verdana"/>
                <a:cs typeface="Verdana"/>
              </a:rPr>
              <a:t>for planned </a:t>
            </a:r>
            <a:r>
              <a:rPr sz="1800" spc="-10" dirty="0">
                <a:latin typeface="Verdana"/>
                <a:cs typeface="Verdana"/>
              </a:rPr>
              <a:t>and unplanned </a:t>
            </a:r>
            <a:r>
              <a:rPr sz="1800" spc="-5" dirty="0">
                <a:latin typeface="Verdana"/>
                <a:cs typeface="Verdana"/>
              </a:rPr>
              <a:t>changes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466725" marR="5080" indent="-454659">
              <a:lnSpc>
                <a:spcPct val="15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dirty="0">
                <a:latin typeface="Verdana"/>
                <a:cs typeface="Verdana"/>
              </a:rPr>
              <a:t>Modification, </a:t>
            </a:r>
            <a:r>
              <a:rPr sz="1800" spc="-5" dirty="0">
                <a:latin typeface="Verdana"/>
                <a:cs typeface="Verdana"/>
              </a:rPr>
              <a:t>such </a:t>
            </a:r>
            <a:r>
              <a:rPr sz="1800" dirty="0">
                <a:latin typeface="Verdana"/>
                <a:cs typeface="Verdana"/>
              </a:rPr>
              <a:t>as </a:t>
            </a:r>
            <a:r>
              <a:rPr sz="1800" spc="-5" dirty="0">
                <a:latin typeface="Verdana"/>
                <a:cs typeface="Verdana"/>
              </a:rPr>
              <a:t>planned enhancements </a:t>
            </a:r>
            <a:r>
              <a:rPr sz="1800" spc="-25" dirty="0">
                <a:latin typeface="Verdana"/>
                <a:cs typeface="Verdana"/>
              </a:rPr>
              <a:t>(e.g., </a:t>
            </a:r>
            <a:r>
              <a:rPr sz="1800" dirty="0">
                <a:latin typeface="Verdana"/>
                <a:cs typeface="Verdana"/>
              </a:rPr>
              <a:t>release-based),  </a:t>
            </a:r>
            <a:r>
              <a:rPr sz="1800" spc="-5" dirty="0">
                <a:latin typeface="Verdana"/>
                <a:cs typeface="Verdana"/>
              </a:rPr>
              <a:t>corrective and </a:t>
            </a:r>
            <a:r>
              <a:rPr sz="1800" dirty="0">
                <a:latin typeface="Verdana"/>
                <a:cs typeface="Verdana"/>
              </a:rPr>
              <a:t>emergency </a:t>
            </a:r>
            <a:r>
              <a:rPr sz="1800" spc="-5" dirty="0">
                <a:latin typeface="Verdana"/>
                <a:cs typeface="Verdana"/>
              </a:rPr>
              <a:t>changes, changes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 operational  environment (such </a:t>
            </a:r>
            <a:r>
              <a:rPr sz="1800" dirty="0">
                <a:latin typeface="Verdana"/>
                <a:cs typeface="Verdana"/>
              </a:rPr>
              <a:t>as </a:t>
            </a:r>
            <a:r>
              <a:rPr sz="1800" spc="-5" dirty="0">
                <a:latin typeface="Verdana"/>
                <a:cs typeface="Verdana"/>
              </a:rPr>
              <a:t>planned operating system </a:t>
            </a:r>
            <a:r>
              <a:rPr sz="1800" dirty="0">
                <a:latin typeface="Verdana"/>
                <a:cs typeface="Verdana"/>
              </a:rPr>
              <a:t>or database  </a:t>
            </a:r>
            <a:r>
              <a:rPr sz="1800" spc="-5" dirty="0">
                <a:latin typeface="Verdana"/>
                <a:cs typeface="Verdana"/>
              </a:rPr>
              <a:t>upgrades), upgrades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20" dirty="0">
                <a:latin typeface="Verdana"/>
                <a:cs typeface="Verdana"/>
              </a:rPr>
              <a:t>COTS </a:t>
            </a:r>
            <a:r>
              <a:rPr sz="1800" spc="-5" dirty="0">
                <a:latin typeface="Verdana"/>
                <a:cs typeface="Verdana"/>
              </a:rPr>
              <a:t>software, and </a:t>
            </a:r>
            <a:r>
              <a:rPr sz="1800" dirty="0">
                <a:latin typeface="Verdana"/>
                <a:cs typeface="Verdana"/>
              </a:rPr>
              <a:t>patches </a:t>
            </a:r>
            <a:r>
              <a:rPr sz="1800" spc="-5" dirty="0">
                <a:latin typeface="Verdana"/>
                <a:cs typeface="Verdana"/>
              </a:rPr>
              <a:t>for </a:t>
            </a:r>
            <a:r>
              <a:rPr sz="1800" dirty="0">
                <a:latin typeface="Verdana"/>
                <a:cs typeface="Verdana"/>
              </a:rPr>
              <a:t>defects </a:t>
            </a:r>
            <a:r>
              <a:rPr sz="1800" spc="-5" dirty="0">
                <a:latin typeface="Verdana"/>
                <a:cs typeface="Verdana"/>
              </a:rPr>
              <a:t>and  vulnerabilities</a:t>
            </a:r>
            <a:endParaRPr sz="1800">
              <a:latin typeface="Verdana"/>
              <a:cs typeface="Verdana"/>
            </a:endParaRPr>
          </a:p>
          <a:p>
            <a:pPr marL="466725" marR="72390" indent="-454659">
              <a:lnSpc>
                <a:spcPct val="1501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5" dirty="0">
                <a:latin typeface="Verdana"/>
                <a:cs typeface="Verdana"/>
              </a:rPr>
              <a:t>Migration, such </a:t>
            </a:r>
            <a:r>
              <a:rPr sz="1800" dirty="0">
                <a:latin typeface="Verdana"/>
                <a:cs typeface="Verdana"/>
              </a:rPr>
              <a:t>as from </a:t>
            </a:r>
            <a:r>
              <a:rPr sz="1800" spc="-5" dirty="0">
                <a:latin typeface="Verdana"/>
                <a:cs typeface="Verdana"/>
              </a:rPr>
              <a:t>one </a:t>
            </a:r>
            <a:r>
              <a:rPr sz="1800" dirty="0">
                <a:latin typeface="Verdana"/>
                <a:cs typeface="Verdana"/>
              </a:rPr>
              <a:t>platform to </a:t>
            </a:r>
            <a:r>
              <a:rPr sz="1800" spc="-35" dirty="0">
                <a:latin typeface="Verdana"/>
                <a:cs typeface="Verdana"/>
              </a:rPr>
              <a:t>another, </a:t>
            </a:r>
            <a:r>
              <a:rPr sz="1800" spc="-5" dirty="0">
                <a:latin typeface="Verdana"/>
                <a:cs typeface="Verdana"/>
              </a:rPr>
              <a:t>which can </a:t>
            </a:r>
            <a:r>
              <a:rPr sz="1800" dirty="0">
                <a:latin typeface="Verdana"/>
                <a:cs typeface="Verdana"/>
              </a:rPr>
              <a:t>require  </a:t>
            </a:r>
            <a:r>
              <a:rPr sz="1800" spc="-5" dirty="0">
                <a:latin typeface="Verdana"/>
                <a:cs typeface="Verdana"/>
              </a:rPr>
              <a:t>operational </a:t>
            </a:r>
            <a:r>
              <a:rPr sz="1800" dirty="0">
                <a:latin typeface="Verdana"/>
                <a:cs typeface="Verdana"/>
              </a:rPr>
              <a:t>tests of </a:t>
            </a:r>
            <a:r>
              <a:rPr sz="1800" spc="-5" dirty="0">
                <a:latin typeface="Verdana"/>
                <a:cs typeface="Verdana"/>
              </a:rPr>
              <a:t>the new </a:t>
            </a:r>
            <a:r>
              <a:rPr sz="1800" spc="-10" dirty="0">
                <a:latin typeface="Verdana"/>
                <a:cs typeface="Verdana"/>
              </a:rPr>
              <a:t>environment </a:t>
            </a:r>
            <a:r>
              <a:rPr sz="1800" dirty="0">
                <a:latin typeface="Verdana"/>
                <a:cs typeface="Verdana"/>
              </a:rPr>
              <a:t>as well as of </a:t>
            </a:r>
            <a:r>
              <a:rPr sz="1800" spc="-5" dirty="0">
                <a:latin typeface="Verdana"/>
                <a:cs typeface="Verdana"/>
              </a:rPr>
              <a:t>the changed  software, </a:t>
            </a:r>
            <a:r>
              <a:rPr sz="1800" dirty="0">
                <a:latin typeface="Verdana"/>
                <a:cs typeface="Verdana"/>
              </a:rPr>
              <a:t>or tests of data </a:t>
            </a:r>
            <a:r>
              <a:rPr sz="1800" spc="-5" dirty="0">
                <a:latin typeface="Verdana"/>
                <a:cs typeface="Verdana"/>
              </a:rPr>
              <a:t>conversion when </a:t>
            </a:r>
            <a:r>
              <a:rPr sz="1800" dirty="0">
                <a:latin typeface="Verdana"/>
                <a:cs typeface="Verdana"/>
              </a:rPr>
              <a:t>data </a:t>
            </a:r>
            <a:r>
              <a:rPr sz="1800" spc="-5" dirty="0">
                <a:latin typeface="Verdana"/>
                <a:cs typeface="Verdana"/>
              </a:rPr>
              <a:t>from another  </a:t>
            </a:r>
            <a:r>
              <a:rPr sz="1800" dirty="0">
                <a:latin typeface="Verdana"/>
                <a:cs typeface="Verdana"/>
              </a:rPr>
              <a:t>application </a:t>
            </a:r>
            <a:r>
              <a:rPr sz="1800" spc="-5" dirty="0">
                <a:latin typeface="Verdana"/>
                <a:cs typeface="Verdana"/>
              </a:rPr>
              <a:t>will be </a:t>
            </a:r>
            <a:r>
              <a:rPr sz="1800" dirty="0">
                <a:latin typeface="Verdana"/>
                <a:cs typeface="Verdana"/>
              </a:rPr>
              <a:t>migrated </a:t>
            </a:r>
            <a:r>
              <a:rPr sz="1800" spc="-5" dirty="0">
                <a:latin typeface="Verdana"/>
                <a:cs typeface="Verdana"/>
              </a:rPr>
              <a:t>into the system being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maintained</a:t>
            </a:r>
            <a:endParaRPr sz="1800">
              <a:latin typeface="Verdana"/>
              <a:cs typeface="Verdana"/>
            </a:endParaRPr>
          </a:p>
          <a:p>
            <a:pPr marL="466725" indent="-454659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5" dirty="0">
                <a:latin typeface="Verdana"/>
                <a:cs typeface="Verdana"/>
              </a:rPr>
              <a:t>Retirement, such </a:t>
            </a:r>
            <a:r>
              <a:rPr sz="1800" dirty="0">
                <a:latin typeface="Verdana"/>
                <a:cs typeface="Verdana"/>
              </a:rPr>
              <a:t>as </a:t>
            </a:r>
            <a:r>
              <a:rPr sz="1800" spc="-5" dirty="0">
                <a:latin typeface="Verdana"/>
                <a:cs typeface="Verdana"/>
              </a:rPr>
              <a:t>when </a:t>
            </a:r>
            <a:r>
              <a:rPr sz="1800" dirty="0">
                <a:latin typeface="Verdana"/>
                <a:cs typeface="Verdana"/>
              </a:rPr>
              <a:t>an application </a:t>
            </a:r>
            <a:r>
              <a:rPr sz="1800" spc="-5" dirty="0">
                <a:latin typeface="Verdana"/>
                <a:cs typeface="Verdana"/>
              </a:rPr>
              <a:t>reaches the end </a:t>
            </a:r>
            <a:r>
              <a:rPr sz="1800" dirty="0">
                <a:latin typeface="Verdana"/>
                <a:cs typeface="Verdana"/>
              </a:rPr>
              <a:t>of its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life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2.4.2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160" y="375665"/>
            <a:ext cx="41884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Impact </a:t>
            </a:r>
            <a:r>
              <a:rPr sz="2000" dirty="0">
                <a:solidFill>
                  <a:srgbClr val="006FAC"/>
                </a:solidFill>
                <a:latin typeface="Verdana"/>
                <a:cs typeface="Verdana"/>
              </a:rPr>
              <a:t>Analysis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for</a:t>
            </a:r>
            <a:r>
              <a:rPr sz="2000" spc="-5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6FAC"/>
                </a:solidFill>
                <a:latin typeface="Verdana"/>
                <a:cs typeface="Verdana"/>
              </a:rPr>
              <a:t>Maintenance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052" y="1216524"/>
            <a:ext cx="8578215" cy="5463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49554">
              <a:lnSpc>
                <a:spcPct val="140000"/>
              </a:lnSpc>
              <a:spcBef>
                <a:spcPts val="105"/>
              </a:spcBef>
            </a:pPr>
            <a:r>
              <a:rPr sz="1800" spc="-5" dirty="0">
                <a:latin typeface="Verdana"/>
                <a:cs typeface="Verdana"/>
              </a:rPr>
              <a:t>Impact analysis </a:t>
            </a:r>
            <a:r>
              <a:rPr sz="1800" spc="-10" dirty="0">
                <a:latin typeface="Verdana"/>
                <a:cs typeface="Verdana"/>
              </a:rPr>
              <a:t>may </a:t>
            </a:r>
            <a:r>
              <a:rPr sz="1800" spc="-5" dirty="0">
                <a:latin typeface="Verdana"/>
                <a:cs typeface="Verdana"/>
              </a:rPr>
              <a:t>be done </a:t>
            </a:r>
            <a:r>
              <a:rPr sz="1800" dirty="0">
                <a:latin typeface="Verdana"/>
                <a:cs typeface="Verdana"/>
              </a:rPr>
              <a:t>before a </a:t>
            </a:r>
            <a:r>
              <a:rPr sz="1800" spc="-10" dirty="0">
                <a:latin typeface="Verdana"/>
                <a:cs typeface="Verdana"/>
              </a:rPr>
              <a:t>change </a:t>
            </a:r>
            <a:r>
              <a:rPr sz="1800" dirty="0">
                <a:latin typeface="Verdana"/>
                <a:cs typeface="Verdana"/>
              </a:rPr>
              <a:t>is made, to </a:t>
            </a:r>
            <a:r>
              <a:rPr sz="1800" spc="-5" dirty="0">
                <a:latin typeface="Verdana"/>
                <a:cs typeface="Verdana"/>
              </a:rPr>
              <a:t>help </a:t>
            </a:r>
            <a:r>
              <a:rPr sz="1800" dirty="0">
                <a:latin typeface="Verdana"/>
                <a:cs typeface="Verdana"/>
              </a:rPr>
              <a:t>decide if  </a:t>
            </a:r>
            <a:r>
              <a:rPr sz="1800" spc="-5" dirty="0">
                <a:latin typeface="Verdana"/>
                <a:cs typeface="Verdana"/>
              </a:rPr>
              <a:t>the change should </a:t>
            </a:r>
            <a:r>
              <a:rPr sz="1800" dirty="0">
                <a:latin typeface="Verdana"/>
                <a:cs typeface="Verdana"/>
              </a:rPr>
              <a:t>be made, based on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potential </a:t>
            </a:r>
            <a:r>
              <a:rPr sz="1800" spc="-5" dirty="0">
                <a:latin typeface="Verdana"/>
                <a:cs typeface="Verdana"/>
              </a:rPr>
              <a:t>consequences </a:t>
            </a:r>
            <a:r>
              <a:rPr sz="1800" dirty="0">
                <a:latin typeface="Verdana"/>
                <a:cs typeface="Verdana"/>
              </a:rPr>
              <a:t>in  other areas of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system.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800" spc="-5" dirty="0">
                <a:latin typeface="Verdana"/>
                <a:cs typeface="Verdana"/>
              </a:rPr>
              <a:t>Impact analysis </a:t>
            </a:r>
            <a:r>
              <a:rPr sz="1800" dirty="0">
                <a:latin typeface="Verdana"/>
                <a:cs typeface="Verdana"/>
              </a:rPr>
              <a:t>can be </a:t>
            </a:r>
            <a:r>
              <a:rPr sz="1800" spc="-5" dirty="0">
                <a:latin typeface="Verdana"/>
                <a:cs typeface="Verdana"/>
              </a:rPr>
              <a:t>difficult</a:t>
            </a:r>
            <a:r>
              <a:rPr sz="1800" spc="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if:</a:t>
            </a:r>
            <a:endParaRPr sz="1800">
              <a:latin typeface="Verdana"/>
              <a:cs typeface="Verdana"/>
            </a:endParaRPr>
          </a:p>
          <a:p>
            <a:pPr marL="466725" indent="-454659">
              <a:lnSpc>
                <a:spcPct val="100000"/>
              </a:lnSpc>
              <a:spcBef>
                <a:spcPts val="1370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dirty="0">
                <a:latin typeface="Verdana"/>
                <a:cs typeface="Verdana"/>
              </a:rPr>
              <a:t>Specifications </a:t>
            </a:r>
            <a:r>
              <a:rPr sz="1800" spc="-25" dirty="0">
                <a:latin typeface="Verdana"/>
                <a:cs typeface="Verdana"/>
              </a:rPr>
              <a:t>(e.g., </a:t>
            </a:r>
            <a:r>
              <a:rPr sz="1800" spc="-5" dirty="0">
                <a:latin typeface="Verdana"/>
                <a:cs typeface="Verdana"/>
              </a:rPr>
              <a:t>business </a:t>
            </a:r>
            <a:r>
              <a:rPr sz="1800" dirty="0">
                <a:latin typeface="Verdana"/>
                <a:cs typeface="Verdana"/>
              </a:rPr>
              <a:t>requirements, </a:t>
            </a:r>
            <a:r>
              <a:rPr sz="1800" spc="-5" dirty="0">
                <a:latin typeface="Verdana"/>
                <a:cs typeface="Verdana"/>
              </a:rPr>
              <a:t>user </a:t>
            </a:r>
            <a:r>
              <a:rPr sz="1800" dirty="0">
                <a:latin typeface="Verdana"/>
                <a:cs typeface="Verdana"/>
              </a:rPr>
              <a:t>stories,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architecture)</a:t>
            </a:r>
            <a:endParaRPr sz="1800">
              <a:latin typeface="Verdana"/>
              <a:cs typeface="Verdana"/>
            </a:endParaRPr>
          </a:p>
          <a:p>
            <a:pPr marL="466725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out </a:t>
            </a:r>
            <a:r>
              <a:rPr sz="1800" dirty="0">
                <a:latin typeface="Verdana"/>
                <a:cs typeface="Verdana"/>
              </a:rPr>
              <a:t>of date or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missing</a:t>
            </a:r>
            <a:endParaRPr sz="1800">
              <a:latin typeface="Verdana"/>
              <a:cs typeface="Verdana"/>
            </a:endParaRPr>
          </a:p>
          <a:p>
            <a:pPr marL="466725" indent="-454659">
              <a:lnSpc>
                <a:spcPct val="100000"/>
              </a:lnSpc>
              <a:spcBef>
                <a:spcPts val="1370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5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cases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not documented </a:t>
            </a:r>
            <a:r>
              <a:rPr sz="1800" dirty="0">
                <a:latin typeface="Verdana"/>
                <a:cs typeface="Verdana"/>
              </a:rPr>
              <a:t>or are </a:t>
            </a:r>
            <a:r>
              <a:rPr sz="1800" spc="-5" dirty="0">
                <a:latin typeface="Verdana"/>
                <a:cs typeface="Verdana"/>
              </a:rPr>
              <a:t>out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date</a:t>
            </a:r>
            <a:endParaRPr sz="1800">
              <a:latin typeface="Verdana"/>
              <a:cs typeface="Verdana"/>
            </a:endParaRPr>
          </a:p>
          <a:p>
            <a:pPr marL="466725" indent="-454659">
              <a:lnSpc>
                <a:spcPct val="100000"/>
              </a:lnSpc>
              <a:spcBef>
                <a:spcPts val="1370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dirty="0">
                <a:latin typeface="Verdana"/>
                <a:cs typeface="Verdana"/>
              </a:rPr>
              <a:t>Bi-directional traceability between tests </a:t>
            </a:r>
            <a:r>
              <a:rPr sz="1800" spc="-5" dirty="0">
                <a:latin typeface="Verdana"/>
                <a:cs typeface="Verdana"/>
              </a:rPr>
              <a:t>and the </a:t>
            </a:r>
            <a:r>
              <a:rPr sz="1800" dirty="0">
                <a:latin typeface="Verdana"/>
                <a:cs typeface="Verdana"/>
              </a:rPr>
              <a:t>test basis </a:t>
            </a:r>
            <a:r>
              <a:rPr sz="1800" spc="-5" dirty="0">
                <a:latin typeface="Verdana"/>
                <a:cs typeface="Verdana"/>
              </a:rPr>
              <a:t>has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not</a:t>
            </a:r>
            <a:endParaRPr sz="1800">
              <a:latin typeface="Verdana"/>
              <a:cs typeface="Verdana"/>
            </a:endParaRPr>
          </a:p>
          <a:p>
            <a:pPr marL="466725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latin typeface="Verdana"/>
                <a:cs typeface="Verdana"/>
              </a:rPr>
              <a:t>been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maintained</a:t>
            </a:r>
            <a:endParaRPr sz="1800">
              <a:latin typeface="Verdana"/>
              <a:cs typeface="Verdana"/>
            </a:endParaRPr>
          </a:p>
          <a:p>
            <a:pPr marL="466725" indent="-454659">
              <a:lnSpc>
                <a:spcPct val="100000"/>
              </a:lnSpc>
              <a:spcBef>
                <a:spcPts val="1370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50" dirty="0">
                <a:latin typeface="Verdana"/>
                <a:cs typeface="Verdana"/>
              </a:rPr>
              <a:t>Tool </a:t>
            </a:r>
            <a:r>
              <a:rPr sz="1800" dirty="0">
                <a:latin typeface="Verdana"/>
                <a:cs typeface="Verdana"/>
              </a:rPr>
              <a:t>support is </a:t>
            </a:r>
            <a:r>
              <a:rPr sz="1800" spc="-5" dirty="0">
                <a:latin typeface="Verdana"/>
                <a:cs typeface="Verdana"/>
              </a:rPr>
              <a:t>weak </a:t>
            </a:r>
            <a:r>
              <a:rPr sz="1800" dirty="0">
                <a:latin typeface="Verdana"/>
                <a:cs typeface="Verdana"/>
              </a:rPr>
              <a:t>or </a:t>
            </a:r>
            <a:r>
              <a:rPr sz="1800" spc="-5" dirty="0">
                <a:latin typeface="Verdana"/>
                <a:cs typeface="Verdana"/>
              </a:rPr>
              <a:t>non-existent</a:t>
            </a:r>
            <a:endParaRPr sz="1800">
              <a:latin typeface="Verdana"/>
              <a:cs typeface="Verdana"/>
            </a:endParaRPr>
          </a:p>
          <a:p>
            <a:pPr marL="466725" indent="-454659">
              <a:lnSpc>
                <a:spcPct val="100000"/>
              </a:lnSpc>
              <a:spcBef>
                <a:spcPts val="1370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10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people </a:t>
            </a:r>
            <a:r>
              <a:rPr sz="1800" spc="-15" dirty="0">
                <a:latin typeface="Verdana"/>
                <a:cs typeface="Verdana"/>
              </a:rPr>
              <a:t>involved </a:t>
            </a:r>
            <a:r>
              <a:rPr sz="1800" dirty="0">
                <a:latin typeface="Verdana"/>
                <a:cs typeface="Verdana"/>
              </a:rPr>
              <a:t>do </a:t>
            </a:r>
            <a:r>
              <a:rPr sz="1800" spc="-5" dirty="0">
                <a:latin typeface="Verdana"/>
                <a:cs typeface="Verdana"/>
              </a:rPr>
              <a:t>not </a:t>
            </a:r>
            <a:r>
              <a:rPr sz="1800" spc="-20" dirty="0">
                <a:latin typeface="Verdana"/>
                <a:cs typeface="Verdana"/>
              </a:rPr>
              <a:t>have </a:t>
            </a:r>
            <a:r>
              <a:rPr sz="1800" dirty="0">
                <a:latin typeface="Verdana"/>
                <a:cs typeface="Verdana"/>
              </a:rPr>
              <a:t>domain </a:t>
            </a:r>
            <a:r>
              <a:rPr sz="1800" spc="-5" dirty="0">
                <a:latin typeface="Verdana"/>
                <a:cs typeface="Verdana"/>
              </a:rPr>
              <a:t>and/or system</a:t>
            </a:r>
            <a:r>
              <a:rPr sz="1800" spc="8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knowledge</a:t>
            </a:r>
            <a:endParaRPr sz="1800">
              <a:latin typeface="Verdana"/>
              <a:cs typeface="Verdana"/>
            </a:endParaRPr>
          </a:p>
          <a:p>
            <a:pPr marL="466725" indent="-454659">
              <a:lnSpc>
                <a:spcPct val="100000"/>
              </a:lnSpc>
              <a:spcBef>
                <a:spcPts val="134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10" dirty="0">
                <a:latin typeface="Verdana"/>
                <a:cs typeface="Verdana"/>
              </a:rPr>
              <a:t>Insufficient </a:t>
            </a:r>
            <a:r>
              <a:rPr sz="1800" dirty="0">
                <a:latin typeface="Verdana"/>
                <a:cs typeface="Verdana"/>
              </a:rPr>
              <a:t>attention </a:t>
            </a:r>
            <a:r>
              <a:rPr sz="1800" spc="-5" dirty="0">
                <a:latin typeface="Verdana"/>
                <a:cs typeface="Verdana"/>
              </a:rPr>
              <a:t>has </a:t>
            </a:r>
            <a:r>
              <a:rPr sz="1800" dirty="0">
                <a:latin typeface="Verdana"/>
                <a:cs typeface="Verdana"/>
              </a:rPr>
              <a:t>been paid </a:t>
            </a:r>
            <a:r>
              <a:rPr sz="1800" spc="-5" dirty="0">
                <a:latin typeface="Verdana"/>
                <a:cs typeface="Verdana"/>
              </a:rPr>
              <a:t>to the software's</a:t>
            </a:r>
            <a:r>
              <a:rPr sz="1800" spc="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maintainability</a:t>
            </a:r>
            <a:endParaRPr sz="1800">
              <a:latin typeface="Verdana"/>
              <a:cs typeface="Verdana"/>
            </a:endParaRPr>
          </a:p>
          <a:p>
            <a:pPr marL="466725">
              <a:lnSpc>
                <a:spcPct val="100000"/>
              </a:lnSpc>
              <a:spcBef>
                <a:spcPts val="865"/>
              </a:spcBef>
            </a:pPr>
            <a:r>
              <a:rPr sz="1800" spc="-5" dirty="0">
                <a:latin typeface="Verdana"/>
                <a:cs typeface="Verdana"/>
              </a:rPr>
              <a:t>during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development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7712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8500" algn="l"/>
              </a:tabLst>
            </a:pPr>
            <a:r>
              <a:rPr spc="-5" dirty="0"/>
              <a:t>2.5	</a:t>
            </a:r>
            <a:r>
              <a:rPr spc="-65" dirty="0"/>
              <a:t>Test </a:t>
            </a:r>
            <a:r>
              <a:rPr spc="-10" dirty="0"/>
              <a:t>Case</a:t>
            </a:r>
            <a:r>
              <a:rPr spc="45" dirty="0"/>
              <a:t> </a:t>
            </a:r>
            <a:r>
              <a:rPr spc="-20" dirty="0"/>
              <a:t>Terminologies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312095"/>
            <a:ext cx="8833485" cy="460946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800" spc="-5" dirty="0">
                <a:latin typeface="Verdana"/>
                <a:cs typeface="Verdana"/>
              </a:rPr>
              <a:t>Pre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Condition</a:t>
            </a:r>
            <a:endParaRPr sz="1800">
              <a:latin typeface="Verdana"/>
              <a:cs typeface="Verdana"/>
            </a:endParaRPr>
          </a:p>
          <a:p>
            <a:pPr marL="189230" marR="196850" indent="-173990">
              <a:lnSpc>
                <a:spcPct val="100000"/>
              </a:lnSpc>
              <a:spcBef>
                <a:spcPts val="51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Environmental and state which </a:t>
            </a:r>
            <a:r>
              <a:rPr sz="1600" dirty="0">
                <a:latin typeface="Verdana"/>
                <a:cs typeface="Verdana"/>
              </a:rPr>
              <a:t>must be </a:t>
            </a:r>
            <a:r>
              <a:rPr sz="1600" spc="-5" dirty="0">
                <a:latin typeface="Verdana"/>
                <a:cs typeface="Verdana"/>
              </a:rPr>
              <a:t>fulfilled </a:t>
            </a:r>
            <a:r>
              <a:rPr sz="1600" spc="5" dirty="0">
                <a:latin typeface="Verdana"/>
                <a:cs typeface="Verdana"/>
              </a:rPr>
              <a:t>before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component/unit can be  executed </a:t>
            </a:r>
            <a:r>
              <a:rPr sz="1600" spc="-5" dirty="0">
                <a:latin typeface="Verdana"/>
                <a:cs typeface="Verdana"/>
              </a:rPr>
              <a:t>with </a:t>
            </a:r>
            <a:r>
              <a:rPr sz="1600" dirty="0">
                <a:latin typeface="Verdana"/>
                <a:cs typeface="Verdana"/>
              </a:rPr>
              <a:t>a </a:t>
            </a:r>
            <a:r>
              <a:rPr sz="1600" spc="-5" dirty="0">
                <a:latin typeface="Verdana"/>
                <a:cs typeface="Verdana"/>
              </a:rPr>
              <a:t>particular input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value.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1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is </a:t>
            </a:r>
            <a:r>
              <a:rPr sz="1600" dirty="0">
                <a:latin typeface="Verdana"/>
                <a:cs typeface="Verdana"/>
              </a:rPr>
              <a:t>a </a:t>
            </a:r>
            <a:r>
              <a:rPr sz="1600" spc="5" dirty="0">
                <a:latin typeface="Verdana"/>
                <a:cs typeface="Verdana"/>
              </a:rPr>
              <a:t>process for </a:t>
            </a:r>
            <a:r>
              <a:rPr sz="1600" dirty="0">
                <a:latin typeface="Verdana"/>
                <a:cs typeface="Verdana"/>
              </a:rPr>
              <a:t>deriving test information by viewing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spc="-45" dirty="0">
                <a:latin typeface="Verdana"/>
                <a:cs typeface="Verdana"/>
              </a:rPr>
              <a:t>Test</a:t>
            </a:r>
            <a:r>
              <a:rPr sz="1600" spc="-2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Basis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  <a:tab pos="3608070" algn="l"/>
              </a:tabLst>
            </a:pPr>
            <a:r>
              <a:rPr sz="1600" spc="-10" dirty="0">
                <a:latin typeface="Verdana"/>
                <a:cs typeface="Verdana"/>
              </a:rPr>
              <a:t>For </a:t>
            </a:r>
            <a:r>
              <a:rPr sz="1600" spc="-5" dirty="0">
                <a:latin typeface="Verdana"/>
                <a:cs typeface="Verdana"/>
              </a:rPr>
              <a:t>testing, </a:t>
            </a:r>
            <a:r>
              <a:rPr sz="1600" dirty="0">
                <a:latin typeface="Verdana"/>
                <a:cs typeface="Verdana"/>
              </a:rPr>
              <a:t>test basis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dirty="0">
                <a:latin typeface="Verdana"/>
                <a:cs typeface="Verdana"/>
              </a:rPr>
              <a:t> used </a:t>
            </a:r>
            <a:r>
              <a:rPr sz="1600" spc="-5" dirty="0">
                <a:latin typeface="Verdana"/>
                <a:cs typeface="Verdana"/>
              </a:rPr>
              <a:t>to	derive </a:t>
            </a:r>
            <a:r>
              <a:rPr sz="1600" dirty="0">
                <a:latin typeface="Verdana"/>
                <a:cs typeface="Verdana"/>
              </a:rPr>
              <a:t>what could be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tested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1298575" algn="l"/>
              </a:tabLst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dirty="0">
                <a:latin typeface="Verdana"/>
                <a:cs typeface="Verdana"/>
              </a:rPr>
              <a:t> basis	</a:t>
            </a:r>
            <a:r>
              <a:rPr sz="1800" spc="-5" dirty="0">
                <a:latin typeface="Verdana"/>
                <a:cs typeface="Verdana"/>
              </a:rPr>
              <a:t>includes </a:t>
            </a:r>
            <a:r>
              <a:rPr sz="1800" spc="-10" dirty="0">
                <a:latin typeface="Verdana"/>
                <a:cs typeface="Verdana"/>
              </a:rPr>
              <a:t>whatever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test are </a:t>
            </a:r>
            <a:r>
              <a:rPr sz="1800" spc="-5" dirty="0">
                <a:latin typeface="Verdana"/>
                <a:cs typeface="Verdana"/>
              </a:rPr>
              <a:t>based </a:t>
            </a:r>
            <a:r>
              <a:rPr sz="1800" dirty="0">
                <a:latin typeface="Verdana"/>
                <a:cs typeface="Verdana"/>
              </a:rPr>
              <a:t>on </a:t>
            </a:r>
            <a:r>
              <a:rPr sz="1800" spc="-5" dirty="0">
                <a:latin typeface="Verdana"/>
                <a:cs typeface="Verdana"/>
              </a:rPr>
              <a:t>such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System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Verdana"/>
                <a:cs typeface="Verdana"/>
              </a:rPr>
              <a:t>Requirement</a:t>
            </a:r>
            <a:endParaRPr sz="1800">
              <a:latin typeface="Verdana"/>
              <a:cs typeface="Verdana"/>
            </a:endParaRPr>
          </a:p>
          <a:p>
            <a:pPr marL="259079" indent="-244475">
              <a:lnSpc>
                <a:spcPct val="100000"/>
              </a:lnSpc>
              <a:spcBef>
                <a:spcPts val="490"/>
              </a:spcBef>
              <a:buClr>
                <a:srgbClr val="006FAC"/>
              </a:buClr>
              <a:buFont typeface="Wingdings"/>
              <a:buChar char=""/>
              <a:tabLst>
                <a:tab pos="259079" algn="l"/>
                <a:tab pos="259715" algn="l"/>
              </a:tabLst>
            </a:pPr>
            <a:r>
              <a:rPr sz="1600" spc="5" dirty="0">
                <a:latin typeface="Verdana"/>
                <a:cs typeface="Verdana"/>
              </a:rPr>
              <a:t>A </a:t>
            </a:r>
            <a:r>
              <a:rPr sz="1600" spc="-20" dirty="0">
                <a:latin typeface="Verdana"/>
                <a:cs typeface="Verdana"/>
              </a:rPr>
              <a:t>Technical </a:t>
            </a:r>
            <a:r>
              <a:rPr sz="1600" dirty="0">
                <a:latin typeface="Verdana"/>
                <a:cs typeface="Verdana"/>
              </a:rPr>
              <a:t>specification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spc="5" dirty="0">
                <a:latin typeface="Verdana"/>
                <a:cs typeface="Verdana"/>
              </a:rPr>
              <a:t>code </a:t>
            </a:r>
            <a:r>
              <a:rPr sz="1600" spc="-5" dirty="0">
                <a:latin typeface="Verdana"/>
                <a:cs typeface="Verdana"/>
              </a:rPr>
              <a:t>itself </a:t>
            </a:r>
            <a:r>
              <a:rPr sz="1600" dirty="0">
                <a:latin typeface="Verdana"/>
                <a:cs typeface="Verdana"/>
              </a:rPr>
              <a:t>(for </a:t>
            </a:r>
            <a:r>
              <a:rPr sz="1600" spc="-5" dirty="0">
                <a:latin typeface="Verdana"/>
                <a:cs typeface="Verdana"/>
              </a:rPr>
              <a:t>structural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testing)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A </a:t>
            </a:r>
            <a:r>
              <a:rPr sz="1600" dirty="0">
                <a:latin typeface="Verdana"/>
                <a:cs typeface="Verdana"/>
              </a:rPr>
              <a:t>business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process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Condition</a:t>
            </a:r>
            <a:endParaRPr sz="1800">
              <a:latin typeface="Verdana"/>
              <a:cs typeface="Verdana"/>
            </a:endParaRPr>
          </a:p>
          <a:p>
            <a:pPr marL="189230" marR="5080" indent="-173990">
              <a:lnSpc>
                <a:spcPct val="100000"/>
              </a:lnSpc>
              <a:spcBef>
                <a:spcPts val="51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10" dirty="0">
                <a:latin typeface="Verdana"/>
                <a:cs typeface="Verdana"/>
              </a:rPr>
              <a:t>It </a:t>
            </a:r>
            <a:r>
              <a:rPr sz="1600" spc="-5" dirty="0">
                <a:latin typeface="Verdana"/>
                <a:cs typeface="Verdana"/>
              </a:rPr>
              <a:t>is </a:t>
            </a:r>
            <a:r>
              <a:rPr sz="1600" dirty="0">
                <a:latin typeface="Verdana"/>
                <a:cs typeface="Verdana"/>
              </a:rPr>
              <a:t>a set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rules under </a:t>
            </a:r>
            <a:r>
              <a:rPr sz="1600" spc="-5" dirty="0">
                <a:latin typeface="Verdana"/>
                <a:cs typeface="Verdana"/>
              </a:rPr>
              <a:t>which </a:t>
            </a:r>
            <a:r>
              <a:rPr sz="1600" dirty="0">
                <a:latin typeface="Verdana"/>
                <a:cs typeface="Verdana"/>
              </a:rPr>
              <a:t>a tester </a:t>
            </a:r>
            <a:r>
              <a:rPr sz="1600" spc="-5" dirty="0">
                <a:latin typeface="Verdana"/>
                <a:cs typeface="Verdana"/>
              </a:rPr>
              <a:t>will </a:t>
            </a:r>
            <a:r>
              <a:rPr sz="1600" dirty="0">
                <a:latin typeface="Verdana"/>
                <a:cs typeface="Verdana"/>
              </a:rPr>
              <a:t>determine </a:t>
            </a:r>
            <a:r>
              <a:rPr sz="1600" spc="-5" dirty="0">
                <a:latin typeface="Verdana"/>
                <a:cs typeface="Verdana"/>
              </a:rPr>
              <a:t>if </a:t>
            </a:r>
            <a:r>
              <a:rPr sz="1600" dirty="0">
                <a:latin typeface="Verdana"/>
                <a:cs typeface="Verdana"/>
              </a:rPr>
              <a:t>a requirement </a:t>
            </a:r>
            <a:r>
              <a:rPr sz="1600" spc="-5" dirty="0">
                <a:latin typeface="Verdana"/>
                <a:cs typeface="Verdana"/>
              </a:rPr>
              <a:t>is partially </a:t>
            </a:r>
            <a:r>
              <a:rPr sz="1600" spc="5" dirty="0">
                <a:latin typeface="Verdana"/>
                <a:cs typeface="Verdana"/>
              </a:rPr>
              <a:t>or  </a:t>
            </a:r>
            <a:r>
              <a:rPr sz="1600" spc="-5" dirty="0">
                <a:latin typeface="Verdana"/>
                <a:cs typeface="Verdana"/>
              </a:rPr>
              <a:t>fully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satisfied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One test condition </a:t>
            </a:r>
            <a:r>
              <a:rPr sz="1600" spc="-5" dirty="0">
                <a:latin typeface="Verdana"/>
                <a:cs typeface="Verdana"/>
              </a:rPr>
              <a:t>will </a:t>
            </a:r>
            <a:r>
              <a:rPr sz="1600" spc="-15" dirty="0">
                <a:latin typeface="Verdana"/>
                <a:cs typeface="Verdana"/>
              </a:rPr>
              <a:t>have </a:t>
            </a:r>
            <a:r>
              <a:rPr sz="1600" spc="-5" dirty="0">
                <a:latin typeface="Verdana"/>
                <a:cs typeface="Verdana"/>
              </a:rPr>
              <a:t>multiple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4040504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Test </a:t>
            </a:r>
            <a:r>
              <a:rPr spc="-10" dirty="0"/>
              <a:t>Case </a:t>
            </a:r>
            <a:r>
              <a:rPr spc="-20" dirty="0"/>
              <a:t>Terminologies</a:t>
            </a:r>
            <a:r>
              <a:rPr spc="45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373400"/>
            <a:ext cx="8733790" cy="488696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Scenario</a:t>
            </a:r>
            <a:endParaRPr sz="1800">
              <a:latin typeface="Verdana"/>
              <a:cs typeface="Verdana"/>
            </a:endParaRPr>
          </a:p>
          <a:p>
            <a:pPr marL="189230" marR="5080" indent="-173990">
              <a:lnSpc>
                <a:spcPts val="1730"/>
              </a:lnSpc>
              <a:spcBef>
                <a:spcPts val="54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  <a:tab pos="7672705" algn="l"/>
              </a:tabLst>
            </a:pPr>
            <a:r>
              <a:rPr sz="1600" spc="15" dirty="0">
                <a:latin typeface="Verdana"/>
                <a:cs typeface="Verdana"/>
              </a:rPr>
              <a:t>I</a:t>
            </a:r>
            <a:r>
              <a:rPr sz="1600" dirty="0">
                <a:latin typeface="Verdana"/>
                <a:cs typeface="Verdana"/>
              </a:rPr>
              <a:t>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dirty="0">
                <a:latin typeface="Verdana"/>
                <a:cs typeface="Verdana"/>
              </a:rPr>
              <a:t>s</a:t>
            </a:r>
            <a:r>
              <a:rPr sz="1600" spc="-10" dirty="0">
                <a:latin typeface="Verdana"/>
                <a:cs typeface="Verdana"/>
              </a:rPr>
              <a:t> a</a:t>
            </a:r>
            <a:r>
              <a:rPr sz="1600" spc="5" dirty="0">
                <a:latin typeface="Verdana"/>
                <a:cs typeface="Verdana"/>
              </a:rPr>
              <a:t>n</a:t>
            </a:r>
            <a:r>
              <a:rPr sz="1600" dirty="0">
                <a:latin typeface="Verdana"/>
                <a:cs typeface="Verdana"/>
              </a:rPr>
              <a:t> e</a:t>
            </a:r>
            <a:r>
              <a:rPr sz="1600" spc="-5" dirty="0">
                <a:latin typeface="Verdana"/>
                <a:cs typeface="Verdana"/>
              </a:rPr>
              <a:t>n</a:t>
            </a:r>
            <a:r>
              <a:rPr sz="1600" spc="15" dirty="0">
                <a:latin typeface="Verdana"/>
                <a:cs typeface="Verdana"/>
              </a:rPr>
              <a:t>d</a:t>
            </a:r>
            <a:r>
              <a:rPr sz="1600" spc="-15" dirty="0">
                <a:latin typeface="Verdana"/>
                <a:cs typeface="Verdana"/>
              </a:rPr>
              <a:t>-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10" dirty="0">
                <a:latin typeface="Verdana"/>
                <a:cs typeface="Verdana"/>
              </a:rPr>
              <a:t>o</a:t>
            </a:r>
            <a:r>
              <a:rPr sz="1600" spc="-15" dirty="0">
                <a:latin typeface="Verdana"/>
                <a:cs typeface="Verdana"/>
              </a:rPr>
              <a:t>-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5" dirty="0">
                <a:latin typeface="Verdana"/>
                <a:cs typeface="Verdana"/>
              </a:rPr>
              <a:t>n</a:t>
            </a:r>
            <a:r>
              <a:rPr sz="1600" spc="5" dirty="0">
                <a:latin typeface="Verdana"/>
                <a:cs typeface="Verdana"/>
              </a:rPr>
              <a:t>d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</a:t>
            </a:r>
            <a:r>
              <a:rPr sz="1600" spc="-10" dirty="0">
                <a:latin typeface="Verdana"/>
                <a:cs typeface="Verdana"/>
              </a:rPr>
              <a:t>l</a:t>
            </a:r>
            <a:r>
              <a:rPr sz="1600" spc="5" dirty="0">
                <a:latin typeface="Verdana"/>
                <a:cs typeface="Verdana"/>
              </a:rPr>
              <a:t>ow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f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</a:t>
            </a:r>
            <a:r>
              <a:rPr sz="1600" spc="5" dirty="0">
                <a:latin typeface="Verdana"/>
                <a:cs typeface="Verdana"/>
              </a:rPr>
              <a:t>ombi</a:t>
            </a:r>
            <a:r>
              <a:rPr sz="1600" spc="-10" dirty="0">
                <a:latin typeface="Verdana"/>
                <a:cs typeface="Verdana"/>
              </a:rPr>
              <a:t>nati</a:t>
            </a:r>
            <a:r>
              <a:rPr sz="1600" spc="5" dirty="0">
                <a:latin typeface="Verdana"/>
                <a:cs typeface="Verdana"/>
              </a:rPr>
              <a:t>on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f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dirty="0">
                <a:latin typeface="Verdana"/>
                <a:cs typeface="Verdana"/>
              </a:rPr>
              <a:t>est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</a:t>
            </a:r>
            <a:r>
              <a:rPr sz="1600" spc="5" dirty="0">
                <a:latin typeface="Verdana"/>
                <a:cs typeface="Verdana"/>
              </a:rPr>
              <a:t>o</a:t>
            </a:r>
            <a:r>
              <a:rPr sz="1600" spc="-5" dirty="0">
                <a:latin typeface="Verdana"/>
                <a:cs typeface="Verdana"/>
              </a:rPr>
              <a:t>n</a:t>
            </a:r>
            <a:r>
              <a:rPr sz="1600" spc="5" dirty="0">
                <a:latin typeface="Verdana"/>
                <a:cs typeface="Verdana"/>
              </a:rPr>
              <a:t>d</a:t>
            </a:r>
            <a:r>
              <a:rPr sz="1600" spc="-10" dirty="0">
                <a:latin typeface="Verdana"/>
                <a:cs typeface="Verdana"/>
              </a:rPr>
              <a:t>iti</a:t>
            </a:r>
            <a:r>
              <a:rPr sz="1600" spc="5" dirty="0">
                <a:latin typeface="Verdana"/>
                <a:cs typeface="Verdana"/>
              </a:rPr>
              <a:t>o</a:t>
            </a:r>
            <a:r>
              <a:rPr sz="1600" spc="-5" dirty="0">
                <a:latin typeface="Verdana"/>
                <a:cs typeface="Verdana"/>
              </a:rPr>
              <a:t>n</a:t>
            </a:r>
            <a:r>
              <a:rPr sz="1600" dirty="0">
                <a:latin typeface="Verdana"/>
                <a:cs typeface="Verdana"/>
              </a:rPr>
              <a:t>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&amp;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dirty="0">
                <a:latin typeface="Verdana"/>
                <a:cs typeface="Verdana"/>
              </a:rPr>
              <a:t>est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cases	</a:t>
            </a:r>
            <a:r>
              <a:rPr sz="1600" spc="-10" dirty="0">
                <a:latin typeface="Verdana"/>
                <a:cs typeface="Verdana"/>
              </a:rPr>
              <a:t>int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10" dirty="0">
                <a:latin typeface="Verdana"/>
                <a:cs typeface="Verdana"/>
              </a:rPr>
              <a:t>g</a:t>
            </a:r>
            <a:r>
              <a:rPr sz="1600" spc="-15" dirty="0">
                <a:latin typeface="Verdana"/>
                <a:cs typeface="Verdana"/>
              </a:rPr>
              <a:t>r</a:t>
            </a:r>
            <a:r>
              <a:rPr sz="1600" spc="-10" dirty="0">
                <a:latin typeface="Verdana"/>
                <a:cs typeface="Verdana"/>
              </a:rPr>
              <a:t>at</a:t>
            </a:r>
            <a:r>
              <a:rPr sz="1600" dirty="0">
                <a:latin typeface="Verdana"/>
                <a:cs typeface="Verdana"/>
              </a:rPr>
              <a:t>ed  </a:t>
            </a:r>
            <a:r>
              <a:rPr sz="1600" spc="-5" dirty="0">
                <a:latin typeface="Verdana"/>
                <a:cs typeface="Verdana"/>
              </a:rPr>
              <a:t>in </a:t>
            </a:r>
            <a:r>
              <a:rPr sz="1600" dirty="0">
                <a:latin typeface="Verdana"/>
                <a:cs typeface="Verdana"/>
              </a:rPr>
              <a:t>a logical sequence, covering a business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processes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28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This </a:t>
            </a:r>
            <a:r>
              <a:rPr sz="1600" dirty="0">
                <a:latin typeface="Verdana"/>
                <a:cs typeface="Verdana"/>
              </a:rPr>
              <a:t>clearly </a:t>
            </a:r>
            <a:r>
              <a:rPr sz="1600" spc="-5" dirty="0">
                <a:latin typeface="Verdana"/>
                <a:cs typeface="Verdana"/>
              </a:rPr>
              <a:t>states </a:t>
            </a:r>
            <a:r>
              <a:rPr sz="1600" dirty="0">
                <a:latin typeface="Verdana"/>
                <a:cs typeface="Verdana"/>
              </a:rPr>
              <a:t>what needs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dirty="0">
                <a:latin typeface="Verdana"/>
                <a:cs typeface="Verdana"/>
              </a:rPr>
              <a:t>be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tested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31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One test condition </a:t>
            </a:r>
            <a:r>
              <a:rPr sz="1600" spc="-5" dirty="0">
                <a:latin typeface="Verdana"/>
                <a:cs typeface="Verdana"/>
              </a:rPr>
              <a:t>will </a:t>
            </a:r>
            <a:r>
              <a:rPr sz="1600" spc="-15" dirty="0">
                <a:latin typeface="Verdana"/>
                <a:cs typeface="Verdana"/>
              </a:rPr>
              <a:t>have </a:t>
            </a:r>
            <a:r>
              <a:rPr sz="1600" spc="-5" dirty="0">
                <a:latin typeface="Verdana"/>
                <a:cs typeface="Verdana"/>
              </a:rPr>
              <a:t>multiple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800" spc="-5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Procedure </a:t>
            </a:r>
            <a:r>
              <a:rPr sz="1800" spc="-45" dirty="0">
                <a:latin typeface="Verdana"/>
                <a:cs typeface="Verdana"/>
              </a:rPr>
              <a:t>(Test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Steps)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29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A </a:t>
            </a:r>
            <a:r>
              <a:rPr sz="1600" spc="-5" dirty="0">
                <a:latin typeface="Verdana"/>
                <a:cs typeface="Verdana"/>
              </a:rPr>
              <a:t>detailed </a:t>
            </a:r>
            <a:r>
              <a:rPr sz="1600" dirty="0">
                <a:latin typeface="Verdana"/>
                <a:cs typeface="Verdana"/>
              </a:rPr>
              <a:t>description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steps </a:t>
            </a:r>
            <a:r>
              <a:rPr sz="1600" spc="-5" dirty="0">
                <a:latin typeface="Verdana"/>
                <a:cs typeface="Verdana"/>
              </a:rPr>
              <a:t>to execute the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Data/Input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32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Inputs </a:t>
            </a:r>
            <a:r>
              <a:rPr sz="1600" spc="5" dirty="0">
                <a:latin typeface="Verdana"/>
                <a:cs typeface="Verdana"/>
              </a:rPr>
              <a:t>&amp; </a:t>
            </a:r>
            <a:r>
              <a:rPr sz="1600" spc="-5" dirty="0">
                <a:latin typeface="Verdana"/>
                <a:cs typeface="Verdana"/>
              </a:rPr>
              <a:t>its combinations/variables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used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800" dirty="0">
                <a:latin typeface="Verdana"/>
                <a:cs typeface="Verdana"/>
              </a:rPr>
              <a:t>Expected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Output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32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This is the </a:t>
            </a:r>
            <a:r>
              <a:rPr sz="1600" dirty="0">
                <a:latin typeface="Verdana"/>
                <a:cs typeface="Verdana"/>
              </a:rPr>
              <a:t>expected output </a:t>
            </a:r>
            <a:r>
              <a:rPr sz="1600" spc="5" dirty="0">
                <a:latin typeface="Verdana"/>
                <a:cs typeface="Verdana"/>
              </a:rPr>
              <a:t>for </a:t>
            </a:r>
            <a:r>
              <a:rPr sz="1600" spc="-15" dirty="0">
                <a:latin typeface="Verdana"/>
                <a:cs typeface="Verdana"/>
              </a:rPr>
              <a:t>any </a:t>
            </a:r>
            <a:r>
              <a:rPr sz="1600" dirty="0">
                <a:latin typeface="Verdana"/>
                <a:cs typeface="Verdana"/>
              </a:rPr>
              <a:t>test case </a:t>
            </a:r>
            <a:r>
              <a:rPr sz="1600" spc="5" dirty="0">
                <a:latin typeface="Verdana"/>
                <a:cs typeface="Verdana"/>
              </a:rPr>
              <a:t>or </a:t>
            </a:r>
            <a:r>
              <a:rPr sz="1600" spc="-15" dirty="0">
                <a:latin typeface="Verdana"/>
                <a:cs typeface="Verdana"/>
              </a:rPr>
              <a:t>any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scenario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800" spc="-5" dirty="0">
                <a:latin typeface="Verdana"/>
                <a:cs typeface="Verdana"/>
              </a:rPr>
              <a:t>Actual Output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30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This is the actual </a:t>
            </a:r>
            <a:r>
              <a:rPr sz="1600" dirty="0">
                <a:latin typeface="Verdana"/>
                <a:cs typeface="Verdana"/>
              </a:rPr>
              <a:t>result which occurs after </a:t>
            </a:r>
            <a:r>
              <a:rPr sz="1600" spc="-5" dirty="0">
                <a:latin typeface="Verdana"/>
                <a:cs typeface="Verdana"/>
              </a:rPr>
              <a:t>executing the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10" dirty="0">
                <a:latin typeface="Verdana"/>
                <a:cs typeface="Verdana"/>
              </a:rPr>
              <a:t> Result/Status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ts val="1825"/>
              </a:lnSpc>
              <a:spcBef>
                <a:spcPts val="32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15" dirty="0">
                <a:latin typeface="Verdana"/>
                <a:cs typeface="Verdana"/>
              </a:rPr>
              <a:t>Pass </a:t>
            </a:r>
            <a:r>
              <a:rPr sz="1600" dirty="0">
                <a:latin typeface="Verdana"/>
                <a:cs typeface="Verdana"/>
              </a:rPr>
              <a:t>/ </a:t>
            </a:r>
            <a:r>
              <a:rPr sz="1600" spc="-20" dirty="0">
                <a:latin typeface="Verdana"/>
                <a:cs typeface="Verdana"/>
              </a:rPr>
              <a:t>Fail </a:t>
            </a:r>
            <a:r>
              <a:rPr sz="1600" spc="5" dirty="0">
                <a:latin typeface="Verdana"/>
                <a:cs typeface="Verdana"/>
              </a:rPr>
              <a:t>– </a:t>
            </a:r>
            <a:r>
              <a:rPr sz="1600" spc="10" dirty="0">
                <a:latin typeface="Verdana"/>
                <a:cs typeface="Verdana"/>
              </a:rPr>
              <a:t>If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program </a:t>
            </a:r>
            <a:r>
              <a:rPr sz="1600" spc="5" dirty="0">
                <a:latin typeface="Verdana"/>
                <a:cs typeface="Verdana"/>
              </a:rPr>
              <a:t>works </a:t>
            </a:r>
            <a:r>
              <a:rPr sz="1600" dirty="0">
                <a:latin typeface="Verdana"/>
                <a:cs typeface="Verdana"/>
              </a:rPr>
              <a:t>as </a:t>
            </a:r>
            <a:r>
              <a:rPr sz="1600" spc="-5" dirty="0">
                <a:latin typeface="Verdana"/>
                <a:cs typeface="Verdana"/>
              </a:rPr>
              <a:t>given in the </a:t>
            </a:r>
            <a:r>
              <a:rPr sz="1600" dirty="0">
                <a:latin typeface="Verdana"/>
                <a:cs typeface="Verdana"/>
              </a:rPr>
              <a:t>specification, </a:t>
            </a:r>
            <a:r>
              <a:rPr sz="1600" spc="-5" dirty="0">
                <a:latin typeface="Verdana"/>
                <a:cs typeface="Verdana"/>
              </a:rPr>
              <a:t>it is </a:t>
            </a:r>
            <a:r>
              <a:rPr sz="1600" dirty="0">
                <a:latin typeface="Verdana"/>
                <a:cs typeface="Verdana"/>
              </a:rPr>
              <a:t>said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Pass</a:t>
            </a:r>
            <a:endParaRPr sz="1600">
              <a:latin typeface="Verdana"/>
              <a:cs typeface="Verdana"/>
            </a:endParaRPr>
          </a:p>
          <a:p>
            <a:pPr marL="189230">
              <a:lnSpc>
                <a:spcPts val="1825"/>
              </a:lnSpc>
            </a:pPr>
            <a:r>
              <a:rPr sz="1600" dirty="0">
                <a:latin typeface="Verdana"/>
                <a:cs typeface="Verdana"/>
              </a:rPr>
              <a:t>otherwise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Fail.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31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15" dirty="0">
                <a:latin typeface="Verdana"/>
                <a:cs typeface="Verdana"/>
              </a:rPr>
              <a:t>Failed </a:t>
            </a:r>
            <a:r>
              <a:rPr sz="1600" dirty="0">
                <a:latin typeface="Verdana"/>
                <a:cs typeface="Verdana"/>
              </a:rPr>
              <a:t>test cases </a:t>
            </a:r>
            <a:r>
              <a:rPr sz="1600" spc="-10" dirty="0">
                <a:latin typeface="Verdana"/>
                <a:cs typeface="Verdana"/>
              </a:rPr>
              <a:t>may </a:t>
            </a:r>
            <a:r>
              <a:rPr sz="1600" dirty="0">
                <a:latin typeface="Verdana"/>
                <a:cs typeface="Verdana"/>
              </a:rPr>
              <a:t>lead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spc="5" dirty="0">
                <a:latin typeface="Verdana"/>
                <a:cs typeface="Verdana"/>
              </a:rPr>
              <a:t>code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rework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5882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Other</a:t>
            </a:r>
            <a:r>
              <a:rPr spc="-50" dirty="0"/>
              <a:t> </a:t>
            </a:r>
            <a:r>
              <a:rPr spc="-20" dirty="0"/>
              <a:t>Terminologies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79930"/>
            <a:ext cx="8854440" cy="2417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5745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Suite </a:t>
            </a:r>
            <a:r>
              <a:rPr sz="1800" dirty="0">
                <a:latin typeface="Verdana"/>
                <a:cs typeface="Verdana"/>
              </a:rPr>
              <a:t>– A set </a:t>
            </a:r>
            <a:r>
              <a:rPr sz="1800" spc="5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individual </a:t>
            </a:r>
            <a:r>
              <a:rPr sz="1800" dirty="0">
                <a:latin typeface="Verdana"/>
                <a:cs typeface="Verdana"/>
              </a:rPr>
              <a:t>test cases/scenarios </a:t>
            </a:r>
            <a:r>
              <a:rPr sz="1800" spc="-5" dirty="0">
                <a:latin typeface="Verdana"/>
                <a:cs typeface="Verdana"/>
              </a:rPr>
              <a:t>that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executed </a:t>
            </a:r>
            <a:r>
              <a:rPr sz="1800" dirty="0">
                <a:latin typeface="Verdana"/>
                <a:cs typeface="Verdana"/>
              </a:rPr>
              <a:t>as a  package, in a particular </a:t>
            </a:r>
            <a:r>
              <a:rPr sz="1800" spc="-5" dirty="0">
                <a:latin typeface="Verdana"/>
                <a:cs typeface="Verdana"/>
              </a:rPr>
              <a:t>sequence </a:t>
            </a:r>
            <a:r>
              <a:rPr sz="1800" spc="-10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to test a particular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aspect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E.g. </a:t>
            </a:r>
            <a:r>
              <a:rPr sz="1600" spc="-45" dirty="0">
                <a:latin typeface="Verdana"/>
                <a:cs typeface="Verdana"/>
              </a:rPr>
              <a:t>Test </a:t>
            </a:r>
            <a:r>
              <a:rPr sz="1600" spc="-5" dirty="0">
                <a:latin typeface="Verdana"/>
                <a:cs typeface="Verdana"/>
              </a:rPr>
              <a:t>Suite </a:t>
            </a:r>
            <a:r>
              <a:rPr sz="1600" spc="5" dirty="0">
                <a:latin typeface="Verdana"/>
                <a:cs typeface="Verdana"/>
              </a:rPr>
              <a:t>for </a:t>
            </a:r>
            <a:r>
              <a:rPr sz="1600" dirty="0">
                <a:latin typeface="Verdana"/>
                <a:cs typeface="Verdana"/>
              </a:rPr>
              <a:t>a GUI </a:t>
            </a:r>
            <a:r>
              <a:rPr sz="1600" spc="5" dirty="0">
                <a:latin typeface="Verdana"/>
                <a:cs typeface="Verdana"/>
              </a:rPr>
              <a:t>or </a:t>
            </a:r>
            <a:r>
              <a:rPr sz="1600" spc="-45" dirty="0">
                <a:latin typeface="Verdana"/>
                <a:cs typeface="Verdana"/>
              </a:rPr>
              <a:t>Test </a:t>
            </a:r>
            <a:r>
              <a:rPr sz="1600" spc="-5" dirty="0">
                <a:latin typeface="Verdana"/>
                <a:cs typeface="Verdana"/>
              </a:rPr>
              <a:t>Suite </a:t>
            </a:r>
            <a:r>
              <a:rPr sz="1600" spc="5" dirty="0">
                <a:latin typeface="Verdana"/>
                <a:cs typeface="Verdana"/>
              </a:rPr>
              <a:t>for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functionality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6FAC"/>
              </a:buClr>
              <a:buFont typeface="Wingdings"/>
              <a:buChar char=""/>
            </a:pPr>
            <a:endParaRPr sz="2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800" spc="-50" dirty="0">
                <a:latin typeface="Verdana"/>
                <a:cs typeface="Verdana"/>
              </a:rPr>
              <a:t>Test </a:t>
            </a:r>
            <a:r>
              <a:rPr sz="1800" spc="-10" dirty="0">
                <a:latin typeface="Verdana"/>
                <a:cs typeface="Verdana"/>
              </a:rPr>
              <a:t>Cycle </a:t>
            </a:r>
            <a:r>
              <a:rPr sz="1800" dirty="0">
                <a:latin typeface="Verdana"/>
                <a:cs typeface="Verdana"/>
              </a:rPr>
              <a:t>– A test </a:t>
            </a:r>
            <a:r>
              <a:rPr sz="1800" spc="-5" dirty="0">
                <a:latin typeface="Verdana"/>
                <a:cs typeface="Verdana"/>
              </a:rPr>
              <a:t>cycle </a:t>
            </a:r>
            <a:r>
              <a:rPr sz="1800" dirty="0">
                <a:latin typeface="Verdana"/>
                <a:cs typeface="Verdana"/>
              </a:rPr>
              <a:t>consists </a:t>
            </a:r>
            <a:r>
              <a:rPr sz="1800" spc="5" dirty="0">
                <a:latin typeface="Verdana"/>
                <a:cs typeface="Verdana"/>
              </a:rPr>
              <a:t>of </a:t>
            </a:r>
            <a:r>
              <a:rPr sz="1800" dirty="0">
                <a:latin typeface="Verdana"/>
                <a:cs typeface="Verdana"/>
              </a:rPr>
              <a:t>a series </a:t>
            </a:r>
            <a:r>
              <a:rPr sz="1800" spc="5" dirty="0">
                <a:latin typeface="Verdana"/>
                <a:cs typeface="Verdana"/>
              </a:rPr>
              <a:t>of </a:t>
            </a:r>
            <a:r>
              <a:rPr sz="1800" dirty="0">
                <a:latin typeface="Verdana"/>
                <a:cs typeface="Verdana"/>
              </a:rPr>
              <a:t>test suites </a:t>
            </a:r>
            <a:r>
              <a:rPr sz="1800" spc="-5" dirty="0">
                <a:latin typeface="Verdana"/>
                <a:cs typeface="Verdana"/>
              </a:rPr>
              <a:t>which </a:t>
            </a:r>
            <a:r>
              <a:rPr sz="1800" dirty="0">
                <a:latin typeface="Verdana"/>
                <a:cs typeface="Verdana"/>
              </a:rPr>
              <a:t>comprises a  complete </a:t>
            </a:r>
            <a:r>
              <a:rPr sz="1800" spc="-5" dirty="0">
                <a:latin typeface="Verdana"/>
                <a:cs typeface="Verdana"/>
              </a:rPr>
              <a:t>execution </a:t>
            </a:r>
            <a:r>
              <a:rPr sz="1800" dirty="0">
                <a:latin typeface="Verdana"/>
                <a:cs typeface="Verdana"/>
              </a:rPr>
              <a:t>set </a:t>
            </a:r>
            <a:r>
              <a:rPr sz="1800" spc="-5" dirty="0">
                <a:latin typeface="Verdana"/>
                <a:cs typeface="Verdana"/>
              </a:rPr>
              <a:t>from the </a:t>
            </a:r>
            <a:r>
              <a:rPr sz="1800" dirty="0">
                <a:latin typeface="Verdana"/>
                <a:cs typeface="Verdana"/>
              </a:rPr>
              <a:t>initial </a:t>
            </a:r>
            <a:r>
              <a:rPr sz="1800" spc="-5" dirty="0">
                <a:latin typeface="Verdana"/>
                <a:cs typeface="Verdana"/>
              </a:rPr>
              <a:t>setup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10" dirty="0">
                <a:latin typeface="Verdana"/>
                <a:cs typeface="Verdana"/>
              </a:rPr>
              <a:t>environment  </a:t>
            </a:r>
            <a:r>
              <a:rPr sz="1800" spc="-5" dirty="0">
                <a:latin typeface="Verdana"/>
                <a:cs typeface="Verdana"/>
              </a:rPr>
              <a:t>through </a:t>
            </a:r>
            <a:r>
              <a:rPr sz="1800" dirty="0">
                <a:latin typeface="Verdana"/>
                <a:cs typeface="Verdana"/>
              </a:rPr>
              <a:t>reporting </a:t>
            </a:r>
            <a:r>
              <a:rPr sz="1800" spc="-10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clean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up.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1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E.g. </a:t>
            </a:r>
            <a:r>
              <a:rPr sz="1600" dirty="0">
                <a:latin typeface="Verdana"/>
                <a:cs typeface="Verdana"/>
              </a:rPr>
              <a:t>Integration test cycle / </a:t>
            </a:r>
            <a:r>
              <a:rPr sz="1600" spc="5" dirty="0">
                <a:latin typeface="Verdana"/>
                <a:cs typeface="Verdana"/>
              </a:rPr>
              <a:t>regression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18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cycle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783" y="1438815"/>
            <a:ext cx="8422640" cy="344805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466725" indent="-454659">
              <a:lnSpc>
                <a:spcPct val="100000"/>
              </a:lnSpc>
              <a:spcBef>
                <a:spcPts val="106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600" dirty="0">
                <a:latin typeface="Verdana"/>
                <a:cs typeface="Verdana"/>
              </a:rPr>
              <a:t>Depending </a:t>
            </a:r>
            <a:r>
              <a:rPr sz="1600" spc="5" dirty="0">
                <a:latin typeface="Verdana"/>
                <a:cs typeface="Verdana"/>
              </a:rPr>
              <a:t>on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context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project, </a:t>
            </a:r>
            <a:r>
              <a:rPr sz="1600" spc="-5" dirty="0">
                <a:latin typeface="Verdana"/>
                <a:cs typeface="Verdana"/>
              </a:rPr>
              <a:t>it </a:t>
            </a:r>
            <a:r>
              <a:rPr sz="1600" spc="-10" dirty="0">
                <a:latin typeface="Verdana"/>
                <a:cs typeface="Verdana"/>
              </a:rPr>
              <a:t>may </a:t>
            </a:r>
            <a:r>
              <a:rPr sz="1600" dirty="0">
                <a:latin typeface="Verdana"/>
                <a:cs typeface="Verdana"/>
              </a:rPr>
              <a:t>be necessary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dirty="0">
                <a:latin typeface="Verdana"/>
                <a:cs typeface="Verdana"/>
              </a:rPr>
              <a:t>combine</a:t>
            </a:r>
            <a:r>
              <a:rPr sz="1600" spc="-18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or</a:t>
            </a:r>
            <a:endParaRPr sz="1600">
              <a:latin typeface="Verdana"/>
              <a:cs typeface="Verdana"/>
            </a:endParaRPr>
          </a:p>
          <a:p>
            <a:pPr marL="46672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latin typeface="Verdana"/>
                <a:cs typeface="Verdana"/>
              </a:rPr>
              <a:t>reorganize test </a:t>
            </a:r>
            <a:r>
              <a:rPr sz="1600" spc="-5" dirty="0">
                <a:latin typeface="Verdana"/>
                <a:cs typeface="Verdana"/>
              </a:rPr>
              <a:t>levels </a:t>
            </a:r>
            <a:r>
              <a:rPr sz="1600" dirty="0">
                <a:latin typeface="Verdana"/>
                <a:cs typeface="Verdana"/>
              </a:rPr>
              <a:t>and/or test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activities.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 marL="466725" marR="5080">
              <a:lnSpc>
                <a:spcPct val="150100"/>
              </a:lnSpc>
              <a:spcBef>
                <a:spcPts val="1580"/>
              </a:spcBef>
            </a:pPr>
            <a:r>
              <a:rPr sz="1600" b="1" spc="5" dirty="0">
                <a:latin typeface="Verdana"/>
                <a:cs typeface="Verdana"/>
              </a:rPr>
              <a:t>Example </a:t>
            </a:r>
            <a:r>
              <a:rPr sz="1600" b="1" dirty="0">
                <a:latin typeface="Verdana"/>
                <a:cs typeface="Verdana"/>
              </a:rPr>
              <a:t>: </a:t>
            </a:r>
            <a:r>
              <a:rPr sz="1600" spc="-10" dirty="0">
                <a:latin typeface="Verdana"/>
                <a:cs typeface="Verdana"/>
              </a:rPr>
              <a:t>For </a:t>
            </a:r>
            <a:r>
              <a:rPr sz="1600" spc="-5" dirty="0">
                <a:latin typeface="Verdana"/>
                <a:cs typeface="Verdana"/>
              </a:rPr>
              <a:t>the integration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a commercial </a:t>
            </a:r>
            <a:r>
              <a:rPr sz="1600" spc="-5" dirty="0">
                <a:latin typeface="Verdana"/>
                <a:cs typeface="Verdana"/>
              </a:rPr>
              <a:t>off-the-shelf </a:t>
            </a:r>
            <a:r>
              <a:rPr sz="1600" spc="-10" dirty="0">
                <a:latin typeface="Verdana"/>
                <a:cs typeface="Verdana"/>
              </a:rPr>
              <a:t>(COTS) </a:t>
            </a:r>
            <a:r>
              <a:rPr sz="1600" dirty="0">
                <a:latin typeface="Verdana"/>
                <a:cs typeface="Verdana"/>
              </a:rPr>
              <a:t>software  product </a:t>
            </a:r>
            <a:r>
              <a:rPr sz="1600" spc="-5" dirty="0">
                <a:latin typeface="Verdana"/>
                <a:cs typeface="Verdana"/>
              </a:rPr>
              <a:t>into </a:t>
            </a:r>
            <a:r>
              <a:rPr sz="1600" dirty="0">
                <a:latin typeface="Verdana"/>
                <a:cs typeface="Verdana"/>
              </a:rPr>
              <a:t>a larger system,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purchaser </a:t>
            </a:r>
            <a:r>
              <a:rPr sz="1600" spc="-10" dirty="0">
                <a:latin typeface="Verdana"/>
                <a:cs typeface="Verdana"/>
              </a:rPr>
              <a:t>may </a:t>
            </a:r>
            <a:r>
              <a:rPr sz="1600" spc="5" dirty="0">
                <a:latin typeface="Verdana"/>
                <a:cs typeface="Verdana"/>
              </a:rPr>
              <a:t>perform </a:t>
            </a:r>
            <a:r>
              <a:rPr sz="1600" spc="-5" dirty="0">
                <a:latin typeface="Verdana"/>
                <a:cs typeface="Verdana"/>
              </a:rPr>
              <a:t>interoperability  testing at the </a:t>
            </a:r>
            <a:r>
              <a:rPr sz="1600" dirty="0">
                <a:latin typeface="Verdana"/>
                <a:cs typeface="Verdana"/>
              </a:rPr>
              <a:t>system </a:t>
            </a:r>
            <a:r>
              <a:rPr sz="1600" spc="-5" dirty="0">
                <a:latin typeface="Verdana"/>
                <a:cs typeface="Verdana"/>
              </a:rPr>
              <a:t>integration </a:t>
            </a:r>
            <a:r>
              <a:rPr sz="1600" dirty="0">
                <a:latin typeface="Verdana"/>
                <a:cs typeface="Verdana"/>
              </a:rPr>
              <a:t>test </a:t>
            </a:r>
            <a:r>
              <a:rPr sz="1600" spc="-5" dirty="0">
                <a:latin typeface="Verdana"/>
                <a:cs typeface="Verdana"/>
              </a:rPr>
              <a:t>level </a:t>
            </a:r>
            <a:r>
              <a:rPr sz="1600" spc="-20" dirty="0">
                <a:latin typeface="Verdana"/>
                <a:cs typeface="Verdana"/>
              </a:rPr>
              <a:t>(e.g., </a:t>
            </a:r>
            <a:r>
              <a:rPr sz="1600" spc="-5" dirty="0">
                <a:latin typeface="Verdana"/>
                <a:cs typeface="Verdana"/>
              </a:rPr>
              <a:t>integration to the  infrastructure and </a:t>
            </a:r>
            <a:r>
              <a:rPr sz="1600" dirty="0">
                <a:latin typeface="Verdana"/>
                <a:cs typeface="Verdana"/>
              </a:rPr>
              <a:t>other systems) </a:t>
            </a:r>
            <a:r>
              <a:rPr sz="1600" spc="-5" dirty="0">
                <a:latin typeface="Verdana"/>
                <a:cs typeface="Verdana"/>
              </a:rPr>
              <a:t>and at the </a:t>
            </a:r>
            <a:r>
              <a:rPr sz="1600" dirty="0">
                <a:latin typeface="Verdana"/>
                <a:cs typeface="Verdana"/>
              </a:rPr>
              <a:t>acceptance test </a:t>
            </a:r>
            <a:r>
              <a:rPr sz="1600" spc="-5" dirty="0">
                <a:latin typeface="Verdana"/>
                <a:cs typeface="Verdana"/>
              </a:rPr>
              <a:t>level (functional  and non-functional, along with </a:t>
            </a:r>
            <a:r>
              <a:rPr sz="1600" dirty="0">
                <a:latin typeface="Verdana"/>
                <a:cs typeface="Verdana"/>
              </a:rPr>
              <a:t>user acceptance </a:t>
            </a:r>
            <a:r>
              <a:rPr sz="1600" spc="-5" dirty="0">
                <a:latin typeface="Verdana"/>
                <a:cs typeface="Verdana"/>
              </a:rPr>
              <a:t>testing and operational  </a:t>
            </a:r>
            <a:r>
              <a:rPr sz="1600" dirty="0">
                <a:latin typeface="Verdana"/>
                <a:cs typeface="Verdana"/>
              </a:rPr>
              <a:t>acceptance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testing).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2735" y="335991"/>
            <a:ext cx="842835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66469" algn="l"/>
              </a:tabLst>
            </a:pPr>
            <a:r>
              <a:rPr spc="-5" dirty="0"/>
              <a:t>2.1.2	</a:t>
            </a:r>
            <a:r>
              <a:rPr spc="-10" dirty="0"/>
              <a:t>Software Development Lifecycle </a:t>
            </a:r>
            <a:r>
              <a:rPr spc="-5" dirty="0"/>
              <a:t>Models </a:t>
            </a:r>
            <a:r>
              <a:rPr spc="10" dirty="0"/>
              <a:t>in </a:t>
            </a:r>
            <a:r>
              <a:rPr spc="-10" dirty="0"/>
              <a:t>Context</a:t>
            </a:r>
            <a:r>
              <a:rPr spc="10" dirty="0"/>
              <a:t> </a:t>
            </a:r>
            <a:r>
              <a:rPr spc="-5" dirty="0"/>
              <a:t>(Cont.)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2142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A good </a:t>
            </a:r>
            <a:r>
              <a:rPr spc="-65" dirty="0"/>
              <a:t>Test</a:t>
            </a:r>
            <a:r>
              <a:rPr spc="-15" dirty="0"/>
              <a:t> </a:t>
            </a:r>
            <a:r>
              <a:rPr spc="-10"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460372"/>
            <a:ext cx="5266690" cy="3407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06705">
              <a:lnSpc>
                <a:spcPct val="123400"/>
              </a:lnSpc>
              <a:spcBef>
                <a:spcPts val="95"/>
              </a:spcBef>
            </a:pPr>
            <a:r>
              <a:rPr sz="1800" spc="-5" dirty="0">
                <a:latin typeface="Verdana"/>
                <a:cs typeface="Verdana"/>
              </a:rPr>
              <a:t>Has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high </a:t>
            </a:r>
            <a:r>
              <a:rPr sz="1800" dirty="0">
                <a:latin typeface="Verdana"/>
                <a:cs typeface="Verdana"/>
              </a:rPr>
              <a:t>probability of detecting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error(s)  </a:t>
            </a:r>
            <a:r>
              <a:rPr sz="1800" spc="-5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cases help </a:t>
            </a:r>
            <a:r>
              <a:rPr sz="1800" spc="-10" dirty="0">
                <a:latin typeface="Verdana"/>
                <a:cs typeface="Verdana"/>
              </a:rPr>
              <a:t>us </a:t>
            </a:r>
            <a:r>
              <a:rPr sz="1800" spc="-5" dirty="0">
                <a:latin typeface="Verdana"/>
                <a:cs typeface="Verdana"/>
              </a:rPr>
              <a:t>discover </a:t>
            </a:r>
            <a:r>
              <a:rPr sz="1800" dirty="0">
                <a:latin typeface="Verdana"/>
                <a:cs typeface="Verdana"/>
              </a:rPr>
              <a:t>information  </a:t>
            </a:r>
            <a:r>
              <a:rPr sz="1800" spc="-5" dirty="0">
                <a:latin typeface="Verdana"/>
                <a:cs typeface="Verdana"/>
              </a:rPr>
              <a:t>Maximize bug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count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ts val="2670"/>
              </a:lnSpc>
              <a:spcBef>
                <a:spcPts val="170"/>
              </a:spcBef>
            </a:pPr>
            <a:r>
              <a:rPr sz="1800" dirty="0">
                <a:latin typeface="Verdana"/>
                <a:cs typeface="Verdana"/>
              </a:rPr>
              <a:t>Help </a:t>
            </a:r>
            <a:r>
              <a:rPr sz="1800" spc="-5" dirty="0">
                <a:latin typeface="Verdana"/>
                <a:cs typeface="Verdana"/>
              </a:rPr>
              <a:t>managers </a:t>
            </a:r>
            <a:r>
              <a:rPr sz="1800" spc="-10" dirty="0">
                <a:latin typeface="Verdana"/>
                <a:cs typeface="Verdana"/>
              </a:rPr>
              <a:t>make </a:t>
            </a:r>
            <a:r>
              <a:rPr sz="1800" spc="-5" dirty="0">
                <a:latin typeface="Verdana"/>
                <a:cs typeface="Verdana"/>
              </a:rPr>
              <a:t>ship </a:t>
            </a:r>
            <a:r>
              <a:rPr sz="1800" dirty="0">
                <a:latin typeface="Verdana"/>
                <a:cs typeface="Verdana"/>
              </a:rPr>
              <a:t>/ no-ship decisions  </a:t>
            </a:r>
            <a:r>
              <a:rPr sz="1800" spc="-5" dirty="0">
                <a:latin typeface="Verdana"/>
                <a:cs typeface="Verdana"/>
              </a:rPr>
              <a:t>Minimize technical </a:t>
            </a:r>
            <a:r>
              <a:rPr sz="1800" dirty="0">
                <a:latin typeface="Verdana"/>
                <a:cs typeface="Verdana"/>
              </a:rPr>
              <a:t>support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costs</a:t>
            </a:r>
            <a:endParaRPr sz="1800">
              <a:latin typeface="Verdana"/>
              <a:cs typeface="Verdana"/>
            </a:endParaRPr>
          </a:p>
          <a:p>
            <a:pPr marL="12700" marR="1109980">
              <a:lnSpc>
                <a:spcPts val="2640"/>
              </a:lnSpc>
              <a:spcBef>
                <a:spcPts val="15"/>
              </a:spcBef>
            </a:pPr>
            <a:r>
              <a:rPr sz="1800" spc="-5" dirty="0">
                <a:latin typeface="Verdana"/>
                <a:cs typeface="Verdana"/>
              </a:rPr>
              <a:t>Assess conformance </a:t>
            </a:r>
            <a:r>
              <a:rPr sz="1800" dirty="0">
                <a:latin typeface="Verdana"/>
                <a:cs typeface="Verdana"/>
              </a:rPr>
              <a:t>to specification  </a:t>
            </a:r>
            <a:r>
              <a:rPr sz="1800" spc="-20" dirty="0">
                <a:latin typeface="Verdana"/>
                <a:cs typeface="Verdana"/>
              </a:rPr>
              <a:t>Verify </a:t>
            </a:r>
            <a:r>
              <a:rPr sz="1800" dirty="0">
                <a:latin typeface="Verdana"/>
                <a:cs typeface="Verdana"/>
              </a:rPr>
              <a:t>correctness of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product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800" spc="-5" dirty="0">
                <a:latin typeface="Verdana"/>
                <a:cs typeface="Verdana"/>
              </a:rPr>
              <a:t>Minimize safety-related lawsuit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risk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800" spc="-5" dirty="0">
                <a:latin typeface="Verdana"/>
                <a:cs typeface="Verdana"/>
              </a:rPr>
              <a:t>Find safe </a:t>
            </a:r>
            <a:r>
              <a:rPr sz="1800" dirty="0">
                <a:latin typeface="Verdana"/>
                <a:cs typeface="Verdana"/>
              </a:rPr>
              <a:t>scenarios </a:t>
            </a:r>
            <a:r>
              <a:rPr sz="1800" spc="-5" dirty="0">
                <a:latin typeface="Verdana"/>
                <a:cs typeface="Verdana"/>
              </a:rPr>
              <a:t>for use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product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spc="-5" dirty="0">
                <a:latin typeface="Verdana"/>
                <a:cs typeface="Verdana"/>
              </a:rPr>
              <a:t>Assure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quality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18751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8500" algn="l"/>
              </a:tabLst>
            </a:pPr>
            <a:r>
              <a:rPr spc="-5" dirty="0"/>
              <a:t>2.6	</a:t>
            </a:r>
            <a:r>
              <a:rPr spc="-65" dirty="0"/>
              <a:t>Test</a:t>
            </a:r>
            <a:r>
              <a:rPr spc="-55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052" y="1432866"/>
            <a:ext cx="8290559" cy="2714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3695" marR="290195" indent="-341630" algn="just">
              <a:lnSpc>
                <a:spcPct val="150100"/>
              </a:lnSpc>
              <a:spcBef>
                <a:spcPts val="90"/>
              </a:spcBef>
              <a:buClr>
                <a:srgbClr val="006FAC"/>
              </a:buClr>
              <a:buFont typeface="Wingdings"/>
              <a:buChar char=""/>
              <a:tabLst>
                <a:tab pos="354330" algn="l"/>
              </a:tabLst>
            </a:pPr>
            <a:r>
              <a:rPr sz="1600" spc="5" dirty="0">
                <a:latin typeface="Verdana"/>
                <a:cs typeface="Verdana"/>
              </a:rPr>
              <a:t>An </a:t>
            </a:r>
            <a:r>
              <a:rPr sz="1600" spc="-5" dirty="0">
                <a:latin typeface="Verdana"/>
                <a:cs typeface="Verdana"/>
              </a:rPr>
              <a:t>application is built </a:t>
            </a:r>
            <a:r>
              <a:rPr sz="1600" spc="5" dirty="0">
                <a:latin typeface="Verdana"/>
                <a:cs typeface="Verdana"/>
              </a:rPr>
              <a:t>for </a:t>
            </a:r>
            <a:r>
              <a:rPr sz="1600" dirty="0">
                <a:latin typeface="Verdana"/>
                <a:cs typeface="Verdana"/>
              </a:rPr>
              <a:t>a business purpose. </a:t>
            </a:r>
            <a:r>
              <a:rPr sz="1600" spc="-35" dirty="0">
                <a:latin typeface="Verdana"/>
                <a:cs typeface="Verdana"/>
              </a:rPr>
              <a:t>We </a:t>
            </a:r>
            <a:r>
              <a:rPr sz="1600" spc="-5" dirty="0">
                <a:latin typeface="Verdana"/>
                <a:cs typeface="Verdana"/>
              </a:rPr>
              <a:t>input data and </a:t>
            </a:r>
            <a:r>
              <a:rPr sz="1600" dirty="0">
                <a:latin typeface="Verdana"/>
                <a:cs typeface="Verdana"/>
              </a:rPr>
              <a:t>there </a:t>
            </a:r>
            <a:r>
              <a:rPr sz="1600" spc="-5" dirty="0">
                <a:latin typeface="Verdana"/>
                <a:cs typeface="Verdana"/>
              </a:rPr>
              <a:t>is </a:t>
            </a:r>
            <a:r>
              <a:rPr sz="1600" dirty="0">
                <a:latin typeface="Verdana"/>
                <a:cs typeface="Verdana"/>
              </a:rPr>
              <a:t>a  corresponding </a:t>
            </a:r>
            <a:r>
              <a:rPr sz="1600" spc="-5" dirty="0">
                <a:latin typeface="Verdana"/>
                <a:cs typeface="Verdana"/>
              </a:rPr>
              <a:t>output. </a:t>
            </a:r>
            <a:r>
              <a:rPr sz="1600" spc="-10" dirty="0">
                <a:latin typeface="Verdana"/>
                <a:cs typeface="Verdana"/>
              </a:rPr>
              <a:t>While </a:t>
            </a:r>
            <a:r>
              <a:rPr sz="1600" dirty="0">
                <a:latin typeface="Verdana"/>
                <a:cs typeface="Verdana"/>
              </a:rPr>
              <a:t>an </a:t>
            </a:r>
            <a:r>
              <a:rPr sz="1600" spc="-5" dirty="0">
                <a:latin typeface="Verdana"/>
                <a:cs typeface="Verdana"/>
              </a:rPr>
              <a:t>application is being </a:t>
            </a:r>
            <a:r>
              <a:rPr sz="1600" dirty="0">
                <a:latin typeface="Verdana"/>
                <a:cs typeface="Verdana"/>
              </a:rPr>
              <a:t>tested we need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dirty="0">
                <a:latin typeface="Verdana"/>
                <a:cs typeface="Verdana"/>
              </a:rPr>
              <a:t>use  </a:t>
            </a:r>
            <a:r>
              <a:rPr sz="1600" spc="-5" dirty="0">
                <a:latin typeface="Verdana"/>
                <a:cs typeface="Verdana"/>
              </a:rPr>
              <a:t>dummy data to simulate the </a:t>
            </a:r>
            <a:r>
              <a:rPr sz="1600" dirty="0">
                <a:latin typeface="Verdana"/>
                <a:cs typeface="Verdana"/>
              </a:rPr>
              <a:t>business </a:t>
            </a:r>
            <a:r>
              <a:rPr sz="1600" spc="5" dirty="0">
                <a:latin typeface="Verdana"/>
                <a:cs typeface="Verdana"/>
              </a:rPr>
              <a:t>workflows. </a:t>
            </a:r>
            <a:r>
              <a:rPr sz="1600" spc="-5" dirty="0">
                <a:latin typeface="Verdana"/>
                <a:cs typeface="Verdana"/>
              </a:rPr>
              <a:t>This is </a:t>
            </a:r>
            <a:r>
              <a:rPr sz="1600" dirty="0">
                <a:latin typeface="Verdana"/>
                <a:cs typeface="Verdana"/>
              </a:rPr>
              <a:t>called test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data.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6FAC"/>
              </a:buClr>
              <a:buFont typeface="Wingdings"/>
              <a:buChar char=""/>
            </a:pPr>
            <a:endParaRPr sz="1900">
              <a:latin typeface="Verdana"/>
              <a:cs typeface="Verdana"/>
            </a:endParaRPr>
          </a:p>
          <a:p>
            <a:pPr marL="353695" marR="5080" indent="-341630">
              <a:lnSpc>
                <a:spcPct val="150100"/>
              </a:lnSpc>
              <a:spcBef>
                <a:spcPts val="1580"/>
              </a:spcBef>
              <a:buClr>
                <a:srgbClr val="006FAC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test </a:t>
            </a:r>
            <a:r>
              <a:rPr sz="1600" spc="-5" dirty="0">
                <a:latin typeface="Verdana"/>
                <a:cs typeface="Verdana"/>
              </a:rPr>
              <a:t>data </a:t>
            </a:r>
            <a:r>
              <a:rPr sz="1600" spc="-10" dirty="0">
                <a:latin typeface="Verdana"/>
                <a:cs typeface="Verdana"/>
              </a:rPr>
              <a:t>may </a:t>
            </a:r>
            <a:r>
              <a:rPr sz="1600" dirty="0">
                <a:latin typeface="Verdana"/>
                <a:cs typeface="Verdana"/>
              </a:rPr>
              <a:t>be </a:t>
            </a:r>
            <a:r>
              <a:rPr sz="1600" spc="-15" dirty="0">
                <a:latin typeface="Verdana"/>
                <a:cs typeface="Verdana"/>
              </a:rPr>
              <a:t>any </a:t>
            </a:r>
            <a:r>
              <a:rPr sz="1600" dirty="0">
                <a:latin typeface="Verdana"/>
                <a:cs typeface="Verdana"/>
              </a:rPr>
              <a:t>kind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input to application, </a:t>
            </a:r>
            <a:r>
              <a:rPr sz="1600" spc="-15" dirty="0">
                <a:latin typeface="Verdana"/>
                <a:cs typeface="Verdana"/>
              </a:rPr>
              <a:t>any </a:t>
            </a:r>
            <a:r>
              <a:rPr sz="1600" dirty="0">
                <a:latin typeface="Verdana"/>
                <a:cs typeface="Verdana"/>
              </a:rPr>
              <a:t>kind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file that is  </a:t>
            </a:r>
            <a:r>
              <a:rPr sz="1600" dirty="0">
                <a:latin typeface="Verdana"/>
                <a:cs typeface="Verdana"/>
              </a:rPr>
              <a:t>loaded by </a:t>
            </a:r>
            <a:r>
              <a:rPr sz="1600" spc="-5" dirty="0">
                <a:latin typeface="Verdana"/>
                <a:cs typeface="Verdana"/>
              </a:rPr>
              <a:t>the application </a:t>
            </a:r>
            <a:r>
              <a:rPr sz="1600" spc="5" dirty="0">
                <a:latin typeface="Verdana"/>
                <a:cs typeface="Verdana"/>
              </a:rPr>
              <a:t>or </a:t>
            </a:r>
            <a:r>
              <a:rPr sz="1600" dirty="0">
                <a:latin typeface="Verdana"/>
                <a:cs typeface="Verdana"/>
              </a:rPr>
              <a:t>entries </a:t>
            </a:r>
            <a:r>
              <a:rPr sz="1600" spc="5" dirty="0">
                <a:latin typeface="Verdana"/>
                <a:cs typeface="Verdana"/>
              </a:rPr>
              <a:t>read from </a:t>
            </a:r>
            <a:r>
              <a:rPr sz="1600" spc="-5" dirty="0">
                <a:latin typeface="Verdana"/>
                <a:cs typeface="Verdana"/>
              </a:rPr>
              <a:t>the database tables. </a:t>
            </a:r>
            <a:r>
              <a:rPr sz="1600" spc="10" dirty="0">
                <a:latin typeface="Verdana"/>
                <a:cs typeface="Verdana"/>
              </a:rPr>
              <a:t>It </a:t>
            </a:r>
            <a:r>
              <a:rPr sz="1600" spc="-10" dirty="0">
                <a:latin typeface="Verdana"/>
                <a:cs typeface="Verdana"/>
              </a:rPr>
              <a:t>may </a:t>
            </a:r>
            <a:r>
              <a:rPr sz="1600" dirty="0">
                <a:latin typeface="Verdana"/>
                <a:cs typeface="Verdana"/>
              </a:rPr>
              <a:t>be  </a:t>
            </a:r>
            <a:r>
              <a:rPr sz="1600" spc="-5" dirty="0">
                <a:latin typeface="Verdana"/>
                <a:cs typeface="Verdana"/>
              </a:rPr>
              <a:t>in </a:t>
            </a:r>
            <a:r>
              <a:rPr sz="1600" spc="-15" dirty="0">
                <a:latin typeface="Verdana"/>
                <a:cs typeface="Verdana"/>
              </a:rPr>
              <a:t>any </a:t>
            </a:r>
            <a:r>
              <a:rPr sz="1600" dirty="0">
                <a:latin typeface="Verdana"/>
                <a:cs typeface="Verdana"/>
              </a:rPr>
              <a:t>format </a:t>
            </a:r>
            <a:r>
              <a:rPr sz="1600" spc="-10" dirty="0">
                <a:latin typeface="Verdana"/>
                <a:cs typeface="Verdana"/>
              </a:rPr>
              <a:t>like </a:t>
            </a:r>
            <a:r>
              <a:rPr sz="1600" dirty="0">
                <a:latin typeface="Verdana"/>
                <a:cs typeface="Verdana"/>
              </a:rPr>
              <a:t>xml test </a:t>
            </a:r>
            <a:r>
              <a:rPr sz="1600" spc="-5" dirty="0">
                <a:latin typeface="Verdana"/>
                <a:cs typeface="Verdana"/>
              </a:rPr>
              <a:t>data, stand alone variables, </a:t>
            </a:r>
            <a:r>
              <a:rPr sz="1600" spc="5" dirty="0">
                <a:latin typeface="Verdana"/>
                <a:cs typeface="Verdana"/>
              </a:rPr>
              <a:t>SQL </a:t>
            </a:r>
            <a:r>
              <a:rPr sz="1600" dirty="0">
                <a:latin typeface="Verdana"/>
                <a:cs typeface="Verdana"/>
              </a:rPr>
              <a:t>test </a:t>
            </a:r>
            <a:r>
              <a:rPr sz="1600" spc="-5" dirty="0">
                <a:latin typeface="Verdana"/>
                <a:cs typeface="Verdana"/>
              </a:rPr>
              <a:t>data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etc.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6836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Properties of </a:t>
            </a:r>
            <a:r>
              <a:rPr spc="-15" dirty="0"/>
              <a:t>Good </a:t>
            </a:r>
            <a:r>
              <a:rPr spc="-65" dirty="0"/>
              <a:t>Test</a:t>
            </a:r>
            <a:r>
              <a:rPr spc="75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08280"/>
            <a:ext cx="8653145" cy="436435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800" spc="-5" dirty="0">
                <a:latin typeface="Verdana"/>
                <a:cs typeface="Verdana"/>
              </a:rPr>
              <a:t>Realistic </a:t>
            </a:r>
            <a:r>
              <a:rPr sz="1800" dirty="0">
                <a:latin typeface="Verdana"/>
                <a:cs typeface="Verdana"/>
              </a:rPr>
              <a:t>– </a:t>
            </a:r>
            <a:r>
              <a:rPr sz="1800" spc="-5" dirty="0">
                <a:latin typeface="Verdana"/>
                <a:cs typeface="Verdana"/>
              </a:rPr>
              <a:t>accurate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context </a:t>
            </a:r>
            <a:r>
              <a:rPr sz="1800" dirty="0">
                <a:latin typeface="Verdana"/>
                <a:cs typeface="Verdana"/>
              </a:rPr>
              <a:t>of real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life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E.g. </a:t>
            </a:r>
            <a:r>
              <a:rPr sz="1600" spc="5" dirty="0">
                <a:latin typeface="Verdana"/>
                <a:cs typeface="Verdana"/>
              </a:rPr>
              <a:t>Age of </a:t>
            </a:r>
            <a:r>
              <a:rPr sz="1600" dirty="0">
                <a:latin typeface="Verdana"/>
                <a:cs typeface="Verdana"/>
              </a:rPr>
              <a:t>a student </a:t>
            </a:r>
            <a:r>
              <a:rPr sz="1600" spc="-5" dirty="0">
                <a:latin typeface="Verdana"/>
                <a:cs typeface="Verdana"/>
              </a:rPr>
              <a:t>giving graduation </a:t>
            </a:r>
            <a:r>
              <a:rPr sz="1600" dirty="0">
                <a:latin typeface="Verdana"/>
                <a:cs typeface="Verdana"/>
              </a:rPr>
              <a:t>exam </a:t>
            </a:r>
            <a:r>
              <a:rPr sz="1600" spc="-5" dirty="0">
                <a:latin typeface="Verdana"/>
                <a:cs typeface="Verdana"/>
              </a:rPr>
              <a:t>is at </a:t>
            </a:r>
            <a:r>
              <a:rPr sz="1600" dirty="0">
                <a:latin typeface="Verdana"/>
                <a:cs typeface="Verdana"/>
              </a:rPr>
              <a:t>least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18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6FAC"/>
              </a:buClr>
              <a:buFont typeface="Wingdings"/>
              <a:buChar char=""/>
            </a:pP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Practically valid </a:t>
            </a:r>
            <a:r>
              <a:rPr sz="1800" dirty="0">
                <a:latin typeface="Verdana"/>
                <a:cs typeface="Verdana"/>
              </a:rPr>
              <a:t>– data related </a:t>
            </a:r>
            <a:r>
              <a:rPr sz="1800" spc="-5" dirty="0">
                <a:latin typeface="Verdana"/>
                <a:cs typeface="Verdana"/>
              </a:rPr>
              <a:t>to business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logic</a:t>
            </a:r>
            <a:endParaRPr sz="1800">
              <a:latin typeface="Verdana"/>
              <a:cs typeface="Verdana"/>
            </a:endParaRPr>
          </a:p>
          <a:p>
            <a:pPr marL="189230" marR="221615" indent="-173990">
              <a:lnSpc>
                <a:spcPct val="100000"/>
              </a:lnSpc>
              <a:spcBef>
                <a:spcPts val="51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E.g. </a:t>
            </a:r>
            <a:r>
              <a:rPr sz="1600" spc="5" dirty="0">
                <a:latin typeface="Verdana"/>
                <a:cs typeface="Verdana"/>
              </a:rPr>
              <a:t>Age of </a:t>
            </a:r>
            <a:r>
              <a:rPr sz="1600" dirty="0">
                <a:latin typeface="Verdana"/>
                <a:cs typeface="Verdana"/>
              </a:rPr>
              <a:t>a student </a:t>
            </a:r>
            <a:r>
              <a:rPr sz="1600" spc="-5" dirty="0">
                <a:latin typeface="Verdana"/>
                <a:cs typeface="Verdana"/>
              </a:rPr>
              <a:t>giving graduation </a:t>
            </a:r>
            <a:r>
              <a:rPr sz="1600" dirty="0">
                <a:latin typeface="Verdana"/>
                <a:cs typeface="Verdana"/>
              </a:rPr>
              <a:t>exam </a:t>
            </a:r>
            <a:r>
              <a:rPr sz="1600" spc="-5" dirty="0">
                <a:latin typeface="Verdana"/>
                <a:cs typeface="Verdana"/>
              </a:rPr>
              <a:t>is at </a:t>
            </a:r>
            <a:r>
              <a:rPr sz="1600" dirty="0">
                <a:latin typeface="Verdana"/>
                <a:cs typeface="Verdana"/>
              </a:rPr>
              <a:t>least </a:t>
            </a:r>
            <a:r>
              <a:rPr sz="1600" spc="5" dirty="0">
                <a:latin typeface="Verdana"/>
                <a:cs typeface="Verdana"/>
              </a:rPr>
              <a:t>18 </a:t>
            </a:r>
            <a:r>
              <a:rPr sz="1600" spc="-5" dirty="0">
                <a:latin typeface="Verdana"/>
                <a:cs typeface="Verdana"/>
              </a:rPr>
              <a:t>says that </a:t>
            </a:r>
            <a:r>
              <a:rPr sz="1600" spc="5" dirty="0">
                <a:latin typeface="Verdana"/>
                <a:cs typeface="Verdana"/>
              </a:rPr>
              <a:t>60 </a:t>
            </a:r>
            <a:r>
              <a:rPr sz="1600" dirty="0">
                <a:latin typeface="Verdana"/>
                <a:cs typeface="Verdana"/>
              </a:rPr>
              <a:t>years</a:t>
            </a:r>
            <a:r>
              <a:rPr sz="1600" spc="-17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  also </a:t>
            </a:r>
            <a:r>
              <a:rPr sz="1600" spc="-10" dirty="0">
                <a:latin typeface="Verdana"/>
                <a:cs typeface="Verdana"/>
              </a:rPr>
              <a:t>valid </a:t>
            </a:r>
            <a:r>
              <a:rPr sz="1600" spc="-5" dirty="0">
                <a:latin typeface="Verdana"/>
                <a:cs typeface="Verdana"/>
              </a:rPr>
              <a:t>input </a:t>
            </a:r>
            <a:r>
              <a:rPr sz="1600" dirty="0">
                <a:latin typeface="Verdana"/>
                <a:cs typeface="Verdana"/>
              </a:rPr>
              <a:t>but </a:t>
            </a:r>
            <a:r>
              <a:rPr sz="1600" spc="-5" dirty="0">
                <a:latin typeface="Verdana"/>
                <a:cs typeface="Verdana"/>
              </a:rPr>
              <a:t>practically the </a:t>
            </a:r>
            <a:r>
              <a:rPr sz="1600" dirty="0">
                <a:latin typeface="Verdana"/>
                <a:cs typeface="Verdana"/>
              </a:rPr>
              <a:t>age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a </a:t>
            </a:r>
            <a:r>
              <a:rPr sz="1600" spc="-5" dirty="0">
                <a:latin typeface="Verdana"/>
                <a:cs typeface="Verdana"/>
              </a:rPr>
              <a:t>graduate </a:t>
            </a:r>
            <a:r>
              <a:rPr sz="1600" dirty="0">
                <a:latin typeface="Verdana"/>
                <a:cs typeface="Verdana"/>
              </a:rPr>
              <a:t>student cannot be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60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6FAC"/>
              </a:buClr>
              <a:buFont typeface="Wingdings"/>
              <a:buChar char=""/>
            </a:pPr>
            <a:endParaRPr sz="2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Verdana"/>
                <a:cs typeface="Verdana"/>
              </a:rPr>
              <a:t>Cover </a:t>
            </a:r>
            <a:r>
              <a:rPr sz="1800" spc="-5" dirty="0">
                <a:latin typeface="Verdana"/>
                <a:cs typeface="Verdana"/>
              </a:rPr>
              <a:t>varied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scenarios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1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E.g. </a:t>
            </a:r>
            <a:r>
              <a:rPr sz="1600" spc="5" dirty="0">
                <a:latin typeface="Verdana"/>
                <a:cs typeface="Verdana"/>
              </a:rPr>
              <a:t>Don’t </a:t>
            </a:r>
            <a:r>
              <a:rPr sz="1600" spc="-5" dirty="0">
                <a:latin typeface="Verdana"/>
                <a:cs typeface="Verdana"/>
              </a:rPr>
              <a:t>just </a:t>
            </a:r>
            <a:r>
              <a:rPr sz="1600" dirty="0">
                <a:latin typeface="Verdana"/>
                <a:cs typeface="Verdana"/>
              </a:rPr>
              <a:t>consider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scenario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only regular </a:t>
            </a:r>
            <a:r>
              <a:rPr sz="1600" spc="-5" dirty="0">
                <a:latin typeface="Verdana"/>
                <a:cs typeface="Verdana"/>
              </a:rPr>
              <a:t>students </a:t>
            </a:r>
            <a:r>
              <a:rPr sz="1600" dirty="0">
                <a:latin typeface="Verdana"/>
                <a:cs typeface="Verdana"/>
              </a:rPr>
              <a:t>but </a:t>
            </a:r>
            <a:r>
              <a:rPr sz="1600" spc="-5" dirty="0">
                <a:latin typeface="Verdana"/>
                <a:cs typeface="Verdana"/>
              </a:rPr>
              <a:t>also </a:t>
            </a:r>
            <a:r>
              <a:rPr sz="1600" dirty="0">
                <a:latin typeface="Verdana"/>
                <a:cs typeface="Verdana"/>
              </a:rPr>
              <a:t>consider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endParaRPr sz="160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</a:pPr>
            <a:r>
              <a:rPr sz="1600" dirty="0">
                <a:latin typeface="Verdana"/>
                <a:cs typeface="Verdana"/>
              </a:rPr>
              <a:t>irregular </a:t>
            </a:r>
            <a:r>
              <a:rPr sz="1600" spc="-5" dirty="0">
                <a:latin typeface="Verdana"/>
                <a:cs typeface="Verdana"/>
              </a:rPr>
              <a:t>students, also the students </a:t>
            </a:r>
            <a:r>
              <a:rPr sz="1600" dirty="0">
                <a:latin typeface="Verdana"/>
                <a:cs typeface="Verdana"/>
              </a:rPr>
              <a:t>who are </a:t>
            </a:r>
            <a:r>
              <a:rPr sz="1600" spc="-5" dirty="0">
                <a:latin typeface="Verdana"/>
                <a:cs typeface="Verdana"/>
              </a:rPr>
              <a:t>giving </a:t>
            </a:r>
            <a:r>
              <a:rPr sz="1600" dirty="0">
                <a:latin typeface="Verdana"/>
                <a:cs typeface="Verdana"/>
              </a:rPr>
              <a:t>a re-attempt,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etc.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Exceptional </a:t>
            </a:r>
            <a:r>
              <a:rPr sz="1800" dirty="0"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E.g. </a:t>
            </a:r>
            <a:r>
              <a:rPr sz="1600" dirty="0">
                <a:latin typeface="Verdana"/>
                <a:cs typeface="Verdana"/>
              </a:rPr>
              <a:t>There </a:t>
            </a:r>
            <a:r>
              <a:rPr sz="1600" spc="-10" dirty="0">
                <a:latin typeface="Verdana"/>
                <a:cs typeface="Verdana"/>
              </a:rPr>
              <a:t>may </a:t>
            </a:r>
            <a:r>
              <a:rPr sz="1600" dirty="0">
                <a:latin typeface="Verdana"/>
                <a:cs typeface="Verdana"/>
              </a:rPr>
              <a:t>be </a:t>
            </a:r>
            <a:r>
              <a:rPr sz="1600" spc="5" dirty="0">
                <a:latin typeface="Verdana"/>
                <a:cs typeface="Verdana"/>
              </a:rPr>
              <a:t>few </a:t>
            </a:r>
            <a:r>
              <a:rPr sz="1600" spc="-5" dirty="0">
                <a:latin typeface="Verdana"/>
                <a:cs typeface="Verdana"/>
              </a:rPr>
              <a:t>students </a:t>
            </a:r>
            <a:r>
              <a:rPr sz="1600" dirty="0">
                <a:latin typeface="Verdana"/>
                <a:cs typeface="Verdana"/>
              </a:rPr>
              <a:t>who are </a:t>
            </a:r>
            <a:r>
              <a:rPr sz="1600" spc="-5" dirty="0">
                <a:latin typeface="Verdana"/>
                <a:cs typeface="Verdana"/>
              </a:rPr>
              <a:t>physically </a:t>
            </a:r>
            <a:r>
              <a:rPr sz="1600" dirty="0">
                <a:latin typeface="Verdana"/>
                <a:cs typeface="Verdana"/>
              </a:rPr>
              <a:t>handicapped must </a:t>
            </a:r>
            <a:r>
              <a:rPr sz="1600" spc="-5" dirty="0">
                <a:latin typeface="Verdana"/>
                <a:cs typeface="Verdana"/>
              </a:rPr>
              <a:t>also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</a:t>
            </a:r>
            <a:endParaRPr sz="160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</a:pPr>
            <a:r>
              <a:rPr sz="1600" dirty="0">
                <a:latin typeface="Verdana"/>
                <a:cs typeface="Verdana"/>
              </a:rPr>
              <a:t>considered </a:t>
            </a:r>
            <a:r>
              <a:rPr sz="1600" spc="5" dirty="0">
                <a:latin typeface="Verdana"/>
                <a:cs typeface="Verdana"/>
              </a:rPr>
              <a:t>for </a:t>
            </a:r>
            <a:r>
              <a:rPr sz="1600" spc="-5" dirty="0">
                <a:latin typeface="Verdana"/>
                <a:cs typeface="Verdana"/>
              </a:rPr>
              <a:t>attempting the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exam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81671" y="1493519"/>
            <a:ext cx="1639824" cy="1716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12630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</a:t>
            </a:r>
            <a:r>
              <a:rPr dirty="0"/>
              <a:t>u</a:t>
            </a:r>
            <a:r>
              <a:rPr spc="-10" dirty="0"/>
              <a:t>m</a:t>
            </a:r>
            <a:r>
              <a:rPr dirty="0"/>
              <a:t>m</a:t>
            </a:r>
            <a:r>
              <a:rPr spc="-5" dirty="0"/>
              <a:t>a</a:t>
            </a:r>
            <a:r>
              <a:rPr spc="-15" dirty="0"/>
              <a:t>r</a:t>
            </a:r>
            <a:r>
              <a:rPr spc="-5" dirty="0"/>
              <a:t>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1408280"/>
            <a:ext cx="6891655" cy="313626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800" spc="-1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this </a:t>
            </a:r>
            <a:r>
              <a:rPr sz="1800" dirty="0">
                <a:latin typeface="Verdana"/>
                <a:cs typeface="Verdana"/>
              </a:rPr>
              <a:t>lesson, </a:t>
            </a:r>
            <a:r>
              <a:rPr sz="1800" spc="-10" dirty="0">
                <a:latin typeface="Verdana"/>
                <a:cs typeface="Verdana"/>
              </a:rPr>
              <a:t>you </a:t>
            </a:r>
            <a:r>
              <a:rPr sz="1800" spc="-20" dirty="0">
                <a:latin typeface="Verdana"/>
                <a:cs typeface="Verdana"/>
              </a:rPr>
              <a:t>have</a:t>
            </a:r>
            <a:r>
              <a:rPr sz="1800" spc="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learnt:</a:t>
            </a:r>
            <a:endParaRPr sz="1800">
              <a:latin typeface="Verdana"/>
              <a:cs typeface="Verdana"/>
            </a:endParaRPr>
          </a:p>
          <a:p>
            <a:pPr marL="189230" marR="800100" indent="-173990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Verification </a:t>
            </a:r>
            <a:r>
              <a:rPr sz="1600" spc="5" dirty="0">
                <a:latin typeface="Verdana"/>
                <a:cs typeface="Verdana"/>
              </a:rPr>
              <a:t>refers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dirty="0">
                <a:latin typeface="Verdana"/>
                <a:cs typeface="Verdana"/>
              </a:rPr>
              <a:t>a set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activities which </a:t>
            </a:r>
            <a:r>
              <a:rPr sz="1600" dirty="0">
                <a:latin typeface="Verdana"/>
                <a:cs typeface="Verdana"/>
              </a:rPr>
              <a:t>ensures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that  </a:t>
            </a:r>
            <a:r>
              <a:rPr sz="1600" dirty="0">
                <a:latin typeface="Verdana"/>
                <a:cs typeface="Verdana"/>
              </a:rPr>
              <a:t>software correctly implements a specific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function.</a:t>
            </a:r>
            <a:endParaRPr sz="1600">
              <a:latin typeface="Verdana"/>
              <a:cs typeface="Verdana"/>
            </a:endParaRPr>
          </a:p>
          <a:p>
            <a:pPr marL="189230" marR="5080" indent="-1739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10" dirty="0">
                <a:latin typeface="Verdana"/>
                <a:cs typeface="Verdana"/>
              </a:rPr>
              <a:t>Validation </a:t>
            </a:r>
            <a:r>
              <a:rPr sz="1600" spc="5" dirty="0">
                <a:latin typeface="Verdana"/>
                <a:cs typeface="Verdana"/>
              </a:rPr>
              <a:t>refers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dirty="0">
                <a:latin typeface="Verdana"/>
                <a:cs typeface="Verdana"/>
              </a:rPr>
              <a:t>a different set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activities which </a:t>
            </a:r>
            <a:r>
              <a:rPr sz="1600" dirty="0">
                <a:latin typeface="Verdana"/>
                <a:cs typeface="Verdana"/>
              </a:rPr>
              <a:t>ensures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that  the </a:t>
            </a:r>
            <a:r>
              <a:rPr sz="1600" dirty="0">
                <a:latin typeface="Verdana"/>
                <a:cs typeface="Verdana"/>
              </a:rPr>
              <a:t>software </a:t>
            </a:r>
            <a:r>
              <a:rPr sz="1600" spc="-5" dirty="0">
                <a:latin typeface="Verdana"/>
                <a:cs typeface="Verdana"/>
              </a:rPr>
              <a:t>that has </a:t>
            </a:r>
            <a:r>
              <a:rPr sz="1600" spc="5" dirty="0">
                <a:latin typeface="Verdana"/>
                <a:cs typeface="Verdana"/>
              </a:rPr>
              <a:t>been </a:t>
            </a:r>
            <a:r>
              <a:rPr sz="1600" spc="-5" dirty="0">
                <a:latin typeface="Verdana"/>
                <a:cs typeface="Verdana"/>
              </a:rPr>
              <a:t>built is traceable to </a:t>
            </a:r>
            <a:r>
              <a:rPr sz="1600" dirty="0">
                <a:latin typeface="Verdana"/>
                <a:cs typeface="Verdana"/>
              </a:rPr>
              <a:t>customer  requirements.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Different </a:t>
            </a:r>
            <a:r>
              <a:rPr sz="1600" spc="-5" dirty="0">
                <a:latin typeface="Verdana"/>
                <a:cs typeface="Verdana"/>
              </a:rPr>
              <a:t>testing </a:t>
            </a:r>
            <a:r>
              <a:rPr sz="1600" dirty="0">
                <a:latin typeface="Verdana"/>
                <a:cs typeface="Verdana"/>
              </a:rPr>
              <a:t>phases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</a:t>
            </a:r>
            <a:endParaRPr sz="1600">
              <a:latin typeface="Verdana"/>
              <a:cs typeface="Verdana"/>
            </a:endParaRPr>
          </a:p>
          <a:p>
            <a:pPr marL="356870" lvl="1" indent="-174625">
              <a:lnSpc>
                <a:spcPct val="100000"/>
              </a:lnSpc>
              <a:spcBef>
                <a:spcPts val="489"/>
              </a:spcBef>
              <a:buClr>
                <a:srgbClr val="006FAC"/>
              </a:buClr>
              <a:buFont typeface="Arial"/>
              <a:buChar char="•"/>
              <a:tabLst>
                <a:tab pos="357505" algn="l"/>
              </a:tabLst>
            </a:pPr>
            <a:r>
              <a:rPr sz="1400" spc="-15" dirty="0">
                <a:latin typeface="Verdana"/>
                <a:cs typeface="Verdana"/>
              </a:rPr>
              <a:t>Unit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  <a:p>
            <a:pPr marL="356870" lvl="1" indent="-174625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Arial"/>
              <a:buChar char="•"/>
              <a:tabLst>
                <a:tab pos="357505" algn="l"/>
              </a:tabLst>
            </a:pPr>
            <a:r>
              <a:rPr sz="1400" spc="-10" dirty="0">
                <a:latin typeface="Verdana"/>
                <a:cs typeface="Verdana"/>
              </a:rPr>
              <a:t>Integration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  <a:p>
            <a:pPr marL="356870" lvl="1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Arial"/>
              <a:buChar char="•"/>
              <a:tabLst>
                <a:tab pos="357505" algn="l"/>
              </a:tabLst>
            </a:pPr>
            <a:r>
              <a:rPr sz="1400" spc="-15" dirty="0">
                <a:latin typeface="Verdana"/>
                <a:cs typeface="Verdana"/>
              </a:rPr>
              <a:t>System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  <a:p>
            <a:pPr marL="356870" lvl="1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Arial"/>
              <a:buChar char="•"/>
              <a:tabLst>
                <a:tab pos="357505" algn="l"/>
              </a:tabLst>
            </a:pPr>
            <a:r>
              <a:rPr sz="1400" spc="-10" dirty="0">
                <a:latin typeface="Verdana"/>
                <a:cs typeface="Verdana"/>
              </a:rPr>
              <a:t>Acceptance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9480" y="1828800"/>
            <a:ext cx="1828800" cy="1819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1431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Review</a:t>
            </a:r>
            <a:r>
              <a:rPr spc="-50" dirty="0"/>
              <a:t> </a:t>
            </a:r>
            <a:r>
              <a:rPr spc="-5" dirty="0"/>
              <a:t>Question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922146"/>
            <a:ext cx="6517005" cy="529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19755" algn="l"/>
              </a:tabLst>
            </a:pPr>
            <a:r>
              <a:rPr sz="1800" dirty="0">
                <a:latin typeface="Verdana"/>
                <a:cs typeface="Verdana"/>
              </a:rPr>
              <a:t>Question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1: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	</a:t>
            </a:r>
            <a:r>
              <a:rPr sz="1800" dirty="0">
                <a:latin typeface="Verdana"/>
                <a:cs typeface="Verdana"/>
              </a:rPr>
              <a:t>is a Quality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improvement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process</a:t>
            </a:r>
            <a:endParaRPr sz="1800">
              <a:latin typeface="Verdana"/>
              <a:cs typeface="Verdana"/>
            </a:endParaRPr>
          </a:p>
          <a:p>
            <a:pPr marL="12700" marR="240665">
              <a:lnSpc>
                <a:spcPct val="100000"/>
              </a:lnSpc>
              <a:spcBef>
                <a:spcPts val="505"/>
              </a:spcBef>
              <a:tabLst>
                <a:tab pos="2491105" algn="l"/>
              </a:tabLst>
            </a:pPr>
            <a:r>
              <a:rPr sz="1800" dirty="0">
                <a:latin typeface="Verdana"/>
                <a:cs typeface="Verdana"/>
              </a:rPr>
              <a:t>Question 2: </a:t>
            </a:r>
            <a:r>
              <a:rPr sz="1800" spc="-100" dirty="0">
                <a:latin typeface="Verdana"/>
                <a:cs typeface="Verdana"/>
              </a:rPr>
              <a:t>To </a:t>
            </a:r>
            <a:r>
              <a:rPr sz="1800" dirty="0">
                <a:latin typeface="Verdana"/>
                <a:cs typeface="Verdana"/>
              </a:rPr>
              <a:t>test a </a:t>
            </a:r>
            <a:r>
              <a:rPr sz="1800" spc="-5" dirty="0">
                <a:latin typeface="Verdana"/>
                <a:cs typeface="Verdana"/>
              </a:rPr>
              <a:t>function, the programmer has </a:t>
            </a:r>
            <a:r>
              <a:rPr sz="1800" dirty="0">
                <a:latin typeface="Verdana"/>
                <a:cs typeface="Verdana"/>
              </a:rPr>
              <a:t>to  write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	</a:t>
            </a:r>
            <a:r>
              <a:rPr sz="1800" dirty="0">
                <a:latin typeface="Verdana"/>
                <a:cs typeface="Verdana"/>
              </a:rPr>
              <a:t>, </a:t>
            </a:r>
            <a:r>
              <a:rPr sz="1800" spc="-5" dirty="0">
                <a:latin typeface="Verdana"/>
                <a:cs typeface="Verdana"/>
              </a:rPr>
              <a:t>which </a:t>
            </a:r>
            <a:r>
              <a:rPr sz="1800" dirty="0">
                <a:latin typeface="Verdana"/>
                <a:cs typeface="Verdana"/>
              </a:rPr>
              <a:t>calls </a:t>
            </a:r>
            <a:r>
              <a:rPr sz="1800" spc="-5" dirty="0">
                <a:latin typeface="Verdana"/>
                <a:cs typeface="Verdana"/>
              </a:rPr>
              <a:t>the function </a:t>
            </a:r>
            <a:r>
              <a:rPr sz="1800" dirty="0">
                <a:latin typeface="Verdana"/>
                <a:cs typeface="Verdana"/>
              </a:rPr>
              <a:t>to be  tested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passes it test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  <a:p>
            <a:pPr marL="12700" marR="218440">
              <a:lnSpc>
                <a:spcPct val="100000"/>
              </a:lnSpc>
              <a:spcBef>
                <a:spcPts val="505"/>
              </a:spcBef>
              <a:tabLst>
                <a:tab pos="5299710" algn="l"/>
              </a:tabLst>
            </a:pPr>
            <a:r>
              <a:rPr sz="1800" dirty="0">
                <a:latin typeface="Verdana"/>
                <a:cs typeface="Verdana"/>
              </a:rPr>
              <a:t>Question 3: </a:t>
            </a:r>
            <a:r>
              <a:rPr sz="1800" spc="-20" dirty="0">
                <a:latin typeface="Verdana"/>
                <a:cs typeface="Verdana"/>
              </a:rPr>
              <a:t>Volume </a:t>
            </a:r>
            <a:r>
              <a:rPr sz="1800" dirty="0">
                <a:latin typeface="Verdana"/>
                <a:cs typeface="Verdana"/>
              </a:rPr>
              <a:t>tests </a:t>
            </a:r>
            <a:r>
              <a:rPr sz="1800" spc="-5" dirty="0">
                <a:latin typeface="Verdana"/>
                <a:cs typeface="Verdana"/>
              </a:rPr>
              <a:t>executes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system	</a:t>
            </a:r>
            <a:r>
              <a:rPr sz="1800" dirty="0">
                <a:latin typeface="Verdana"/>
                <a:cs typeface="Verdana"/>
              </a:rPr>
              <a:t>in a  </a:t>
            </a:r>
            <a:r>
              <a:rPr sz="1800" spc="-5" dirty="0">
                <a:latin typeface="Verdana"/>
                <a:cs typeface="Verdana"/>
              </a:rPr>
              <a:t>manner that demands </a:t>
            </a:r>
            <a:r>
              <a:rPr sz="1800" dirty="0">
                <a:latin typeface="Verdana"/>
                <a:cs typeface="Verdana"/>
              </a:rPr>
              <a:t>resources in </a:t>
            </a:r>
            <a:r>
              <a:rPr sz="1800" spc="-5" dirty="0">
                <a:latin typeface="Verdana"/>
                <a:cs typeface="Verdana"/>
              </a:rPr>
              <a:t>abnormal </a:t>
            </a:r>
            <a:r>
              <a:rPr sz="1800" spc="-25" dirty="0">
                <a:latin typeface="Verdana"/>
                <a:cs typeface="Verdana"/>
              </a:rPr>
              <a:t>quantity,  frequency,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volume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1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25" dirty="0">
                <a:latin typeface="Verdana"/>
                <a:cs typeface="Verdana"/>
              </a:rPr>
              <a:t>True/False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800" dirty="0">
                <a:latin typeface="Verdana"/>
                <a:cs typeface="Verdana"/>
              </a:rPr>
              <a:t>Question 4: </a:t>
            </a:r>
            <a:r>
              <a:rPr sz="1800" spc="-5" dirty="0">
                <a:latin typeface="Verdana"/>
                <a:cs typeface="Verdana"/>
              </a:rPr>
              <a:t>Acceptance </a:t>
            </a:r>
            <a:r>
              <a:rPr sz="1800" dirty="0">
                <a:latin typeface="Verdana"/>
                <a:cs typeface="Verdana"/>
              </a:rPr>
              <a:t>testing is </a:t>
            </a:r>
            <a:r>
              <a:rPr sz="1800" spc="-5" dirty="0">
                <a:latin typeface="Verdana"/>
                <a:cs typeface="Verdana"/>
              </a:rPr>
              <a:t>not </a:t>
            </a:r>
            <a:r>
              <a:rPr sz="1800" dirty="0">
                <a:latin typeface="Verdana"/>
                <a:cs typeface="Verdana"/>
              </a:rPr>
              <a:t>a responsibility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the Developing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Organization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49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25" dirty="0">
                <a:latin typeface="Verdana"/>
                <a:cs typeface="Verdana"/>
              </a:rPr>
              <a:t>True/False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1519555" algn="l"/>
              </a:tabLst>
            </a:pPr>
            <a:r>
              <a:rPr sz="1800" dirty="0">
                <a:latin typeface="Verdana"/>
                <a:cs typeface="Verdana"/>
              </a:rPr>
              <a:t>Question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5:	</a:t>
            </a:r>
            <a:r>
              <a:rPr sz="1800" spc="-5" dirty="0">
                <a:latin typeface="Verdana"/>
                <a:cs typeface="Verdana"/>
              </a:rPr>
              <a:t>Difference </a:t>
            </a:r>
            <a:r>
              <a:rPr sz="1800" dirty="0">
                <a:latin typeface="Verdana"/>
                <a:cs typeface="Verdana"/>
              </a:rPr>
              <a:t>between </a:t>
            </a:r>
            <a:r>
              <a:rPr sz="1800" spc="5" dirty="0">
                <a:latin typeface="Verdana"/>
                <a:cs typeface="Verdana"/>
              </a:rPr>
              <a:t>re-testing </a:t>
            </a:r>
            <a:r>
              <a:rPr sz="1800" dirty="0">
                <a:latin typeface="Verdana"/>
                <a:cs typeface="Verdana"/>
              </a:rPr>
              <a:t>&amp;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regression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Verdana"/>
                <a:cs typeface="Verdana"/>
              </a:rPr>
              <a:t>testing is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re-testing is running </a:t>
            </a:r>
            <a:r>
              <a:rPr sz="1600" dirty="0">
                <a:latin typeface="Verdana"/>
                <a:cs typeface="Verdana"/>
              </a:rPr>
              <a:t>a test </a:t>
            </a:r>
            <a:r>
              <a:rPr sz="1600" spc="-5" dirty="0">
                <a:latin typeface="Verdana"/>
                <a:cs typeface="Verdana"/>
              </a:rPr>
              <a:t>again; </a:t>
            </a:r>
            <a:r>
              <a:rPr sz="1600" spc="5" dirty="0">
                <a:latin typeface="Verdana"/>
                <a:cs typeface="Verdana"/>
              </a:rPr>
              <a:t>regression </a:t>
            </a:r>
            <a:r>
              <a:rPr sz="1600" spc="-5" dirty="0">
                <a:latin typeface="Verdana"/>
                <a:cs typeface="Verdana"/>
              </a:rPr>
              <a:t>testing </a:t>
            </a:r>
            <a:r>
              <a:rPr sz="1600" spc="5" dirty="0">
                <a:latin typeface="Verdana"/>
                <a:cs typeface="Verdana"/>
              </a:rPr>
              <a:t>looks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for</a:t>
            </a:r>
            <a:endParaRPr sz="160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</a:pPr>
            <a:r>
              <a:rPr sz="1600" dirty="0">
                <a:latin typeface="Verdana"/>
                <a:cs typeface="Verdana"/>
              </a:rPr>
              <a:t>unexpected side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effects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re-testing </a:t>
            </a:r>
            <a:r>
              <a:rPr sz="1600" spc="5" dirty="0">
                <a:latin typeface="Verdana"/>
                <a:cs typeface="Verdana"/>
              </a:rPr>
              <a:t>looks for </a:t>
            </a:r>
            <a:r>
              <a:rPr sz="1600" dirty="0">
                <a:latin typeface="Verdana"/>
                <a:cs typeface="Verdana"/>
              </a:rPr>
              <a:t>unexpected side effects;</a:t>
            </a:r>
            <a:r>
              <a:rPr sz="1600" spc="-18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regression</a:t>
            </a:r>
            <a:endParaRPr sz="160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testing is</a:t>
            </a:r>
            <a:r>
              <a:rPr sz="1600" dirty="0">
                <a:latin typeface="Verdana"/>
                <a:cs typeface="Verdana"/>
              </a:rPr>
              <a:t> repeating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9480" y="1828800"/>
            <a:ext cx="1828800" cy="1819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48850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Review </a:t>
            </a:r>
            <a:r>
              <a:rPr spc="-5" dirty="0"/>
              <a:t>Question: Match the Following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9757" y="1709801"/>
          <a:ext cx="2668905" cy="2275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9855"/>
              </a:tblGrid>
              <a:tr h="753999"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pos="639445" algn="l"/>
                        </a:tabLst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1.	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Beta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testing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754126"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648335" algn="l"/>
                        </a:tabLst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2.	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Response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time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753999"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350"/>
                        </a:spcBef>
                        <a:tabLst>
                          <a:tab pos="648335" algn="l"/>
                        </a:tabLst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3.	Aesthetics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600450" y="1709801"/>
          <a:ext cx="3524250" cy="420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/>
              </a:tblGrid>
              <a:tr h="6985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pos="491490" algn="l"/>
                        </a:tabLst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A.	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Volume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testing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491490" algn="l"/>
                        </a:tabLst>
                      </a:pPr>
                      <a:r>
                        <a:rPr sz="1800" spc="-20" dirty="0">
                          <a:latin typeface="Verdana"/>
                          <a:cs typeface="Verdana"/>
                        </a:rPr>
                        <a:t>B.	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Exploratory</a:t>
                      </a:r>
                      <a:r>
                        <a:rPr sz="18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testing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C. Acceptance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 testing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25" dirty="0">
                          <a:latin typeface="Verdana"/>
                          <a:cs typeface="Verdana"/>
                        </a:rPr>
                        <a:t>D.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Documentation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testing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E. Performance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testing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698487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135" dirty="0">
                          <a:latin typeface="Verdana"/>
                          <a:cs typeface="Verdana"/>
                        </a:rPr>
                        <a:t>F.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Usability</a:t>
                      </a:r>
                      <a:r>
                        <a:rPr sz="1800" spc="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testing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9480" y="1828800"/>
            <a:ext cx="1828800" cy="1819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3250" y="1905507"/>
          <a:ext cx="2762250" cy="321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</a:tblGrid>
              <a:tr h="762000">
                <a:tc>
                  <a:txBody>
                    <a:bodyPr/>
                    <a:lstStyle/>
                    <a:p>
                      <a:pPr marL="472440" marR="826769" indent="-3810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1.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Economics</a:t>
                      </a:r>
                      <a:r>
                        <a:rPr sz="18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of  limiting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481330" algn="l"/>
                        </a:tabLst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2.	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Testing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7619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481330" algn="l"/>
                        </a:tabLst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3.	A good test</a:t>
                      </a:r>
                      <a:r>
                        <a:rPr sz="18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case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472440" marR="186690" indent="-381000" algn="just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4. Use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every</a:t>
                      </a:r>
                      <a:r>
                        <a:rPr sz="18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possible 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input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condition as  a test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case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913632" y="1605280"/>
          <a:ext cx="3200400" cy="4584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1350"/>
              </a:tblGrid>
              <a:tr h="7620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pos="491490" algn="l"/>
                        </a:tabLst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A.	Driving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pos="491490" algn="l"/>
                        </a:tabLst>
                      </a:pPr>
                      <a:r>
                        <a:rPr sz="1800" spc="-20" dirty="0">
                          <a:latin typeface="Verdana"/>
                          <a:cs typeface="Verdana"/>
                        </a:rPr>
                        <a:t>B.	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Exhaustive</a:t>
                      </a:r>
                      <a:r>
                        <a:rPr sz="1800" spc="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testing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C.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 Limiting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25" dirty="0">
                          <a:latin typeface="Verdana"/>
                          <a:cs typeface="Verdana"/>
                        </a:rPr>
                        <a:t>D. </a:t>
                      </a:r>
                      <a:r>
                        <a:rPr sz="1800" spc="-50" dirty="0">
                          <a:latin typeface="Verdana"/>
                          <a:cs typeface="Verdana"/>
                        </a:rPr>
                        <a:t>Test</a:t>
                      </a:r>
                      <a:r>
                        <a:rPr sz="18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cycle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E. Comparing outputs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with specified or</a:t>
                      </a:r>
                      <a:r>
                        <a:rPr sz="18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intended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76194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135" dirty="0">
                          <a:latin typeface="Verdana"/>
                          <a:cs typeface="Verdana"/>
                        </a:rPr>
                        <a:t>F.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Maximize bug</a:t>
                      </a:r>
                      <a:r>
                        <a:rPr sz="1800" spc="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count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48850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Review </a:t>
            </a:r>
            <a:r>
              <a:rPr spc="-5" dirty="0"/>
              <a:t>Question: Match the Following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5401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8500" algn="l"/>
              </a:tabLst>
            </a:pPr>
            <a:r>
              <a:rPr spc="-5" dirty="0"/>
              <a:t>2.2	</a:t>
            </a:r>
            <a:r>
              <a:rPr spc="-65" dirty="0"/>
              <a:t>Test </a:t>
            </a:r>
            <a:r>
              <a:rPr spc="-15" dirty="0"/>
              <a:t>Levels </a:t>
            </a:r>
            <a:r>
              <a:rPr spc="5" dirty="0"/>
              <a:t>in</a:t>
            </a:r>
            <a:r>
              <a:rPr spc="45" dirty="0"/>
              <a:t> </a:t>
            </a:r>
            <a:r>
              <a:rPr spc="-15" dirty="0"/>
              <a:t>V-Model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0329" y="949197"/>
            <a:ext cx="8275320" cy="803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6055" marR="5080" indent="-173990">
              <a:lnSpc>
                <a:spcPct val="100000"/>
              </a:lnSpc>
              <a:spcBef>
                <a:spcPts val="1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700" spc="-50" dirty="0">
                <a:latin typeface="Verdana"/>
                <a:cs typeface="Verdana"/>
              </a:rPr>
              <a:t>Test </a:t>
            </a:r>
            <a:r>
              <a:rPr sz="1700" spc="-15" dirty="0">
                <a:latin typeface="Verdana"/>
                <a:cs typeface="Verdana"/>
              </a:rPr>
              <a:t>levels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groups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test activities </a:t>
            </a:r>
            <a:r>
              <a:rPr sz="1700" dirty="0">
                <a:latin typeface="Verdana"/>
                <a:cs typeface="Verdana"/>
              </a:rPr>
              <a:t>that are </a:t>
            </a:r>
            <a:r>
              <a:rPr sz="1700" spc="-5" dirty="0">
                <a:latin typeface="Verdana"/>
                <a:cs typeface="Verdana"/>
              </a:rPr>
              <a:t>organized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managed  </a:t>
            </a:r>
            <a:r>
              <a:rPr sz="1700" spc="-35" dirty="0">
                <a:latin typeface="Verdana"/>
                <a:cs typeface="Verdana"/>
              </a:rPr>
              <a:t>together. </a:t>
            </a:r>
            <a:r>
              <a:rPr sz="1700" dirty="0">
                <a:latin typeface="Verdana"/>
                <a:cs typeface="Verdana"/>
              </a:rPr>
              <a:t>Each </a:t>
            </a:r>
            <a:r>
              <a:rPr sz="1700" spc="-5" dirty="0">
                <a:latin typeface="Verdana"/>
                <a:cs typeface="Verdana"/>
              </a:rPr>
              <a:t>test </a:t>
            </a:r>
            <a:r>
              <a:rPr sz="1700" spc="-15" dirty="0">
                <a:latin typeface="Verdana"/>
                <a:cs typeface="Verdana"/>
              </a:rPr>
              <a:t>level </a:t>
            </a:r>
            <a:r>
              <a:rPr sz="1700" spc="-10" dirty="0">
                <a:latin typeface="Verdana"/>
                <a:cs typeface="Verdana"/>
              </a:rPr>
              <a:t>is </a:t>
            </a:r>
            <a:r>
              <a:rPr sz="1700" spc="5" dirty="0">
                <a:latin typeface="Verdana"/>
                <a:cs typeface="Verdana"/>
              </a:rPr>
              <a:t>an </a:t>
            </a:r>
            <a:r>
              <a:rPr sz="1700" dirty="0">
                <a:latin typeface="Verdana"/>
                <a:cs typeface="Verdana"/>
              </a:rPr>
              <a:t>instance of </a:t>
            </a:r>
            <a:r>
              <a:rPr sz="1700" spc="-5" dirty="0">
                <a:latin typeface="Verdana"/>
                <a:cs typeface="Verdana"/>
              </a:rPr>
              <a:t>the test process related to </a:t>
            </a:r>
            <a:r>
              <a:rPr sz="1700" dirty="0">
                <a:latin typeface="Verdana"/>
                <a:cs typeface="Verdana"/>
              </a:rPr>
              <a:t>other  </a:t>
            </a:r>
            <a:r>
              <a:rPr sz="1700" spc="-5" dirty="0">
                <a:latin typeface="Verdana"/>
                <a:cs typeface="Verdana"/>
              </a:rPr>
              <a:t>activities with in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SDLC.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15270" y="6175247"/>
            <a:ext cx="1125855" cy="603885"/>
            <a:chOff x="3815270" y="6175247"/>
            <a:chExt cx="1125855" cy="603885"/>
          </a:xfrm>
        </p:grpSpPr>
        <p:sp>
          <p:nvSpPr>
            <p:cNvPr id="5" name="object 5"/>
            <p:cNvSpPr/>
            <p:nvPr/>
          </p:nvSpPr>
          <p:spPr>
            <a:xfrm>
              <a:off x="3820033" y="6175247"/>
              <a:ext cx="1021715" cy="599440"/>
            </a:xfrm>
            <a:custGeom>
              <a:avLst/>
              <a:gdLst/>
              <a:ahLst/>
              <a:cxnLst/>
              <a:rect l="l" t="t" r="r" b="b"/>
              <a:pathLst>
                <a:path w="1021714" h="599440">
                  <a:moveTo>
                    <a:pt x="393192" y="412673"/>
                  </a:moveTo>
                  <a:lnTo>
                    <a:pt x="328168" y="454583"/>
                  </a:lnTo>
                  <a:lnTo>
                    <a:pt x="130175" y="147307"/>
                  </a:lnTo>
                  <a:lnTo>
                    <a:pt x="0" y="231140"/>
                  </a:lnTo>
                  <a:lnTo>
                    <a:pt x="197993" y="538416"/>
                  </a:lnTo>
                  <a:lnTo>
                    <a:pt x="132969" y="580326"/>
                  </a:lnTo>
                  <a:lnTo>
                    <a:pt x="329057" y="598932"/>
                  </a:lnTo>
                  <a:lnTo>
                    <a:pt x="393192" y="412673"/>
                  </a:lnTo>
                  <a:close/>
                </a:path>
                <a:path w="1021714" h="599440">
                  <a:moveTo>
                    <a:pt x="1021715" y="59436"/>
                  </a:moveTo>
                  <a:lnTo>
                    <a:pt x="982091" y="39624"/>
                  </a:lnTo>
                  <a:lnTo>
                    <a:pt x="902843" y="0"/>
                  </a:lnTo>
                  <a:lnTo>
                    <a:pt x="902843" y="39624"/>
                  </a:lnTo>
                  <a:lnTo>
                    <a:pt x="107315" y="39624"/>
                  </a:lnTo>
                  <a:lnTo>
                    <a:pt x="107315" y="79248"/>
                  </a:lnTo>
                  <a:lnTo>
                    <a:pt x="902843" y="79248"/>
                  </a:lnTo>
                  <a:lnTo>
                    <a:pt x="902843" y="118872"/>
                  </a:lnTo>
                  <a:lnTo>
                    <a:pt x="982091" y="79248"/>
                  </a:lnTo>
                  <a:lnTo>
                    <a:pt x="1021715" y="59436"/>
                  </a:lnTo>
                  <a:close/>
                </a:path>
              </a:pathLst>
            </a:custGeom>
            <a:solidFill>
              <a:srgbClr val="E20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20033" y="6322555"/>
              <a:ext cx="393700" cy="452120"/>
            </a:xfrm>
            <a:custGeom>
              <a:avLst/>
              <a:gdLst/>
              <a:ahLst/>
              <a:cxnLst/>
              <a:rect l="l" t="t" r="r" b="b"/>
              <a:pathLst>
                <a:path w="393700" h="452120">
                  <a:moveTo>
                    <a:pt x="130175" y="0"/>
                  </a:moveTo>
                  <a:lnTo>
                    <a:pt x="328167" y="307276"/>
                  </a:lnTo>
                  <a:lnTo>
                    <a:pt x="393191" y="265366"/>
                  </a:lnTo>
                  <a:lnTo>
                    <a:pt x="329056" y="451618"/>
                  </a:lnTo>
                  <a:lnTo>
                    <a:pt x="132968" y="433017"/>
                  </a:lnTo>
                  <a:lnTo>
                    <a:pt x="197992" y="391109"/>
                  </a:lnTo>
                  <a:lnTo>
                    <a:pt x="0" y="83832"/>
                  </a:lnTo>
                  <a:lnTo>
                    <a:pt x="130175" y="0"/>
                  </a:lnTo>
                  <a:close/>
                </a:path>
              </a:pathLst>
            </a:custGeom>
            <a:ln w="9525">
              <a:solidFill>
                <a:srgbClr val="E200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87748" y="6336982"/>
              <a:ext cx="348615" cy="415925"/>
            </a:xfrm>
            <a:custGeom>
              <a:avLst/>
              <a:gdLst/>
              <a:ahLst/>
              <a:cxnLst/>
              <a:rect l="l" t="t" r="r" b="b"/>
              <a:pathLst>
                <a:path w="348614" h="415925">
                  <a:moveTo>
                    <a:pt x="273812" y="0"/>
                  </a:moveTo>
                  <a:lnTo>
                    <a:pt x="94106" y="24968"/>
                  </a:lnTo>
                  <a:lnTo>
                    <a:pt x="157734" y="60070"/>
                  </a:lnTo>
                  <a:lnTo>
                    <a:pt x="0" y="345643"/>
                  </a:lnTo>
                  <a:lnTo>
                    <a:pt x="127126" y="415872"/>
                  </a:lnTo>
                  <a:lnTo>
                    <a:pt x="284861" y="130301"/>
                  </a:lnTo>
                  <a:lnTo>
                    <a:pt x="348361" y="165417"/>
                  </a:lnTo>
                  <a:lnTo>
                    <a:pt x="273812" y="0"/>
                  </a:lnTo>
                  <a:close/>
                </a:path>
              </a:pathLst>
            </a:custGeom>
            <a:solidFill>
              <a:srgbClr val="E20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7748" y="6336982"/>
              <a:ext cx="348615" cy="415925"/>
            </a:xfrm>
            <a:custGeom>
              <a:avLst/>
              <a:gdLst/>
              <a:ahLst/>
              <a:cxnLst/>
              <a:rect l="l" t="t" r="r" b="b"/>
              <a:pathLst>
                <a:path w="348614" h="415925">
                  <a:moveTo>
                    <a:pt x="0" y="345643"/>
                  </a:moveTo>
                  <a:lnTo>
                    <a:pt x="157734" y="60070"/>
                  </a:lnTo>
                  <a:lnTo>
                    <a:pt x="94106" y="24968"/>
                  </a:lnTo>
                  <a:lnTo>
                    <a:pt x="273812" y="0"/>
                  </a:lnTo>
                  <a:lnTo>
                    <a:pt x="348361" y="165417"/>
                  </a:lnTo>
                  <a:lnTo>
                    <a:pt x="284861" y="130301"/>
                  </a:lnTo>
                  <a:lnTo>
                    <a:pt x="127126" y="415872"/>
                  </a:lnTo>
                  <a:lnTo>
                    <a:pt x="0" y="345643"/>
                  </a:lnTo>
                  <a:close/>
                </a:path>
              </a:pathLst>
            </a:custGeom>
            <a:ln w="9525">
              <a:solidFill>
                <a:srgbClr val="E200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941576" y="6230111"/>
            <a:ext cx="1716405" cy="408940"/>
            <a:chOff x="1941576" y="6230111"/>
            <a:chExt cx="1716405" cy="408940"/>
          </a:xfrm>
        </p:grpSpPr>
        <p:sp>
          <p:nvSpPr>
            <p:cNvPr id="10" name="object 10"/>
            <p:cNvSpPr/>
            <p:nvPr/>
          </p:nvSpPr>
          <p:spPr>
            <a:xfrm>
              <a:off x="1946148" y="6234683"/>
              <a:ext cx="1706880" cy="399415"/>
            </a:xfrm>
            <a:custGeom>
              <a:avLst/>
              <a:gdLst/>
              <a:ahLst/>
              <a:cxnLst/>
              <a:rect l="l" t="t" r="r" b="b"/>
              <a:pathLst>
                <a:path w="1706879" h="399415">
                  <a:moveTo>
                    <a:pt x="1640331" y="0"/>
                  </a:moveTo>
                  <a:lnTo>
                    <a:pt x="66547" y="0"/>
                  </a:lnTo>
                  <a:lnTo>
                    <a:pt x="40665" y="5229"/>
                  </a:lnTo>
                  <a:lnTo>
                    <a:pt x="19510" y="19491"/>
                  </a:lnTo>
                  <a:lnTo>
                    <a:pt x="5236" y="40644"/>
                  </a:lnTo>
                  <a:lnTo>
                    <a:pt x="0" y="66547"/>
                  </a:lnTo>
                  <a:lnTo>
                    <a:pt x="0" y="332739"/>
                  </a:lnTo>
                  <a:lnTo>
                    <a:pt x="5236" y="358643"/>
                  </a:lnTo>
                  <a:lnTo>
                    <a:pt x="19510" y="379796"/>
                  </a:lnTo>
                  <a:lnTo>
                    <a:pt x="40665" y="394058"/>
                  </a:lnTo>
                  <a:lnTo>
                    <a:pt x="66547" y="399287"/>
                  </a:lnTo>
                  <a:lnTo>
                    <a:pt x="1640331" y="399287"/>
                  </a:lnTo>
                  <a:lnTo>
                    <a:pt x="1666214" y="394058"/>
                  </a:lnTo>
                  <a:lnTo>
                    <a:pt x="1687369" y="379796"/>
                  </a:lnTo>
                  <a:lnTo>
                    <a:pt x="1701643" y="358643"/>
                  </a:lnTo>
                  <a:lnTo>
                    <a:pt x="1706879" y="332739"/>
                  </a:lnTo>
                  <a:lnTo>
                    <a:pt x="1706879" y="66547"/>
                  </a:lnTo>
                  <a:lnTo>
                    <a:pt x="1701643" y="40644"/>
                  </a:lnTo>
                  <a:lnTo>
                    <a:pt x="1687369" y="19491"/>
                  </a:lnTo>
                  <a:lnTo>
                    <a:pt x="1666214" y="5229"/>
                  </a:lnTo>
                  <a:lnTo>
                    <a:pt x="1640331" y="0"/>
                  </a:lnTo>
                  <a:close/>
                </a:path>
              </a:pathLst>
            </a:custGeom>
            <a:solidFill>
              <a:srgbClr val="66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46148" y="6234683"/>
              <a:ext cx="1706880" cy="399415"/>
            </a:xfrm>
            <a:custGeom>
              <a:avLst/>
              <a:gdLst/>
              <a:ahLst/>
              <a:cxnLst/>
              <a:rect l="l" t="t" r="r" b="b"/>
              <a:pathLst>
                <a:path w="1706879" h="399415">
                  <a:moveTo>
                    <a:pt x="0" y="66547"/>
                  </a:moveTo>
                  <a:lnTo>
                    <a:pt x="5236" y="40644"/>
                  </a:lnTo>
                  <a:lnTo>
                    <a:pt x="19510" y="19491"/>
                  </a:lnTo>
                  <a:lnTo>
                    <a:pt x="40665" y="5229"/>
                  </a:lnTo>
                  <a:lnTo>
                    <a:pt x="66547" y="0"/>
                  </a:lnTo>
                  <a:lnTo>
                    <a:pt x="1640331" y="0"/>
                  </a:lnTo>
                  <a:lnTo>
                    <a:pt x="1666214" y="5229"/>
                  </a:lnTo>
                  <a:lnTo>
                    <a:pt x="1687369" y="19491"/>
                  </a:lnTo>
                  <a:lnTo>
                    <a:pt x="1701643" y="40644"/>
                  </a:lnTo>
                  <a:lnTo>
                    <a:pt x="1706879" y="66547"/>
                  </a:lnTo>
                  <a:lnTo>
                    <a:pt x="1706879" y="332739"/>
                  </a:lnTo>
                  <a:lnTo>
                    <a:pt x="1701643" y="358643"/>
                  </a:lnTo>
                  <a:lnTo>
                    <a:pt x="1687369" y="379796"/>
                  </a:lnTo>
                  <a:lnTo>
                    <a:pt x="1666214" y="394058"/>
                  </a:lnTo>
                  <a:lnTo>
                    <a:pt x="1640331" y="399287"/>
                  </a:lnTo>
                  <a:lnTo>
                    <a:pt x="66547" y="399287"/>
                  </a:lnTo>
                  <a:lnTo>
                    <a:pt x="40665" y="394058"/>
                  </a:lnTo>
                  <a:lnTo>
                    <a:pt x="19510" y="379796"/>
                  </a:lnTo>
                  <a:lnTo>
                    <a:pt x="5236" y="358643"/>
                  </a:lnTo>
                  <a:lnTo>
                    <a:pt x="0" y="332739"/>
                  </a:lnTo>
                  <a:lnTo>
                    <a:pt x="0" y="6654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963985" y="4887785"/>
            <a:ext cx="1979930" cy="1336675"/>
            <a:chOff x="4963985" y="4887785"/>
            <a:chExt cx="1979930" cy="1336675"/>
          </a:xfrm>
        </p:grpSpPr>
        <p:sp>
          <p:nvSpPr>
            <p:cNvPr id="13" name="object 13"/>
            <p:cNvSpPr/>
            <p:nvPr/>
          </p:nvSpPr>
          <p:spPr>
            <a:xfrm>
              <a:off x="4968747" y="5803582"/>
              <a:ext cx="348615" cy="415925"/>
            </a:xfrm>
            <a:custGeom>
              <a:avLst/>
              <a:gdLst/>
              <a:ahLst/>
              <a:cxnLst/>
              <a:rect l="l" t="t" r="r" b="b"/>
              <a:pathLst>
                <a:path w="348614" h="415925">
                  <a:moveTo>
                    <a:pt x="273812" y="0"/>
                  </a:moveTo>
                  <a:lnTo>
                    <a:pt x="94106" y="24968"/>
                  </a:lnTo>
                  <a:lnTo>
                    <a:pt x="157734" y="60070"/>
                  </a:lnTo>
                  <a:lnTo>
                    <a:pt x="0" y="345643"/>
                  </a:lnTo>
                  <a:lnTo>
                    <a:pt x="127126" y="415874"/>
                  </a:lnTo>
                  <a:lnTo>
                    <a:pt x="284861" y="130301"/>
                  </a:lnTo>
                  <a:lnTo>
                    <a:pt x="348361" y="165417"/>
                  </a:lnTo>
                  <a:lnTo>
                    <a:pt x="273812" y="0"/>
                  </a:lnTo>
                  <a:close/>
                </a:path>
              </a:pathLst>
            </a:custGeom>
            <a:solidFill>
              <a:srgbClr val="E20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68747" y="5803582"/>
              <a:ext cx="348615" cy="415925"/>
            </a:xfrm>
            <a:custGeom>
              <a:avLst/>
              <a:gdLst/>
              <a:ahLst/>
              <a:cxnLst/>
              <a:rect l="l" t="t" r="r" b="b"/>
              <a:pathLst>
                <a:path w="348614" h="415925">
                  <a:moveTo>
                    <a:pt x="0" y="345643"/>
                  </a:moveTo>
                  <a:lnTo>
                    <a:pt x="157734" y="60070"/>
                  </a:lnTo>
                  <a:lnTo>
                    <a:pt x="94106" y="24968"/>
                  </a:lnTo>
                  <a:lnTo>
                    <a:pt x="273812" y="0"/>
                  </a:lnTo>
                  <a:lnTo>
                    <a:pt x="348361" y="165417"/>
                  </a:lnTo>
                  <a:lnTo>
                    <a:pt x="284861" y="130301"/>
                  </a:lnTo>
                  <a:lnTo>
                    <a:pt x="127126" y="415874"/>
                  </a:lnTo>
                  <a:lnTo>
                    <a:pt x="0" y="345643"/>
                  </a:lnTo>
                  <a:close/>
                </a:path>
              </a:pathLst>
            </a:custGeom>
            <a:ln w="9524">
              <a:solidFill>
                <a:srgbClr val="E200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16422" y="4892547"/>
              <a:ext cx="376555" cy="464820"/>
            </a:xfrm>
            <a:custGeom>
              <a:avLst/>
              <a:gdLst/>
              <a:ahLst/>
              <a:cxnLst/>
              <a:rect l="l" t="t" r="r" b="b"/>
              <a:pathLst>
                <a:path w="376554" h="464820">
                  <a:moveTo>
                    <a:pt x="302767" y="0"/>
                  </a:moveTo>
                  <a:lnTo>
                    <a:pt x="110998" y="33654"/>
                  </a:lnTo>
                  <a:lnTo>
                    <a:pt x="177291" y="70357"/>
                  </a:lnTo>
                  <a:lnTo>
                    <a:pt x="0" y="391413"/>
                  </a:lnTo>
                  <a:lnTo>
                    <a:pt x="132714" y="464692"/>
                  </a:lnTo>
                  <a:lnTo>
                    <a:pt x="310006" y="143637"/>
                  </a:lnTo>
                  <a:lnTo>
                    <a:pt x="376427" y="180339"/>
                  </a:lnTo>
                  <a:lnTo>
                    <a:pt x="302767" y="0"/>
                  </a:lnTo>
                  <a:close/>
                </a:path>
              </a:pathLst>
            </a:custGeom>
            <a:solidFill>
              <a:srgbClr val="E20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16422" y="4892547"/>
              <a:ext cx="376555" cy="464820"/>
            </a:xfrm>
            <a:custGeom>
              <a:avLst/>
              <a:gdLst/>
              <a:ahLst/>
              <a:cxnLst/>
              <a:rect l="l" t="t" r="r" b="b"/>
              <a:pathLst>
                <a:path w="376554" h="464820">
                  <a:moveTo>
                    <a:pt x="0" y="391413"/>
                  </a:moveTo>
                  <a:lnTo>
                    <a:pt x="177291" y="70357"/>
                  </a:lnTo>
                  <a:lnTo>
                    <a:pt x="110998" y="33654"/>
                  </a:lnTo>
                  <a:lnTo>
                    <a:pt x="302767" y="0"/>
                  </a:lnTo>
                  <a:lnTo>
                    <a:pt x="376427" y="180339"/>
                  </a:lnTo>
                  <a:lnTo>
                    <a:pt x="310006" y="143637"/>
                  </a:lnTo>
                  <a:lnTo>
                    <a:pt x="132714" y="464692"/>
                  </a:lnTo>
                  <a:lnTo>
                    <a:pt x="0" y="391413"/>
                  </a:lnTo>
                  <a:close/>
                </a:path>
              </a:pathLst>
            </a:custGeom>
            <a:ln w="9524">
              <a:solidFill>
                <a:srgbClr val="E200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46547" y="5396483"/>
              <a:ext cx="1792605" cy="365760"/>
            </a:xfrm>
            <a:custGeom>
              <a:avLst/>
              <a:gdLst/>
              <a:ahLst/>
              <a:cxnLst/>
              <a:rect l="l" t="t" r="r" b="b"/>
              <a:pathLst>
                <a:path w="1792604" h="365760">
                  <a:moveTo>
                    <a:pt x="1731263" y="0"/>
                  </a:moveTo>
                  <a:lnTo>
                    <a:pt x="60960" y="0"/>
                  </a:lnTo>
                  <a:lnTo>
                    <a:pt x="37236" y="4792"/>
                  </a:lnTo>
                  <a:lnTo>
                    <a:pt x="17859" y="17859"/>
                  </a:lnTo>
                  <a:lnTo>
                    <a:pt x="4792" y="37236"/>
                  </a:lnTo>
                  <a:lnTo>
                    <a:pt x="0" y="60959"/>
                  </a:lnTo>
                  <a:lnTo>
                    <a:pt x="0" y="304799"/>
                  </a:lnTo>
                  <a:lnTo>
                    <a:pt x="4792" y="328528"/>
                  </a:lnTo>
                  <a:lnTo>
                    <a:pt x="17859" y="347905"/>
                  </a:lnTo>
                  <a:lnTo>
                    <a:pt x="37236" y="360969"/>
                  </a:lnTo>
                  <a:lnTo>
                    <a:pt x="60960" y="365759"/>
                  </a:lnTo>
                  <a:lnTo>
                    <a:pt x="1731263" y="365759"/>
                  </a:lnTo>
                  <a:lnTo>
                    <a:pt x="1754987" y="360969"/>
                  </a:lnTo>
                  <a:lnTo>
                    <a:pt x="1774364" y="347905"/>
                  </a:lnTo>
                  <a:lnTo>
                    <a:pt x="1787431" y="328528"/>
                  </a:lnTo>
                  <a:lnTo>
                    <a:pt x="1792224" y="304799"/>
                  </a:lnTo>
                  <a:lnTo>
                    <a:pt x="1792224" y="60959"/>
                  </a:lnTo>
                  <a:lnTo>
                    <a:pt x="1787431" y="37236"/>
                  </a:lnTo>
                  <a:lnTo>
                    <a:pt x="1774364" y="17859"/>
                  </a:lnTo>
                  <a:lnTo>
                    <a:pt x="1754987" y="4792"/>
                  </a:lnTo>
                  <a:lnTo>
                    <a:pt x="1731263" y="0"/>
                  </a:lnTo>
                  <a:close/>
                </a:path>
              </a:pathLst>
            </a:custGeom>
            <a:solidFill>
              <a:srgbClr val="66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46547" y="5396483"/>
              <a:ext cx="1792605" cy="365760"/>
            </a:xfrm>
            <a:custGeom>
              <a:avLst/>
              <a:gdLst/>
              <a:ahLst/>
              <a:cxnLst/>
              <a:rect l="l" t="t" r="r" b="b"/>
              <a:pathLst>
                <a:path w="1792604" h="365760">
                  <a:moveTo>
                    <a:pt x="0" y="60959"/>
                  </a:moveTo>
                  <a:lnTo>
                    <a:pt x="4792" y="37236"/>
                  </a:lnTo>
                  <a:lnTo>
                    <a:pt x="17859" y="17859"/>
                  </a:lnTo>
                  <a:lnTo>
                    <a:pt x="37236" y="4792"/>
                  </a:lnTo>
                  <a:lnTo>
                    <a:pt x="60960" y="0"/>
                  </a:lnTo>
                  <a:lnTo>
                    <a:pt x="1731263" y="0"/>
                  </a:lnTo>
                  <a:lnTo>
                    <a:pt x="1754987" y="4792"/>
                  </a:lnTo>
                  <a:lnTo>
                    <a:pt x="1774364" y="17859"/>
                  </a:lnTo>
                  <a:lnTo>
                    <a:pt x="1787431" y="37236"/>
                  </a:lnTo>
                  <a:lnTo>
                    <a:pt x="1792224" y="60959"/>
                  </a:lnTo>
                  <a:lnTo>
                    <a:pt x="1792224" y="304799"/>
                  </a:lnTo>
                  <a:lnTo>
                    <a:pt x="1787431" y="328528"/>
                  </a:lnTo>
                  <a:lnTo>
                    <a:pt x="1774364" y="347905"/>
                  </a:lnTo>
                  <a:lnTo>
                    <a:pt x="1754987" y="360969"/>
                  </a:lnTo>
                  <a:lnTo>
                    <a:pt x="1731263" y="365759"/>
                  </a:lnTo>
                  <a:lnTo>
                    <a:pt x="60960" y="365759"/>
                  </a:lnTo>
                  <a:lnTo>
                    <a:pt x="37236" y="360969"/>
                  </a:lnTo>
                  <a:lnTo>
                    <a:pt x="17859" y="347905"/>
                  </a:lnTo>
                  <a:lnTo>
                    <a:pt x="4792" y="328528"/>
                  </a:lnTo>
                  <a:lnTo>
                    <a:pt x="0" y="304799"/>
                  </a:lnTo>
                  <a:lnTo>
                    <a:pt x="0" y="6095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342133" y="6268313"/>
            <a:ext cx="911860" cy="3079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31115" algn="ctr">
              <a:lnSpc>
                <a:spcPts val="1105"/>
              </a:lnSpc>
              <a:spcBef>
                <a:spcPts val="110"/>
              </a:spcBef>
            </a:pPr>
            <a:r>
              <a:rPr sz="1000" spc="-5" dirty="0">
                <a:latin typeface="Verdana"/>
                <a:cs typeface="Verdana"/>
              </a:rPr>
              <a:t>Program</a:t>
            </a:r>
            <a:endParaRPr sz="1000">
              <a:latin typeface="Verdana"/>
              <a:cs typeface="Verdana"/>
            </a:endParaRPr>
          </a:p>
          <a:p>
            <a:pPr algn="ctr">
              <a:lnSpc>
                <a:spcPts val="1105"/>
              </a:lnSpc>
            </a:pPr>
            <a:r>
              <a:rPr sz="1000" spc="10" dirty="0">
                <a:latin typeface="Verdana"/>
                <a:cs typeface="Verdana"/>
              </a:rPr>
              <a:t>S</a:t>
            </a:r>
            <a:r>
              <a:rPr sz="1000" dirty="0">
                <a:latin typeface="Verdana"/>
                <a:cs typeface="Verdana"/>
              </a:rPr>
              <a:t>pec</a:t>
            </a:r>
            <a:r>
              <a:rPr sz="1000" spc="15" dirty="0">
                <a:latin typeface="Verdana"/>
                <a:cs typeface="Verdana"/>
              </a:rPr>
              <a:t>i</a:t>
            </a:r>
            <a:r>
              <a:rPr sz="1000" dirty="0">
                <a:latin typeface="Verdana"/>
                <a:cs typeface="Verdana"/>
              </a:rPr>
              <a:t>f</a:t>
            </a:r>
            <a:r>
              <a:rPr sz="1000" spc="10" dirty="0">
                <a:latin typeface="Verdana"/>
                <a:cs typeface="Verdana"/>
              </a:rPr>
              <a:t>i</a:t>
            </a:r>
            <a:r>
              <a:rPr sz="1000" dirty="0">
                <a:latin typeface="Verdana"/>
                <a:cs typeface="Verdana"/>
              </a:rPr>
              <a:t>ca</a:t>
            </a:r>
            <a:r>
              <a:rPr sz="1000" spc="5" dirty="0">
                <a:latin typeface="Verdana"/>
                <a:cs typeface="Verdana"/>
              </a:rPr>
              <a:t>t</a:t>
            </a:r>
            <a:r>
              <a:rPr sz="1000" spc="10" dirty="0">
                <a:latin typeface="Verdana"/>
                <a:cs typeface="Verdana"/>
              </a:rPr>
              <a:t>i</a:t>
            </a:r>
            <a:r>
              <a:rPr sz="1000" spc="-15" dirty="0">
                <a:latin typeface="Verdana"/>
                <a:cs typeface="Verdana"/>
              </a:rPr>
              <a:t>o</a:t>
            </a:r>
            <a:r>
              <a:rPr sz="1000" spc="10" dirty="0">
                <a:latin typeface="Verdana"/>
                <a:cs typeface="Verdana"/>
              </a:rPr>
              <a:t>n</a:t>
            </a:r>
            <a:r>
              <a:rPr sz="1000" dirty="0">
                <a:latin typeface="Verdana"/>
                <a:cs typeface="Verdana"/>
              </a:rPr>
              <a:t>s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41976" y="6382511"/>
            <a:ext cx="2036445" cy="375285"/>
            <a:chOff x="5141976" y="6382511"/>
            <a:chExt cx="2036445" cy="375285"/>
          </a:xfrm>
        </p:grpSpPr>
        <p:sp>
          <p:nvSpPr>
            <p:cNvPr id="21" name="object 21"/>
            <p:cNvSpPr/>
            <p:nvPr/>
          </p:nvSpPr>
          <p:spPr>
            <a:xfrm>
              <a:off x="5146548" y="6387083"/>
              <a:ext cx="2026920" cy="365760"/>
            </a:xfrm>
            <a:custGeom>
              <a:avLst/>
              <a:gdLst/>
              <a:ahLst/>
              <a:cxnLst/>
              <a:rect l="l" t="t" r="r" b="b"/>
              <a:pathLst>
                <a:path w="2026920" h="365759">
                  <a:moveTo>
                    <a:pt x="1965959" y="0"/>
                  </a:moveTo>
                  <a:lnTo>
                    <a:pt x="60960" y="0"/>
                  </a:lnTo>
                  <a:lnTo>
                    <a:pt x="37236" y="4790"/>
                  </a:lnTo>
                  <a:lnTo>
                    <a:pt x="17859" y="17854"/>
                  </a:lnTo>
                  <a:lnTo>
                    <a:pt x="4792" y="37231"/>
                  </a:lnTo>
                  <a:lnTo>
                    <a:pt x="0" y="60959"/>
                  </a:lnTo>
                  <a:lnTo>
                    <a:pt x="0" y="304799"/>
                  </a:lnTo>
                  <a:lnTo>
                    <a:pt x="4792" y="328528"/>
                  </a:lnTo>
                  <a:lnTo>
                    <a:pt x="17859" y="347905"/>
                  </a:lnTo>
                  <a:lnTo>
                    <a:pt x="37236" y="360969"/>
                  </a:lnTo>
                  <a:lnTo>
                    <a:pt x="60960" y="365759"/>
                  </a:lnTo>
                  <a:lnTo>
                    <a:pt x="1965959" y="365759"/>
                  </a:lnTo>
                  <a:lnTo>
                    <a:pt x="1989683" y="360969"/>
                  </a:lnTo>
                  <a:lnTo>
                    <a:pt x="2009060" y="347905"/>
                  </a:lnTo>
                  <a:lnTo>
                    <a:pt x="2022127" y="328528"/>
                  </a:lnTo>
                  <a:lnTo>
                    <a:pt x="2026920" y="304799"/>
                  </a:lnTo>
                  <a:lnTo>
                    <a:pt x="2026920" y="60959"/>
                  </a:lnTo>
                  <a:lnTo>
                    <a:pt x="2022127" y="37231"/>
                  </a:lnTo>
                  <a:lnTo>
                    <a:pt x="2009060" y="17854"/>
                  </a:lnTo>
                  <a:lnTo>
                    <a:pt x="1989683" y="4790"/>
                  </a:lnTo>
                  <a:lnTo>
                    <a:pt x="1965959" y="0"/>
                  </a:lnTo>
                  <a:close/>
                </a:path>
              </a:pathLst>
            </a:custGeom>
            <a:solidFill>
              <a:srgbClr val="66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46548" y="6387083"/>
              <a:ext cx="2026920" cy="365760"/>
            </a:xfrm>
            <a:custGeom>
              <a:avLst/>
              <a:gdLst/>
              <a:ahLst/>
              <a:cxnLst/>
              <a:rect l="l" t="t" r="r" b="b"/>
              <a:pathLst>
                <a:path w="2026920" h="365759">
                  <a:moveTo>
                    <a:pt x="0" y="60959"/>
                  </a:moveTo>
                  <a:lnTo>
                    <a:pt x="4792" y="37231"/>
                  </a:lnTo>
                  <a:lnTo>
                    <a:pt x="17859" y="17854"/>
                  </a:lnTo>
                  <a:lnTo>
                    <a:pt x="37236" y="4790"/>
                  </a:lnTo>
                  <a:lnTo>
                    <a:pt x="60960" y="0"/>
                  </a:lnTo>
                  <a:lnTo>
                    <a:pt x="1965959" y="0"/>
                  </a:lnTo>
                  <a:lnTo>
                    <a:pt x="1989683" y="4790"/>
                  </a:lnTo>
                  <a:lnTo>
                    <a:pt x="2009060" y="17854"/>
                  </a:lnTo>
                  <a:lnTo>
                    <a:pt x="2022127" y="37231"/>
                  </a:lnTo>
                  <a:lnTo>
                    <a:pt x="2026920" y="60959"/>
                  </a:lnTo>
                  <a:lnTo>
                    <a:pt x="2026920" y="304799"/>
                  </a:lnTo>
                  <a:lnTo>
                    <a:pt x="2022127" y="328528"/>
                  </a:lnTo>
                  <a:lnTo>
                    <a:pt x="2009060" y="347905"/>
                  </a:lnTo>
                  <a:lnTo>
                    <a:pt x="1989683" y="360969"/>
                  </a:lnTo>
                  <a:lnTo>
                    <a:pt x="1965959" y="365759"/>
                  </a:lnTo>
                  <a:lnTo>
                    <a:pt x="60960" y="365759"/>
                  </a:lnTo>
                  <a:lnTo>
                    <a:pt x="37236" y="360969"/>
                  </a:lnTo>
                  <a:lnTo>
                    <a:pt x="17859" y="347905"/>
                  </a:lnTo>
                  <a:lnTo>
                    <a:pt x="4792" y="328528"/>
                  </a:lnTo>
                  <a:lnTo>
                    <a:pt x="0" y="304799"/>
                  </a:lnTo>
                  <a:lnTo>
                    <a:pt x="0" y="6095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218557" y="6467957"/>
            <a:ext cx="18808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Verdana"/>
                <a:cs typeface="Verdana"/>
              </a:rPr>
              <a:t>Component / </a:t>
            </a:r>
            <a:r>
              <a:rPr sz="1000" spc="5" dirty="0">
                <a:latin typeface="Verdana"/>
                <a:cs typeface="Verdana"/>
              </a:rPr>
              <a:t>Unit </a:t>
            </a:r>
            <a:r>
              <a:rPr sz="1000" dirty="0">
                <a:latin typeface="Verdana"/>
                <a:cs typeface="Verdana"/>
              </a:rPr>
              <a:t>Test</a:t>
            </a:r>
            <a:r>
              <a:rPr sz="1000" spc="-9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cases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331785" y="4324921"/>
            <a:ext cx="1978660" cy="895350"/>
            <a:chOff x="1331785" y="4324921"/>
            <a:chExt cx="1978660" cy="895350"/>
          </a:xfrm>
        </p:grpSpPr>
        <p:sp>
          <p:nvSpPr>
            <p:cNvPr id="25" name="object 25"/>
            <p:cNvSpPr/>
            <p:nvPr/>
          </p:nvSpPr>
          <p:spPr>
            <a:xfrm>
              <a:off x="2877184" y="4709414"/>
              <a:ext cx="428625" cy="506095"/>
            </a:xfrm>
            <a:custGeom>
              <a:avLst/>
              <a:gdLst/>
              <a:ahLst/>
              <a:cxnLst/>
              <a:rect l="l" t="t" r="r" b="b"/>
              <a:pathLst>
                <a:path w="428625" h="506095">
                  <a:moveTo>
                    <a:pt x="136778" y="0"/>
                  </a:moveTo>
                  <a:lnTo>
                    <a:pt x="0" y="88137"/>
                  </a:lnTo>
                  <a:lnTo>
                    <a:pt x="223138" y="434340"/>
                  </a:lnTo>
                  <a:lnTo>
                    <a:pt x="154685" y="478409"/>
                  </a:lnTo>
                  <a:lnTo>
                    <a:pt x="365887" y="505713"/>
                  </a:lnTo>
                  <a:lnTo>
                    <a:pt x="428243" y="302260"/>
                  </a:lnTo>
                  <a:lnTo>
                    <a:pt x="359917" y="346329"/>
                  </a:lnTo>
                  <a:lnTo>
                    <a:pt x="136778" y="0"/>
                  </a:lnTo>
                  <a:close/>
                </a:path>
              </a:pathLst>
            </a:custGeom>
            <a:solidFill>
              <a:srgbClr val="E20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77184" y="4709414"/>
              <a:ext cx="428625" cy="506095"/>
            </a:xfrm>
            <a:custGeom>
              <a:avLst/>
              <a:gdLst/>
              <a:ahLst/>
              <a:cxnLst/>
              <a:rect l="l" t="t" r="r" b="b"/>
              <a:pathLst>
                <a:path w="428625" h="506095">
                  <a:moveTo>
                    <a:pt x="136778" y="0"/>
                  </a:moveTo>
                  <a:lnTo>
                    <a:pt x="359917" y="346329"/>
                  </a:lnTo>
                  <a:lnTo>
                    <a:pt x="428243" y="302260"/>
                  </a:lnTo>
                  <a:lnTo>
                    <a:pt x="365887" y="505713"/>
                  </a:lnTo>
                  <a:lnTo>
                    <a:pt x="154685" y="478409"/>
                  </a:lnTo>
                  <a:lnTo>
                    <a:pt x="223138" y="434340"/>
                  </a:lnTo>
                  <a:lnTo>
                    <a:pt x="0" y="88137"/>
                  </a:lnTo>
                  <a:lnTo>
                    <a:pt x="136778" y="0"/>
                  </a:lnTo>
                </a:path>
              </a:pathLst>
            </a:custGeom>
            <a:ln w="9525">
              <a:solidFill>
                <a:srgbClr val="E200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36547" y="4329684"/>
              <a:ext cx="1828800" cy="405765"/>
            </a:xfrm>
            <a:custGeom>
              <a:avLst/>
              <a:gdLst/>
              <a:ahLst/>
              <a:cxnLst/>
              <a:rect l="l" t="t" r="r" b="b"/>
              <a:pathLst>
                <a:path w="1828800" h="405764">
                  <a:moveTo>
                    <a:pt x="1761236" y="0"/>
                  </a:moveTo>
                  <a:lnTo>
                    <a:pt x="67564" y="0"/>
                  </a:lnTo>
                  <a:lnTo>
                    <a:pt x="41255" y="5306"/>
                  </a:lnTo>
                  <a:lnTo>
                    <a:pt x="19780" y="19780"/>
                  </a:lnTo>
                  <a:lnTo>
                    <a:pt x="5306" y="41255"/>
                  </a:lnTo>
                  <a:lnTo>
                    <a:pt x="0" y="67564"/>
                  </a:lnTo>
                  <a:lnTo>
                    <a:pt x="0" y="337820"/>
                  </a:lnTo>
                  <a:lnTo>
                    <a:pt x="5306" y="364128"/>
                  </a:lnTo>
                  <a:lnTo>
                    <a:pt x="19780" y="385603"/>
                  </a:lnTo>
                  <a:lnTo>
                    <a:pt x="41255" y="400077"/>
                  </a:lnTo>
                  <a:lnTo>
                    <a:pt x="67564" y="405384"/>
                  </a:lnTo>
                  <a:lnTo>
                    <a:pt x="1761236" y="405384"/>
                  </a:lnTo>
                  <a:lnTo>
                    <a:pt x="1787544" y="400077"/>
                  </a:lnTo>
                  <a:lnTo>
                    <a:pt x="1809019" y="385603"/>
                  </a:lnTo>
                  <a:lnTo>
                    <a:pt x="1823493" y="364128"/>
                  </a:lnTo>
                  <a:lnTo>
                    <a:pt x="1828800" y="337820"/>
                  </a:lnTo>
                  <a:lnTo>
                    <a:pt x="1828800" y="67564"/>
                  </a:lnTo>
                  <a:lnTo>
                    <a:pt x="1823493" y="41255"/>
                  </a:lnTo>
                  <a:lnTo>
                    <a:pt x="1809019" y="19780"/>
                  </a:lnTo>
                  <a:lnTo>
                    <a:pt x="1787544" y="5306"/>
                  </a:lnTo>
                  <a:lnTo>
                    <a:pt x="1761236" y="0"/>
                  </a:lnTo>
                  <a:close/>
                </a:path>
              </a:pathLst>
            </a:custGeom>
            <a:solidFill>
              <a:srgbClr val="66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36547" y="4329684"/>
              <a:ext cx="1828800" cy="405765"/>
            </a:xfrm>
            <a:custGeom>
              <a:avLst/>
              <a:gdLst/>
              <a:ahLst/>
              <a:cxnLst/>
              <a:rect l="l" t="t" r="r" b="b"/>
              <a:pathLst>
                <a:path w="1828800" h="405764">
                  <a:moveTo>
                    <a:pt x="0" y="67564"/>
                  </a:moveTo>
                  <a:lnTo>
                    <a:pt x="5306" y="41255"/>
                  </a:lnTo>
                  <a:lnTo>
                    <a:pt x="19780" y="19780"/>
                  </a:lnTo>
                  <a:lnTo>
                    <a:pt x="41255" y="5306"/>
                  </a:lnTo>
                  <a:lnTo>
                    <a:pt x="67564" y="0"/>
                  </a:lnTo>
                  <a:lnTo>
                    <a:pt x="1761236" y="0"/>
                  </a:lnTo>
                  <a:lnTo>
                    <a:pt x="1787544" y="5306"/>
                  </a:lnTo>
                  <a:lnTo>
                    <a:pt x="1809019" y="19780"/>
                  </a:lnTo>
                  <a:lnTo>
                    <a:pt x="1823493" y="41255"/>
                  </a:lnTo>
                  <a:lnTo>
                    <a:pt x="1828800" y="67564"/>
                  </a:lnTo>
                  <a:lnTo>
                    <a:pt x="1828800" y="337820"/>
                  </a:lnTo>
                  <a:lnTo>
                    <a:pt x="1823493" y="364128"/>
                  </a:lnTo>
                  <a:lnTo>
                    <a:pt x="1809019" y="385603"/>
                  </a:lnTo>
                  <a:lnTo>
                    <a:pt x="1787544" y="400077"/>
                  </a:lnTo>
                  <a:lnTo>
                    <a:pt x="1761236" y="405384"/>
                  </a:lnTo>
                  <a:lnTo>
                    <a:pt x="67564" y="405384"/>
                  </a:lnTo>
                  <a:lnTo>
                    <a:pt x="41255" y="400077"/>
                  </a:lnTo>
                  <a:lnTo>
                    <a:pt x="19780" y="385603"/>
                  </a:lnTo>
                  <a:lnTo>
                    <a:pt x="5306" y="364128"/>
                  </a:lnTo>
                  <a:lnTo>
                    <a:pt x="0" y="337820"/>
                  </a:lnTo>
                  <a:lnTo>
                    <a:pt x="0" y="6756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666994" y="5413070"/>
            <a:ext cx="746125" cy="3079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105"/>
              </a:lnSpc>
              <a:spcBef>
                <a:spcPts val="110"/>
              </a:spcBef>
            </a:pPr>
            <a:r>
              <a:rPr sz="1000" dirty="0">
                <a:latin typeface="Verdana"/>
                <a:cs typeface="Verdana"/>
              </a:rPr>
              <a:t>Integration</a:t>
            </a:r>
            <a:endParaRPr sz="1000">
              <a:latin typeface="Verdana"/>
              <a:cs typeface="Verdana"/>
            </a:endParaRPr>
          </a:p>
          <a:p>
            <a:pPr marL="40005">
              <a:lnSpc>
                <a:spcPts val="1105"/>
              </a:lnSpc>
            </a:pPr>
            <a:r>
              <a:rPr sz="1000" spc="5" dirty="0">
                <a:latin typeface="Verdana"/>
                <a:cs typeface="Verdana"/>
              </a:rPr>
              <a:t>Test</a:t>
            </a:r>
            <a:r>
              <a:rPr sz="1000" spc="-9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cases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484185" y="5315521"/>
            <a:ext cx="1954530" cy="354330"/>
            <a:chOff x="1484185" y="5315521"/>
            <a:chExt cx="1954530" cy="354330"/>
          </a:xfrm>
        </p:grpSpPr>
        <p:sp>
          <p:nvSpPr>
            <p:cNvPr id="31" name="object 31"/>
            <p:cNvSpPr/>
            <p:nvPr/>
          </p:nvSpPr>
          <p:spPr>
            <a:xfrm>
              <a:off x="1488947" y="5320284"/>
              <a:ext cx="1945005" cy="344805"/>
            </a:xfrm>
            <a:custGeom>
              <a:avLst/>
              <a:gdLst/>
              <a:ahLst/>
              <a:cxnLst/>
              <a:rect l="l" t="t" r="r" b="b"/>
              <a:pathLst>
                <a:path w="1945004" h="344804">
                  <a:moveTo>
                    <a:pt x="1887219" y="0"/>
                  </a:moveTo>
                  <a:lnTo>
                    <a:pt x="57404" y="0"/>
                  </a:lnTo>
                  <a:lnTo>
                    <a:pt x="35040" y="4504"/>
                  </a:lnTo>
                  <a:lnTo>
                    <a:pt x="16795" y="16795"/>
                  </a:lnTo>
                  <a:lnTo>
                    <a:pt x="4504" y="35040"/>
                  </a:lnTo>
                  <a:lnTo>
                    <a:pt x="0" y="57403"/>
                  </a:lnTo>
                  <a:lnTo>
                    <a:pt x="0" y="287019"/>
                  </a:lnTo>
                  <a:lnTo>
                    <a:pt x="4504" y="309362"/>
                  </a:lnTo>
                  <a:lnTo>
                    <a:pt x="16795" y="327609"/>
                  </a:lnTo>
                  <a:lnTo>
                    <a:pt x="35040" y="339912"/>
                  </a:lnTo>
                  <a:lnTo>
                    <a:pt x="57404" y="344423"/>
                  </a:lnTo>
                  <a:lnTo>
                    <a:pt x="1887219" y="344423"/>
                  </a:lnTo>
                  <a:lnTo>
                    <a:pt x="1909583" y="339912"/>
                  </a:lnTo>
                  <a:lnTo>
                    <a:pt x="1927828" y="327609"/>
                  </a:lnTo>
                  <a:lnTo>
                    <a:pt x="1940119" y="309362"/>
                  </a:lnTo>
                  <a:lnTo>
                    <a:pt x="1944624" y="287019"/>
                  </a:lnTo>
                  <a:lnTo>
                    <a:pt x="1944624" y="57403"/>
                  </a:lnTo>
                  <a:lnTo>
                    <a:pt x="1940119" y="35040"/>
                  </a:lnTo>
                  <a:lnTo>
                    <a:pt x="1927828" y="16795"/>
                  </a:lnTo>
                  <a:lnTo>
                    <a:pt x="1909583" y="4504"/>
                  </a:lnTo>
                  <a:lnTo>
                    <a:pt x="1887219" y="0"/>
                  </a:lnTo>
                  <a:close/>
                </a:path>
              </a:pathLst>
            </a:custGeom>
            <a:solidFill>
              <a:srgbClr val="66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88947" y="5320284"/>
              <a:ext cx="1945005" cy="344805"/>
            </a:xfrm>
            <a:custGeom>
              <a:avLst/>
              <a:gdLst/>
              <a:ahLst/>
              <a:cxnLst/>
              <a:rect l="l" t="t" r="r" b="b"/>
              <a:pathLst>
                <a:path w="1945004" h="344804">
                  <a:moveTo>
                    <a:pt x="0" y="57403"/>
                  </a:moveTo>
                  <a:lnTo>
                    <a:pt x="4504" y="35040"/>
                  </a:lnTo>
                  <a:lnTo>
                    <a:pt x="16795" y="16795"/>
                  </a:lnTo>
                  <a:lnTo>
                    <a:pt x="35040" y="4504"/>
                  </a:lnTo>
                  <a:lnTo>
                    <a:pt x="57404" y="0"/>
                  </a:lnTo>
                  <a:lnTo>
                    <a:pt x="1887219" y="0"/>
                  </a:lnTo>
                  <a:lnTo>
                    <a:pt x="1909583" y="4504"/>
                  </a:lnTo>
                  <a:lnTo>
                    <a:pt x="1927828" y="16795"/>
                  </a:lnTo>
                  <a:lnTo>
                    <a:pt x="1940119" y="35040"/>
                  </a:lnTo>
                  <a:lnTo>
                    <a:pt x="1944624" y="57403"/>
                  </a:lnTo>
                  <a:lnTo>
                    <a:pt x="1944624" y="287019"/>
                  </a:lnTo>
                  <a:lnTo>
                    <a:pt x="1940119" y="309362"/>
                  </a:lnTo>
                  <a:lnTo>
                    <a:pt x="1927828" y="327609"/>
                  </a:lnTo>
                  <a:lnTo>
                    <a:pt x="1909583" y="339912"/>
                  </a:lnTo>
                  <a:lnTo>
                    <a:pt x="1887219" y="344423"/>
                  </a:lnTo>
                  <a:lnTo>
                    <a:pt x="57404" y="344423"/>
                  </a:lnTo>
                  <a:lnTo>
                    <a:pt x="35040" y="339912"/>
                  </a:lnTo>
                  <a:lnTo>
                    <a:pt x="16795" y="327609"/>
                  </a:lnTo>
                  <a:lnTo>
                    <a:pt x="4504" y="309362"/>
                  </a:lnTo>
                  <a:lnTo>
                    <a:pt x="0" y="287019"/>
                  </a:lnTo>
                  <a:lnTo>
                    <a:pt x="0" y="5740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940432" y="5389626"/>
            <a:ext cx="1036319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Verdana"/>
                <a:cs typeface="Verdana"/>
              </a:rPr>
              <a:t>Detailed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Design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446585" y="4324921"/>
            <a:ext cx="1829435" cy="494665"/>
            <a:chOff x="5446585" y="4324921"/>
            <a:chExt cx="1829435" cy="494665"/>
          </a:xfrm>
        </p:grpSpPr>
        <p:sp>
          <p:nvSpPr>
            <p:cNvPr id="35" name="object 35"/>
            <p:cNvSpPr/>
            <p:nvPr/>
          </p:nvSpPr>
          <p:spPr>
            <a:xfrm>
              <a:off x="5451347" y="4329684"/>
              <a:ext cx="1819910" cy="485140"/>
            </a:xfrm>
            <a:custGeom>
              <a:avLst/>
              <a:gdLst/>
              <a:ahLst/>
              <a:cxnLst/>
              <a:rect l="l" t="t" r="r" b="b"/>
              <a:pathLst>
                <a:path w="1819909" h="485139">
                  <a:moveTo>
                    <a:pt x="1738883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403860"/>
                  </a:lnTo>
                  <a:lnTo>
                    <a:pt x="6351" y="435286"/>
                  </a:lnTo>
                  <a:lnTo>
                    <a:pt x="23669" y="460962"/>
                  </a:lnTo>
                  <a:lnTo>
                    <a:pt x="49345" y="478280"/>
                  </a:lnTo>
                  <a:lnTo>
                    <a:pt x="80772" y="484632"/>
                  </a:lnTo>
                  <a:lnTo>
                    <a:pt x="1738883" y="484632"/>
                  </a:lnTo>
                  <a:lnTo>
                    <a:pt x="1770310" y="478280"/>
                  </a:lnTo>
                  <a:lnTo>
                    <a:pt x="1795986" y="460962"/>
                  </a:lnTo>
                  <a:lnTo>
                    <a:pt x="1813304" y="435286"/>
                  </a:lnTo>
                  <a:lnTo>
                    <a:pt x="1819655" y="403860"/>
                  </a:lnTo>
                  <a:lnTo>
                    <a:pt x="1819655" y="80772"/>
                  </a:lnTo>
                  <a:lnTo>
                    <a:pt x="1813304" y="49345"/>
                  </a:lnTo>
                  <a:lnTo>
                    <a:pt x="1795986" y="23669"/>
                  </a:lnTo>
                  <a:lnTo>
                    <a:pt x="1770310" y="6351"/>
                  </a:lnTo>
                  <a:lnTo>
                    <a:pt x="1738883" y="0"/>
                  </a:lnTo>
                  <a:close/>
                </a:path>
              </a:pathLst>
            </a:custGeom>
            <a:solidFill>
              <a:srgbClr val="66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51347" y="4329684"/>
              <a:ext cx="1819910" cy="485140"/>
            </a:xfrm>
            <a:custGeom>
              <a:avLst/>
              <a:gdLst/>
              <a:ahLst/>
              <a:cxnLst/>
              <a:rect l="l" t="t" r="r" b="b"/>
              <a:pathLst>
                <a:path w="1819909" h="485139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738883" y="0"/>
                  </a:lnTo>
                  <a:lnTo>
                    <a:pt x="1770310" y="6351"/>
                  </a:lnTo>
                  <a:lnTo>
                    <a:pt x="1795986" y="23669"/>
                  </a:lnTo>
                  <a:lnTo>
                    <a:pt x="1813304" y="49345"/>
                  </a:lnTo>
                  <a:lnTo>
                    <a:pt x="1819655" y="80772"/>
                  </a:lnTo>
                  <a:lnTo>
                    <a:pt x="1819655" y="403860"/>
                  </a:lnTo>
                  <a:lnTo>
                    <a:pt x="1813304" y="435286"/>
                  </a:lnTo>
                  <a:lnTo>
                    <a:pt x="1795986" y="460962"/>
                  </a:lnTo>
                  <a:lnTo>
                    <a:pt x="1770310" y="478280"/>
                  </a:lnTo>
                  <a:lnTo>
                    <a:pt x="1738883" y="484632"/>
                  </a:lnTo>
                  <a:lnTo>
                    <a:pt x="80772" y="484632"/>
                  </a:lnTo>
                  <a:lnTo>
                    <a:pt x="49345" y="478280"/>
                  </a:lnTo>
                  <a:lnTo>
                    <a:pt x="23669" y="460962"/>
                  </a:lnTo>
                  <a:lnTo>
                    <a:pt x="6351" y="435286"/>
                  </a:lnTo>
                  <a:lnTo>
                    <a:pt x="0" y="403860"/>
                  </a:lnTo>
                  <a:lnTo>
                    <a:pt x="0" y="807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3440239" y="5337047"/>
            <a:ext cx="1554480" cy="740410"/>
            <a:chOff x="3440239" y="5337047"/>
            <a:chExt cx="1554480" cy="740410"/>
          </a:xfrm>
        </p:grpSpPr>
        <p:sp>
          <p:nvSpPr>
            <p:cNvPr id="38" name="object 38"/>
            <p:cNvSpPr/>
            <p:nvPr/>
          </p:nvSpPr>
          <p:spPr>
            <a:xfrm>
              <a:off x="3445002" y="5337047"/>
              <a:ext cx="1549400" cy="735965"/>
            </a:xfrm>
            <a:custGeom>
              <a:avLst/>
              <a:gdLst/>
              <a:ahLst/>
              <a:cxnLst/>
              <a:rect l="l" t="t" r="r" b="b"/>
              <a:pathLst>
                <a:path w="1549400" h="735964">
                  <a:moveTo>
                    <a:pt x="393065" y="549313"/>
                  </a:moveTo>
                  <a:lnTo>
                    <a:pt x="328041" y="591223"/>
                  </a:lnTo>
                  <a:lnTo>
                    <a:pt x="130048" y="283946"/>
                  </a:lnTo>
                  <a:lnTo>
                    <a:pt x="0" y="367766"/>
                  </a:lnTo>
                  <a:lnTo>
                    <a:pt x="197993" y="675043"/>
                  </a:lnTo>
                  <a:lnTo>
                    <a:pt x="132842" y="716965"/>
                  </a:lnTo>
                  <a:lnTo>
                    <a:pt x="328930" y="735558"/>
                  </a:lnTo>
                  <a:lnTo>
                    <a:pt x="393065" y="549313"/>
                  </a:lnTo>
                  <a:close/>
                </a:path>
                <a:path w="1549400" h="735964">
                  <a:moveTo>
                    <a:pt x="1549146" y="59436"/>
                  </a:moveTo>
                  <a:lnTo>
                    <a:pt x="1509522" y="39624"/>
                  </a:lnTo>
                  <a:lnTo>
                    <a:pt x="1430274" y="0"/>
                  </a:lnTo>
                  <a:lnTo>
                    <a:pt x="1430274" y="39624"/>
                  </a:lnTo>
                  <a:lnTo>
                    <a:pt x="253746" y="39624"/>
                  </a:lnTo>
                  <a:lnTo>
                    <a:pt x="253746" y="79248"/>
                  </a:lnTo>
                  <a:lnTo>
                    <a:pt x="1430274" y="79248"/>
                  </a:lnTo>
                  <a:lnTo>
                    <a:pt x="1430274" y="118872"/>
                  </a:lnTo>
                  <a:lnTo>
                    <a:pt x="1509522" y="79248"/>
                  </a:lnTo>
                  <a:lnTo>
                    <a:pt x="1549146" y="59436"/>
                  </a:lnTo>
                  <a:close/>
                </a:path>
              </a:pathLst>
            </a:custGeom>
            <a:solidFill>
              <a:srgbClr val="E20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45002" y="5620994"/>
              <a:ext cx="393065" cy="452120"/>
            </a:xfrm>
            <a:custGeom>
              <a:avLst/>
              <a:gdLst/>
              <a:ahLst/>
              <a:cxnLst/>
              <a:rect l="l" t="t" r="r" b="b"/>
              <a:pathLst>
                <a:path w="393064" h="452120">
                  <a:moveTo>
                    <a:pt x="130048" y="0"/>
                  </a:moveTo>
                  <a:lnTo>
                    <a:pt x="328040" y="307276"/>
                  </a:lnTo>
                  <a:lnTo>
                    <a:pt x="393064" y="265366"/>
                  </a:lnTo>
                  <a:lnTo>
                    <a:pt x="328930" y="451611"/>
                  </a:lnTo>
                  <a:lnTo>
                    <a:pt x="132842" y="433019"/>
                  </a:lnTo>
                  <a:lnTo>
                    <a:pt x="197993" y="391096"/>
                  </a:lnTo>
                  <a:lnTo>
                    <a:pt x="0" y="83819"/>
                  </a:lnTo>
                  <a:lnTo>
                    <a:pt x="130048" y="0"/>
                  </a:lnTo>
                  <a:close/>
                </a:path>
              </a:pathLst>
            </a:custGeom>
            <a:ln w="9525">
              <a:solidFill>
                <a:srgbClr val="E200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011036" y="4405122"/>
            <a:ext cx="695960" cy="3073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73025">
              <a:lnSpc>
                <a:spcPts val="1010"/>
              </a:lnSpc>
              <a:spcBef>
                <a:spcPts val="300"/>
              </a:spcBef>
            </a:pPr>
            <a:r>
              <a:rPr sz="1000" spc="5" dirty="0">
                <a:latin typeface="Verdana"/>
                <a:cs typeface="Verdana"/>
              </a:rPr>
              <a:t>System  </a:t>
            </a:r>
            <a:r>
              <a:rPr sz="1000" dirty="0">
                <a:latin typeface="Verdana"/>
                <a:cs typeface="Verdana"/>
              </a:rPr>
              <a:t>Test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cases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393947" y="4346447"/>
            <a:ext cx="1884045" cy="119380"/>
          </a:xfrm>
          <a:custGeom>
            <a:avLst/>
            <a:gdLst/>
            <a:ahLst/>
            <a:cxnLst/>
            <a:rect l="l" t="t" r="r" b="b"/>
            <a:pathLst>
              <a:path w="1884045" h="119379">
                <a:moveTo>
                  <a:pt x="1764791" y="0"/>
                </a:moveTo>
                <a:lnTo>
                  <a:pt x="1764791" y="118871"/>
                </a:lnTo>
                <a:lnTo>
                  <a:pt x="1844039" y="79247"/>
                </a:lnTo>
                <a:lnTo>
                  <a:pt x="1784603" y="79247"/>
                </a:lnTo>
                <a:lnTo>
                  <a:pt x="1784603" y="39624"/>
                </a:lnTo>
                <a:lnTo>
                  <a:pt x="1844040" y="39624"/>
                </a:lnTo>
                <a:lnTo>
                  <a:pt x="1764791" y="0"/>
                </a:lnTo>
                <a:close/>
              </a:path>
              <a:path w="1884045" h="119379">
                <a:moveTo>
                  <a:pt x="1764791" y="39624"/>
                </a:moveTo>
                <a:lnTo>
                  <a:pt x="0" y="39624"/>
                </a:lnTo>
                <a:lnTo>
                  <a:pt x="0" y="79247"/>
                </a:lnTo>
                <a:lnTo>
                  <a:pt x="1764791" y="79247"/>
                </a:lnTo>
                <a:lnTo>
                  <a:pt x="1764791" y="39624"/>
                </a:lnTo>
                <a:close/>
              </a:path>
              <a:path w="1884045" h="119379">
                <a:moveTo>
                  <a:pt x="1844040" y="39624"/>
                </a:moveTo>
                <a:lnTo>
                  <a:pt x="1784603" y="39624"/>
                </a:lnTo>
                <a:lnTo>
                  <a:pt x="1784603" y="79247"/>
                </a:lnTo>
                <a:lnTo>
                  <a:pt x="1844039" y="79247"/>
                </a:lnTo>
                <a:lnTo>
                  <a:pt x="1883664" y="59435"/>
                </a:lnTo>
                <a:lnTo>
                  <a:pt x="1844040" y="39624"/>
                </a:lnTo>
                <a:close/>
              </a:path>
            </a:pathLst>
          </a:custGeom>
          <a:solidFill>
            <a:srgbClr val="E200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666113" y="4429201"/>
            <a:ext cx="116395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Verdana"/>
                <a:cs typeface="Verdana"/>
              </a:rPr>
              <a:t>Functional</a:t>
            </a:r>
            <a:r>
              <a:rPr sz="1000" spc="-1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Design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001321" y="3181921"/>
            <a:ext cx="1741170" cy="540385"/>
            <a:chOff x="6001321" y="3181921"/>
            <a:chExt cx="1741170" cy="540385"/>
          </a:xfrm>
        </p:grpSpPr>
        <p:sp>
          <p:nvSpPr>
            <p:cNvPr id="44" name="object 44"/>
            <p:cNvSpPr/>
            <p:nvPr/>
          </p:nvSpPr>
          <p:spPr>
            <a:xfrm>
              <a:off x="6006084" y="3186683"/>
              <a:ext cx="1731645" cy="530860"/>
            </a:xfrm>
            <a:custGeom>
              <a:avLst/>
              <a:gdLst/>
              <a:ahLst/>
              <a:cxnLst/>
              <a:rect l="l" t="t" r="r" b="b"/>
              <a:pathLst>
                <a:path w="1731645" h="530860">
                  <a:moveTo>
                    <a:pt x="1642871" y="0"/>
                  </a:moveTo>
                  <a:lnTo>
                    <a:pt x="88391" y="0"/>
                  </a:lnTo>
                  <a:lnTo>
                    <a:pt x="54006" y="6953"/>
                  </a:lnTo>
                  <a:lnTo>
                    <a:pt x="25908" y="25908"/>
                  </a:lnTo>
                  <a:lnTo>
                    <a:pt x="6953" y="54006"/>
                  </a:lnTo>
                  <a:lnTo>
                    <a:pt x="0" y="88391"/>
                  </a:lnTo>
                  <a:lnTo>
                    <a:pt x="0" y="441959"/>
                  </a:lnTo>
                  <a:lnTo>
                    <a:pt x="6953" y="476345"/>
                  </a:lnTo>
                  <a:lnTo>
                    <a:pt x="25908" y="504443"/>
                  </a:lnTo>
                  <a:lnTo>
                    <a:pt x="54006" y="523398"/>
                  </a:lnTo>
                  <a:lnTo>
                    <a:pt x="88391" y="530351"/>
                  </a:lnTo>
                  <a:lnTo>
                    <a:pt x="1642871" y="530351"/>
                  </a:lnTo>
                  <a:lnTo>
                    <a:pt x="1677257" y="523398"/>
                  </a:lnTo>
                  <a:lnTo>
                    <a:pt x="1705356" y="504444"/>
                  </a:lnTo>
                  <a:lnTo>
                    <a:pt x="1724310" y="476345"/>
                  </a:lnTo>
                  <a:lnTo>
                    <a:pt x="1731264" y="441959"/>
                  </a:lnTo>
                  <a:lnTo>
                    <a:pt x="1731264" y="88391"/>
                  </a:lnTo>
                  <a:lnTo>
                    <a:pt x="1724310" y="54006"/>
                  </a:lnTo>
                  <a:lnTo>
                    <a:pt x="1705355" y="25908"/>
                  </a:lnTo>
                  <a:lnTo>
                    <a:pt x="1677257" y="6953"/>
                  </a:lnTo>
                  <a:lnTo>
                    <a:pt x="1642871" y="0"/>
                  </a:lnTo>
                  <a:close/>
                </a:path>
              </a:pathLst>
            </a:custGeom>
            <a:solidFill>
              <a:srgbClr val="66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006084" y="3186683"/>
              <a:ext cx="1731645" cy="530860"/>
            </a:xfrm>
            <a:custGeom>
              <a:avLst/>
              <a:gdLst/>
              <a:ahLst/>
              <a:cxnLst/>
              <a:rect l="l" t="t" r="r" b="b"/>
              <a:pathLst>
                <a:path w="1731645" h="530860">
                  <a:moveTo>
                    <a:pt x="0" y="88391"/>
                  </a:moveTo>
                  <a:lnTo>
                    <a:pt x="6953" y="54006"/>
                  </a:lnTo>
                  <a:lnTo>
                    <a:pt x="25908" y="25908"/>
                  </a:lnTo>
                  <a:lnTo>
                    <a:pt x="54006" y="6953"/>
                  </a:lnTo>
                  <a:lnTo>
                    <a:pt x="88391" y="0"/>
                  </a:lnTo>
                  <a:lnTo>
                    <a:pt x="1642871" y="0"/>
                  </a:lnTo>
                  <a:lnTo>
                    <a:pt x="1677257" y="6953"/>
                  </a:lnTo>
                  <a:lnTo>
                    <a:pt x="1705355" y="25908"/>
                  </a:lnTo>
                  <a:lnTo>
                    <a:pt x="1724310" y="54006"/>
                  </a:lnTo>
                  <a:lnTo>
                    <a:pt x="1731264" y="88391"/>
                  </a:lnTo>
                  <a:lnTo>
                    <a:pt x="1731264" y="441959"/>
                  </a:lnTo>
                  <a:lnTo>
                    <a:pt x="1724310" y="476345"/>
                  </a:lnTo>
                  <a:lnTo>
                    <a:pt x="1705356" y="504444"/>
                  </a:lnTo>
                  <a:lnTo>
                    <a:pt x="1677257" y="523398"/>
                  </a:lnTo>
                  <a:lnTo>
                    <a:pt x="1642871" y="530351"/>
                  </a:lnTo>
                  <a:lnTo>
                    <a:pt x="88391" y="530351"/>
                  </a:lnTo>
                  <a:lnTo>
                    <a:pt x="54006" y="523398"/>
                  </a:lnTo>
                  <a:lnTo>
                    <a:pt x="25908" y="504443"/>
                  </a:lnTo>
                  <a:lnTo>
                    <a:pt x="6953" y="476345"/>
                  </a:lnTo>
                  <a:lnTo>
                    <a:pt x="0" y="441959"/>
                  </a:lnTo>
                  <a:lnTo>
                    <a:pt x="0" y="8839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491478" y="3285236"/>
            <a:ext cx="756285" cy="3073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 marR="5080" indent="-30480">
              <a:lnSpc>
                <a:spcPts val="1010"/>
              </a:lnSpc>
              <a:spcBef>
                <a:spcPts val="300"/>
              </a:spcBef>
            </a:pPr>
            <a:r>
              <a:rPr sz="1000" spc="10" dirty="0">
                <a:latin typeface="Verdana"/>
                <a:cs typeface="Verdana"/>
              </a:rPr>
              <a:t>A</a:t>
            </a:r>
            <a:r>
              <a:rPr sz="1000" dirty="0">
                <a:latin typeface="Verdana"/>
                <a:cs typeface="Verdana"/>
              </a:rPr>
              <a:t>c</a:t>
            </a:r>
            <a:r>
              <a:rPr sz="1000" spc="5" dirty="0">
                <a:latin typeface="Verdana"/>
                <a:cs typeface="Verdana"/>
              </a:rPr>
              <a:t>c</a:t>
            </a:r>
            <a:r>
              <a:rPr sz="1000" dirty="0">
                <a:latin typeface="Verdana"/>
                <a:cs typeface="Verdana"/>
              </a:rPr>
              <a:t>ep</a:t>
            </a:r>
            <a:r>
              <a:rPr sz="1000" spc="10" dirty="0">
                <a:latin typeface="Verdana"/>
                <a:cs typeface="Verdana"/>
              </a:rPr>
              <a:t>t</a:t>
            </a:r>
            <a:r>
              <a:rPr sz="1000" spc="-10" dirty="0">
                <a:latin typeface="Verdana"/>
                <a:cs typeface="Verdana"/>
              </a:rPr>
              <a:t>a</a:t>
            </a:r>
            <a:r>
              <a:rPr sz="1000" spc="10" dirty="0">
                <a:latin typeface="Verdana"/>
                <a:cs typeface="Verdana"/>
              </a:rPr>
              <a:t>n</a:t>
            </a:r>
            <a:r>
              <a:rPr sz="1000" dirty="0">
                <a:latin typeface="Verdana"/>
                <a:cs typeface="Verdana"/>
              </a:rPr>
              <a:t>ce  Test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cases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393947" y="3355847"/>
            <a:ext cx="2249805" cy="119380"/>
          </a:xfrm>
          <a:custGeom>
            <a:avLst/>
            <a:gdLst/>
            <a:ahLst/>
            <a:cxnLst/>
            <a:rect l="l" t="t" r="r" b="b"/>
            <a:pathLst>
              <a:path w="2249804" h="119379">
                <a:moveTo>
                  <a:pt x="2130552" y="0"/>
                </a:moveTo>
                <a:lnTo>
                  <a:pt x="2130552" y="118872"/>
                </a:lnTo>
                <a:lnTo>
                  <a:pt x="2209800" y="79248"/>
                </a:lnTo>
                <a:lnTo>
                  <a:pt x="2150364" y="79248"/>
                </a:lnTo>
                <a:lnTo>
                  <a:pt x="2150364" y="39624"/>
                </a:lnTo>
                <a:lnTo>
                  <a:pt x="2209800" y="39624"/>
                </a:lnTo>
                <a:lnTo>
                  <a:pt x="2130552" y="0"/>
                </a:lnTo>
                <a:close/>
              </a:path>
              <a:path w="2249804" h="119379">
                <a:moveTo>
                  <a:pt x="2130552" y="39624"/>
                </a:moveTo>
                <a:lnTo>
                  <a:pt x="0" y="39624"/>
                </a:lnTo>
                <a:lnTo>
                  <a:pt x="0" y="79248"/>
                </a:lnTo>
                <a:lnTo>
                  <a:pt x="2130552" y="79248"/>
                </a:lnTo>
                <a:lnTo>
                  <a:pt x="2130552" y="39624"/>
                </a:lnTo>
                <a:close/>
              </a:path>
              <a:path w="2249804" h="119379">
                <a:moveTo>
                  <a:pt x="2209800" y="39624"/>
                </a:moveTo>
                <a:lnTo>
                  <a:pt x="2150364" y="39624"/>
                </a:lnTo>
                <a:lnTo>
                  <a:pt x="2150364" y="79248"/>
                </a:lnTo>
                <a:lnTo>
                  <a:pt x="2209800" y="79248"/>
                </a:lnTo>
                <a:lnTo>
                  <a:pt x="2249424" y="59436"/>
                </a:lnTo>
                <a:lnTo>
                  <a:pt x="2209800" y="39624"/>
                </a:lnTo>
                <a:close/>
              </a:path>
            </a:pathLst>
          </a:custGeom>
          <a:solidFill>
            <a:srgbClr val="E2001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object 48"/>
          <p:cNvGrpSpPr/>
          <p:nvPr/>
        </p:nvGrpSpPr>
        <p:grpSpPr>
          <a:xfrm>
            <a:off x="1407985" y="3184969"/>
            <a:ext cx="1741170" cy="540385"/>
            <a:chOff x="1407985" y="3184969"/>
            <a:chExt cx="1741170" cy="540385"/>
          </a:xfrm>
        </p:grpSpPr>
        <p:sp>
          <p:nvSpPr>
            <p:cNvPr id="49" name="object 49"/>
            <p:cNvSpPr/>
            <p:nvPr/>
          </p:nvSpPr>
          <p:spPr>
            <a:xfrm>
              <a:off x="1412747" y="3189732"/>
              <a:ext cx="1731645" cy="530860"/>
            </a:xfrm>
            <a:custGeom>
              <a:avLst/>
              <a:gdLst/>
              <a:ahLst/>
              <a:cxnLst/>
              <a:rect l="l" t="t" r="r" b="b"/>
              <a:pathLst>
                <a:path w="1731645" h="530860">
                  <a:moveTo>
                    <a:pt x="1642872" y="0"/>
                  </a:moveTo>
                  <a:lnTo>
                    <a:pt x="88392" y="0"/>
                  </a:lnTo>
                  <a:lnTo>
                    <a:pt x="54006" y="6953"/>
                  </a:lnTo>
                  <a:lnTo>
                    <a:pt x="25908" y="25908"/>
                  </a:lnTo>
                  <a:lnTo>
                    <a:pt x="6953" y="54006"/>
                  </a:lnTo>
                  <a:lnTo>
                    <a:pt x="0" y="88391"/>
                  </a:lnTo>
                  <a:lnTo>
                    <a:pt x="0" y="441959"/>
                  </a:lnTo>
                  <a:lnTo>
                    <a:pt x="6953" y="476345"/>
                  </a:lnTo>
                  <a:lnTo>
                    <a:pt x="25908" y="504444"/>
                  </a:lnTo>
                  <a:lnTo>
                    <a:pt x="54006" y="523398"/>
                  </a:lnTo>
                  <a:lnTo>
                    <a:pt x="88392" y="530351"/>
                  </a:lnTo>
                  <a:lnTo>
                    <a:pt x="1642872" y="530351"/>
                  </a:lnTo>
                  <a:lnTo>
                    <a:pt x="1677257" y="523398"/>
                  </a:lnTo>
                  <a:lnTo>
                    <a:pt x="1705355" y="504444"/>
                  </a:lnTo>
                  <a:lnTo>
                    <a:pt x="1724310" y="476345"/>
                  </a:lnTo>
                  <a:lnTo>
                    <a:pt x="1731264" y="441959"/>
                  </a:lnTo>
                  <a:lnTo>
                    <a:pt x="1731264" y="88391"/>
                  </a:lnTo>
                  <a:lnTo>
                    <a:pt x="1724310" y="54006"/>
                  </a:lnTo>
                  <a:lnTo>
                    <a:pt x="1705356" y="25908"/>
                  </a:lnTo>
                  <a:lnTo>
                    <a:pt x="1677257" y="6953"/>
                  </a:lnTo>
                  <a:lnTo>
                    <a:pt x="1642872" y="0"/>
                  </a:lnTo>
                  <a:close/>
                </a:path>
              </a:pathLst>
            </a:custGeom>
            <a:solidFill>
              <a:srgbClr val="66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412747" y="3189732"/>
              <a:ext cx="1731645" cy="530860"/>
            </a:xfrm>
            <a:custGeom>
              <a:avLst/>
              <a:gdLst/>
              <a:ahLst/>
              <a:cxnLst/>
              <a:rect l="l" t="t" r="r" b="b"/>
              <a:pathLst>
                <a:path w="1731645" h="530860">
                  <a:moveTo>
                    <a:pt x="0" y="88391"/>
                  </a:moveTo>
                  <a:lnTo>
                    <a:pt x="6953" y="54006"/>
                  </a:lnTo>
                  <a:lnTo>
                    <a:pt x="25908" y="25908"/>
                  </a:lnTo>
                  <a:lnTo>
                    <a:pt x="54006" y="6953"/>
                  </a:lnTo>
                  <a:lnTo>
                    <a:pt x="88392" y="0"/>
                  </a:lnTo>
                  <a:lnTo>
                    <a:pt x="1642872" y="0"/>
                  </a:lnTo>
                  <a:lnTo>
                    <a:pt x="1677257" y="6953"/>
                  </a:lnTo>
                  <a:lnTo>
                    <a:pt x="1705356" y="25908"/>
                  </a:lnTo>
                  <a:lnTo>
                    <a:pt x="1724310" y="54006"/>
                  </a:lnTo>
                  <a:lnTo>
                    <a:pt x="1731264" y="88391"/>
                  </a:lnTo>
                  <a:lnTo>
                    <a:pt x="1731264" y="441959"/>
                  </a:lnTo>
                  <a:lnTo>
                    <a:pt x="1724310" y="476345"/>
                  </a:lnTo>
                  <a:lnTo>
                    <a:pt x="1705355" y="504444"/>
                  </a:lnTo>
                  <a:lnTo>
                    <a:pt x="1677257" y="523398"/>
                  </a:lnTo>
                  <a:lnTo>
                    <a:pt x="1642872" y="530351"/>
                  </a:lnTo>
                  <a:lnTo>
                    <a:pt x="88392" y="530351"/>
                  </a:lnTo>
                  <a:lnTo>
                    <a:pt x="54006" y="523398"/>
                  </a:lnTo>
                  <a:lnTo>
                    <a:pt x="25908" y="504444"/>
                  </a:lnTo>
                  <a:lnTo>
                    <a:pt x="6953" y="476345"/>
                  </a:lnTo>
                  <a:lnTo>
                    <a:pt x="0" y="441959"/>
                  </a:lnTo>
                  <a:lnTo>
                    <a:pt x="0" y="8839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796542" y="3287395"/>
            <a:ext cx="92075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latin typeface="Verdana"/>
                <a:cs typeface="Verdana"/>
              </a:rPr>
              <a:t>R</a:t>
            </a:r>
            <a:r>
              <a:rPr sz="1000" dirty="0">
                <a:latin typeface="Verdana"/>
                <a:cs typeface="Verdana"/>
              </a:rPr>
              <a:t>eq</a:t>
            </a:r>
            <a:r>
              <a:rPr sz="1000" spc="10" dirty="0">
                <a:latin typeface="Verdana"/>
                <a:cs typeface="Verdana"/>
              </a:rPr>
              <a:t>ui</a:t>
            </a:r>
            <a:r>
              <a:rPr sz="1000" spc="5" dirty="0">
                <a:latin typeface="Verdana"/>
                <a:cs typeface="Verdana"/>
              </a:rPr>
              <a:t>reme</a:t>
            </a:r>
            <a:r>
              <a:rPr sz="1000" spc="10" dirty="0">
                <a:latin typeface="Verdana"/>
                <a:cs typeface="Verdana"/>
              </a:rPr>
              <a:t>nt</a:t>
            </a:r>
            <a:r>
              <a:rPr sz="1000" dirty="0">
                <a:latin typeface="Verdana"/>
                <a:cs typeface="Verdana"/>
              </a:rPr>
              <a:t>s</a:t>
            </a:r>
            <a:endParaRPr sz="1000">
              <a:latin typeface="Verdana"/>
              <a:cs typeface="Verdana"/>
            </a:endParaRPr>
          </a:p>
          <a:p>
            <a:pPr marL="70485">
              <a:lnSpc>
                <a:spcPct val="100000"/>
              </a:lnSpc>
            </a:pPr>
            <a:r>
              <a:rPr sz="1000" dirty="0">
                <a:latin typeface="Verdana"/>
                <a:cs typeface="Verdana"/>
              </a:rPr>
              <a:t>Specification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429000" y="2801111"/>
            <a:ext cx="1874520" cy="390525"/>
          </a:xfrm>
          <a:prstGeom prst="rect">
            <a:avLst/>
          </a:prstGeom>
          <a:solidFill>
            <a:srgbClr val="E2001F"/>
          </a:solidFill>
        </p:spPr>
        <p:txBody>
          <a:bodyPr vert="horz" wrap="square" lIns="0" tIns="87630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690"/>
              </a:spcBef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Acceptance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Test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Plan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252215" y="4629911"/>
            <a:ext cx="2051685" cy="405765"/>
          </a:xfrm>
          <a:prstGeom prst="rect">
            <a:avLst/>
          </a:prstGeom>
          <a:solidFill>
            <a:srgbClr val="E2001F"/>
          </a:solidFill>
        </p:spPr>
        <p:txBody>
          <a:bodyPr vert="horz" wrap="square" lIns="0" tIns="9652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760"/>
              </a:spcBef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Integration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Test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Plan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811329" y="3746817"/>
            <a:ext cx="452120" cy="554355"/>
            <a:chOff x="5811329" y="3746817"/>
            <a:chExt cx="452120" cy="554355"/>
          </a:xfrm>
        </p:grpSpPr>
        <p:sp>
          <p:nvSpPr>
            <p:cNvPr id="55" name="object 55"/>
            <p:cNvSpPr/>
            <p:nvPr/>
          </p:nvSpPr>
          <p:spPr>
            <a:xfrm>
              <a:off x="5816091" y="3751579"/>
              <a:ext cx="442595" cy="544830"/>
            </a:xfrm>
            <a:custGeom>
              <a:avLst/>
              <a:gdLst/>
              <a:ahLst/>
              <a:cxnLst/>
              <a:rect l="l" t="t" r="r" b="b"/>
              <a:pathLst>
                <a:path w="442595" h="544829">
                  <a:moveTo>
                    <a:pt x="355219" y="0"/>
                  </a:moveTo>
                  <a:lnTo>
                    <a:pt x="129667" y="39116"/>
                  </a:lnTo>
                  <a:lnTo>
                    <a:pt x="207772" y="82296"/>
                  </a:lnTo>
                  <a:lnTo>
                    <a:pt x="0" y="458470"/>
                  </a:lnTo>
                  <a:lnTo>
                    <a:pt x="156337" y="544830"/>
                  </a:lnTo>
                  <a:lnTo>
                    <a:pt x="364109" y="168656"/>
                  </a:lnTo>
                  <a:lnTo>
                    <a:pt x="442341" y="211836"/>
                  </a:lnTo>
                  <a:lnTo>
                    <a:pt x="355219" y="0"/>
                  </a:lnTo>
                  <a:close/>
                </a:path>
              </a:pathLst>
            </a:custGeom>
            <a:solidFill>
              <a:srgbClr val="E20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816091" y="3751579"/>
              <a:ext cx="442595" cy="544830"/>
            </a:xfrm>
            <a:custGeom>
              <a:avLst/>
              <a:gdLst/>
              <a:ahLst/>
              <a:cxnLst/>
              <a:rect l="l" t="t" r="r" b="b"/>
              <a:pathLst>
                <a:path w="442595" h="544829">
                  <a:moveTo>
                    <a:pt x="0" y="458470"/>
                  </a:moveTo>
                  <a:lnTo>
                    <a:pt x="207772" y="82296"/>
                  </a:lnTo>
                  <a:lnTo>
                    <a:pt x="129667" y="39116"/>
                  </a:lnTo>
                  <a:lnTo>
                    <a:pt x="355219" y="0"/>
                  </a:lnTo>
                  <a:lnTo>
                    <a:pt x="442341" y="211836"/>
                  </a:lnTo>
                  <a:lnTo>
                    <a:pt x="364109" y="168656"/>
                  </a:lnTo>
                  <a:lnTo>
                    <a:pt x="156337" y="544830"/>
                  </a:lnTo>
                  <a:lnTo>
                    <a:pt x="0" y="458470"/>
                  </a:lnTo>
                  <a:close/>
                </a:path>
              </a:pathLst>
            </a:custGeom>
            <a:ln w="9525">
              <a:solidFill>
                <a:srgbClr val="E200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798576" y="2343911"/>
            <a:ext cx="2086610" cy="1974850"/>
            <a:chOff x="798576" y="2343911"/>
            <a:chExt cx="2086610" cy="1974850"/>
          </a:xfrm>
        </p:grpSpPr>
        <p:sp>
          <p:nvSpPr>
            <p:cNvPr id="58" name="object 58"/>
            <p:cNvSpPr/>
            <p:nvPr/>
          </p:nvSpPr>
          <p:spPr>
            <a:xfrm>
              <a:off x="2375915" y="3656202"/>
              <a:ext cx="504190" cy="657225"/>
            </a:xfrm>
            <a:custGeom>
              <a:avLst/>
              <a:gdLst/>
              <a:ahLst/>
              <a:cxnLst/>
              <a:rect l="l" t="t" r="r" b="b"/>
              <a:pathLst>
                <a:path w="504189" h="657225">
                  <a:moveTo>
                    <a:pt x="138810" y="0"/>
                  </a:moveTo>
                  <a:lnTo>
                    <a:pt x="0" y="89408"/>
                  </a:lnTo>
                  <a:lnTo>
                    <a:pt x="296036" y="548894"/>
                  </a:lnTo>
                  <a:lnTo>
                    <a:pt x="226694" y="593598"/>
                  </a:lnTo>
                  <a:lnTo>
                    <a:pt x="464057" y="657225"/>
                  </a:lnTo>
                  <a:lnTo>
                    <a:pt x="504189" y="414782"/>
                  </a:lnTo>
                  <a:lnTo>
                    <a:pt x="434847" y="459486"/>
                  </a:lnTo>
                  <a:lnTo>
                    <a:pt x="138810" y="0"/>
                  </a:lnTo>
                  <a:close/>
                </a:path>
              </a:pathLst>
            </a:custGeom>
            <a:solidFill>
              <a:srgbClr val="E20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375915" y="3656202"/>
              <a:ext cx="504190" cy="657225"/>
            </a:xfrm>
            <a:custGeom>
              <a:avLst/>
              <a:gdLst/>
              <a:ahLst/>
              <a:cxnLst/>
              <a:rect l="l" t="t" r="r" b="b"/>
              <a:pathLst>
                <a:path w="504189" h="657225">
                  <a:moveTo>
                    <a:pt x="138810" y="0"/>
                  </a:moveTo>
                  <a:lnTo>
                    <a:pt x="434847" y="459486"/>
                  </a:lnTo>
                  <a:lnTo>
                    <a:pt x="504189" y="414782"/>
                  </a:lnTo>
                  <a:lnTo>
                    <a:pt x="464057" y="657225"/>
                  </a:lnTo>
                  <a:lnTo>
                    <a:pt x="226694" y="593598"/>
                  </a:lnTo>
                  <a:lnTo>
                    <a:pt x="296036" y="548894"/>
                  </a:lnTo>
                  <a:lnTo>
                    <a:pt x="0" y="89408"/>
                  </a:lnTo>
                  <a:lnTo>
                    <a:pt x="138810" y="0"/>
                  </a:lnTo>
                  <a:close/>
                </a:path>
              </a:pathLst>
            </a:custGeom>
            <a:ln w="9524">
              <a:solidFill>
                <a:srgbClr val="E200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98576" y="2343911"/>
              <a:ext cx="1609217" cy="9296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755135" y="5696711"/>
            <a:ext cx="1243965" cy="408940"/>
          </a:xfrm>
          <a:prstGeom prst="rect">
            <a:avLst/>
          </a:prstGeom>
          <a:solidFill>
            <a:srgbClr val="E2001F"/>
          </a:solidFill>
        </p:spPr>
        <p:txBody>
          <a:bodyPr vert="horz" wrap="square" lIns="0" tIns="9779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770"/>
              </a:spcBef>
            </a:pP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Unit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Test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Plan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201013" y="2506218"/>
            <a:ext cx="613410" cy="48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Verdana"/>
                <a:cs typeface="Verdana"/>
              </a:rPr>
              <a:t>Wishes,  </a:t>
            </a:r>
            <a:r>
              <a:rPr sz="1000" dirty="0">
                <a:latin typeface="Verdana"/>
                <a:cs typeface="Verdana"/>
              </a:rPr>
              <a:t>Ideas,  </a:t>
            </a:r>
            <a:r>
              <a:rPr sz="1000" spc="-5" dirty="0">
                <a:latin typeface="Verdana"/>
                <a:cs typeface="Verdana"/>
              </a:rPr>
              <a:t>C</a:t>
            </a:r>
            <a:r>
              <a:rPr sz="1000" spc="-15" dirty="0">
                <a:latin typeface="Verdana"/>
                <a:cs typeface="Verdana"/>
              </a:rPr>
              <a:t>o</a:t>
            </a:r>
            <a:r>
              <a:rPr sz="1000" spc="10" dirty="0">
                <a:latin typeface="Verdana"/>
                <a:cs typeface="Verdana"/>
              </a:rPr>
              <a:t>n</a:t>
            </a:r>
            <a:r>
              <a:rPr sz="1000" dirty="0">
                <a:latin typeface="Verdana"/>
                <a:cs typeface="Verdana"/>
              </a:rPr>
              <a:t>cep</a:t>
            </a:r>
            <a:r>
              <a:rPr sz="1000" spc="5" dirty="0">
                <a:latin typeface="Verdana"/>
                <a:cs typeface="Verdana"/>
              </a:rPr>
              <a:t>t</a:t>
            </a:r>
            <a:r>
              <a:rPr sz="1000" dirty="0">
                <a:latin typeface="Verdana"/>
                <a:cs typeface="Verdana"/>
              </a:rPr>
              <a:t>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51459" y="4820869"/>
            <a:ext cx="117538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5" dirty="0">
                <a:latin typeface="Verdana"/>
                <a:cs typeface="Verdana"/>
              </a:rPr>
              <a:t>V</a:t>
            </a:r>
            <a:r>
              <a:rPr sz="1400" b="1" dirty="0">
                <a:latin typeface="Verdana"/>
                <a:cs typeface="Verdana"/>
              </a:rPr>
              <a:t>e</a:t>
            </a:r>
            <a:r>
              <a:rPr sz="1400" b="1" spc="-10" dirty="0">
                <a:latin typeface="Verdana"/>
                <a:cs typeface="Verdana"/>
              </a:rPr>
              <a:t>r</a:t>
            </a:r>
            <a:r>
              <a:rPr sz="1400" b="1" spc="-5" dirty="0">
                <a:latin typeface="Verdana"/>
                <a:cs typeface="Verdana"/>
              </a:rPr>
              <a:t>i</a:t>
            </a:r>
            <a:r>
              <a:rPr sz="1400" b="1" dirty="0">
                <a:latin typeface="Verdana"/>
                <a:cs typeface="Verdana"/>
              </a:rPr>
              <a:t>f</a:t>
            </a:r>
            <a:r>
              <a:rPr sz="1400" b="1" spc="-5" dirty="0">
                <a:latin typeface="Verdana"/>
                <a:cs typeface="Verdana"/>
              </a:rPr>
              <a:t>ica</a:t>
            </a:r>
            <a:r>
              <a:rPr sz="1400" b="1" spc="-15" dirty="0">
                <a:latin typeface="Verdana"/>
                <a:cs typeface="Verdana"/>
              </a:rPr>
              <a:t>t</a:t>
            </a:r>
            <a:r>
              <a:rPr sz="1400" b="1" spc="-5" dirty="0">
                <a:latin typeface="Verdana"/>
                <a:cs typeface="Verdana"/>
              </a:rPr>
              <a:t>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23088" y="3491484"/>
            <a:ext cx="375285" cy="2590800"/>
          </a:xfrm>
          <a:custGeom>
            <a:avLst/>
            <a:gdLst/>
            <a:ahLst/>
            <a:cxnLst/>
            <a:rect l="l" t="t" r="r" b="b"/>
            <a:pathLst>
              <a:path w="375284" h="2590800">
                <a:moveTo>
                  <a:pt x="249935" y="187451"/>
                </a:moveTo>
                <a:lnTo>
                  <a:pt x="124968" y="187451"/>
                </a:lnTo>
                <a:lnTo>
                  <a:pt x="124968" y="2590799"/>
                </a:lnTo>
                <a:lnTo>
                  <a:pt x="249935" y="2590800"/>
                </a:lnTo>
                <a:lnTo>
                  <a:pt x="249935" y="187451"/>
                </a:lnTo>
                <a:close/>
              </a:path>
              <a:path w="375284" h="2590800">
                <a:moveTo>
                  <a:pt x="187452" y="0"/>
                </a:moveTo>
                <a:lnTo>
                  <a:pt x="0" y="249935"/>
                </a:lnTo>
                <a:lnTo>
                  <a:pt x="124968" y="249935"/>
                </a:lnTo>
                <a:lnTo>
                  <a:pt x="124968" y="187451"/>
                </a:lnTo>
                <a:lnTo>
                  <a:pt x="328041" y="187451"/>
                </a:lnTo>
                <a:lnTo>
                  <a:pt x="187452" y="0"/>
                </a:lnTo>
                <a:close/>
              </a:path>
              <a:path w="375284" h="2590800">
                <a:moveTo>
                  <a:pt x="328041" y="187451"/>
                </a:moveTo>
                <a:lnTo>
                  <a:pt x="249935" y="187451"/>
                </a:lnTo>
                <a:lnTo>
                  <a:pt x="249935" y="249935"/>
                </a:lnTo>
                <a:lnTo>
                  <a:pt x="374904" y="249935"/>
                </a:lnTo>
                <a:lnTo>
                  <a:pt x="328041" y="187451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401814" y="4768418"/>
            <a:ext cx="1129030" cy="664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97790" algn="ctr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Verdana"/>
                <a:cs typeface="Verdana"/>
              </a:rPr>
              <a:t>Validation  &amp;         </a:t>
            </a:r>
            <a:r>
              <a:rPr sz="1400" b="1" spc="-20" dirty="0">
                <a:latin typeface="Verdana"/>
                <a:cs typeface="Verdana"/>
              </a:rPr>
              <a:t>R</a:t>
            </a:r>
            <a:r>
              <a:rPr sz="1400" b="1" spc="-5" dirty="0">
                <a:latin typeface="Verdana"/>
                <a:cs typeface="Verdana"/>
              </a:rPr>
              <a:t>eg</a:t>
            </a:r>
            <a:r>
              <a:rPr sz="1400" b="1" spc="-10" dirty="0">
                <a:latin typeface="Verdana"/>
                <a:cs typeface="Verdana"/>
              </a:rPr>
              <a:t>r</a:t>
            </a:r>
            <a:r>
              <a:rPr sz="1400" b="1" dirty="0">
                <a:latin typeface="Verdana"/>
                <a:cs typeface="Verdana"/>
              </a:rPr>
              <a:t>e</a:t>
            </a:r>
            <a:r>
              <a:rPr sz="1400" b="1" spc="-20" dirty="0">
                <a:latin typeface="Verdana"/>
                <a:cs typeface="Verdana"/>
              </a:rPr>
              <a:t>ss</a:t>
            </a:r>
            <a:r>
              <a:rPr sz="1400" b="1" spc="-5" dirty="0">
                <a:latin typeface="Verdana"/>
                <a:cs typeface="Verdana"/>
              </a:rPr>
              <a:t>io</a:t>
            </a:r>
            <a:r>
              <a:rPr sz="1400" b="1" spc="-10" dirty="0"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616695" y="3643884"/>
            <a:ext cx="375285" cy="2438400"/>
          </a:xfrm>
          <a:custGeom>
            <a:avLst/>
            <a:gdLst/>
            <a:ahLst/>
            <a:cxnLst/>
            <a:rect l="l" t="t" r="r" b="b"/>
            <a:pathLst>
              <a:path w="375284" h="2438400">
                <a:moveTo>
                  <a:pt x="124968" y="2188464"/>
                </a:moveTo>
                <a:lnTo>
                  <a:pt x="0" y="2188464"/>
                </a:lnTo>
                <a:lnTo>
                  <a:pt x="187451" y="2438400"/>
                </a:lnTo>
                <a:lnTo>
                  <a:pt x="328040" y="2250948"/>
                </a:lnTo>
                <a:lnTo>
                  <a:pt x="124968" y="2250948"/>
                </a:lnTo>
                <a:lnTo>
                  <a:pt x="124968" y="2188464"/>
                </a:lnTo>
                <a:close/>
              </a:path>
              <a:path w="375284" h="2438400">
                <a:moveTo>
                  <a:pt x="249935" y="0"/>
                </a:moveTo>
                <a:lnTo>
                  <a:pt x="124968" y="0"/>
                </a:lnTo>
                <a:lnTo>
                  <a:pt x="124968" y="2250948"/>
                </a:lnTo>
                <a:lnTo>
                  <a:pt x="249935" y="2250948"/>
                </a:lnTo>
                <a:lnTo>
                  <a:pt x="249935" y="0"/>
                </a:lnTo>
                <a:close/>
              </a:path>
              <a:path w="375284" h="2438400">
                <a:moveTo>
                  <a:pt x="374903" y="2188464"/>
                </a:moveTo>
                <a:lnTo>
                  <a:pt x="249935" y="2188464"/>
                </a:lnTo>
                <a:lnTo>
                  <a:pt x="249935" y="2250948"/>
                </a:lnTo>
                <a:lnTo>
                  <a:pt x="328040" y="2250948"/>
                </a:lnTo>
                <a:lnTo>
                  <a:pt x="374903" y="2188464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3464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Verification </a:t>
            </a:r>
            <a:r>
              <a:rPr spc="-5" dirty="0"/>
              <a:t>and</a:t>
            </a:r>
            <a:r>
              <a:rPr spc="-70" dirty="0"/>
              <a:t> </a:t>
            </a:r>
            <a:r>
              <a:rPr spc="-10" dirty="0"/>
              <a:t>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559178"/>
            <a:ext cx="8498205" cy="3837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latin typeface="Verdana"/>
                <a:cs typeface="Verdana"/>
              </a:rPr>
              <a:t>Verification</a:t>
            </a:r>
            <a:endParaRPr sz="17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700" spc="-10" dirty="0">
                <a:latin typeface="Verdana"/>
                <a:cs typeface="Verdana"/>
              </a:rPr>
              <a:t>Verification </a:t>
            </a:r>
            <a:r>
              <a:rPr sz="1700" spc="-5" dirty="0">
                <a:latin typeface="Verdana"/>
                <a:cs typeface="Verdana"/>
              </a:rPr>
              <a:t>refers </a:t>
            </a:r>
            <a:r>
              <a:rPr sz="1700" dirty="0">
                <a:latin typeface="Verdana"/>
                <a:cs typeface="Verdana"/>
              </a:rPr>
              <a:t>to a </a:t>
            </a:r>
            <a:r>
              <a:rPr sz="1700" spc="-5" dirty="0">
                <a:latin typeface="Verdana"/>
                <a:cs typeface="Verdana"/>
              </a:rPr>
              <a:t>set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activities which ensures that software</a:t>
            </a:r>
            <a:r>
              <a:rPr sz="1700" spc="16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correctly</a:t>
            </a:r>
            <a:endParaRPr sz="170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  <a:spcBef>
                <a:spcPts val="1010"/>
              </a:spcBef>
            </a:pPr>
            <a:r>
              <a:rPr sz="1700" spc="-5" dirty="0">
                <a:latin typeface="Verdana"/>
                <a:cs typeface="Verdana"/>
              </a:rPr>
              <a:t>implements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specific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function.</a:t>
            </a:r>
            <a:endParaRPr sz="17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54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700" spc="-5" dirty="0">
                <a:latin typeface="Verdana"/>
                <a:cs typeface="Verdana"/>
              </a:rPr>
              <a:t>Purpose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10" dirty="0">
                <a:latin typeface="Verdana"/>
                <a:cs typeface="Verdana"/>
              </a:rPr>
              <a:t>verification is </a:t>
            </a:r>
            <a:r>
              <a:rPr sz="1700" spc="-5" dirty="0">
                <a:latin typeface="Verdana"/>
                <a:cs typeface="Verdana"/>
              </a:rPr>
              <a:t>to </a:t>
            </a:r>
            <a:r>
              <a:rPr sz="1700" dirty="0">
                <a:latin typeface="Verdana"/>
                <a:cs typeface="Verdana"/>
              </a:rPr>
              <a:t>check: Are we </a:t>
            </a:r>
            <a:r>
              <a:rPr sz="1700" spc="-10" dirty="0">
                <a:latin typeface="Verdana"/>
                <a:cs typeface="Verdana"/>
              </a:rPr>
              <a:t>building </a:t>
            </a:r>
            <a:r>
              <a:rPr sz="1700" spc="-5" dirty="0">
                <a:latin typeface="Verdana"/>
                <a:cs typeface="Verdana"/>
              </a:rPr>
              <a:t>the product</a:t>
            </a:r>
            <a:r>
              <a:rPr sz="1700" spc="1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right?</a:t>
            </a:r>
            <a:endParaRPr sz="17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700" spc="-5" dirty="0">
                <a:latin typeface="Verdana"/>
                <a:cs typeface="Verdana"/>
              </a:rPr>
              <a:t>Example: code </a:t>
            </a:r>
            <a:r>
              <a:rPr sz="1700" spc="5" dirty="0">
                <a:latin typeface="Verdana"/>
                <a:cs typeface="Verdana"/>
              </a:rPr>
              <a:t>and </a:t>
            </a:r>
            <a:r>
              <a:rPr sz="1700" dirty="0">
                <a:latin typeface="Verdana"/>
                <a:cs typeface="Verdana"/>
              </a:rPr>
              <a:t>document </a:t>
            </a:r>
            <a:r>
              <a:rPr sz="1700" spc="-5" dirty="0">
                <a:latin typeface="Verdana"/>
                <a:cs typeface="Verdana"/>
              </a:rPr>
              <a:t>reviews, inspections,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walkthroughs.</a:t>
            </a:r>
            <a:endParaRPr sz="17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700" spc="10" dirty="0">
                <a:latin typeface="Verdana"/>
                <a:cs typeface="Verdana"/>
              </a:rPr>
              <a:t>It </a:t>
            </a:r>
            <a:r>
              <a:rPr sz="1700" spc="-10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Quality </a:t>
            </a:r>
            <a:r>
              <a:rPr sz="1700" spc="-10" dirty="0">
                <a:latin typeface="Verdana"/>
                <a:cs typeface="Verdana"/>
              </a:rPr>
              <a:t>improvement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process.</a:t>
            </a:r>
            <a:endParaRPr sz="17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54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700" spc="10" dirty="0">
                <a:latin typeface="Verdana"/>
                <a:cs typeface="Verdana"/>
              </a:rPr>
              <a:t>It </a:t>
            </a:r>
            <a:r>
              <a:rPr sz="1700" spc="-10" dirty="0">
                <a:latin typeface="Verdana"/>
                <a:cs typeface="Verdana"/>
              </a:rPr>
              <a:t>is </a:t>
            </a:r>
            <a:r>
              <a:rPr sz="1700" spc="-15" dirty="0">
                <a:latin typeface="Verdana"/>
                <a:cs typeface="Verdana"/>
              </a:rPr>
              <a:t>involve </a:t>
            </a:r>
            <a:r>
              <a:rPr sz="1700" spc="-5" dirty="0">
                <a:latin typeface="Verdana"/>
                <a:cs typeface="Verdana"/>
              </a:rPr>
              <a:t>with the reviewing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evaluating the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process.</a:t>
            </a:r>
            <a:endParaRPr sz="17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700" spc="10" dirty="0">
                <a:latin typeface="Verdana"/>
                <a:cs typeface="Verdana"/>
              </a:rPr>
              <a:t>It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conducted </a:t>
            </a:r>
            <a:r>
              <a:rPr sz="1700" spc="-5" dirty="0">
                <a:latin typeface="Verdana"/>
                <a:cs typeface="Verdana"/>
              </a:rPr>
              <a:t>by </a:t>
            </a:r>
            <a:r>
              <a:rPr sz="1700" dirty="0">
                <a:latin typeface="Verdana"/>
                <a:cs typeface="Verdana"/>
              </a:rPr>
              <a:t>QA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team.</a:t>
            </a:r>
            <a:endParaRPr sz="17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700" spc="-10" dirty="0">
                <a:latin typeface="Verdana"/>
                <a:cs typeface="Verdana"/>
              </a:rPr>
              <a:t>Verification is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Correctness.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5261</Words>
  <Application>Microsoft Office PowerPoint</Application>
  <PresentationFormat>On-screen Show (4:3)</PresentationFormat>
  <Paragraphs>708</Paragraphs>
  <Slides>76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Angles</vt:lpstr>
      <vt:lpstr>PowerPoint Presentation</vt:lpstr>
      <vt:lpstr>Lesson Objectives</vt:lpstr>
      <vt:lpstr>Lesson Objectives</vt:lpstr>
      <vt:lpstr>2.1 Software Development Life Cycle (SDLC) Models</vt:lpstr>
      <vt:lpstr>2.1.1</vt:lpstr>
      <vt:lpstr>2.1.2</vt:lpstr>
      <vt:lpstr>2.1.2 Software Development Lifecycle Models in Context (Cont.)</vt:lpstr>
      <vt:lpstr>2.2 Test Levels in V-Model</vt:lpstr>
      <vt:lpstr>Verification and Validation</vt:lpstr>
      <vt:lpstr>Verification and Validation (Cont.)</vt:lpstr>
      <vt:lpstr>2.2 Test Levels (Cont.)</vt:lpstr>
      <vt:lpstr>2.2 Test Levels (Cont.)</vt:lpstr>
      <vt:lpstr>2.2.1</vt:lpstr>
      <vt:lpstr>Component /Unit Testing</vt:lpstr>
      <vt:lpstr>Component Testing</vt:lpstr>
      <vt:lpstr>2.2.2</vt:lpstr>
      <vt:lpstr>PowerPoint Presentation</vt:lpstr>
      <vt:lpstr>Two Levels of Integration testing</vt:lpstr>
      <vt:lpstr>Integration Testing</vt:lpstr>
      <vt:lpstr>Integration Testing</vt:lpstr>
      <vt:lpstr>Integration Testing</vt:lpstr>
      <vt:lpstr>Types of Integration testing</vt:lpstr>
      <vt:lpstr>2.2.3</vt:lpstr>
      <vt:lpstr>System testing</vt:lpstr>
      <vt:lpstr>System Testing</vt:lpstr>
      <vt:lpstr>System Testing</vt:lpstr>
      <vt:lpstr>Types of System Testing</vt:lpstr>
      <vt:lpstr>Functional Testing</vt:lpstr>
      <vt:lpstr>Performance Testing</vt:lpstr>
      <vt:lpstr>Volume Testing</vt:lpstr>
      <vt:lpstr>Load Testing</vt:lpstr>
      <vt:lpstr>Stress Testing</vt:lpstr>
      <vt:lpstr>Stress Testing(Cont.)</vt:lpstr>
      <vt:lpstr>Security Testing</vt:lpstr>
      <vt:lpstr>Web Security Testing</vt:lpstr>
      <vt:lpstr>Localization Testing</vt:lpstr>
      <vt:lpstr>Usability Testing</vt:lpstr>
      <vt:lpstr>Usability Testing (Cont.)</vt:lpstr>
      <vt:lpstr>Recovery Testing</vt:lpstr>
      <vt:lpstr>Documentation Testing</vt:lpstr>
      <vt:lpstr>Configuration Testing</vt:lpstr>
      <vt:lpstr>Installation Testing</vt:lpstr>
      <vt:lpstr>2.2.4</vt:lpstr>
      <vt:lpstr>Forms of Acceptance testing</vt:lpstr>
      <vt:lpstr>User Acceptance Testing (UAT)</vt:lpstr>
      <vt:lpstr>Operational Acceptance Testing (OAT)</vt:lpstr>
      <vt:lpstr>Contractual and Regulatory Testing</vt:lpstr>
      <vt:lpstr>Alpha and Beta Testing</vt:lpstr>
      <vt:lpstr>Alpha and Beta Testing</vt:lpstr>
      <vt:lpstr>Alpha and Beta Testing</vt:lpstr>
      <vt:lpstr>Alpha and Beta Testing</vt:lpstr>
      <vt:lpstr>2.3 Test Types</vt:lpstr>
      <vt:lpstr>2.3.1</vt:lpstr>
      <vt:lpstr>2.3.2</vt:lpstr>
      <vt:lpstr>2.3.3</vt:lpstr>
      <vt:lpstr>2.3.4</vt:lpstr>
      <vt:lpstr>Re-testing (Confirmation Testing)</vt:lpstr>
      <vt:lpstr>Regression Testing</vt:lpstr>
      <vt:lpstr>Test Types and Test Levels  Example: Banking Application</vt:lpstr>
      <vt:lpstr>Test Types and Test Levels (Cont..)  Example: Banking Application</vt:lpstr>
      <vt:lpstr>Test Types and Test Levels (Cont..)  Example: Banking Application</vt:lpstr>
      <vt:lpstr>Test Types and Test Levels (Cont..)  Example: Banking Application</vt:lpstr>
      <vt:lpstr>2.4 Maintenance Testing</vt:lpstr>
      <vt:lpstr>2.4 Maintenance Testing (cont..)</vt:lpstr>
      <vt:lpstr>2.4.1</vt:lpstr>
      <vt:lpstr>2.4.2</vt:lpstr>
      <vt:lpstr>2.5 Test Case Terminologies</vt:lpstr>
      <vt:lpstr>Test Case Terminologies (cont.)</vt:lpstr>
      <vt:lpstr>Other Terminologies</vt:lpstr>
      <vt:lpstr>A good Test Case</vt:lpstr>
      <vt:lpstr>2.6 Test data</vt:lpstr>
      <vt:lpstr>Properties of Good Test Data</vt:lpstr>
      <vt:lpstr>Summary</vt:lpstr>
      <vt:lpstr>Review Question</vt:lpstr>
      <vt:lpstr>Review Question: Match the Following</vt:lpstr>
      <vt:lpstr>Review Question: Match the Following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Concepts</dc:title>
  <dc:creator>iGATE</dc:creator>
  <cp:lastModifiedBy>918617893423</cp:lastModifiedBy>
  <cp:revision>2</cp:revision>
  <dcterms:created xsi:type="dcterms:W3CDTF">2021-10-21T07:07:37Z</dcterms:created>
  <dcterms:modified xsi:type="dcterms:W3CDTF">2021-10-21T07:08:57Z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2021-10-21T00:00:00Z</vt:filetime>
  </property>
</Properties>
</file>