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64" r:id="rId5"/>
    <p:sldId id="320" r:id="rId6"/>
    <p:sldId id="334" r:id="rId7"/>
    <p:sldId id="335" r:id="rId8"/>
    <p:sldId id="314" r:id="rId9"/>
    <p:sldId id="319" r:id="rId10"/>
    <p:sldId id="324" r:id="rId11"/>
    <p:sldId id="321" r:id="rId12"/>
    <p:sldId id="322" r:id="rId13"/>
    <p:sldId id="318" r:id="rId14"/>
    <p:sldId id="337" r:id="rId15"/>
    <p:sldId id="336" r:id="rId16"/>
    <p:sldId id="325" r:id="rId17"/>
    <p:sldId id="330" r:id="rId18"/>
    <p:sldId id="323" r:id="rId19"/>
    <p:sldId id="327" r:id="rId20"/>
    <p:sldId id="326" r:id="rId21"/>
    <p:sldId id="329" r:id="rId22"/>
    <p:sldId id="328" r:id="rId23"/>
    <p:sldId id="331" r:id="rId24"/>
    <p:sldId id="317" r:id="rId25"/>
    <p:sldId id="316" r:id="rId26"/>
    <p:sldId id="315" r:id="rId27"/>
    <p:sldId id="332" r:id="rId28"/>
    <p:sldId id="338" r:id="rId29"/>
    <p:sldId id="333" r:id="rId30"/>
    <p:sldId id="339" r:id="rId31"/>
    <p:sldId id="271" r:id="rId32"/>
  </p:sldIdLst>
  <p:sldSz cx="9144000" cy="6858000" type="screen4x3"/>
  <p:notesSz cx="6797675" cy="9928225"/>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9124" autoAdjust="0"/>
  </p:normalViewPr>
  <p:slideViewPr>
    <p:cSldViewPr>
      <p:cViewPr>
        <p:scale>
          <a:sx n="80" d="100"/>
          <a:sy n="80" d="100"/>
        </p:scale>
        <p:origin x="-1098" y="72"/>
      </p:cViewPr>
      <p:guideLst>
        <p:guide orient="horz" pos="2160"/>
        <p:guide pos="2880"/>
      </p:guideLst>
    </p:cSldViewPr>
  </p:slideViewPr>
  <p:outlineViewPr>
    <p:cViewPr>
      <p:scale>
        <a:sx n="33" d="100"/>
        <a:sy n="33" d="100"/>
      </p:scale>
      <p:origin x="0" y="-16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i, Atchuta" userId="S::atchuta.jayasri@fisglobal.com::04f2298d-6a76-4c9a-8e5f-dba0099b2b25" providerId="AD" clId="Web-{26789B63-7C8C-ED96-F129-F450E53ECF6F}"/>
    <pc:docChg chg="mod">
      <pc:chgData name="Jayasri, Atchuta" userId="S::atchuta.jayasri@fisglobal.com::04f2298d-6a76-4c9a-8e5f-dba0099b2b25" providerId="AD" clId="Web-{26789B63-7C8C-ED96-F129-F450E53ECF6F}" dt="2023-05-24T04:12:38.009" v="0" actId="33475"/>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18F2414-EA64-4804-BFBB-3CEDC6EA3998}" type="datetimeFigureOut">
              <a:rPr lang="nl-BE" smtClean="0"/>
              <a:t>23/05/2023</a:t>
            </a:fld>
            <a:endParaRPr lang="nl-B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A5A4C40-F5EA-4F6B-B063-0A64BE27745C}" type="slidenum">
              <a:rPr lang="nl-BE" smtClean="0"/>
              <a:t>‹#›</a:t>
            </a:fld>
            <a:endParaRPr lang="nl-BE"/>
          </a:p>
        </p:txBody>
      </p:sp>
    </p:spTree>
    <p:extLst>
      <p:ext uri="{BB962C8B-B14F-4D97-AF65-F5344CB8AC3E}">
        <p14:creationId xmlns:p14="http://schemas.microsoft.com/office/powerpoint/2010/main" val="343034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a:spLocks noGrp="1"/>
          </p:cNvSpPr>
          <p:nvPr>
            <p:ph type="sldNum" sz="quarter" idx="5"/>
          </p:nvPr>
        </p:nvSpPr>
        <p:spPr/>
        <p:txBody>
          <a:bodyPr/>
          <a:lstStyle/>
          <a:p>
            <a:pPr>
              <a:defRPr/>
            </a:pPr>
            <a:fld id="{2F64F621-3D0B-40FB-9DEC-F3135C4F5592}" type="slidenum">
              <a:rPr lang="en-US" smtClean="0"/>
              <a:pPr>
                <a:defRPr/>
              </a:pPr>
              <a:t>1</a:t>
            </a:fld>
            <a:endParaRPr lang="en-US" dirty="0"/>
          </a:p>
        </p:txBody>
      </p:sp>
    </p:spTree>
    <p:extLst>
      <p:ext uri="{BB962C8B-B14F-4D97-AF65-F5344CB8AC3E}">
        <p14:creationId xmlns:p14="http://schemas.microsoft.com/office/powerpoint/2010/main" val="1976583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12</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13</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14</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15</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16</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17</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18</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19</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20</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21</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A5A4C40-F5EA-4F6B-B063-0A64BE27745C}" type="slidenum">
              <a:rPr lang="nl-BE" smtClean="0"/>
              <a:t>2</a:t>
            </a:fld>
            <a:endParaRPr lang="nl-BE"/>
          </a:p>
        </p:txBody>
      </p:sp>
    </p:spTree>
    <p:extLst>
      <p:ext uri="{BB962C8B-B14F-4D97-AF65-F5344CB8AC3E}">
        <p14:creationId xmlns:p14="http://schemas.microsoft.com/office/powerpoint/2010/main" val="515250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22</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23</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24</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25</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26</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27</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A5A4C40-F5EA-4F6B-B063-0A64BE27745C}" type="slidenum">
              <a:rPr lang="nl-BE" smtClean="0"/>
              <a:t>3</a:t>
            </a:fld>
            <a:endParaRPr lang="nl-BE"/>
          </a:p>
        </p:txBody>
      </p:sp>
    </p:spTree>
    <p:extLst>
      <p:ext uri="{BB962C8B-B14F-4D97-AF65-F5344CB8AC3E}">
        <p14:creationId xmlns:p14="http://schemas.microsoft.com/office/powerpoint/2010/main" val="51525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A5A4C40-F5EA-4F6B-B063-0A64BE27745C}" type="slidenum">
              <a:rPr lang="nl-BE" smtClean="0"/>
              <a:t>4</a:t>
            </a:fld>
            <a:endParaRPr lang="nl-BE"/>
          </a:p>
        </p:txBody>
      </p:sp>
    </p:spTree>
    <p:extLst>
      <p:ext uri="{BB962C8B-B14F-4D97-AF65-F5344CB8AC3E}">
        <p14:creationId xmlns:p14="http://schemas.microsoft.com/office/powerpoint/2010/main" val="51525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5</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7</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8</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10</a:t>
            </a:fld>
            <a:endParaRPr lang="en-GB" dirty="0"/>
          </a:p>
        </p:txBody>
      </p:sp>
    </p:spTree>
    <p:extLst>
      <p:ext uri="{BB962C8B-B14F-4D97-AF65-F5344CB8AC3E}">
        <p14:creationId xmlns:p14="http://schemas.microsoft.com/office/powerpoint/2010/main" val="6344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F5A67A-6F81-46BB-9EE5-80B58B267E53}" type="slidenum">
              <a:rPr lang="en-GB" smtClean="0"/>
              <a:pPr/>
              <a:t>11</a:t>
            </a:fld>
            <a:endParaRPr lang="en-GB" dirty="0"/>
          </a:p>
        </p:txBody>
      </p:sp>
    </p:spTree>
    <p:extLst>
      <p:ext uri="{BB962C8B-B14F-4D97-AF65-F5344CB8AC3E}">
        <p14:creationId xmlns:p14="http://schemas.microsoft.com/office/powerpoint/2010/main" val="63445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78824" y="4318001"/>
            <a:ext cx="4876800" cy="1008841"/>
          </a:xfrm>
        </p:spPr>
        <p:txBody>
          <a:bodyPr anchor="b">
            <a:normAutofit/>
          </a:bodyPr>
          <a:lstStyle>
            <a:lvl1pPr algn="l">
              <a:defRPr sz="2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3178824" y="5326842"/>
            <a:ext cx="4876800" cy="1202765"/>
          </a:xfrm>
        </p:spPr>
        <p:txBody>
          <a:bodyPr/>
          <a:lstStyle>
            <a:lvl1pPr marL="0" indent="0" algn="l">
              <a:buNone/>
              <a:defRPr sz="160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7630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5/23/2023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extLst>
      <p:ext uri="{BB962C8B-B14F-4D97-AF65-F5344CB8AC3E}">
        <p14:creationId xmlns:p14="http://schemas.microsoft.com/office/powerpoint/2010/main" val="12432392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81000" y="195263"/>
            <a:ext cx="609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381000" y="1733550"/>
            <a:ext cx="83058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p:cNvSpPr>
            <a:spLocks noGrp="1"/>
          </p:cNvSpPr>
          <p:nvPr>
            <p:ph type="sldNum" sz="quarter" idx="4"/>
          </p:nvPr>
        </p:nvSpPr>
        <p:spPr>
          <a:xfrm>
            <a:off x="8039100" y="6478588"/>
            <a:ext cx="685800" cy="228600"/>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6E6F70"/>
                </a:solidFill>
                <a:latin typeface="Arial" charset="0"/>
                <a:cs typeface="Arial" charset="0"/>
              </a:defRPr>
            </a:lvl1pPr>
          </a:lstStyle>
          <a:p>
            <a:pPr>
              <a:defRPr/>
            </a:pPr>
            <a:fld id="{86FBE9FC-A597-4878-BECC-D742E7C1ED62}" type="slidenum">
              <a:rPr lang="en-US"/>
              <a:pPr>
                <a:defRPr/>
              </a:pPr>
              <a:t>‹#›</a:t>
            </a:fld>
            <a:endParaRPr lang="en-US" dirty="0"/>
          </a:p>
        </p:txBody>
      </p:sp>
    </p:spTree>
    <p:extLst>
      <p:ext uri="{BB962C8B-B14F-4D97-AF65-F5344CB8AC3E}">
        <p14:creationId xmlns:p14="http://schemas.microsoft.com/office/powerpoint/2010/main" val="34668716"/>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457200" rtl="0" eaLnBrk="0" fontAlgn="base" hangingPunct="0">
        <a:spcBef>
          <a:spcPct val="0"/>
        </a:spcBef>
        <a:spcAft>
          <a:spcPct val="0"/>
        </a:spcAft>
        <a:defRPr sz="2800" kern="1200">
          <a:solidFill>
            <a:srgbClr val="262626"/>
          </a:solidFill>
          <a:latin typeface="+mj-lt"/>
          <a:ea typeface="+mj-ea"/>
          <a:cs typeface="Arial"/>
        </a:defRPr>
      </a:lvl1pPr>
      <a:lvl2pPr algn="l" defTabSz="457200" rtl="0" eaLnBrk="0" fontAlgn="base" hangingPunct="0">
        <a:spcBef>
          <a:spcPct val="0"/>
        </a:spcBef>
        <a:spcAft>
          <a:spcPct val="0"/>
        </a:spcAft>
        <a:defRPr sz="2800">
          <a:solidFill>
            <a:srgbClr val="262626"/>
          </a:solidFill>
          <a:latin typeface="Calibri" pitchFamily="34" charset="0"/>
          <a:cs typeface="Arial" charset="0"/>
        </a:defRPr>
      </a:lvl2pPr>
      <a:lvl3pPr algn="l" defTabSz="457200" rtl="0" eaLnBrk="0" fontAlgn="base" hangingPunct="0">
        <a:spcBef>
          <a:spcPct val="0"/>
        </a:spcBef>
        <a:spcAft>
          <a:spcPct val="0"/>
        </a:spcAft>
        <a:defRPr sz="2800">
          <a:solidFill>
            <a:srgbClr val="262626"/>
          </a:solidFill>
          <a:latin typeface="Calibri" pitchFamily="34" charset="0"/>
          <a:cs typeface="Arial" charset="0"/>
        </a:defRPr>
      </a:lvl3pPr>
      <a:lvl4pPr algn="l" defTabSz="457200" rtl="0" eaLnBrk="0" fontAlgn="base" hangingPunct="0">
        <a:spcBef>
          <a:spcPct val="0"/>
        </a:spcBef>
        <a:spcAft>
          <a:spcPct val="0"/>
        </a:spcAft>
        <a:defRPr sz="2800">
          <a:solidFill>
            <a:srgbClr val="262626"/>
          </a:solidFill>
          <a:latin typeface="Calibri" pitchFamily="34" charset="0"/>
          <a:cs typeface="Arial" charset="0"/>
        </a:defRPr>
      </a:lvl4pPr>
      <a:lvl5pPr algn="l" defTabSz="457200" rtl="0" eaLnBrk="0" fontAlgn="base" hangingPunct="0">
        <a:spcBef>
          <a:spcPct val="0"/>
        </a:spcBef>
        <a:spcAft>
          <a:spcPct val="0"/>
        </a:spcAft>
        <a:defRPr sz="2800">
          <a:solidFill>
            <a:srgbClr val="262626"/>
          </a:solidFill>
          <a:latin typeface="Calibri" pitchFamily="34"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p:titleStyle>
    <p:bodyStyle>
      <a:lvl1pPr marL="173038" indent="-173038" algn="l" defTabSz="457200" rtl="0" eaLnBrk="0" fontAlgn="base" hangingPunct="0">
        <a:spcBef>
          <a:spcPct val="20000"/>
        </a:spcBef>
        <a:spcAft>
          <a:spcPct val="0"/>
        </a:spcAft>
        <a:buClr>
          <a:srgbClr val="4F6F19"/>
        </a:buClr>
        <a:buSzPct val="120000"/>
        <a:buFont typeface="Arial" charset="0"/>
        <a:buChar char="•"/>
        <a:defRPr sz="2800" kern="1200">
          <a:solidFill>
            <a:srgbClr val="262626"/>
          </a:solidFill>
          <a:latin typeface="+mn-lt"/>
          <a:ea typeface="+mn-ea"/>
          <a:cs typeface="Arial"/>
        </a:defRPr>
      </a:lvl1pPr>
      <a:lvl2pPr marL="400050" indent="-230188" algn="l" defTabSz="457200" rtl="0" eaLnBrk="0" fontAlgn="base" hangingPunct="0">
        <a:spcBef>
          <a:spcPct val="20000"/>
        </a:spcBef>
        <a:spcAft>
          <a:spcPct val="0"/>
        </a:spcAft>
        <a:buClr>
          <a:srgbClr val="8DC63F"/>
        </a:buClr>
        <a:buSzPct val="110000"/>
        <a:buFont typeface="Arial" charset="0"/>
        <a:buChar char="–"/>
        <a:defRPr sz="2400" kern="1200">
          <a:solidFill>
            <a:srgbClr val="262626"/>
          </a:solidFill>
          <a:latin typeface="+mn-lt"/>
          <a:ea typeface="+mn-ea"/>
          <a:cs typeface="Arial"/>
        </a:defRPr>
      </a:lvl2pPr>
      <a:lvl3pPr marL="514350" indent="-117475" algn="l" defTabSz="457200" rtl="0" eaLnBrk="0" fontAlgn="base" hangingPunct="0">
        <a:spcBef>
          <a:spcPct val="20000"/>
        </a:spcBef>
        <a:spcAft>
          <a:spcPct val="0"/>
        </a:spcAft>
        <a:buClr>
          <a:srgbClr val="807F83"/>
        </a:buClr>
        <a:buFont typeface="Arial" charset="0"/>
        <a:buChar char="•"/>
        <a:defRPr sz="2000" kern="1200">
          <a:solidFill>
            <a:srgbClr val="262626"/>
          </a:solidFill>
          <a:latin typeface="+mn-lt"/>
          <a:ea typeface="+mn-ea"/>
          <a:cs typeface="Arial"/>
        </a:defRPr>
      </a:lvl3pPr>
      <a:lvl4pPr marL="682625" indent="-173038" algn="l" defTabSz="457200" rtl="0" eaLnBrk="0" fontAlgn="base" hangingPunct="0">
        <a:spcBef>
          <a:spcPct val="20000"/>
        </a:spcBef>
        <a:spcAft>
          <a:spcPct val="0"/>
        </a:spcAft>
        <a:buClr>
          <a:srgbClr val="A3CF63"/>
        </a:buClr>
        <a:buFont typeface="Arial" charset="0"/>
        <a:buChar char="–"/>
        <a:defRPr sz="1600" kern="1200">
          <a:solidFill>
            <a:srgbClr val="262626"/>
          </a:solidFill>
          <a:latin typeface="+mn-lt"/>
          <a:ea typeface="+mn-ea"/>
          <a:cs typeface="Arial"/>
        </a:defRPr>
      </a:lvl4pPr>
      <a:lvl5pPr marL="803275" indent="-122238" algn="l" defTabSz="457200" rtl="0" eaLnBrk="0" fontAlgn="base" hangingPunct="0">
        <a:spcBef>
          <a:spcPct val="20000"/>
        </a:spcBef>
        <a:spcAft>
          <a:spcPct val="0"/>
        </a:spcAft>
        <a:buClr>
          <a:srgbClr val="B9DA89"/>
        </a:buClr>
        <a:buFont typeface="Arial" charset="0"/>
        <a:buChar char="•"/>
        <a:defRPr sz="1200" kern="1200">
          <a:solidFill>
            <a:srgbClr val="262626"/>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libra.clear2pay.com/VSDK/software/latest_version/release-3.3.2/VSDK%20User%20Guide.pdf" TargetMode="External"/><Relationship Id="rId3" Type="http://schemas.openxmlformats.org/officeDocument/2006/relationships/hyperlink" Target="https://libra.clear2pay.com/VSDK/software/latest_version/release-3.3.2/OPF%20Visual%20SDK%20-%20Release%20Notes%203.3.2.pdf" TargetMode="External"/><Relationship Id="rId7" Type="http://schemas.openxmlformats.org/officeDocument/2006/relationships/hyperlink" Target="https://libra.clear2pay.com/VSDK/software/latest_version/release-3.3.2/OPFVisualSDK-3.3.2_b20150629-r5206-build-win32.win32.x86_64.zip" TargetMode="External"/><Relationship Id="rId2" Type="http://schemas.openxmlformats.org/officeDocument/2006/relationships/hyperlink" Target="https://libra.clear2pay.com/vsdk/" TargetMode="External"/><Relationship Id="rId1" Type="http://schemas.openxmlformats.org/officeDocument/2006/relationships/slideLayout" Target="../slideLayouts/slideLayout2.xml"/><Relationship Id="rId6" Type="http://schemas.openxmlformats.org/officeDocument/2006/relationships/hyperlink" Target="https://libra.clear2pay.com/VSDK/software/latest_version/release-3.3.2/OPFVisualSDK-3.3.2_b20150629-r5206-build-win32.win32.x86.zip" TargetMode="External"/><Relationship Id="rId5" Type="http://schemas.openxmlformats.org/officeDocument/2006/relationships/hyperlink" Target="https://libra.clear2pay.com/VSDK/software/latest_version/release-3.3.2/OPFVisualSDK-3.3.2_b20150629-r5206-build-macosx.cocoa.x86_64.zip" TargetMode="External"/><Relationship Id="rId10" Type="http://schemas.openxmlformats.org/officeDocument/2006/relationships/hyperlink" Target="https://libra.clear2pay.com/VSDK/software/latest_version/release-3.3.2/vsdk.licence" TargetMode="External"/><Relationship Id="rId4" Type="http://schemas.openxmlformats.org/officeDocument/2006/relationships/hyperlink" Target="https://libra.clear2pay.com/VSDK/software/latest_version/release-3.3.2/OPFVisualSDK-3.3.2_b20150629-r5206-build-linux.gtk.x86_64.zip" TargetMode="External"/><Relationship Id="rId9" Type="http://schemas.openxmlformats.org/officeDocument/2006/relationships/hyperlink" Target="https://libra.clear2pay.com/VSDK/software/latest_version/release-3.3.2/vsdk-anttools-3.3.2_b20150629.zi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8"/>
          <p:cNvSpPr txBox="1">
            <a:spLocks noChangeArrowheads="1"/>
          </p:cNvSpPr>
          <p:nvPr/>
        </p:nvSpPr>
        <p:spPr bwMode="auto">
          <a:xfrm>
            <a:off x="519113" y="6499225"/>
            <a:ext cx="2597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4F6F19"/>
              </a:buClr>
              <a:buSzPct val="120000"/>
              <a:buFont typeface="Arial" charset="0"/>
              <a:buChar char="•"/>
              <a:defRPr>
                <a:solidFill>
                  <a:srgbClr val="262626"/>
                </a:solidFill>
                <a:latin typeface="Calibri" pitchFamily="34" charset="0"/>
                <a:cs typeface="Arial" charset="0"/>
              </a:defRPr>
            </a:lvl1pPr>
            <a:lvl2pPr marL="742950" indent="-285750" eaLnBrk="0" hangingPunct="0">
              <a:spcBef>
                <a:spcPct val="20000"/>
              </a:spcBef>
              <a:buClr>
                <a:srgbClr val="8DC63F"/>
              </a:buClr>
              <a:buSzPct val="110000"/>
              <a:buFont typeface="Arial" charset="0"/>
              <a:buChar char="–"/>
              <a:defRPr sz="1600">
                <a:solidFill>
                  <a:srgbClr val="262626"/>
                </a:solidFill>
                <a:latin typeface="Calibri" pitchFamily="34" charset="0"/>
                <a:cs typeface="Arial" charset="0"/>
              </a:defRPr>
            </a:lvl2pPr>
            <a:lvl3pPr marL="1143000" indent="-228600" eaLnBrk="0" hangingPunct="0">
              <a:spcBef>
                <a:spcPct val="20000"/>
              </a:spcBef>
              <a:buClr>
                <a:srgbClr val="807F83"/>
              </a:buClr>
              <a:buFont typeface="Arial" charset="0"/>
              <a:buChar char="•"/>
              <a:defRPr sz="1400">
                <a:solidFill>
                  <a:srgbClr val="262626"/>
                </a:solidFill>
                <a:latin typeface="Calibri" pitchFamily="34" charset="0"/>
                <a:cs typeface="Arial" charset="0"/>
              </a:defRPr>
            </a:lvl3pPr>
            <a:lvl4pPr marL="1600200" indent="-228600" eaLnBrk="0" hangingPunct="0">
              <a:spcBef>
                <a:spcPct val="20000"/>
              </a:spcBef>
              <a:buClr>
                <a:srgbClr val="A3CF63"/>
              </a:buClr>
              <a:buFont typeface="Arial" charset="0"/>
              <a:buChar char="–"/>
              <a:defRPr sz="1200">
                <a:solidFill>
                  <a:srgbClr val="262626"/>
                </a:solidFill>
                <a:latin typeface="Calibri" pitchFamily="34" charset="0"/>
                <a:cs typeface="Arial" charset="0"/>
              </a:defRPr>
            </a:lvl4pPr>
            <a:lvl5pPr marL="2057400" indent="-228600" eaLnBrk="0" hangingPunct="0">
              <a:spcBef>
                <a:spcPct val="20000"/>
              </a:spcBef>
              <a:buClr>
                <a:srgbClr val="B9DA89"/>
              </a:buClr>
              <a:buFont typeface="Arial" charset="0"/>
              <a:buChar char="•"/>
              <a:defRPr sz="1200">
                <a:solidFill>
                  <a:srgbClr val="262626"/>
                </a:solidFill>
                <a:latin typeface="Calibri" pitchFamily="34" charset="0"/>
                <a:cs typeface="Arial" charset="0"/>
              </a:defRPr>
            </a:lvl5pPr>
            <a:lvl6pPr marL="2514600" indent="-228600" defTabSz="457200" eaLnBrk="0" fontAlgn="base" hangingPunct="0">
              <a:spcBef>
                <a:spcPct val="20000"/>
              </a:spcBef>
              <a:spcAft>
                <a:spcPct val="0"/>
              </a:spcAft>
              <a:buClr>
                <a:srgbClr val="B9DA89"/>
              </a:buClr>
              <a:buFont typeface="Arial" charset="0"/>
              <a:buChar char="•"/>
              <a:defRPr sz="1200">
                <a:solidFill>
                  <a:srgbClr val="262626"/>
                </a:solidFill>
                <a:latin typeface="Calibri" pitchFamily="34" charset="0"/>
                <a:cs typeface="Arial" charset="0"/>
              </a:defRPr>
            </a:lvl6pPr>
            <a:lvl7pPr marL="2971800" indent="-228600" defTabSz="457200" eaLnBrk="0" fontAlgn="base" hangingPunct="0">
              <a:spcBef>
                <a:spcPct val="20000"/>
              </a:spcBef>
              <a:spcAft>
                <a:spcPct val="0"/>
              </a:spcAft>
              <a:buClr>
                <a:srgbClr val="B9DA89"/>
              </a:buClr>
              <a:buFont typeface="Arial" charset="0"/>
              <a:buChar char="•"/>
              <a:defRPr sz="1200">
                <a:solidFill>
                  <a:srgbClr val="262626"/>
                </a:solidFill>
                <a:latin typeface="Calibri" pitchFamily="34" charset="0"/>
                <a:cs typeface="Arial" charset="0"/>
              </a:defRPr>
            </a:lvl7pPr>
            <a:lvl8pPr marL="3429000" indent="-228600" defTabSz="457200" eaLnBrk="0" fontAlgn="base" hangingPunct="0">
              <a:spcBef>
                <a:spcPct val="20000"/>
              </a:spcBef>
              <a:spcAft>
                <a:spcPct val="0"/>
              </a:spcAft>
              <a:buClr>
                <a:srgbClr val="B9DA89"/>
              </a:buClr>
              <a:buFont typeface="Arial" charset="0"/>
              <a:buChar char="•"/>
              <a:defRPr sz="1200">
                <a:solidFill>
                  <a:srgbClr val="262626"/>
                </a:solidFill>
                <a:latin typeface="Calibri" pitchFamily="34" charset="0"/>
                <a:cs typeface="Arial" charset="0"/>
              </a:defRPr>
            </a:lvl8pPr>
            <a:lvl9pPr marL="3886200" indent="-228600" defTabSz="457200" eaLnBrk="0" fontAlgn="base" hangingPunct="0">
              <a:spcBef>
                <a:spcPct val="20000"/>
              </a:spcBef>
              <a:spcAft>
                <a:spcPct val="0"/>
              </a:spcAft>
              <a:buClr>
                <a:srgbClr val="B9DA89"/>
              </a:buClr>
              <a:buFont typeface="Arial" charset="0"/>
              <a:buChar char="•"/>
              <a:defRPr sz="1200">
                <a:solidFill>
                  <a:srgbClr val="262626"/>
                </a:solidFill>
                <a:latin typeface="Calibri" pitchFamily="34" charset="0"/>
                <a:cs typeface="Arial" charset="0"/>
              </a:defRPr>
            </a:lvl9pPr>
          </a:lstStyle>
          <a:p>
            <a:pPr eaLnBrk="1" hangingPunct="1">
              <a:spcBef>
                <a:spcPct val="0"/>
              </a:spcBef>
              <a:buClrTx/>
              <a:buSzTx/>
              <a:buFontTx/>
              <a:buNone/>
            </a:pPr>
            <a:r>
              <a:rPr lang="en-US" altLang="en-US" sz="600">
                <a:solidFill>
                  <a:schemeClr val="tx1"/>
                </a:solidFill>
                <a:latin typeface="Arial" charset="0"/>
              </a:rPr>
              <a:t>© 2011 Fidelity National Information Services, Inc. and its subsidiaries.</a:t>
            </a:r>
          </a:p>
        </p:txBody>
      </p:sp>
      <p:sp>
        <p:nvSpPr>
          <p:cNvPr id="8195" name="Title 4"/>
          <p:cNvSpPr>
            <a:spLocks noGrp="1"/>
          </p:cNvSpPr>
          <p:nvPr>
            <p:ph type="ctrTitle"/>
          </p:nvPr>
        </p:nvSpPr>
        <p:spPr>
          <a:xfrm>
            <a:off x="4499992" y="4365104"/>
            <a:ext cx="3698081" cy="1008063"/>
          </a:xfrm>
        </p:spPr>
        <p:txBody>
          <a:bodyPr>
            <a:normAutofit/>
          </a:bodyPr>
          <a:lstStyle/>
          <a:p>
            <a:pPr eaLnBrk="1" hangingPunct="1">
              <a:defRPr/>
            </a:pPr>
            <a:r>
              <a:rPr lang="en-US" altLang="en-US" sz="4400" b="1" dirty="0">
                <a:cs typeface="Arial" charset="0"/>
              </a:rPr>
              <a:t>OPF Visual SDK</a:t>
            </a:r>
          </a:p>
        </p:txBody>
      </p:sp>
      <p:sp>
        <p:nvSpPr>
          <p:cNvPr id="6" name="Subtitle 5"/>
          <p:cNvSpPr>
            <a:spLocks noGrp="1"/>
          </p:cNvSpPr>
          <p:nvPr>
            <p:ph type="subTitle" idx="1"/>
          </p:nvPr>
        </p:nvSpPr>
        <p:spPr>
          <a:xfrm>
            <a:off x="5292080" y="5301208"/>
            <a:ext cx="2880320" cy="623217"/>
          </a:xfrm>
        </p:spPr>
        <p:txBody>
          <a:bodyPr/>
          <a:lstStyle/>
          <a:p>
            <a:pPr algn="r" eaLnBrk="1" hangingPunct="1">
              <a:defRPr/>
            </a:pPr>
            <a:r>
              <a:rPr lang="en-US" sz="2400" dirty="0"/>
              <a:t>Training  &amp; Demo</a:t>
            </a:r>
          </a:p>
        </p:txBody>
      </p:sp>
    </p:spTree>
    <p:extLst>
      <p:ext uri="{BB962C8B-B14F-4D97-AF65-F5344CB8AC3E}">
        <p14:creationId xmlns:p14="http://schemas.microsoft.com/office/powerpoint/2010/main" val="234176570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ER Diagrams</a:t>
            </a:r>
          </a:p>
        </p:txBody>
      </p:sp>
      <p:sp>
        <p:nvSpPr>
          <p:cNvPr id="3" name="TextBox 2"/>
          <p:cNvSpPr txBox="1"/>
          <p:nvPr/>
        </p:nvSpPr>
        <p:spPr>
          <a:xfrm>
            <a:off x="755576" y="1268760"/>
            <a:ext cx="7920880" cy="4247317"/>
          </a:xfrm>
          <a:prstGeom prst="rect">
            <a:avLst/>
          </a:prstGeom>
          <a:noFill/>
        </p:spPr>
        <p:txBody>
          <a:bodyPr wrap="square" rtlCol="0">
            <a:spAutoFit/>
          </a:bodyPr>
          <a:lstStyle/>
          <a:p>
            <a:pPr marL="342900" indent="-342900">
              <a:buFont typeface="Arial" panose="020B0604020202020204" pitchFamily="34" charset="0"/>
              <a:buChar char="•"/>
            </a:pPr>
            <a:r>
              <a:rPr lang="en-US" sz="2000" dirty="0"/>
              <a:t>Entity/Relationship Diagrams visualize the relationships between entities and representation in database</a:t>
            </a:r>
          </a:p>
          <a:p>
            <a:pPr marL="800100" lvl="1" indent="-342900">
              <a:buFont typeface="Wingdings" panose="05000000000000000000" pitchFamily="2" charset="2"/>
              <a:buChar char="§"/>
            </a:pPr>
            <a:r>
              <a:rPr lang="en-US" sz="2000" dirty="0"/>
              <a:t>based on Data Dictionary across distributions</a:t>
            </a:r>
          </a:p>
          <a:p>
            <a:pPr marL="800100" lvl="1" indent="-342900">
              <a:buFont typeface="Wingdings" panose="05000000000000000000" pitchFamily="2" charset="2"/>
              <a:buChar char="§"/>
            </a:pPr>
            <a:r>
              <a:rPr lang="en-US" sz="2000" dirty="0"/>
              <a:t>primary &amp; foreign keys</a:t>
            </a:r>
          </a:p>
          <a:p>
            <a:pPr marL="800100" lvl="1" indent="-342900">
              <a:buFont typeface="Wingdings" panose="05000000000000000000" pitchFamily="2" charset="2"/>
              <a:buChar char="§"/>
            </a:pPr>
            <a:r>
              <a:rPr lang="en-US" sz="2000" dirty="0"/>
              <a:t>“hidden” columns</a:t>
            </a:r>
          </a:p>
          <a:p>
            <a:pPr marL="1257300" lvl="2" indent="-342900">
              <a:buFont typeface="Courier New" panose="02070309020205020404" pitchFamily="49" charset="0"/>
              <a:buChar char="o"/>
            </a:pPr>
            <a:r>
              <a:rPr lang="en-US" sz="2000" dirty="0"/>
              <a:t>version</a:t>
            </a:r>
          </a:p>
          <a:p>
            <a:pPr marL="1257300" lvl="2" indent="-342900">
              <a:buFont typeface="Courier New" panose="02070309020205020404" pitchFamily="49" charset="0"/>
              <a:buChar char="o"/>
            </a:pPr>
            <a:r>
              <a:rPr lang="en-US" sz="2000" dirty="0" err="1"/>
              <a:t>whenmodified</a:t>
            </a:r>
            <a:endParaRPr lang="en-US" sz="2000" dirty="0"/>
          </a:p>
          <a:p>
            <a:pPr marL="342900" indent="-342900">
              <a:spcBef>
                <a:spcPts val="1800"/>
              </a:spcBef>
              <a:buFont typeface="Arial" panose="020B0604020202020204" pitchFamily="34" charset="0"/>
              <a:buChar char="•"/>
            </a:pPr>
            <a:r>
              <a:rPr lang="en-US" sz="2000" dirty="0"/>
              <a:t>Diagram contains user-selected entities</a:t>
            </a:r>
          </a:p>
          <a:p>
            <a:pPr marL="800100" lvl="1" indent="-342900">
              <a:buFont typeface="Wingdings" panose="05000000000000000000" pitchFamily="2" charset="2"/>
              <a:buChar char="§"/>
            </a:pPr>
            <a:r>
              <a:rPr lang="en-US" sz="2000" dirty="0"/>
              <a:t>stored as .</a:t>
            </a:r>
            <a:r>
              <a:rPr lang="en-US" sz="2000" dirty="0" err="1"/>
              <a:t>dsm</a:t>
            </a:r>
            <a:r>
              <a:rPr lang="en-US" sz="2000" dirty="0"/>
              <a:t> file</a:t>
            </a:r>
          </a:p>
          <a:p>
            <a:pPr marL="342900" indent="-342900">
              <a:spcBef>
                <a:spcPts val="1800"/>
              </a:spcBef>
              <a:buFont typeface="Arial" panose="020B0604020202020204" pitchFamily="34" charset="0"/>
              <a:buChar char="•"/>
            </a:pPr>
            <a:r>
              <a:rPr lang="en-US" sz="2000" dirty="0"/>
              <a:t>Highly customizable graphs with </a:t>
            </a:r>
            <a:r>
              <a:rPr lang="en-US" sz="2000" dirty="0" err="1"/>
              <a:t>DaDi</a:t>
            </a:r>
            <a:r>
              <a:rPr lang="en-US" sz="2000" dirty="0"/>
              <a:t> integration</a:t>
            </a:r>
          </a:p>
          <a:p>
            <a:pPr marL="800100" lvl="1" indent="-342900">
              <a:buFont typeface="Wingdings" panose="05000000000000000000" pitchFamily="2" charset="2"/>
              <a:buChar char="§"/>
            </a:pPr>
            <a:r>
              <a:rPr lang="en-US" sz="2000" dirty="0"/>
              <a:t>direct links to Data Dictionary files</a:t>
            </a:r>
            <a:endParaRPr lang="nl-BE" sz="2000" dirty="0"/>
          </a:p>
          <a:p>
            <a:pPr marL="742950" lvl="1" indent="-285750" algn="just">
              <a:buFont typeface="Wingdings" panose="05000000000000000000" pitchFamily="2" charset="2"/>
              <a:buChar char="v"/>
            </a:pPr>
            <a:endParaRPr lang="en-IN" sz="2000" dirty="0">
              <a:latin typeface="Arial"/>
              <a:cs typeface="Arial"/>
            </a:endParaRPr>
          </a:p>
        </p:txBody>
      </p:sp>
    </p:spTree>
    <p:extLst>
      <p:ext uri="{BB962C8B-B14F-4D97-AF65-F5344CB8AC3E}">
        <p14:creationId xmlns:p14="http://schemas.microsoft.com/office/powerpoint/2010/main" val="145346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ER Diagrams</a:t>
            </a:r>
          </a:p>
        </p:txBody>
      </p:sp>
      <p:pic>
        <p:nvPicPr>
          <p:cNvPr id="4" name="Picture 4"/>
          <p:cNvPicPr>
            <a:picLocks noChangeAspect="1" noChangeArrowheads="1"/>
          </p:cNvPicPr>
          <p:nvPr/>
        </p:nvPicPr>
        <p:blipFill>
          <a:blip r:embed="rId3" cstate="print"/>
          <a:srcRect/>
          <a:stretch>
            <a:fillRect/>
          </a:stretch>
        </p:blipFill>
        <p:spPr bwMode="auto">
          <a:xfrm>
            <a:off x="381000" y="1196751"/>
            <a:ext cx="8529066" cy="4968553"/>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899982" y="4437112"/>
            <a:ext cx="1147312"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Entity details</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6952891" y="2806910"/>
            <a:ext cx="1394604"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Entity relationships</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912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Data Dictionary</a:t>
            </a:r>
          </a:p>
        </p:txBody>
      </p:sp>
      <p:sp>
        <p:nvSpPr>
          <p:cNvPr id="3" name="TextBox 2"/>
          <p:cNvSpPr txBox="1"/>
          <p:nvPr/>
        </p:nvSpPr>
        <p:spPr>
          <a:xfrm>
            <a:off x="755576" y="1484784"/>
            <a:ext cx="7920880" cy="4093428"/>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The Data Dictionary represents the business entities of OPF. Most entities store data in regular database columns. For some of these entities, OPF also stores information in one or more XML-typed columns.</a:t>
            </a:r>
          </a:p>
          <a:p>
            <a:pPr marL="285750" indent="-285750" algn="just">
              <a:buFont typeface="Arial" panose="020B0604020202020204" pitchFamily="34" charset="0"/>
              <a:buChar char="•"/>
            </a:pPr>
            <a:endParaRPr lang="en-IN" sz="2000" dirty="0">
              <a:cs typeface="Arial"/>
            </a:endParaRPr>
          </a:p>
          <a:p>
            <a:pPr marL="285750" indent="-285750" algn="just">
              <a:buFont typeface="Arial" panose="020B0604020202020204" pitchFamily="34" charset="0"/>
              <a:buChar char="•"/>
            </a:pPr>
            <a:r>
              <a:rPr lang="en-IN" sz="2000" dirty="0"/>
              <a:t>A data entity can store data in 3 different locations:</a:t>
            </a:r>
          </a:p>
          <a:p>
            <a:pPr marL="742950" lvl="1" indent="-285750" algn="just">
              <a:buFont typeface="Wingdings" panose="05000000000000000000" pitchFamily="2" charset="2"/>
              <a:buChar char="v"/>
            </a:pPr>
            <a:r>
              <a:rPr lang="en-IN" sz="2000" b="1" dirty="0"/>
              <a:t>Columns: </a:t>
            </a:r>
            <a:r>
              <a:rPr lang="en-IN" sz="2000" dirty="0"/>
              <a:t>Database column represent data which can be queried.</a:t>
            </a:r>
          </a:p>
          <a:p>
            <a:pPr marL="742950" lvl="1" indent="-285750" algn="just">
              <a:buFont typeface="Wingdings" panose="05000000000000000000" pitchFamily="2" charset="2"/>
              <a:buChar char="v"/>
            </a:pPr>
            <a:r>
              <a:rPr lang="en-IN" sz="2000" b="1" i="1" dirty="0"/>
              <a:t>Details:</a:t>
            </a:r>
            <a:r>
              <a:rPr lang="en-IN" sz="2000" i="1" dirty="0"/>
              <a:t> XML data </a:t>
            </a:r>
            <a:r>
              <a:rPr lang="en-IN" sz="2000" dirty="0"/>
              <a:t>represent the functional data of a payment as received from the interchange.</a:t>
            </a:r>
          </a:p>
          <a:p>
            <a:pPr marL="742950" lvl="1" indent="-285750" algn="just">
              <a:buFont typeface="Wingdings" panose="05000000000000000000" pitchFamily="2" charset="2"/>
              <a:buChar char="v"/>
            </a:pPr>
            <a:r>
              <a:rPr lang="en-IN" sz="2000" b="1" i="1" dirty="0" err="1"/>
              <a:t>ProcessingDetails</a:t>
            </a:r>
            <a:r>
              <a:rPr lang="en-IN" sz="2000" b="1" i="1" dirty="0"/>
              <a:t>:</a:t>
            </a:r>
            <a:r>
              <a:rPr lang="en-IN" sz="2000" i="1" dirty="0"/>
              <a:t> XML data </a:t>
            </a:r>
            <a:r>
              <a:rPr lang="en-IN" sz="2000" dirty="0"/>
              <a:t>represent information that is not part of the received payment data but is needed by OPF to process the payments (e.g. </a:t>
            </a:r>
            <a:r>
              <a:rPr lang="en-IN" sz="2000" dirty="0" err="1"/>
              <a:t>duplicateHashCode</a:t>
            </a:r>
            <a:r>
              <a:rPr lang="en-IN" sz="2000" dirty="0"/>
              <a:t>, </a:t>
            </a:r>
            <a:r>
              <a:rPr lang="en-IN" sz="2000" dirty="0" err="1"/>
              <a:t>releaseFromWareHouse</a:t>
            </a:r>
            <a:r>
              <a:rPr lang="en-IN" sz="2000" dirty="0"/>
              <a:t>-Date, ...).</a:t>
            </a:r>
            <a:endParaRPr lang="en-IN" sz="2000" dirty="0">
              <a:latin typeface="Arial"/>
              <a:cs typeface="Arial"/>
            </a:endParaRPr>
          </a:p>
        </p:txBody>
      </p:sp>
    </p:spTree>
    <p:extLst>
      <p:ext uri="{BB962C8B-B14F-4D97-AF65-F5344CB8AC3E}">
        <p14:creationId xmlns:p14="http://schemas.microsoft.com/office/powerpoint/2010/main" val="369408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Data Dictionary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68760"/>
            <a:ext cx="8645027" cy="4752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36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Data Dictionary Code Generation</a:t>
            </a:r>
            <a:endParaRPr lang="en-US" sz="3200" b="1" dirty="0"/>
          </a:p>
        </p:txBody>
      </p:sp>
      <p:sp>
        <p:nvSpPr>
          <p:cNvPr id="3" name="TextBox 2"/>
          <p:cNvSpPr txBox="1"/>
          <p:nvPr/>
        </p:nvSpPr>
        <p:spPr>
          <a:xfrm>
            <a:off x="497012" y="1196752"/>
            <a:ext cx="8208912" cy="1015663"/>
          </a:xfrm>
          <a:prstGeom prst="rect">
            <a:avLst/>
          </a:prstGeom>
          <a:noFill/>
        </p:spPr>
        <p:txBody>
          <a:bodyPr wrap="square" rtlCol="0">
            <a:spAutoFit/>
          </a:bodyPr>
          <a:lstStyle/>
          <a:p>
            <a:r>
              <a:rPr lang="en-IN" sz="2000" dirty="0"/>
              <a:t>By selecting “</a:t>
            </a:r>
            <a:r>
              <a:rPr lang="en-IN" sz="2000" b="1" dirty="0"/>
              <a:t>Generate Data Dictionary Code</a:t>
            </a:r>
            <a:r>
              <a:rPr lang="en-IN" sz="2000" dirty="0"/>
              <a:t>” from the </a:t>
            </a:r>
            <a:r>
              <a:rPr lang="en-IN" sz="2000" b="1" dirty="0"/>
              <a:t>“Run” </a:t>
            </a:r>
            <a:r>
              <a:rPr lang="en-IN" sz="2000" dirty="0"/>
              <a:t>menu in the menu bar, the tool will display the “Data Dictionary Code Generation” dialog box.</a:t>
            </a:r>
            <a:endParaRPr lang="en-IN" sz="2000" dirty="0">
              <a:latin typeface="Arial"/>
              <a:cs typeface="Aria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88840"/>
            <a:ext cx="5400600" cy="45365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8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Model Bank</a:t>
            </a:r>
          </a:p>
        </p:txBody>
      </p:sp>
      <p:sp>
        <p:nvSpPr>
          <p:cNvPr id="3" name="TextBox 2"/>
          <p:cNvSpPr txBox="1"/>
          <p:nvPr/>
        </p:nvSpPr>
        <p:spPr>
          <a:xfrm>
            <a:off x="539552" y="1484784"/>
            <a:ext cx="8136904"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err="1"/>
              <a:t>ModelBank</a:t>
            </a:r>
            <a:r>
              <a:rPr lang="en-IN" sz="2000" dirty="0"/>
              <a:t> represent the data for OPF entities that needs to be loaded in the database when installing OPF.</a:t>
            </a:r>
          </a:p>
          <a:p>
            <a:pPr marL="285750" indent="-285750">
              <a:buFont typeface="Arial" panose="020B0604020202020204" pitchFamily="34" charset="0"/>
              <a:buChar char="•"/>
            </a:pPr>
            <a:endParaRPr lang="en-IN" sz="2000" dirty="0">
              <a:latin typeface="Arial"/>
              <a:cs typeface="Arial"/>
            </a:endParaRPr>
          </a:p>
          <a:p>
            <a:pPr marL="285750" indent="-285750">
              <a:buFont typeface="Arial" panose="020B0604020202020204" pitchFamily="34" charset="0"/>
              <a:buChar char="•"/>
            </a:pPr>
            <a:r>
              <a:rPr lang="en-IN" sz="2000" dirty="0"/>
              <a:t>It contains the data for the static entities (</a:t>
            </a:r>
            <a:r>
              <a:rPr lang="en-IN" sz="2000" dirty="0" err="1"/>
              <a:t>BankGroups</a:t>
            </a:r>
            <a:r>
              <a:rPr lang="en-IN" sz="2000" dirty="0"/>
              <a:t>, Banks, etc…) that are needed to run an OPF installation.</a:t>
            </a:r>
          </a:p>
          <a:p>
            <a:pPr marL="285750" indent="-285750">
              <a:buFont typeface="Arial" panose="020B0604020202020204" pitchFamily="34" charset="0"/>
              <a:buChar char="•"/>
            </a:pPr>
            <a:endParaRPr lang="en-IN" sz="2000" dirty="0">
              <a:cs typeface="Arial"/>
            </a:endParaRPr>
          </a:p>
          <a:p>
            <a:pPr marL="342900" indent="-342900">
              <a:buFont typeface="Arial" panose="020B0604020202020204" pitchFamily="34" charset="0"/>
              <a:buChar char="•"/>
            </a:pPr>
            <a:r>
              <a:rPr lang="en-IN" sz="2000" dirty="0"/>
              <a:t>OPF Visual SDK captures </a:t>
            </a:r>
            <a:r>
              <a:rPr lang="en-IN" sz="2000" dirty="0" err="1"/>
              <a:t>ModelBank</a:t>
            </a:r>
            <a:r>
              <a:rPr lang="en-IN" sz="2000" dirty="0"/>
              <a:t> data in “Data Sheets”. </a:t>
            </a:r>
          </a:p>
          <a:p>
            <a:pPr marL="800100" lvl="1" indent="-342900">
              <a:buFont typeface="Wingdings" panose="05000000000000000000" pitchFamily="2" charset="2"/>
              <a:buChar char="§"/>
            </a:pPr>
            <a:r>
              <a:rPr lang="en-IN" sz="2000" dirty="0"/>
              <a:t>For </a:t>
            </a:r>
            <a:r>
              <a:rPr lang="en-IN" sz="2000" b="1" dirty="0"/>
              <a:t>each entity</a:t>
            </a:r>
            <a:r>
              <a:rPr lang="en-IN" sz="2000" dirty="0"/>
              <a:t>, the data is represented in a table with rows and columns.</a:t>
            </a:r>
          </a:p>
          <a:p>
            <a:pPr marL="800100" lvl="1" indent="-342900">
              <a:buFont typeface="Wingdings" panose="05000000000000000000" pitchFamily="2" charset="2"/>
              <a:buChar char="§"/>
            </a:pPr>
            <a:r>
              <a:rPr lang="en-IN" sz="2000" b="1" dirty="0"/>
              <a:t>Every row </a:t>
            </a:r>
            <a:r>
              <a:rPr lang="en-IN" sz="2000" dirty="0"/>
              <a:t>presents one record in the database</a:t>
            </a:r>
          </a:p>
          <a:p>
            <a:pPr marL="800100" lvl="1" indent="-342900">
              <a:buFont typeface="Wingdings" panose="05000000000000000000" pitchFamily="2" charset="2"/>
              <a:buChar char="§"/>
            </a:pPr>
            <a:r>
              <a:rPr lang="en-IN" sz="2000" b="1" dirty="0"/>
              <a:t>Each column </a:t>
            </a:r>
            <a:r>
              <a:rPr lang="en-IN" sz="2000" dirty="0"/>
              <a:t>is an element of the Data Dictionary definition for that entity.</a:t>
            </a:r>
          </a:p>
        </p:txBody>
      </p:sp>
    </p:spTree>
    <p:extLst>
      <p:ext uri="{BB962C8B-B14F-4D97-AF65-F5344CB8AC3E}">
        <p14:creationId xmlns:p14="http://schemas.microsoft.com/office/powerpoint/2010/main" val="81727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Model Bank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1268761"/>
            <a:ext cx="8064897" cy="4968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970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err="1"/>
              <a:t>PowerViews</a:t>
            </a:r>
            <a:endParaRPr lang="en-US" sz="4000" b="1" dirty="0"/>
          </a:p>
        </p:txBody>
      </p:sp>
      <p:sp>
        <p:nvSpPr>
          <p:cNvPr id="3" name="TextBox 2"/>
          <p:cNvSpPr txBox="1"/>
          <p:nvPr/>
        </p:nvSpPr>
        <p:spPr>
          <a:xfrm>
            <a:off x="724620" y="1340768"/>
            <a:ext cx="7920880" cy="2554545"/>
          </a:xfrm>
          <a:prstGeom prst="rect">
            <a:avLst/>
          </a:prstGeom>
          <a:noFill/>
        </p:spPr>
        <p:txBody>
          <a:bodyPr wrap="square" rtlCol="0">
            <a:spAutoFit/>
          </a:bodyPr>
          <a:lstStyle/>
          <a:p>
            <a:pPr marL="342900" indent="-342900">
              <a:buFont typeface="Arial" panose="020B0604020202020204" pitchFamily="34" charset="0"/>
              <a:buChar char="•"/>
            </a:pPr>
            <a:r>
              <a:rPr lang="en-IN" sz="2000" dirty="0"/>
              <a:t>OPF Visual SDK includes a set of powerful views (a.k.a. "</a:t>
            </a:r>
            <a:r>
              <a:rPr lang="en-IN" sz="2000" dirty="0" err="1"/>
              <a:t>PowerViews</a:t>
            </a:r>
            <a:r>
              <a:rPr lang="en-IN" sz="2000" dirty="0"/>
              <a:t>") that simplify some of the complex relationships that exist between different </a:t>
            </a:r>
            <a:r>
              <a:rPr lang="en-IN" sz="2000" dirty="0" err="1"/>
              <a:t>ModelBank</a:t>
            </a:r>
            <a:r>
              <a:rPr lang="en-IN" sz="2000" dirty="0"/>
              <a:t> files</a:t>
            </a:r>
          </a:p>
          <a:p>
            <a:pPr marL="342900" indent="-342900">
              <a:buFont typeface="Arial" panose="020B0604020202020204" pitchFamily="34" charset="0"/>
              <a:buChar char="•"/>
            </a:pPr>
            <a:endParaRPr lang="en-IN" sz="2000" dirty="0">
              <a:cs typeface="Arial"/>
            </a:endParaRPr>
          </a:p>
          <a:p>
            <a:pPr marL="342900" indent="-342900">
              <a:buFont typeface="Arial" panose="020B0604020202020204" pitchFamily="34" charset="0"/>
              <a:buChar char="•"/>
            </a:pPr>
            <a:r>
              <a:rPr lang="en-IN" sz="2000" dirty="0"/>
              <a:t>The tool will aggregate the information from multiple entities into a single, easy to use and maintain representation.</a:t>
            </a:r>
          </a:p>
          <a:p>
            <a:pPr marL="342900" indent="-342900">
              <a:buFont typeface="Arial" panose="020B0604020202020204" pitchFamily="34" charset="0"/>
              <a:buChar char="•"/>
            </a:pPr>
            <a:endParaRPr lang="en-IN" sz="2000" dirty="0">
              <a:cs typeface="Arial"/>
            </a:endParaRPr>
          </a:p>
          <a:p>
            <a:pPr marL="285750" indent="-285750">
              <a:buFont typeface="Arial" panose="020B0604020202020204" pitchFamily="34" charset="0"/>
              <a:buChar char="•"/>
            </a:pPr>
            <a:r>
              <a:rPr lang="en-IN" sz="2000" dirty="0"/>
              <a:t>The following only 7 </a:t>
            </a:r>
            <a:r>
              <a:rPr lang="en-IN" sz="2000" dirty="0" err="1"/>
              <a:t>PowerViews</a:t>
            </a:r>
            <a:r>
              <a:rPr lang="en-IN" sz="2000" dirty="0"/>
              <a:t> have been implemented in VSDK:</a:t>
            </a:r>
            <a:endParaRPr lang="en-IN" sz="2000" dirty="0">
              <a:cs typeface="Aria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916" y="4077072"/>
            <a:ext cx="2125209" cy="2160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99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err="1"/>
              <a:t>PowerViews</a:t>
            </a:r>
            <a:endParaRPr lang="en-US" sz="4000"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60" y="1196752"/>
            <a:ext cx="8640960" cy="4968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786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4000" b="1" dirty="0"/>
              <a:t>Generating SQL statements</a:t>
            </a:r>
          </a:p>
        </p:txBody>
      </p:sp>
      <p:sp>
        <p:nvSpPr>
          <p:cNvPr id="3" name="TextBox 2"/>
          <p:cNvSpPr txBox="1"/>
          <p:nvPr/>
        </p:nvSpPr>
        <p:spPr>
          <a:xfrm>
            <a:off x="611560" y="980728"/>
            <a:ext cx="7920880"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a:t>
            </a:r>
            <a:r>
              <a:rPr lang="en-IN" sz="2000" dirty="0" err="1"/>
              <a:t>ModelBank</a:t>
            </a:r>
            <a:r>
              <a:rPr lang="en-IN" sz="2000" dirty="0"/>
              <a:t> SQL Generator is an optional plug-in that can generate SQL statements based on the data in the </a:t>
            </a:r>
            <a:r>
              <a:rPr lang="en-IN" sz="2000" dirty="0" err="1"/>
              <a:t>ModelBank</a:t>
            </a:r>
            <a:r>
              <a:rPr lang="en-IN" sz="2000" dirty="0"/>
              <a:t> files. </a:t>
            </a:r>
          </a:p>
          <a:p>
            <a:pPr marL="285750" indent="-285750">
              <a:buFont typeface="Arial" panose="020B0604020202020204" pitchFamily="34" charset="0"/>
              <a:buChar char="•"/>
            </a:pPr>
            <a:r>
              <a:rPr lang="en-IN" sz="2000" dirty="0"/>
              <a:t>The output of the plug-in will be stored in a file that can be used to populate an OPF instance in batch mode or directly into a running Oracle RDBMS.</a:t>
            </a:r>
          </a:p>
          <a:p>
            <a:pPr marL="285750" indent="-285750">
              <a:buFont typeface="Arial" panose="020B0604020202020204" pitchFamily="34" charset="0"/>
              <a:buChar char="•"/>
            </a:pPr>
            <a:r>
              <a:rPr lang="en-IN" sz="2000" dirty="0"/>
              <a:t>Select “</a:t>
            </a:r>
            <a:r>
              <a:rPr lang="en-IN" sz="2000" b="1" dirty="0"/>
              <a:t>Run</a:t>
            </a:r>
            <a:r>
              <a:rPr lang="en-IN" sz="2000" dirty="0"/>
              <a:t>” from the </a:t>
            </a:r>
            <a:r>
              <a:rPr lang="en-IN" sz="2000" dirty="0" err="1"/>
              <a:t>menubar</a:t>
            </a:r>
            <a:r>
              <a:rPr lang="en-IN" sz="2000" dirty="0"/>
              <a:t> and choose “</a:t>
            </a:r>
            <a:r>
              <a:rPr lang="en-IN" sz="2000" b="1" dirty="0"/>
              <a:t>Generate </a:t>
            </a:r>
            <a:r>
              <a:rPr lang="en-IN" sz="2000" b="1" dirty="0" err="1"/>
              <a:t>ModelBank</a:t>
            </a:r>
            <a:r>
              <a:rPr lang="en-IN" sz="2000" b="1" dirty="0"/>
              <a:t> SQL</a:t>
            </a:r>
            <a:r>
              <a:rPr lang="en-IN" sz="2000" dirty="0"/>
              <a:t>” to get this Wizard:</a:t>
            </a:r>
            <a:endParaRPr lang="en-IN" sz="2000" dirty="0">
              <a:latin typeface="Arial"/>
              <a:cs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3" y="3356991"/>
            <a:ext cx="6120680" cy="31602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1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additive="base">
                                        <p:cTn id="25" dur="500" fill="hold"/>
                                        <p:tgtEl>
                                          <p:spTgt spid="5122"/>
                                        </p:tgtEl>
                                        <p:attrNameLst>
                                          <p:attrName>ppt_x</p:attrName>
                                        </p:attrNameLst>
                                      </p:cBhvr>
                                      <p:tavLst>
                                        <p:tav tm="0">
                                          <p:val>
                                            <p:strVal val="#ppt_x"/>
                                          </p:val>
                                        </p:tav>
                                        <p:tav tm="100000">
                                          <p:val>
                                            <p:strVal val="#ppt_x"/>
                                          </p:val>
                                        </p:tav>
                                      </p:tavLst>
                                    </p:anim>
                                    <p:anim calcmode="lin" valueType="num">
                                      <p:cBhvr additive="base">
                                        <p:cTn id="26"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dirty="0"/>
              <a:t>What is </a:t>
            </a:r>
            <a:r>
              <a:rPr lang="en-IN" sz="4000" b="1" dirty="0"/>
              <a:t>OPF Visual SDK</a:t>
            </a:r>
            <a:r>
              <a:rPr lang="en-AU" sz="4000" b="1" dirty="0"/>
              <a:t>?</a:t>
            </a:r>
            <a:endParaRPr lang="en-IN" sz="4000" b="1" dirty="0"/>
          </a:p>
        </p:txBody>
      </p:sp>
      <p:sp>
        <p:nvSpPr>
          <p:cNvPr id="3" name="Slide Number Placeholder 2"/>
          <p:cNvSpPr>
            <a:spLocks noGrp="1"/>
          </p:cNvSpPr>
          <p:nvPr>
            <p:ph type="sldNum" sz="quarter" idx="12"/>
          </p:nvPr>
        </p:nvSpPr>
        <p:spPr/>
        <p:txBody>
          <a:bodyPr/>
          <a:lstStyle/>
          <a:p>
            <a:fld id="{C904844D-5179-448F-BEFA-401DE2A02C64}" type="slidenum">
              <a:rPr lang="en-US" smtClean="0"/>
              <a:pPr/>
              <a:t>2</a:t>
            </a:fld>
            <a:endParaRPr lang="en-US" dirty="0"/>
          </a:p>
        </p:txBody>
      </p:sp>
      <p:sp>
        <p:nvSpPr>
          <p:cNvPr id="4" name="Content Placeholder 2"/>
          <p:cNvSpPr txBox="1">
            <a:spLocks/>
          </p:cNvSpPr>
          <p:nvPr/>
        </p:nvSpPr>
        <p:spPr>
          <a:xfrm>
            <a:off x="539552" y="1196752"/>
            <a:ext cx="8136904" cy="4896544"/>
          </a:xfrm>
          <a:prstGeom prst="rect">
            <a:avLst/>
          </a:prstGeom>
        </p:spPr>
        <p:txBody>
          <a:bodyPr/>
          <a:lstStyle>
            <a:lvl1pPr marL="173038" indent="-173038" algn="l" defTabSz="457200" rtl="0" eaLnBrk="0" fontAlgn="base" hangingPunct="0">
              <a:spcBef>
                <a:spcPct val="20000"/>
              </a:spcBef>
              <a:spcAft>
                <a:spcPct val="0"/>
              </a:spcAft>
              <a:buClr>
                <a:srgbClr val="4F6F19"/>
              </a:buClr>
              <a:buSzPct val="120000"/>
              <a:buFont typeface="Arial" charset="0"/>
              <a:buChar char="•"/>
              <a:defRPr sz="2800" kern="1200">
                <a:solidFill>
                  <a:srgbClr val="262626"/>
                </a:solidFill>
                <a:latin typeface="+mn-lt"/>
                <a:ea typeface="+mn-ea"/>
                <a:cs typeface="Arial"/>
              </a:defRPr>
            </a:lvl1pPr>
            <a:lvl2pPr marL="400050" indent="-230188" algn="l" defTabSz="457200" rtl="0" eaLnBrk="0" fontAlgn="base" hangingPunct="0">
              <a:spcBef>
                <a:spcPct val="20000"/>
              </a:spcBef>
              <a:spcAft>
                <a:spcPct val="0"/>
              </a:spcAft>
              <a:buClr>
                <a:srgbClr val="8DC63F"/>
              </a:buClr>
              <a:buSzPct val="110000"/>
              <a:buFont typeface="Arial" charset="0"/>
              <a:buChar char="–"/>
              <a:defRPr sz="2400" kern="1200">
                <a:solidFill>
                  <a:srgbClr val="262626"/>
                </a:solidFill>
                <a:latin typeface="+mn-lt"/>
                <a:ea typeface="+mn-ea"/>
                <a:cs typeface="Arial"/>
              </a:defRPr>
            </a:lvl2pPr>
            <a:lvl3pPr marL="514350" indent="-117475" algn="l" defTabSz="457200" rtl="0" eaLnBrk="0" fontAlgn="base" hangingPunct="0">
              <a:spcBef>
                <a:spcPct val="20000"/>
              </a:spcBef>
              <a:spcAft>
                <a:spcPct val="0"/>
              </a:spcAft>
              <a:buClr>
                <a:srgbClr val="807F83"/>
              </a:buClr>
              <a:buFont typeface="Arial" charset="0"/>
              <a:buChar char="•"/>
              <a:defRPr sz="2000" kern="1200">
                <a:solidFill>
                  <a:srgbClr val="262626"/>
                </a:solidFill>
                <a:latin typeface="+mn-lt"/>
                <a:ea typeface="+mn-ea"/>
                <a:cs typeface="Arial"/>
              </a:defRPr>
            </a:lvl3pPr>
            <a:lvl4pPr marL="682625" indent="-173038" algn="l" defTabSz="457200" rtl="0" eaLnBrk="0" fontAlgn="base" hangingPunct="0">
              <a:spcBef>
                <a:spcPct val="20000"/>
              </a:spcBef>
              <a:spcAft>
                <a:spcPct val="0"/>
              </a:spcAft>
              <a:buClr>
                <a:srgbClr val="A3CF63"/>
              </a:buClr>
              <a:buFont typeface="Arial" charset="0"/>
              <a:buChar char="–"/>
              <a:defRPr sz="1600" kern="1200">
                <a:solidFill>
                  <a:srgbClr val="262626"/>
                </a:solidFill>
                <a:latin typeface="+mn-lt"/>
                <a:ea typeface="+mn-ea"/>
                <a:cs typeface="Arial"/>
              </a:defRPr>
            </a:lvl4pPr>
            <a:lvl5pPr marL="803275" indent="-122238" algn="l" defTabSz="457200" rtl="0" eaLnBrk="0" fontAlgn="base" hangingPunct="0">
              <a:spcBef>
                <a:spcPct val="20000"/>
              </a:spcBef>
              <a:spcAft>
                <a:spcPct val="0"/>
              </a:spcAft>
              <a:buClr>
                <a:srgbClr val="B9DA89"/>
              </a:buClr>
              <a:buFont typeface="Arial" charset="0"/>
              <a:buChar char="•"/>
              <a:defRPr sz="1200" kern="1200">
                <a:solidFill>
                  <a:srgbClr val="262626"/>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rgbClr val="0070C0"/>
                </a:solidFill>
              </a:rPr>
              <a:t>Stand-alone </a:t>
            </a:r>
            <a:r>
              <a:rPr lang="en-US" sz="2000" b="1" dirty="0">
                <a:solidFill>
                  <a:srgbClr val="0070C0"/>
                </a:solidFill>
              </a:rPr>
              <a:t>graphical tool </a:t>
            </a:r>
            <a:r>
              <a:rPr lang="en-US" sz="2000" dirty="0">
                <a:solidFill>
                  <a:srgbClr val="0070C0"/>
                </a:solidFill>
              </a:rPr>
              <a:t>that </a:t>
            </a:r>
            <a:r>
              <a:rPr lang="en-US" sz="2000" u="sng" dirty="0">
                <a:solidFill>
                  <a:srgbClr val="0070C0"/>
                </a:solidFill>
              </a:rPr>
              <a:t>simplifies the configuration </a:t>
            </a:r>
            <a:r>
              <a:rPr lang="en-US" sz="2000" dirty="0">
                <a:solidFill>
                  <a:srgbClr val="0070C0"/>
                </a:solidFill>
              </a:rPr>
              <a:t>of an OPF based implementation</a:t>
            </a:r>
          </a:p>
          <a:p>
            <a:pPr lvl="1"/>
            <a:r>
              <a:rPr lang="en-US" sz="2000" dirty="0"/>
              <a:t>A desktop application..!</a:t>
            </a:r>
          </a:p>
          <a:p>
            <a:pPr lvl="1"/>
            <a:r>
              <a:rPr lang="en-US" sz="2000" dirty="0"/>
              <a:t>Extremely easy to install..!</a:t>
            </a:r>
          </a:p>
          <a:p>
            <a:pPr lvl="1"/>
            <a:endParaRPr lang="en-US" sz="2000" dirty="0"/>
          </a:p>
          <a:p>
            <a:r>
              <a:rPr lang="en-US" sz="2000" dirty="0">
                <a:solidFill>
                  <a:srgbClr val="0070C0"/>
                </a:solidFill>
              </a:rPr>
              <a:t>Captures </a:t>
            </a:r>
            <a:r>
              <a:rPr lang="en-US" sz="2000" b="1" dirty="0">
                <a:solidFill>
                  <a:srgbClr val="0070C0"/>
                </a:solidFill>
              </a:rPr>
              <a:t>functional requirements </a:t>
            </a:r>
            <a:r>
              <a:rPr lang="en-US" sz="2000" dirty="0">
                <a:solidFill>
                  <a:srgbClr val="0070C0"/>
                </a:solidFill>
              </a:rPr>
              <a:t>of an OPF-based project and </a:t>
            </a:r>
            <a:r>
              <a:rPr lang="en-US" sz="2000" u="sng" dirty="0">
                <a:solidFill>
                  <a:srgbClr val="0070C0"/>
                </a:solidFill>
              </a:rPr>
              <a:t>generates the necessary OPF artifacts </a:t>
            </a:r>
            <a:r>
              <a:rPr lang="en-US" sz="2000" dirty="0">
                <a:solidFill>
                  <a:srgbClr val="0070C0"/>
                </a:solidFill>
              </a:rPr>
              <a:t>that are required during the development process</a:t>
            </a:r>
          </a:p>
          <a:p>
            <a:endParaRPr lang="en-US" sz="2000" dirty="0"/>
          </a:p>
          <a:p>
            <a:r>
              <a:rPr lang="en-US" sz="2000" b="1" dirty="0">
                <a:solidFill>
                  <a:srgbClr val="0070C0"/>
                </a:solidFill>
              </a:rPr>
              <a:t>Standardizes</a:t>
            </a:r>
            <a:r>
              <a:rPr lang="en-US" sz="2000" dirty="0">
                <a:solidFill>
                  <a:srgbClr val="0070C0"/>
                </a:solidFill>
              </a:rPr>
              <a:t> the configuration of a custom OPF implementation </a:t>
            </a:r>
          </a:p>
          <a:p>
            <a:pPr lvl="1"/>
            <a:r>
              <a:rPr lang="en-US" sz="2000" u="sng" dirty="0"/>
              <a:t>guides the user</a:t>
            </a:r>
            <a:r>
              <a:rPr lang="en-US" sz="2000" dirty="0"/>
              <a:t> through the configuration process and applies </a:t>
            </a:r>
            <a:r>
              <a:rPr lang="en-US" sz="2000" u="sng" dirty="0"/>
              <a:t>best practices</a:t>
            </a:r>
            <a:r>
              <a:rPr lang="en-US" sz="2000" dirty="0"/>
              <a:t> and </a:t>
            </a:r>
            <a:r>
              <a:rPr lang="en-US" sz="2000" u="sng" dirty="0"/>
              <a:t>consistency checks</a:t>
            </a:r>
          </a:p>
          <a:p>
            <a:pPr lvl="1"/>
            <a:r>
              <a:rPr lang="en-US" sz="2000" u="sng" dirty="0"/>
              <a:t>significantly reduces the overall implementation time </a:t>
            </a:r>
          </a:p>
          <a:p>
            <a:pPr lvl="1"/>
            <a:r>
              <a:rPr lang="en-US" sz="2000" u="sng" dirty="0"/>
              <a:t>minimizes</a:t>
            </a:r>
            <a:r>
              <a:rPr lang="en-US" sz="2000" dirty="0"/>
              <a:t> the amount of </a:t>
            </a:r>
            <a:r>
              <a:rPr lang="en-US" sz="2000" u="sng" dirty="0"/>
              <a:t>errors</a:t>
            </a:r>
            <a:endParaRPr lang="en-AU" sz="2000" dirty="0"/>
          </a:p>
        </p:txBody>
      </p:sp>
    </p:spTree>
    <p:extLst>
      <p:ext uri="{BB962C8B-B14F-4D97-AF65-F5344CB8AC3E}">
        <p14:creationId xmlns:p14="http://schemas.microsoft.com/office/powerpoint/2010/main" val="367845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4000" b="1" dirty="0"/>
              <a:t>Generating SQL statements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8568952" cy="4968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073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Flat File Parser</a:t>
            </a:r>
          </a:p>
        </p:txBody>
      </p:sp>
      <p:sp>
        <p:nvSpPr>
          <p:cNvPr id="3" name="TextBox 2"/>
          <p:cNvSpPr txBox="1"/>
          <p:nvPr/>
        </p:nvSpPr>
        <p:spPr>
          <a:xfrm>
            <a:off x="611560" y="1268760"/>
            <a:ext cx="8064896" cy="378565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Flat-file parser defined in 5 “visual” steps</a:t>
            </a:r>
          </a:p>
          <a:p>
            <a:pPr lvl="1"/>
            <a:r>
              <a:rPr lang="en-US" sz="2000" b="1" dirty="0"/>
              <a:t>- General</a:t>
            </a:r>
            <a:r>
              <a:rPr lang="en-US" sz="2000" dirty="0"/>
              <a:t>: parser name, record delimiter, character set, …</a:t>
            </a:r>
          </a:p>
          <a:p>
            <a:pPr lvl="1"/>
            <a:r>
              <a:rPr lang="en-US" sz="2000" b="1" dirty="0"/>
              <a:t>- Structure</a:t>
            </a:r>
            <a:r>
              <a:rPr lang="en-US" sz="2000" dirty="0"/>
              <a:t>: layout of records and fields</a:t>
            </a:r>
          </a:p>
          <a:p>
            <a:pPr lvl="1"/>
            <a:r>
              <a:rPr lang="en-US" sz="2000" b="1" dirty="0"/>
              <a:t>- Preview</a:t>
            </a:r>
            <a:r>
              <a:rPr lang="en-US" sz="2000" dirty="0"/>
              <a:t>: visualization of structure on sample file</a:t>
            </a:r>
          </a:p>
          <a:p>
            <a:pPr lvl="1"/>
            <a:r>
              <a:rPr lang="en-US" sz="2000" b="1" dirty="0"/>
              <a:t>- Mapping</a:t>
            </a:r>
            <a:r>
              <a:rPr lang="en-US" sz="2000" dirty="0"/>
              <a:t>: rules that map message on OPF entities</a:t>
            </a:r>
          </a:p>
          <a:p>
            <a:pPr lvl="1"/>
            <a:r>
              <a:rPr lang="en-US" sz="2000" b="1" dirty="0"/>
              <a:t>- Actions</a:t>
            </a:r>
            <a:r>
              <a:rPr lang="en-US" sz="2000" dirty="0"/>
              <a:t>: technical details about the Parser </a:t>
            </a:r>
            <a:r>
              <a:rPr lang="en-US" sz="2000" dirty="0" err="1"/>
              <a:t>config</a:t>
            </a:r>
            <a:r>
              <a:rPr lang="en-US" sz="2000" dirty="0"/>
              <a:t> files</a:t>
            </a:r>
          </a:p>
          <a:p>
            <a:endParaRPr lang="en-US" sz="2000" dirty="0"/>
          </a:p>
          <a:p>
            <a:pPr marL="285750" indent="-285750">
              <a:buFont typeface="Wingdings" panose="05000000000000000000" pitchFamily="2" charset="2"/>
              <a:buChar char="q"/>
            </a:pPr>
            <a:r>
              <a:rPr lang="en-US" sz="2000" dirty="0"/>
              <a:t>Menu option to generate the parser XML </a:t>
            </a:r>
            <a:r>
              <a:rPr lang="en-US" sz="2000" dirty="0" err="1"/>
              <a:t>config</a:t>
            </a:r>
            <a:r>
              <a:rPr lang="en-US" sz="2000" dirty="0"/>
              <a:t> files</a:t>
            </a:r>
          </a:p>
          <a:p>
            <a:pPr lvl="1"/>
            <a:r>
              <a:rPr lang="en-US" sz="2000" dirty="0"/>
              <a:t>- used by OPF Parser service. </a:t>
            </a:r>
          </a:p>
          <a:p>
            <a:pPr lvl="1"/>
            <a:endParaRPr lang="en-US" sz="2000" dirty="0"/>
          </a:p>
          <a:p>
            <a:pPr marL="285750" indent="-285750">
              <a:buFont typeface="Wingdings" panose="05000000000000000000" pitchFamily="2" charset="2"/>
              <a:buChar char="q"/>
            </a:pPr>
            <a:r>
              <a:rPr lang="en-US" sz="2000" dirty="0"/>
              <a:t>Visual feedback to assist / guide the user</a:t>
            </a:r>
          </a:p>
          <a:p>
            <a:pPr lvl="1"/>
            <a:r>
              <a:rPr lang="en-US" sz="2000" dirty="0"/>
              <a:t>- from business &amp; technical perspective</a:t>
            </a:r>
            <a:endParaRPr lang="en-IN" sz="2400" dirty="0">
              <a:cs typeface="Arial"/>
            </a:endParaRPr>
          </a:p>
        </p:txBody>
      </p:sp>
    </p:spTree>
    <p:extLst>
      <p:ext uri="{BB962C8B-B14F-4D97-AF65-F5344CB8AC3E}">
        <p14:creationId xmlns:p14="http://schemas.microsoft.com/office/powerpoint/2010/main" val="145346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Parser - Message Structure</a:t>
            </a:r>
          </a:p>
        </p:txBody>
      </p:sp>
      <p:pic>
        <p:nvPicPr>
          <p:cNvPr id="4" name="Picture 3"/>
          <p:cNvPicPr>
            <a:picLocks noChangeAspect="1" noChangeArrowheads="1"/>
          </p:cNvPicPr>
          <p:nvPr/>
        </p:nvPicPr>
        <p:blipFill>
          <a:blip r:embed="rId3" cstate="print"/>
          <a:srcRect/>
          <a:stretch>
            <a:fillRect/>
          </a:stretch>
        </p:blipFill>
        <p:spPr bwMode="auto">
          <a:xfrm>
            <a:off x="539552" y="1196751"/>
            <a:ext cx="8136904" cy="50405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899592" y="3442544"/>
            <a:ext cx="1348133"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Parser Repository</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6130505" y="3024377"/>
            <a:ext cx="1840302"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Record structure with fields</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6791864" y="5445224"/>
            <a:ext cx="1178943"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Field properties</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5346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Parser - Message Preview</a:t>
            </a:r>
          </a:p>
        </p:txBody>
      </p:sp>
      <p:pic>
        <p:nvPicPr>
          <p:cNvPr id="4" name="Picture 3"/>
          <p:cNvPicPr>
            <a:picLocks noChangeAspect="1" noChangeArrowheads="1"/>
          </p:cNvPicPr>
          <p:nvPr/>
        </p:nvPicPr>
        <p:blipFill>
          <a:blip r:embed="rId3" cstate="print"/>
          <a:srcRect/>
          <a:stretch>
            <a:fillRect/>
          </a:stretch>
        </p:blipFill>
        <p:spPr bwMode="auto">
          <a:xfrm>
            <a:off x="467544" y="1268759"/>
            <a:ext cx="8208912" cy="504056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349041" y="2798284"/>
            <a:ext cx="1348133"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Sample File Preview</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5546785" y="5403462"/>
            <a:ext cx="1348133"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Error Messages</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5346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Parser - Message Mapping</a:t>
            </a:r>
          </a:p>
        </p:txBody>
      </p:sp>
      <p:pic>
        <p:nvPicPr>
          <p:cNvPr id="4" name="Picture 2"/>
          <p:cNvPicPr>
            <a:picLocks noChangeAspect="1" noChangeArrowheads="1"/>
          </p:cNvPicPr>
          <p:nvPr/>
        </p:nvPicPr>
        <p:blipFill>
          <a:blip r:embed="rId3" cstate="print"/>
          <a:srcRect/>
          <a:stretch>
            <a:fillRect/>
          </a:stretch>
        </p:blipFill>
        <p:spPr bwMode="auto">
          <a:xfrm>
            <a:off x="539552" y="1268760"/>
            <a:ext cx="8064896" cy="489654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734175" y="3600539"/>
            <a:ext cx="1308056"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Field Assignments</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6677025" y="4284903"/>
            <a:ext cx="1213267"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Function mapping</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6876256" y="5373216"/>
            <a:ext cx="1310919"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Function properties</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216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Parser Editor for Actions</a:t>
            </a:r>
            <a:endParaRPr lang="en-US" sz="4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40" y="1124744"/>
            <a:ext cx="8353425" cy="51286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4443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Generating the Configuration files</a:t>
            </a:r>
            <a:endParaRPr lang="en-US" sz="3200" dirty="0"/>
          </a:p>
        </p:txBody>
      </p:sp>
      <p:sp>
        <p:nvSpPr>
          <p:cNvPr id="3" name="Rectangle 2"/>
          <p:cNvSpPr/>
          <p:nvPr/>
        </p:nvSpPr>
        <p:spPr>
          <a:xfrm>
            <a:off x="539552" y="1124744"/>
            <a:ext cx="7992888" cy="1477328"/>
          </a:xfrm>
          <a:prstGeom prst="rect">
            <a:avLst/>
          </a:prstGeom>
        </p:spPr>
        <p:txBody>
          <a:bodyPr wrap="square">
            <a:spAutoFit/>
          </a:bodyPr>
          <a:lstStyle/>
          <a:p>
            <a:pPr marL="285750" indent="-285750">
              <a:buFont typeface="Arial" panose="020B0604020202020204" pitchFamily="34" charset="0"/>
              <a:buChar char="•"/>
            </a:pPr>
            <a:r>
              <a:rPr lang="en-IN" dirty="0"/>
              <a:t>After completing the different phases (General, Structure, Mapping and Actions tab) in the Parser editor, the user can generate the corresponding XML configuration files that can be used by the OPF Parser service.</a:t>
            </a:r>
          </a:p>
          <a:p>
            <a:pPr marL="285750" indent="-285750">
              <a:buFont typeface="Arial" panose="020B0604020202020204" pitchFamily="34" charset="0"/>
              <a:buChar char="•"/>
            </a:pPr>
            <a:r>
              <a:rPr lang="en-IN" dirty="0"/>
              <a:t>Select "</a:t>
            </a:r>
            <a:r>
              <a:rPr lang="en-IN" b="1" dirty="0"/>
              <a:t>Run</a:t>
            </a:r>
            <a:r>
              <a:rPr lang="en-IN" dirty="0"/>
              <a:t>" from the </a:t>
            </a:r>
            <a:r>
              <a:rPr lang="en-IN" dirty="0" err="1"/>
              <a:t>menubar</a:t>
            </a:r>
            <a:r>
              <a:rPr lang="en-IN" dirty="0"/>
              <a:t> and select "</a:t>
            </a:r>
            <a:r>
              <a:rPr lang="en-IN" b="1" dirty="0"/>
              <a:t>Generate Parser Code</a:t>
            </a:r>
            <a:r>
              <a:rPr lang="en-IN" dirty="0"/>
              <a:t>" from the menu to display the "Parser Code Generator" dialog box.</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746088"/>
            <a:ext cx="5688632" cy="39431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17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additive="base">
                                        <p:cTn id="19" dur="500" fill="hold"/>
                                        <p:tgtEl>
                                          <p:spTgt spid="10242"/>
                                        </p:tgtEl>
                                        <p:attrNameLst>
                                          <p:attrName>ppt_x</p:attrName>
                                        </p:attrNameLst>
                                      </p:cBhvr>
                                      <p:tavLst>
                                        <p:tav tm="0">
                                          <p:val>
                                            <p:strVal val="#ppt_x"/>
                                          </p:val>
                                        </p:tav>
                                        <p:tav tm="100000">
                                          <p:val>
                                            <p:strVal val="#ppt_x"/>
                                          </p:val>
                                        </p:tav>
                                      </p:tavLst>
                                    </p:anim>
                                    <p:anim calcmode="lin" valueType="num">
                                      <p:cBhvr additive="base">
                                        <p:cTn id="20"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Visual SDK Roadmap</a:t>
            </a:r>
          </a:p>
        </p:txBody>
      </p:sp>
      <p:sp>
        <p:nvSpPr>
          <p:cNvPr id="3" name="Rectangle 2"/>
          <p:cNvSpPr/>
          <p:nvPr/>
        </p:nvSpPr>
        <p:spPr>
          <a:xfrm>
            <a:off x="539552" y="1268760"/>
            <a:ext cx="7992888" cy="1600438"/>
          </a:xfrm>
          <a:prstGeom prst="rect">
            <a:avLst/>
          </a:prstGeom>
        </p:spPr>
        <p:txBody>
          <a:bodyPr wrap="square">
            <a:spAutoFit/>
          </a:bodyPr>
          <a:lstStyle/>
          <a:p>
            <a:pPr marL="285750" indent="-285750">
              <a:buFont typeface="Arial" panose="020B0604020202020204" pitchFamily="34" charset="0"/>
              <a:buChar char="•"/>
            </a:pPr>
            <a:r>
              <a:rPr lang="en-US" sz="3200" b="1" dirty="0">
                <a:solidFill>
                  <a:srgbClr val="0070C0"/>
                </a:solidFill>
              </a:rPr>
              <a:t>More support for OPF Business Services</a:t>
            </a:r>
            <a:r>
              <a:rPr lang="en-IN" sz="3200" b="1" dirty="0">
                <a:solidFill>
                  <a:srgbClr val="0070C0"/>
                </a:solidFill>
              </a:rPr>
              <a:t>.</a:t>
            </a:r>
          </a:p>
          <a:p>
            <a:pPr marL="742950" lvl="1" indent="-285750">
              <a:buFont typeface="Wingdings" panose="05000000000000000000" pitchFamily="2" charset="2"/>
              <a:buChar char="ü"/>
            </a:pPr>
            <a:r>
              <a:rPr lang="en-US" sz="2400" dirty="0"/>
              <a:t>Submission Service</a:t>
            </a:r>
          </a:p>
          <a:p>
            <a:pPr marL="742950" lvl="1" indent="-285750">
              <a:buFont typeface="Wingdings" panose="05000000000000000000" pitchFamily="2" charset="2"/>
              <a:buChar char="ü"/>
            </a:pPr>
            <a:r>
              <a:rPr lang="en-US" sz="2400" dirty="0"/>
              <a:t>XML Parser Service</a:t>
            </a:r>
            <a:endParaRPr lang="nl-BE" sz="2400" dirty="0"/>
          </a:p>
          <a:p>
            <a:pPr marL="285750" indent="-285750">
              <a:buFont typeface="Arial" panose="020B0604020202020204" pitchFamily="34" charset="0"/>
              <a:buChar char="•"/>
            </a:pPr>
            <a:endParaRPr lang="en-IN" dirty="0"/>
          </a:p>
        </p:txBody>
      </p:sp>
      <p:grpSp>
        <p:nvGrpSpPr>
          <p:cNvPr id="5" name="Group 4"/>
          <p:cNvGrpSpPr>
            <a:grpSpLocks noChangeAspect="1"/>
          </p:cNvGrpSpPr>
          <p:nvPr/>
        </p:nvGrpSpPr>
        <p:grpSpPr>
          <a:xfrm>
            <a:off x="3131840" y="3356992"/>
            <a:ext cx="3966268" cy="2592288"/>
            <a:chOff x="3045921" y="4598670"/>
            <a:chExt cx="3052485" cy="2259330"/>
          </a:xfrm>
        </p:grpSpPr>
        <p:pic>
          <p:nvPicPr>
            <p:cNvPr id="6" name="Picture 2" descr="toolb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5921" y="4598670"/>
              <a:ext cx="3048000" cy="2259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56199" y="6074063"/>
              <a:ext cx="2242207" cy="295070"/>
            </a:xfrm>
            <a:prstGeom prst="rect">
              <a:avLst/>
            </a:prstGeom>
            <a:noFill/>
          </p:spPr>
          <p:txBody>
            <a:bodyPr wrap="square" rtlCol="0">
              <a:spAutoFit/>
            </a:bodyPr>
            <a:lstStyle/>
            <a:p>
              <a:r>
                <a:rPr lang="en-US" sz="1600" b="1" dirty="0">
                  <a:solidFill>
                    <a:schemeClr val="bg1"/>
                  </a:solidFill>
                  <a:latin typeface="+mj-lt"/>
                  <a:cs typeface="Arial"/>
                </a:rPr>
                <a:t>OPF Visual Toolkit</a:t>
              </a:r>
              <a:endParaRPr lang="nl-BE" sz="1600" b="1" dirty="0">
                <a:solidFill>
                  <a:schemeClr val="bg1"/>
                </a:solidFill>
                <a:latin typeface="+mj-lt"/>
                <a:cs typeface="Arial"/>
              </a:endParaRPr>
            </a:p>
          </p:txBody>
        </p:sp>
      </p:grpSp>
    </p:spTree>
    <p:extLst>
      <p:ext uri="{BB962C8B-B14F-4D97-AF65-F5344CB8AC3E}">
        <p14:creationId xmlns:p14="http://schemas.microsoft.com/office/powerpoint/2010/main" val="15944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vsdk.product@clear2pay.com</a:t>
            </a:r>
          </a:p>
        </p:txBody>
      </p:sp>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5167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dirty="0"/>
              <a:t>What is </a:t>
            </a:r>
            <a:r>
              <a:rPr lang="en-IN" sz="4000" b="1" dirty="0"/>
              <a:t>OPF Visual SDK</a:t>
            </a:r>
            <a:r>
              <a:rPr lang="en-AU" sz="4000" b="1" dirty="0"/>
              <a:t>?</a:t>
            </a:r>
            <a:endParaRPr lang="en-IN" sz="4000" b="1" dirty="0"/>
          </a:p>
        </p:txBody>
      </p:sp>
      <p:sp>
        <p:nvSpPr>
          <p:cNvPr id="3" name="Slide Number Placeholder 2"/>
          <p:cNvSpPr>
            <a:spLocks noGrp="1"/>
          </p:cNvSpPr>
          <p:nvPr>
            <p:ph type="sldNum" sz="quarter" idx="12"/>
          </p:nvPr>
        </p:nvSpPr>
        <p:spPr/>
        <p:txBody>
          <a:bodyPr/>
          <a:lstStyle/>
          <a:p>
            <a:fld id="{C904844D-5179-448F-BEFA-401DE2A02C64}" type="slidenum">
              <a:rPr lang="en-US" smtClean="0"/>
              <a:pPr/>
              <a:t>3</a:t>
            </a:fld>
            <a:endParaRPr lang="en-US" dirty="0"/>
          </a:p>
        </p:txBody>
      </p:sp>
      <p:sp>
        <p:nvSpPr>
          <p:cNvPr id="4" name="Content Placeholder 2"/>
          <p:cNvSpPr txBox="1">
            <a:spLocks/>
          </p:cNvSpPr>
          <p:nvPr/>
        </p:nvSpPr>
        <p:spPr>
          <a:xfrm>
            <a:off x="539552" y="1196752"/>
            <a:ext cx="8136904" cy="4896544"/>
          </a:xfrm>
          <a:prstGeom prst="rect">
            <a:avLst/>
          </a:prstGeom>
        </p:spPr>
        <p:txBody>
          <a:bodyPr/>
          <a:lstStyle>
            <a:lvl1pPr marL="173038" indent="-173038" algn="l" defTabSz="457200" rtl="0" eaLnBrk="0" fontAlgn="base" hangingPunct="0">
              <a:spcBef>
                <a:spcPct val="20000"/>
              </a:spcBef>
              <a:spcAft>
                <a:spcPct val="0"/>
              </a:spcAft>
              <a:buClr>
                <a:srgbClr val="4F6F19"/>
              </a:buClr>
              <a:buSzPct val="120000"/>
              <a:buFont typeface="Arial" charset="0"/>
              <a:buChar char="•"/>
              <a:defRPr sz="2800" kern="1200">
                <a:solidFill>
                  <a:srgbClr val="262626"/>
                </a:solidFill>
                <a:latin typeface="+mn-lt"/>
                <a:ea typeface="+mn-ea"/>
                <a:cs typeface="Arial"/>
              </a:defRPr>
            </a:lvl1pPr>
            <a:lvl2pPr marL="400050" indent="-230188" algn="l" defTabSz="457200" rtl="0" eaLnBrk="0" fontAlgn="base" hangingPunct="0">
              <a:spcBef>
                <a:spcPct val="20000"/>
              </a:spcBef>
              <a:spcAft>
                <a:spcPct val="0"/>
              </a:spcAft>
              <a:buClr>
                <a:srgbClr val="8DC63F"/>
              </a:buClr>
              <a:buSzPct val="110000"/>
              <a:buFont typeface="Arial" charset="0"/>
              <a:buChar char="–"/>
              <a:defRPr sz="2400" kern="1200">
                <a:solidFill>
                  <a:srgbClr val="262626"/>
                </a:solidFill>
                <a:latin typeface="+mn-lt"/>
                <a:ea typeface="+mn-ea"/>
                <a:cs typeface="Arial"/>
              </a:defRPr>
            </a:lvl2pPr>
            <a:lvl3pPr marL="514350" indent="-117475" algn="l" defTabSz="457200" rtl="0" eaLnBrk="0" fontAlgn="base" hangingPunct="0">
              <a:spcBef>
                <a:spcPct val="20000"/>
              </a:spcBef>
              <a:spcAft>
                <a:spcPct val="0"/>
              </a:spcAft>
              <a:buClr>
                <a:srgbClr val="807F83"/>
              </a:buClr>
              <a:buFont typeface="Arial" charset="0"/>
              <a:buChar char="•"/>
              <a:defRPr sz="2000" kern="1200">
                <a:solidFill>
                  <a:srgbClr val="262626"/>
                </a:solidFill>
                <a:latin typeface="+mn-lt"/>
                <a:ea typeface="+mn-ea"/>
                <a:cs typeface="Arial"/>
              </a:defRPr>
            </a:lvl3pPr>
            <a:lvl4pPr marL="682625" indent="-173038" algn="l" defTabSz="457200" rtl="0" eaLnBrk="0" fontAlgn="base" hangingPunct="0">
              <a:spcBef>
                <a:spcPct val="20000"/>
              </a:spcBef>
              <a:spcAft>
                <a:spcPct val="0"/>
              </a:spcAft>
              <a:buClr>
                <a:srgbClr val="A3CF63"/>
              </a:buClr>
              <a:buFont typeface="Arial" charset="0"/>
              <a:buChar char="–"/>
              <a:defRPr sz="1600" kern="1200">
                <a:solidFill>
                  <a:srgbClr val="262626"/>
                </a:solidFill>
                <a:latin typeface="+mn-lt"/>
                <a:ea typeface="+mn-ea"/>
                <a:cs typeface="Arial"/>
              </a:defRPr>
            </a:lvl4pPr>
            <a:lvl5pPr marL="803275" indent="-122238" algn="l" defTabSz="457200" rtl="0" eaLnBrk="0" fontAlgn="base" hangingPunct="0">
              <a:spcBef>
                <a:spcPct val="20000"/>
              </a:spcBef>
              <a:spcAft>
                <a:spcPct val="0"/>
              </a:spcAft>
              <a:buClr>
                <a:srgbClr val="B9DA89"/>
              </a:buClr>
              <a:buFont typeface="Arial" charset="0"/>
              <a:buChar char="•"/>
              <a:defRPr sz="1200" kern="1200">
                <a:solidFill>
                  <a:srgbClr val="262626"/>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dirty="0"/>
              <a:t>This is a </a:t>
            </a:r>
            <a:r>
              <a:rPr lang="en-US" sz="3600" b="1" dirty="0"/>
              <a:t>repository</a:t>
            </a:r>
            <a:r>
              <a:rPr lang="en-US" sz="3600" dirty="0"/>
              <a:t> for requirements maintained by both </a:t>
            </a:r>
          </a:p>
          <a:p>
            <a:pPr marL="0" indent="0">
              <a:buNone/>
            </a:pPr>
            <a:r>
              <a:rPr lang="en-US" sz="3200" i="1" dirty="0"/>
              <a:t>	__ </a:t>
            </a:r>
            <a:r>
              <a:rPr lang="en-US" sz="3200" b="1" i="1" dirty="0">
                <a:solidFill>
                  <a:srgbClr val="0070C0"/>
                </a:solidFill>
              </a:rPr>
              <a:t>functional </a:t>
            </a:r>
          </a:p>
          <a:p>
            <a:pPr marL="0" indent="0">
              <a:buNone/>
            </a:pPr>
            <a:r>
              <a:rPr lang="en-US" sz="3200" i="1" dirty="0"/>
              <a:t>			&amp; </a:t>
            </a:r>
          </a:p>
          <a:p>
            <a:pPr marL="0" indent="0">
              <a:buNone/>
            </a:pPr>
            <a:r>
              <a:rPr lang="en-US" sz="3200" i="1" dirty="0"/>
              <a:t>	__</a:t>
            </a:r>
            <a:r>
              <a:rPr lang="en-US" sz="3200" b="1" i="1" dirty="0">
                <a:solidFill>
                  <a:srgbClr val="0070C0"/>
                </a:solidFill>
              </a:rPr>
              <a:t>technical team members </a:t>
            </a:r>
          </a:p>
          <a:p>
            <a:pPr marL="0" indent="0">
              <a:buNone/>
            </a:pPr>
            <a:r>
              <a:rPr lang="en-US" sz="3600" dirty="0"/>
              <a:t>and generates code/</a:t>
            </a:r>
            <a:r>
              <a:rPr lang="en-US" sz="3600" dirty="0" err="1"/>
              <a:t>sql</a:t>
            </a:r>
            <a:r>
              <a:rPr lang="en-US" sz="3600" dirty="0"/>
              <a:t>/… to keep requirements &amp; code base in sync.</a:t>
            </a:r>
            <a:endParaRPr lang="en-AU" sz="3600" dirty="0"/>
          </a:p>
        </p:txBody>
      </p:sp>
      <p:pic>
        <p:nvPicPr>
          <p:cNvPr id="5" name="Picture 2"/>
          <p:cNvPicPr>
            <a:picLocks noChangeAspect="1" noChangeArrowheads="1"/>
          </p:cNvPicPr>
          <p:nvPr/>
        </p:nvPicPr>
        <p:blipFill>
          <a:blip r:embed="rId3" cstate="print"/>
          <a:srcRect/>
          <a:stretch>
            <a:fillRect/>
          </a:stretch>
        </p:blipFill>
        <p:spPr bwMode="auto">
          <a:xfrm>
            <a:off x="7452320" y="4283234"/>
            <a:ext cx="1056799" cy="963454"/>
          </a:xfrm>
          <a:prstGeom prst="rect">
            <a:avLst/>
          </a:prstGeom>
          <a:noFill/>
          <a:ln w="9525">
            <a:noFill/>
            <a:miter lim="800000"/>
            <a:headEnd/>
            <a:tailEnd/>
          </a:ln>
        </p:spPr>
      </p:pic>
    </p:spTree>
    <p:extLst>
      <p:ext uri="{BB962C8B-B14F-4D97-AF65-F5344CB8AC3E}">
        <p14:creationId xmlns:p14="http://schemas.microsoft.com/office/powerpoint/2010/main" val="18482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Developed in Eclipse RCP</a:t>
            </a:r>
            <a:endParaRPr lang="en-IN" sz="4000" b="1" dirty="0"/>
          </a:p>
        </p:txBody>
      </p:sp>
      <p:sp>
        <p:nvSpPr>
          <p:cNvPr id="3" name="Slide Number Placeholder 2"/>
          <p:cNvSpPr>
            <a:spLocks noGrp="1"/>
          </p:cNvSpPr>
          <p:nvPr>
            <p:ph type="sldNum" sz="quarter" idx="12"/>
          </p:nvPr>
        </p:nvSpPr>
        <p:spPr/>
        <p:txBody>
          <a:bodyPr/>
          <a:lstStyle/>
          <a:p>
            <a:fld id="{C904844D-5179-448F-BEFA-401DE2A02C64}" type="slidenum">
              <a:rPr lang="en-US" smtClean="0"/>
              <a:pPr/>
              <a:t>4</a:t>
            </a:fld>
            <a:endParaRPr lang="en-US" dirty="0"/>
          </a:p>
        </p:txBody>
      </p:sp>
      <p:sp>
        <p:nvSpPr>
          <p:cNvPr id="4" name="Content Placeholder 2"/>
          <p:cNvSpPr txBox="1">
            <a:spLocks/>
          </p:cNvSpPr>
          <p:nvPr/>
        </p:nvSpPr>
        <p:spPr>
          <a:xfrm>
            <a:off x="539552" y="1196752"/>
            <a:ext cx="8136904" cy="4896544"/>
          </a:xfrm>
          <a:prstGeom prst="rect">
            <a:avLst/>
          </a:prstGeom>
        </p:spPr>
        <p:txBody>
          <a:bodyPr/>
          <a:lstStyle>
            <a:lvl1pPr marL="173038" indent="-173038" algn="l" defTabSz="457200" rtl="0" eaLnBrk="0" fontAlgn="base" hangingPunct="0">
              <a:spcBef>
                <a:spcPct val="20000"/>
              </a:spcBef>
              <a:spcAft>
                <a:spcPct val="0"/>
              </a:spcAft>
              <a:buClr>
                <a:srgbClr val="4F6F19"/>
              </a:buClr>
              <a:buSzPct val="120000"/>
              <a:buFont typeface="Arial" charset="0"/>
              <a:buChar char="•"/>
              <a:defRPr sz="2800" kern="1200">
                <a:solidFill>
                  <a:srgbClr val="262626"/>
                </a:solidFill>
                <a:latin typeface="+mn-lt"/>
                <a:ea typeface="+mn-ea"/>
                <a:cs typeface="Arial"/>
              </a:defRPr>
            </a:lvl1pPr>
            <a:lvl2pPr marL="400050" indent="-230188" algn="l" defTabSz="457200" rtl="0" eaLnBrk="0" fontAlgn="base" hangingPunct="0">
              <a:spcBef>
                <a:spcPct val="20000"/>
              </a:spcBef>
              <a:spcAft>
                <a:spcPct val="0"/>
              </a:spcAft>
              <a:buClr>
                <a:srgbClr val="8DC63F"/>
              </a:buClr>
              <a:buSzPct val="110000"/>
              <a:buFont typeface="Arial" charset="0"/>
              <a:buChar char="–"/>
              <a:defRPr sz="2400" kern="1200">
                <a:solidFill>
                  <a:srgbClr val="262626"/>
                </a:solidFill>
                <a:latin typeface="+mn-lt"/>
                <a:ea typeface="+mn-ea"/>
                <a:cs typeface="Arial"/>
              </a:defRPr>
            </a:lvl2pPr>
            <a:lvl3pPr marL="514350" indent="-117475" algn="l" defTabSz="457200" rtl="0" eaLnBrk="0" fontAlgn="base" hangingPunct="0">
              <a:spcBef>
                <a:spcPct val="20000"/>
              </a:spcBef>
              <a:spcAft>
                <a:spcPct val="0"/>
              </a:spcAft>
              <a:buClr>
                <a:srgbClr val="807F83"/>
              </a:buClr>
              <a:buFont typeface="Arial" charset="0"/>
              <a:buChar char="•"/>
              <a:defRPr sz="2000" kern="1200">
                <a:solidFill>
                  <a:srgbClr val="262626"/>
                </a:solidFill>
                <a:latin typeface="+mn-lt"/>
                <a:ea typeface="+mn-ea"/>
                <a:cs typeface="Arial"/>
              </a:defRPr>
            </a:lvl3pPr>
            <a:lvl4pPr marL="682625" indent="-173038" algn="l" defTabSz="457200" rtl="0" eaLnBrk="0" fontAlgn="base" hangingPunct="0">
              <a:spcBef>
                <a:spcPct val="20000"/>
              </a:spcBef>
              <a:spcAft>
                <a:spcPct val="0"/>
              </a:spcAft>
              <a:buClr>
                <a:srgbClr val="A3CF63"/>
              </a:buClr>
              <a:buFont typeface="Arial" charset="0"/>
              <a:buChar char="–"/>
              <a:defRPr sz="1600" kern="1200">
                <a:solidFill>
                  <a:srgbClr val="262626"/>
                </a:solidFill>
                <a:latin typeface="+mn-lt"/>
                <a:ea typeface="+mn-ea"/>
                <a:cs typeface="Arial"/>
              </a:defRPr>
            </a:lvl4pPr>
            <a:lvl5pPr marL="803275" indent="-122238" algn="l" defTabSz="457200" rtl="0" eaLnBrk="0" fontAlgn="base" hangingPunct="0">
              <a:spcBef>
                <a:spcPct val="20000"/>
              </a:spcBef>
              <a:spcAft>
                <a:spcPct val="0"/>
              </a:spcAft>
              <a:buClr>
                <a:srgbClr val="B9DA89"/>
              </a:buClr>
              <a:buFont typeface="Arial" charset="0"/>
              <a:buChar char="•"/>
              <a:defRPr sz="1200" kern="1200">
                <a:solidFill>
                  <a:srgbClr val="262626"/>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chemeClr val="tx1"/>
                </a:solidFill>
              </a:rPr>
              <a:t>Eclipse Rich Client Platform is a Platform for building Client applications with Rich functionality</a:t>
            </a:r>
          </a:p>
          <a:p>
            <a:pPr lvl="1"/>
            <a:r>
              <a:rPr lang="en-US" sz="2000" dirty="0"/>
              <a:t>generic, extensible and scalable GUI clients that facilitates extremely rapid and sustainable development</a:t>
            </a:r>
          </a:p>
          <a:p>
            <a:pPr lvl="1"/>
            <a:r>
              <a:rPr lang="en-US" sz="2000" dirty="0"/>
              <a:t>is built upon a </a:t>
            </a:r>
            <a:r>
              <a:rPr lang="en-US" sz="2000" u="sng" dirty="0"/>
              <a:t>plug-in architecture</a:t>
            </a:r>
          </a:p>
          <a:p>
            <a:pPr lvl="1"/>
            <a:r>
              <a:rPr lang="en-US" sz="2000" dirty="0"/>
              <a:t>Open Source (free) and started in 2003 (since Eclipse 2.1)</a:t>
            </a:r>
          </a:p>
          <a:p>
            <a:pPr lvl="1"/>
            <a:endParaRPr lang="en-US" sz="2000" dirty="0"/>
          </a:p>
          <a:p>
            <a:r>
              <a:rPr lang="en-US" sz="2000" dirty="0"/>
              <a:t>Based on a “</a:t>
            </a:r>
            <a:r>
              <a:rPr lang="en-US" sz="2000" u="sng" dirty="0"/>
              <a:t>workspace</a:t>
            </a:r>
            <a:r>
              <a:rPr lang="en-US" sz="2000" dirty="0"/>
              <a:t>” concept which contains a set of projects, files and personal preferences</a:t>
            </a:r>
          </a:p>
          <a:p>
            <a:endParaRPr lang="en-US" sz="2000" dirty="0"/>
          </a:p>
          <a:p>
            <a:r>
              <a:rPr lang="en-US" sz="2000" dirty="0"/>
              <a:t>Views and editors are the building blocks of user interface. </a:t>
            </a:r>
          </a:p>
          <a:p>
            <a:pPr lvl="1"/>
            <a:r>
              <a:rPr lang="en-US" sz="2000" dirty="0"/>
              <a:t>an </a:t>
            </a:r>
            <a:r>
              <a:rPr lang="en-US" sz="2000" u="sng" dirty="0"/>
              <a:t>editor</a:t>
            </a:r>
            <a:r>
              <a:rPr lang="en-US" sz="2000" dirty="0"/>
              <a:t> is associated with input activity of a document and is typically stored in a file on disk</a:t>
            </a:r>
          </a:p>
          <a:p>
            <a:pPr lvl="1"/>
            <a:r>
              <a:rPr lang="en-US" sz="2000" dirty="0"/>
              <a:t>a </a:t>
            </a:r>
            <a:r>
              <a:rPr lang="en-US" sz="2000" u="sng" dirty="0"/>
              <a:t>view</a:t>
            </a:r>
            <a:r>
              <a:rPr lang="en-US" sz="2000" dirty="0"/>
              <a:t> shows support information about the active document</a:t>
            </a:r>
            <a:endParaRPr lang="en-AU" sz="2000" dirty="0"/>
          </a:p>
        </p:txBody>
      </p:sp>
    </p:spTree>
    <p:extLst>
      <p:ext uri="{BB962C8B-B14F-4D97-AF65-F5344CB8AC3E}">
        <p14:creationId xmlns:p14="http://schemas.microsoft.com/office/powerpoint/2010/main" val="148685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 calcmode="lin" valueType="num">
                                      <p:cBhvr additive="base">
                                        <p:cTn id="3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Installation &amp; Configuration</a:t>
            </a:r>
            <a:endParaRPr lang="en-US" sz="4000" dirty="0"/>
          </a:p>
        </p:txBody>
      </p:sp>
      <p:sp>
        <p:nvSpPr>
          <p:cNvPr id="3" name="TextBox 2"/>
          <p:cNvSpPr txBox="1"/>
          <p:nvPr/>
        </p:nvSpPr>
        <p:spPr>
          <a:xfrm>
            <a:off x="539552" y="1340768"/>
            <a:ext cx="7920880" cy="4616648"/>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mj-lt"/>
              </a:rPr>
              <a:t>How to organize your data:</a:t>
            </a:r>
          </a:p>
          <a:p>
            <a:pPr marL="742950" lvl="1" indent="-285750">
              <a:buFont typeface="Arial" panose="020B0604020202020204" pitchFamily="34" charset="0"/>
              <a:buChar char="•"/>
            </a:pPr>
            <a:r>
              <a:rPr lang="en-IN" dirty="0">
                <a:latin typeface="+mj-lt"/>
                <a:cs typeface="Arial"/>
              </a:rPr>
              <a:t>Product  Team (OPF)</a:t>
            </a:r>
          </a:p>
          <a:p>
            <a:pPr marL="742950" lvl="1" indent="-285750">
              <a:buFont typeface="Arial" panose="020B0604020202020204" pitchFamily="34" charset="0"/>
              <a:buChar char="•"/>
            </a:pPr>
            <a:r>
              <a:rPr lang="en-IN" dirty="0">
                <a:latin typeface="+mj-lt"/>
                <a:cs typeface="Arial"/>
              </a:rPr>
              <a:t>Solution Team (XCT)</a:t>
            </a:r>
          </a:p>
          <a:p>
            <a:pPr marL="742950" lvl="1" indent="-285750">
              <a:buFont typeface="Arial" panose="020B0604020202020204" pitchFamily="34" charset="0"/>
              <a:buChar char="•"/>
            </a:pPr>
            <a:r>
              <a:rPr lang="en-IN" dirty="0">
                <a:latin typeface="+mj-lt"/>
                <a:cs typeface="Arial"/>
              </a:rPr>
              <a:t>Project Teams (SEPA, BNYM, SIC, etc…)</a:t>
            </a:r>
          </a:p>
          <a:p>
            <a:pPr lvl="1"/>
            <a:endParaRPr lang="en-IN" sz="2800" b="1" dirty="0">
              <a:latin typeface="+mj-lt"/>
            </a:endParaRPr>
          </a:p>
          <a:p>
            <a:pPr marL="285750" indent="-285750">
              <a:buFont typeface="Arial" panose="020B0604020202020204" pitchFamily="34" charset="0"/>
              <a:buChar char="•"/>
            </a:pPr>
            <a:r>
              <a:rPr lang="en-US" sz="2800" b="1" dirty="0">
                <a:latin typeface="+mj-lt"/>
              </a:rPr>
              <a:t>OPF Visual SDK home &amp; sub-directories</a:t>
            </a:r>
          </a:p>
          <a:p>
            <a:pPr marL="742950" lvl="1" indent="-285750">
              <a:buFont typeface="Arial" panose="020B0604020202020204" pitchFamily="34" charset="0"/>
              <a:buChar char="•"/>
            </a:pPr>
            <a:r>
              <a:rPr lang="en-IN" sz="2800" b="1" dirty="0">
                <a:latin typeface="+mj-lt"/>
              </a:rPr>
              <a:t>Distributions:</a:t>
            </a:r>
          </a:p>
          <a:p>
            <a:pPr marL="1200150" lvl="2" indent="-285750">
              <a:buFont typeface="Arial" panose="020B0604020202020204" pitchFamily="34" charset="0"/>
              <a:buChar char="•"/>
            </a:pPr>
            <a:r>
              <a:rPr lang="en-US" dirty="0">
                <a:latin typeface="+mj-lt"/>
                <a:cs typeface="Arial"/>
              </a:rPr>
              <a:t>This will store local copies of the SVN repository. This is the directory in which you will checkout files from SVN</a:t>
            </a:r>
            <a:endParaRPr lang="en-IN" dirty="0">
              <a:latin typeface="+mj-lt"/>
              <a:cs typeface="Arial"/>
            </a:endParaRPr>
          </a:p>
          <a:p>
            <a:pPr marL="742950" lvl="1" indent="-285750">
              <a:buFont typeface="Arial" panose="020B0604020202020204" pitchFamily="34" charset="0"/>
              <a:buChar char="•"/>
            </a:pPr>
            <a:r>
              <a:rPr lang="en-US" sz="2800" b="1" dirty="0">
                <a:latin typeface="+mj-lt"/>
              </a:rPr>
              <a:t>Workspaces:</a:t>
            </a:r>
          </a:p>
          <a:p>
            <a:pPr marL="1200150" lvl="2" indent="-285750">
              <a:buFont typeface="Arial" panose="020B0604020202020204" pitchFamily="34" charset="0"/>
              <a:buChar char="•"/>
            </a:pPr>
            <a:r>
              <a:rPr lang="en-US" dirty="0">
                <a:latin typeface="+mj-lt"/>
                <a:cs typeface="Arial"/>
              </a:rPr>
              <a:t>This will hold the different workspaces that you are working on</a:t>
            </a:r>
            <a:endParaRPr lang="en-IN" dirty="0">
              <a:latin typeface="+mj-lt"/>
              <a:cs typeface="Arial"/>
            </a:endParaRPr>
          </a:p>
          <a:p>
            <a:pPr marL="742950" lvl="1" indent="-285750">
              <a:buFont typeface="Arial" panose="020B0604020202020204" pitchFamily="34" charset="0"/>
              <a:buChar char="•"/>
            </a:pPr>
            <a:r>
              <a:rPr lang="en-IN" sz="2800" b="1" dirty="0">
                <a:latin typeface="+mj-lt"/>
              </a:rPr>
              <a:t>Releases:</a:t>
            </a:r>
          </a:p>
          <a:p>
            <a:pPr marL="1200150" lvl="2" indent="-285750">
              <a:buFont typeface="Arial" panose="020B0604020202020204" pitchFamily="34" charset="0"/>
              <a:buChar char="•"/>
            </a:pPr>
            <a:r>
              <a:rPr lang="en-US" dirty="0">
                <a:latin typeface="+mj-lt"/>
                <a:cs typeface="Arial"/>
              </a:rPr>
              <a:t>This will hold various releases of OPF Visual SDK product.</a:t>
            </a:r>
            <a:endParaRPr lang="en-IN" dirty="0">
              <a:latin typeface="+mj-lt"/>
              <a:cs typeface="Arial"/>
            </a:endParaRPr>
          </a:p>
        </p:txBody>
      </p:sp>
    </p:spTree>
    <p:extLst>
      <p:ext uri="{BB962C8B-B14F-4D97-AF65-F5344CB8AC3E}">
        <p14:creationId xmlns:p14="http://schemas.microsoft.com/office/powerpoint/2010/main" val="18790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Installation &amp; Configuration</a:t>
            </a:r>
          </a:p>
        </p:txBody>
      </p:sp>
      <p:sp>
        <p:nvSpPr>
          <p:cNvPr id="3" name="Slide Number Placeholder 2"/>
          <p:cNvSpPr>
            <a:spLocks noGrp="1"/>
          </p:cNvSpPr>
          <p:nvPr>
            <p:ph type="sldNum" sz="quarter" idx="12"/>
          </p:nvPr>
        </p:nvSpPr>
        <p:spPr/>
        <p:txBody>
          <a:bodyPr/>
          <a:lstStyle/>
          <a:p>
            <a:fld id="{C904844D-5179-448F-BEFA-401DE2A02C64}" type="slidenum">
              <a:rPr lang="en-US" smtClean="0"/>
              <a:pPr/>
              <a:t>6</a:t>
            </a:fld>
            <a:endParaRPr lang="en-US" dirty="0"/>
          </a:p>
        </p:txBody>
      </p:sp>
      <p:sp>
        <p:nvSpPr>
          <p:cNvPr id="4" name="TextBox 3"/>
          <p:cNvSpPr txBox="1"/>
          <p:nvPr/>
        </p:nvSpPr>
        <p:spPr>
          <a:xfrm>
            <a:off x="467544" y="1484784"/>
            <a:ext cx="8496944" cy="3508653"/>
          </a:xfrm>
          <a:prstGeom prst="rect">
            <a:avLst/>
          </a:prstGeom>
          <a:noFill/>
        </p:spPr>
        <p:txBody>
          <a:bodyPr wrap="square" rtlCol="0">
            <a:spAutoFit/>
          </a:bodyPr>
          <a:lstStyle/>
          <a:p>
            <a:pPr marL="285750" indent="-285750">
              <a:buFont typeface="Arial" panose="020B0604020202020204" pitchFamily="34" charset="0"/>
              <a:buChar char="•"/>
            </a:pPr>
            <a:r>
              <a:rPr lang="en-IN" sz="2400" b="1" dirty="0"/>
              <a:t>OPF Visual SDK home page:</a:t>
            </a:r>
          </a:p>
          <a:p>
            <a:pPr marL="742950" lvl="1" indent="-285750">
              <a:buFont typeface="Arial" panose="020B0604020202020204" pitchFamily="34" charset="0"/>
              <a:buChar char="•"/>
            </a:pPr>
            <a:r>
              <a:rPr lang="en-IN" dirty="0">
                <a:latin typeface="Arial"/>
                <a:cs typeface="Arial"/>
                <a:hlinkClick r:id="rId2"/>
              </a:rPr>
              <a:t>https://libra.clear2pay.com/vsdk/</a:t>
            </a:r>
            <a:endParaRPr lang="en-IN" dirty="0">
              <a:latin typeface="Arial"/>
              <a:cs typeface="Arial"/>
            </a:endParaRPr>
          </a:p>
          <a:p>
            <a:pPr lvl="1"/>
            <a:endParaRPr lang="en-IN" dirty="0">
              <a:latin typeface="Arial"/>
              <a:cs typeface="Arial"/>
            </a:endParaRPr>
          </a:p>
          <a:p>
            <a:pPr marL="285750" indent="-285750">
              <a:buFont typeface="Arial" panose="020B0604020202020204" pitchFamily="34" charset="0"/>
              <a:buChar char="•"/>
            </a:pPr>
            <a:r>
              <a:rPr lang="en-IN" sz="2400" b="1" dirty="0"/>
              <a:t>OPF Visual SDK build release types:</a:t>
            </a:r>
          </a:p>
          <a:p>
            <a:pPr marL="285750" indent="-285750">
              <a:buFont typeface="Arial" panose="020B0604020202020204" pitchFamily="34" charset="0"/>
              <a:buChar char="•"/>
            </a:pPr>
            <a:endParaRPr lang="en-IN" dirty="0">
              <a:latin typeface="Arial"/>
              <a:cs typeface="Arial"/>
            </a:endParaRPr>
          </a:p>
          <a:p>
            <a:r>
              <a:rPr lang="en-IN" sz="1500" dirty="0"/>
              <a:t>7/6/2015 3:26 PM        602409 </a:t>
            </a:r>
            <a:r>
              <a:rPr lang="en-IN" sz="1500" dirty="0">
                <a:hlinkClick r:id="rId3"/>
              </a:rPr>
              <a:t>OPF Visual SDK - Release Notes 3.3.2.pdf</a:t>
            </a:r>
            <a:br>
              <a:rPr lang="en-IN" sz="1500" dirty="0"/>
            </a:br>
            <a:r>
              <a:rPr lang="en-IN" sz="1500" dirty="0"/>
              <a:t>7/6/2015 2:49 PM  114582330 </a:t>
            </a:r>
            <a:r>
              <a:rPr lang="en-IN" sz="1500" dirty="0">
                <a:hlinkClick r:id="rId4"/>
              </a:rPr>
              <a:t>OPFVisualSDK-3.3.2_b20150629-r5206-build-linux.gtk.x86_64.zip</a:t>
            </a:r>
            <a:br>
              <a:rPr lang="en-IN" sz="1500" dirty="0"/>
            </a:br>
            <a:r>
              <a:rPr lang="en-IN" sz="1500" dirty="0"/>
              <a:t>7/6/2015 2:49 PM  113904736 </a:t>
            </a:r>
            <a:r>
              <a:rPr lang="en-IN" sz="1500" dirty="0">
                <a:hlinkClick r:id="rId5"/>
              </a:rPr>
              <a:t>OPFVisualSDK-3.3.2_b20150629-r5206-build-macosx.cocoa.x86_64.zip</a:t>
            </a:r>
            <a:br>
              <a:rPr lang="en-IN" sz="1500" dirty="0"/>
            </a:br>
            <a:r>
              <a:rPr lang="en-IN" sz="1500" dirty="0"/>
              <a:t>7/6/2015 2:31 PM  114269335 </a:t>
            </a:r>
            <a:r>
              <a:rPr lang="en-IN" sz="1500" dirty="0">
                <a:hlinkClick r:id="rId6"/>
              </a:rPr>
              <a:t>OPFVisualSDK-3.3.2_b20150629-r5206-build-win32.win32.x86.zip</a:t>
            </a:r>
            <a:br>
              <a:rPr lang="en-IN" sz="1500" dirty="0"/>
            </a:br>
            <a:r>
              <a:rPr lang="en-IN" sz="1500" dirty="0"/>
              <a:t>7/6/2015 2:29 PM  114255793 </a:t>
            </a:r>
            <a:r>
              <a:rPr lang="en-IN" sz="1500" dirty="0">
                <a:hlinkClick r:id="rId7"/>
              </a:rPr>
              <a:t>OPFVisualSDK-3.3.2_b20150629-r5206-build-win32.win32.x86_64.zip</a:t>
            </a:r>
            <a:br>
              <a:rPr lang="en-IN" sz="1500" dirty="0"/>
            </a:br>
            <a:r>
              <a:rPr lang="en-IN" sz="1500" dirty="0"/>
              <a:t>7/6/2015 2:54 PM     11415769 </a:t>
            </a:r>
            <a:r>
              <a:rPr lang="en-IN" sz="1500" dirty="0">
                <a:hlinkClick r:id="rId8"/>
              </a:rPr>
              <a:t>VSDK User Guide.pdf</a:t>
            </a:r>
            <a:br>
              <a:rPr lang="en-IN" sz="1500" dirty="0"/>
            </a:br>
            <a:r>
              <a:rPr lang="en-IN" sz="1500" dirty="0"/>
              <a:t>7/6/2015 2:54 PM     21556727 </a:t>
            </a:r>
            <a:r>
              <a:rPr lang="en-IN" sz="1500" dirty="0">
                <a:hlinkClick r:id="rId9"/>
              </a:rPr>
              <a:t>vsdk-anttools-3.3.2_b20150629.zip</a:t>
            </a:r>
            <a:br>
              <a:rPr lang="en-IN" sz="1500" dirty="0"/>
            </a:br>
            <a:r>
              <a:rPr lang="en-IN" sz="1500" dirty="0"/>
              <a:t>7/6/2015 2:54 PM                  64 </a:t>
            </a:r>
            <a:r>
              <a:rPr lang="en-IN" sz="1500" dirty="0" err="1">
                <a:hlinkClick r:id="rId10"/>
              </a:rPr>
              <a:t>vsdk.licence</a:t>
            </a:r>
            <a:endParaRPr lang="en-IN" sz="1500" dirty="0">
              <a:latin typeface="Arial"/>
              <a:cs typeface="Arial"/>
            </a:endParaRPr>
          </a:p>
        </p:txBody>
      </p:sp>
    </p:spTree>
    <p:extLst>
      <p:ext uri="{BB962C8B-B14F-4D97-AF65-F5344CB8AC3E}">
        <p14:creationId xmlns:p14="http://schemas.microsoft.com/office/powerpoint/2010/main" val="166749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 calcmode="lin" valueType="num">
                                      <p:cBhvr additive="base">
                                        <p:cTn id="2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Installation &amp; Configuration</a:t>
            </a:r>
            <a:endParaRPr lang="en-US" sz="4000" dirty="0"/>
          </a:p>
        </p:txBody>
      </p:sp>
      <p:sp>
        <p:nvSpPr>
          <p:cNvPr id="3" name="TextBox 2"/>
          <p:cNvSpPr txBox="1"/>
          <p:nvPr/>
        </p:nvSpPr>
        <p:spPr>
          <a:xfrm>
            <a:off x="418232" y="1098322"/>
            <a:ext cx="7531620" cy="523220"/>
          </a:xfrm>
          <a:prstGeom prst="rect">
            <a:avLst/>
          </a:prstGeom>
          <a:noFill/>
        </p:spPr>
        <p:txBody>
          <a:bodyPr wrap="square" rtlCol="0">
            <a:spAutoFit/>
          </a:bodyPr>
          <a:lstStyle/>
          <a:p>
            <a:r>
              <a:rPr lang="en-US" sz="2800" b="1" dirty="0">
                <a:latin typeface="+mj-lt"/>
              </a:rPr>
              <a:t>Distributions</a:t>
            </a:r>
            <a:r>
              <a:rPr lang="en-IN" sz="2800" b="1" dirty="0">
                <a:latin typeface="+mj-lt"/>
              </a:rPr>
              <a:t>:</a:t>
            </a:r>
          </a:p>
        </p:txBody>
      </p:sp>
      <p:sp>
        <p:nvSpPr>
          <p:cNvPr id="6" name="Rectangle 5"/>
          <p:cNvSpPr/>
          <p:nvPr/>
        </p:nvSpPr>
        <p:spPr>
          <a:xfrm>
            <a:off x="611560" y="1844824"/>
            <a:ext cx="7848872" cy="4093428"/>
          </a:xfrm>
          <a:prstGeom prst="rect">
            <a:avLst/>
          </a:prstGeom>
        </p:spPr>
        <p:txBody>
          <a:bodyPr wrap="square">
            <a:spAutoFit/>
          </a:bodyPr>
          <a:lstStyle/>
          <a:p>
            <a:pPr marL="285750" indent="-285750" algn="just">
              <a:buFont typeface="Arial" panose="020B0604020202020204" pitchFamily="34" charset="0"/>
              <a:buChar char="•"/>
            </a:pPr>
            <a:r>
              <a:rPr lang="en-US" sz="2000" dirty="0">
                <a:solidFill>
                  <a:srgbClr val="262626"/>
                </a:solidFill>
                <a:cs typeface="Arial"/>
              </a:rPr>
              <a:t>A “Distribution” is a self-contained set of files, grouped into a well-defined directory structure that will hold the functionality of a given OPF layer.</a:t>
            </a:r>
          </a:p>
          <a:p>
            <a:pPr algn="just"/>
            <a:endParaRPr lang="en-AU" sz="2000" dirty="0">
              <a:solidFill>
                <a:srgbClr val="262626"/>
              </a:solidFill>
              <a:cs typeface="Arial"/>
            </a:endParaRPr>
          </a:p>
          <a:p>
            <a:pPr marL="285750" indent="-285750" algn="just">
              <a:buFont typeface="Arial" panose="020B0604020202020204" pitchFamily="34" charset="0"/>
              <a:buChar char="•"/>
            </a:pPr>
            <a:r>
              <a:rPr lang="en-US" sz="2000" dirty="0">
                <a:solidFill>
                  <a:srgbClr val="262626"/>
                </a:solidFill>
                <a:cs typeface="Arial"/>
              </a:rPr>
              <a:t>The OPF Distribution will contain the OPF data dictionary, a set of default validation rules that can be included in other distributions, etc.</a:t>
            </a:r>
          </a:p>
          <a:p>
            <a:pPr algn="just"/>
            <a:endParaRPr lang="en-US" sz="2000" dirty="0">
              <a:solidFill>
                <a:srgbClr val="262626"/>
              </a:solidFill>
              <a:cs typeface="Arial"/>
            </a:endParaRPr>
          </a:p>
          <a:p>
            <a:pPr marL="285750" indent="-285750" algn="just">
              <a:buFont typeface="Arial" panose="020B0604020202020204" pitchFamily="34" charset="0"/>
              <a:buChar char="•"/>
            </a:pPr>
            <a:r>
              <a:rPr lang="en-US" sz="2000" dirty="0">
                <a:solidFill>
                  <a:srgbClr val="262626"/>
                </a:solidFill>
                <a:cs typeface="Arial"/>
              </a:rPr>
              <a:t>The regional development teams (e.g. SEPA, </a:t>
            </a:r>
            <a:r>
              <a:rPr lang="en-US" sz="2000" dirty="0" err="1">
                <a:solidFill>
                  <a:srgbClr val="262626"/>
                </a:solidFill>
                <a:cs typeface="Arial"/>
              </a:rPr>
              <a:t>FedWire</a:t>
            </a:r>
            <a:r>
              <a:rPr lang="en-US" sz="2000" dirty="0">
                <a:solidFill>
                  <a:srgbClr val="262626"/>
                </a:solidFill>
                <a:cs typeface="Arial"/>
              </a:rPr>
              <a:t>) will build their Distribution on top of OPF and include regional-specific functionality.</a:t>
            </a:r>
          </a:p>
          <a:p>
            <a:pPr algn="just"/>
            <a:endParaRPr lang="en-US" sz="2000" dirty="0">
              <a:solidFill>
                <a:srgbClr val="262626"/>
              </a:solidFill>
              <a:cs typeface="Arial"/>
            </a:endParaRPr>
          </a:p>
          <a:p>
            <a:pPr marL="285750" indent="-285750" algn="just">
              <a:buFont typeface="Arial" panose="020B0604020202020204" pitchFamily="34" charset="0"/>
              <a:buChar char="•"/>
            </a:pPr>
            <a:r>
              <a:rPr lang="en-US" sz="2000" dirty="0">
                <a:solidFill>
                  <a:srgbClr val="262626"/>
                </a:solidFill>
                <a:cs typeface="Arial"/>
              </a:rPr>
              <a:t>A project team will take the OPF and optionally the regional Distribution (depending on the kind of solution they are customizing) and add their project-specific requirements on top of this.</a:t>
            </a:r>
          </a:p>
        </p:txBody>
      </p:sp>
    </p:spTree>
    <p:extLst>
      <p:ext uri="{BB962C8B-B14F-4D97-AF65-F5344CB8AC3E}">
        <p14:creationId xmlns:p14="http://schemas.microsoft.com/office/powerpoint/2010/main" val="7614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Installation &amp; Configuration</a:t>
            </a:r>
            <a:endParaRPr lang="en-US" sz="4000" dirty="0"/>
          </a:p>
        </p:txBody>
      </p:sp>
      <p:sp>
        <p:nvSpPr>
          <p:cNvPr id="3" name="TextBox 2"/>
          <p:cNvSpPr txBox="1"/>
          <p:nvPr/>
        </p:nvSpPr>
        <p:spPr>
          <a:xfrm>
            <a:off x="28972" y="1098322"/>
            <a:ext cx="7920880" cy="523220"/>
          </a:xfrm>
          <a:prstGeom prst="rect">
            <a:avLst/>
          </a:prstGeom>
          <a:noFill/>
        </p:spPr>
        <p:txBody>
          <a:bodyPr wrap="square" rtlCol="0">
            <a:spAutoFit/>
          </a:bodyPr>
          <a:lstStyle/>
          <a:p>
            <a:r>
              <a:rPr lang="en-US" sz="2800" b="1" dirty="0">
                <a:latin typeface="+mj-lt"/>
              </a:rPr>
              <a:t>	Adding distributions</a:t>
            </a:r>
            <a:endParaRPr lang="en-IN" sz="2800" b="1" dirty="0">
              <a:latin typeface="+mj-lt"/>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44825"/>
            <a:ext cx="4241949" cy="4320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5477" y="1846369"/>
            <a:ext cx="4382011" cy="43189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87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OPF Visual SDK as Eclipse RCP</a:t>
            </a:r>
            <a:endParaRPr lang="en-IN" sz="3600" b="1" dirty="0"/>
          </a:p>
        </p:txBody>
      </p:sp>
      <p:sp>
        <p:nvSpPr>
          <p:cNvPr id="3" name="Slide Number Placeholder 2"/>
          <p:cNvSpPr>
            <a:spLocks noGrp="1"/>
          </p:cNvSpPr>
          <p:nvPr>
            <p:ph type="sldNum" sz="quarter" idx="12"/>
          </p:nvPr>
        </p:nvSpPr>
        <p:spPr/>
        <p:txBody>
          <a:bodyPr/>
          <a:lstStyle/>
          <a:p>
            <a:fld id="{C904844D-5179-448F-BEFA-401DE2A02C64}" type="slidenum">
              <a:rPr lang="en-US" smtClean="0"/>
              <a:pPr/>
              <a:t>9</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04396" y="1196752"/>
            <a:ext cx="8792528" cy="504055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57028" y="3645024"/>
            <a:ext cx="1215553"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Navigator View</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7236296" y="3645023"/>
            <a:ext cx="1375542"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Document Editor</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653779" y="5517232"/>
            <a:ext cx="1591120"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Data Dictionary View</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7352180" y="5636766"/>
            <a:ext cx="1259658" cy="246221"/>
          </a:xfrm>
          <a:prstGeom prst="rect">
            <a:avLst/>
          </a:prstGeom>
          <a:solidFill>
            <a:srgbClr val="FFFF00"/>
          </a:solidFill>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Properties View</a:t>
            </a:r>
            <a:endParaRPr lang="nl-BE" sz="1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113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FIS Corporate Presentation Template 1">
  <a:themeElements>
    <a:clrScheme name="FIS Approved Full Color">
      <a:dk1>
        <a:sysClr val="windowText" lastClr="000000"/>
      </a:dk1>
      <a:lt1>
        <a:sysClr val="window" lastClr="FFFFFF"/>
      </a:lt1>
      <a:dk2>
        <a:srgbClr val="4F6F19"/>
      </a:dk2>
      <a:lt2>
        <a:srgbClr val="EEECE1"/>
      </a:lt2>
      <a:accent1>
        <a:srgbClr val="4F6F19"/>
      </a:accent1>
      <a:accent2>
        <a:srgbClr val="8DC63F"/>
      </a:accent2>
      <a:accent3>
        <a:srgbClr val="807F83"/>
      </a:accent3>
      <a:accent4>
        <a:srgbClr val="642566"/>
      </a:accent4>
      <a:accent5>
        <a:srgbClr val="41C4DC"/>
      </a:accent5>
      <a:accent6>
        <a:srgbClr val="FFC82E"/>
      </a:accent6>
      <a:hlink>
        <a:srgbClr val="41C4DC"/>
      </a:hlink>
      <a:folHlink>
        <a:srgbClr val="E282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5C225345FEBD4ABA0B30A9A5290B7D" ma:contentTypeVersion="9" ma:contentTypeDescription="Create a new document." ma:contentTypeScope="" ma:versionID="262ca2a4b6c5477b85ba5758fdd77549">
  <xsd:schema xmlns:xsd="http://www.w3.org/2001/XMLSchema" xmlns:xs="http://www.w3.org/2001/XMLSchema" xmlns:p="http://schemas.microsoft.com/office/2006/metadata/properties" xmlns:ns2="9e852804-9ef7-4ecb-892a-2ac90db3bcd5" xmlns:ns3="242aa874-95a1-433d-bb26-0e0e09339971" targetNamespace="http://schemas.microsoft.com/office/2006/metadata/properties" ma:root="true" ma:fieldsID="090393e605a8915740fa455c622191a4" ns2:_="" ns3:_="">
    <xsd:import namespace="9e852804-9ef7-4ecb-892a-2ac90db3bcd5"/>
    <xsd:import namespace="242aa874-95a1-433d-bb26-0e0e09339971"/>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AutoKeyPoints" minOccurs="0"/>
                <xsd:element ref="ns2:MediaServiceKeyPoint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52804-9ef7-4ecb-892a-2ac90db3b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2aa874-95a1-433d-bb26-0e0e0933997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119DBB-1823-4762-B62B-36B623E407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3FCD99F-13FB-4A17-AE85-17382AC0220C}">
  <ds:schemaRefs>
    <ds:schemaRef ds:uri="http://schemas.microsoft.com/sharepoint/v3/contenttype/forms"/>
  </ds:schemaRefs>
</ds:datastoreItem>
</file>

<file path=customXml/itemProps3.xml><?xml version="1.0" encoding="utf-8"?>
<ds:datastoreItem xmlns:ds="http://schemas.openxmlformats.org/officeDocument/2006/customXml" ds:itemID="{1C9D47C7-E44D-43F1-8A7D-B55189876C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852804-9ef7-4ecb-892a-2ac90db3bcd5"/>
    <ds:schemaRef ds:uri="242aa874-95a1-433d-bb26-0e0e09339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30189</TotalTime>
  <Words>1163</Words>
  <Application>Microsoft Office PowerPoint</Application>
  <PresentationFormat>On-screen Show (4:3)</PresentationFormat>
  <Paragraphs>178</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FIS Corporate Presentation Template 1</vt:lpstr>
      <vt:lpstr>OPF Visual SDK</vt:lpstr>
      <vt:lpstr>What is OPF Visual SDK?</vt:lpstr>
      <vt:lpstr>What is OPF Visual SDK?</vt:lpstr>
      <vt:lpstr>Developed in Eclipse RCP</vt:lpstr>
      <vt:lpstr>Installation &amp; Configuration</vt:lpstr>
      <vt:lpstr>Installation &amp; Configuration</vt:lpstr>
      <vt:lpstr>Installation &amp; Configuration</vt:lpstr>
      <vt:lpstr>Installation &amp; Configuration</vt:lpstr>
      <vt:lpstr>OPF Visual SDK as Eclipse RCP</vt:lpstr>
      <vt:lpstr>ER Diagrams</vt:lpstr>
      <vt:lpstr>ER Diagrams</vt:lpstr>
      <vt:lpstr>Data Dictionary</vt:lpstr>
      <vt:lpstr>Data Dictionary</vt:lpstr>
      <vt:lpstr>Data Dictionary Code Generation</vt:lpstr>
      <vt:lpstr>Model Bank</vt:lpstr>
      <vt:lpstr>Model Bank</vt:lpstr>
      <vt:lpstr>PowerViews</vt:lpstr>
      <vt:lpstr>PowerViews</vt:lpstr>
      <vt:lpstr>Generating SQL statements</vt:lpstr>
      <vt:lpstr>Generating SQL statements</vt:lpstr>
      <vt:lpstr>Flat File Parser</vt:lpstr>
      <vt:lpstr>Parser - Message Structure</vt:lpstr>
      <vt:lpstr>Parser - Message Preview</vt:lpstr>
      <vt:lpstr>Parser - Message Mapping</vt:lpstr>
      <vt:lpstr>Parser Editor for Actions</vt:lpstr>
      <vt:lpstr>Generating the Configuration files</vt:lpstr>
      <vt:lpstr>Visual SDK Roadmap</vt:lpstr>
      <vt:lpstr>Thank you…</vt:lpstr>
    </vt:vector>
  </TitlesOfParts>
  <Company>Fidelity National Information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Performance Management for Managers 8-2013</dc:title>
  <dc:creator>Lutz, Richard</dc:creator>
  <dc:description>Step One:  Objective-Setting</dc:description>
  <cp:lastModifiedBy>Vijay Kapoor</cp:lastModifiedBy>
  <cp:revision>621</cp:revision>
  <cp:lastPrinted>2015-01-22T15:16:12Z</cp:lastPrinted>
  <dcterms:created xsi:type="dcterms:W3CDTF">2010-02-17T19:37:21Z</dcterms:created>
  <dcterms:modified xsi:type="dcterms:W3CDTF">2023-05-24T04:12:38Z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0x010100DF5C225345FEBD4ABA0B30A9A5290B7D</vt:lpwstr>
  </property>
  <property fmtid="{D5CDD505-2E9C-101B-9397-08002B2CF9AE}" pid="3" name="ContentType">
    <vt:lpwstr>Document</vt:lpwstr>
  </property>
  <property fmtid="{D5CDD505-2E9C-101B-9397-08002B2CF9AE}" pid="4" name="Presentation">
    <vt:lpwstr>Intro to Performance Management for Managers 8-2013</vt:lpwstr>
  </property>
  <property fmtid="{D5CDD505-2E9C-101B-9397-08002B2CF9AE}" pid="5" name="SlideDescription">
    <vt:lpwstr>Step One:  Objective-Setting</vt:lpwstr>
  </property>
  <property fmtid="{D5CDD505-2E9C-101B-9397-08002B2CF9AE}" pid="6" name="MSIP_Label_9e1e58c1-766d-4ff4-9619-b604fc37898b_Enabled">
    <vt:lpwstr>true</vt:lpwstr>
  </property>
  <property fmtid="{D5CDD505-2E9C-101B-9397-08002B2CF9AE}" pid="7" name="MSIP_Label_9e1e58c1-766d-4ff4-9619-b604fc37898b_SetDate">
    <vt:lpwstr>2023-05-24T04:12:38Z</vt:lpwstr>
  </property>
  <property fmtid="{D5CDD505-2E9C-101B-9397-08002B2CF9AE}" pid="8" name="MSIP_Label_9e1e58c1-766d-4ff4-9619-b604fc37898b_Method">
    <vt:lpwstr>Standard</vt:lpwstr>
  </property>
  <property fmtid="{D5CDD505-2E9C-101B-9397-08002B2CF9AE}" pid="9" name="MSIP_Label_9e1e58c1-766d-4ff4-9619-b604fc37898b_Name">
    <vt:lpwstr>Internal Use</vt:lpwstr>
  </property>
  <property fmtid="{D5CDD505-2E9C-101B-9397-08002B2CF9AE}" pid="10" name="MSIP_Label_9e1e58c1-766d-4ff4-9619-b604fc37898b_SiteId">
    <vt:lpwstr>e3ff91d8-34c8-4b15-a0b4-18910a6ac575</vt:lpwstr>
  </property>
  <property fmtid="{D5CDD505-2E9C-101B-9397-08002B2CF9AE}" pid="11" name="MSIP_Label_9e1e58c1-766d-4ff4-9619-b604fc37898b_ActionId">
    <vt:lpwstr>36abba97-eef0-4d21-8764-26e4933f847d</vt:lpwstr>
  </property>
  <property fmtid="{D5CDD505-2E9C-101B-9397-08002B2CF9AE}" pid="12" name="MSIP_Label_9e1e58c1-766d-4ff4-9619-b604fc37898b_ContentBits">
    <vt:lpwstr>0</vt:lpwstr>
  </property>
</Properties>
</file>