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91" r:id="rId5"/>
  </p:sldMasterIdLst>
  <p:notesMasterIdLst>
    <p:notesMasterId r:id="rId27"/>
  </p:notesMasterIdLst>
  <p:sldIdLst>
    <p:sldId id="582" r:id="rId6"/>
    <p:sldId id="584" r:id="rId7"/>
    <p:sldId id="630" r:id="rId8"/>
    <p:sldId id="610" r:id="rId9"/>
    <p:sldId id="586" r:id="rId10"/>
    <p:sldId id="629" r:id="rId11"/>
    <p:sldId id="636" r:id="rId12"/>
    <p:sldId id="631" r:id="rId13"/>
    <p:sldId id="612" r:id="rId14"/>
    <p:sldId id="633" r:id="rId15"/>
    <p:sldId id="641" r:id="rId16"/>
    <p:sldId id="645" r:id="rId17"/>
    <p:sldId id="639" r:id="rId18"/>
    <p:sldId id="642" r:id="rId19"/>
    <p:sldId id="643" r:id="rId20"/>
    <p:sldId id="644" r:id="rId21"/>
    <p:sldId id="646" r:id="rId22"/>
    <p:sldId id="647" r:id="rId23"/>
    <p:sldId id="637" r:id="rId24"/>
    <p:sldId id="608" r:id="rId25"/>
    <p:sldId id="583" r:id="rId26"/>
  </p:sldIdLst>
  <p:sldSz cx="9144000" cy="6858000" type="screen4x3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koninckx" initials="mk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ABC"/>
    <a:srgbClr val="DC6B25"/>
    <a:srgbClr val="FFC000"/>
    <a:srgbClr val="FFC00A"/>
    <a:srgbClr val="C8C8C8"/>
    <a:srgbClr val="5AA537"/>
    <a:srgbClr val="878787"/>
    <a:srgbClr val="AF1D23"/>
    <a:srgbClr val="2B3E98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746A1B-E68C-4C0F-82FC-1850FF6B0BDD}" v="1" dt="2021-12-30T08:27:13.6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13" autoAdjust="0"/>
    <p:restoredTop sz="97336" autoAdjust="0"/>
  </p:normalViewPr>
  <p:slideViewPr>
    <p:cSldViewPr>
      <p:cViewPr varScale="1">
        <p:scale>
          <a:sx n="72" d="100"/>
          <a:sy n="72" d="100"/>
        </p:scale>
        <p:origin x="-1572" y="-90"/>
      </p:cViewPr>
      <p:guideLst>
        <p:guide orient="horz" pos="243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922" y="-84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, Yogesh" userId="S::yogesh.sharma@fisglobal.com::f0811124-12c5-408e-9448-2c616814563b" providerId="AD" clId="Web-{D3746A1B-E68C-4C0F-82FC-1850FF6B0BDD}"/>
    <pc:docChg chg="modSld">
      <pc:chgData name="Sharma, Yogesh" userId="S::yogesh.sharma@fisglobal.com::f0811124-12c5-408e-9448-2c616814563b" providerId="AD" clId="Web-{D3746A1B-E68C-4C0F-82FC-1850FF6B0BDD}" dt="2021-12-30T08:27:13.640" v="0" actId="1076"/>
      <pc:docMkLst>
        <pc:docMk/>
      </pc:docMkLst>
      <pc:sldChg chg="modSp">
        <pc:chgData name="Sharma, Yogesh" userId="S::yogesh.sharma@fisglobal.com::f0811124-12c5-408e-9448-2c616814563b" providerId="AD" clId="Web-{D3746A1B-E68C-4C0F-82FC-1850FF6B0BDD}" dt="2021-12-30T08:27:13.640" v="0" actId="1076"/>
        <pc:sldMkLst>
          <pc:docMk/>
          <pc:sldMk cId="642358212" sldId="636"/>
        </pc:sldMkLst>
        <pc:grpChg chg="mod">
          <ac:chgData name="Sharma, Yogesh" userId="S::yogesh.sharma@fisglobal.com::f0811124-12c5-408e-9448-2c616814563b" providerId="AD" clId="Web-{D3746A1B-E68C-4C0F-82FC-1850FF6B0BDD}" dt="2021-12-30T08:27:13.640" v="0" actId="1076"/>
          <ac:grpSpMkLst>
            <pc:docMk/>
            <pc:sldMk cId="642358212" sldId="636"/>
            <ac:grpSpMk id="4" creationId="{00000000-0000-0000-0000-000000000000}"/>
          </ac:grpSpMkLst>
        </pc:grpChg>
      </pc:sldChg>
    </pc:docChg>
  </pc:docChgLst>
  <pc:docChgLst>
    <pc:chgData name="Jayasri, Atchuta" userId="S::atchuta.jayasri@fisglobal.com::04f2298d-6a76-4c9a-8e5f-dba0099b2b25" providerId="AD" clId="Web-{4F50A81F-24CD-48A0-BC44-A5541ECEF693}"/>
    <pc:docChg chg="mod">
      <pc:chgData name="Jayasri, Atchuta" userId="S::atchuta.jayasri@fisglobal.com::04f2298d-6a76-4c9a-8e5f-dba0099b2b25" providerId="AD" clId="Web-{4F50A81F-24CD-48A0-BC44-A5541ECEF693}" dt="2023-05-24T04:35:56.952" v="0" actId="33475"/>
      <pc:docMkLst>
        <pc:docMk/>
      </pc:docMkLst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46C474-6EB7-4BC3-BB68-28317A9ED47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5FBE10-01B3-47A7-9E50-DEBACEBB5B93}">
      <dgm:prSet custT="1"/>
      <dgm:spPr>
        <a:ln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3300" dirty="0">
              <a:latin typeface="+mn-lt"/>
            </a:rPr>
            <a:t>Question and Answers</a:t>
          </a:r>
        </a:p>
      </dgm:t>
    </dgm:pt>
    <dgm:pt modelId="{259618EC-44FF-405B-BBDB-E9612416B348}" type="parTrans" cxnId="{9BB59148-9604-4971-AF71-B947FB122B04}">
      <dgm:prSet/>
      <dgm:spPr/>
      <dgm:t>
        <a:bodyPr/>
        <a:lstStyle/>
        <a:p>
          <a:endParaRPr lang="en-US"/>
        </a:p>
      </dgm:t>
    </dgm:pt>
    <dgm:pt modelId="{46DC5308-9F0B-4D46-BF29-3C0A592ECFB4}" type="sibTrans" cxnId="{9BB59148-9604-4971-AF71-B947FB122B04}">
      <dgm:prSet/>
      <dgm:spPr/>
      <dgm:t>
        <a:bodyPr/>
        <a:lstStyle/>
        <a:p>
          <a:endParaRPr lang="en-US"/>
        </a:p>
      </dgm:t>
    </dgm:pt>
    <dgm:pt modelId="{CD97704E-4CA1-437C-BA43-B8B6F60F75F4}">
      <dgm:prSet custT="1"/>
      <dgm:spPr>
        <a:ln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3300" dirty="0">
              <a:latin typeface="+mn-lt"/>
            </a:rPr>
            <a:t>Approval Service</a:t>
          </a:r>
        </a:p>
      </dgm:t>
    </dgm:pt>
    <dgm:pt modelId="{0279D9D9-6194-4870-83FF-BC98184BE147}" type="sibTrans" cxnId="{F7EE3495-5E66-4525-B1CD-4123D37993C4}">
      <dgm:prSet/>
      <dgm:spPr/>
      <dgm:t>
        <a:bodyPr/>
        <a:lstStyle/>
        <a:p>
          <a:endParaRPr lang="en-US"/>
        </a:p>
      </dgm:t>
    </dgm:pt>
    <dgm:pt modelId="{A2E97291-D453-480D-886E-B27E31D8931D}" type="parTrans" cxnId="{F7EE3495-5E66-4525-B1CD-4123D37993C4}">
      <dgm:prSet/>
      <dgm:spPr/>
      <dgm:t>
        <a:bodyPr/>
        <a:lstStyle/>
        <a:p>
          <a:endParaRPr lang="en-US"/>
        </a:p>
      </dgm:t>
    </dgm:pt>
    <dgm:pt modelId="{1C309363-36EB-4C43-997A-1FDF4F5C1CDA}">
      <dgm:prSet custT="1"/>
      <dgm:spPr>
        <a:ln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3300" dirty="0">
              <a:latin typeface="+mn-lt"/>
            </a:rPr>
            <a:t>4 Eye Verification</a:t>
          </a:r>
        </a:p>
      </dgm:t>
    </dgm:pt>
    <dgm:pt modelId="{E3C5E15F-352C-46F8-8746-6CFF655D55E7}" type="parTrans" cxnId="{B04C6AB2-F1B3-4925-A783-5C76C5DDC806}">
      <dgm:prSet/>
      <dgm:spPr/>
      <dgm:t>
        <a:bodyPr/>
        <a:lstStyle/>
        <a:p>
          <a:endParaRPr lang="en-US"/>
        </a:p>
      </dgm:t>
    </dgm:pt>
    <dgm:pt modelId="{A385EBC6-1128-41FD-A144-569A230DA7F3}" type="sibTrans" cxnId="{B04C6AB2-F1B3-4925-A783-5C76C5DDC806}">
      <dgm:prSet/>
      <dgm:spPr/>
      <dgm:t>
        <a:bodyPr/>
        <a:lstStyle/>
        <a:p>
          <a:endParaRPr lang="en-US"/>
        </a:p>
      </dgm:t>
    </dgm:pt>
    <dgm:pt modelId="{E72269EE-FA45-4711-ACD9-28D4BC31F822}" type="pres">
      <dgm:prSet presAssocID="{7046C474-6EB7-4BC3-BB68-28317A9ED47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F6C2C576-8DD2-4F93-9D2B-A181F3A9C82E}" type="pres">
      <dgm:prSet presAssocID="{CD97704E-4CA1-437C-BA43-B8B6F60F75F4}" presName="horFlow" presStyleCnt="0"/>
      <dgm:spPr/>
    </dgm:pt>
    <dgm:pt modelId="{4305DEDA-6092-4FA4-A1EC-B32EC40096C2}" type="pres">
      <dgm:prSet presAssocID="{CD97704E-4CA1-437C-BA43-B8B6F60F75F4}" presName="bigChev" presStyleLbl="node1" presStyleIdx="0" presStyleCnt="3" custScaleX="365062" custLinFactNeighborX="-4933" custLinFactNeighborY="-445"/>
      <dgm:spPr/>
    </dgm:pt>
    <dgm:pt modelId="{AEC25E28-3382-433F-866E-FCC7B20D17AF}" type="pres">
      <dgm:prSet presAssocID="{CD97704E-4CA1-437C-BA43-B8B6F60F75F4}" presName="vSp" presStyleCnt="0"/>
      <dgm:spPr/>
    </dgm:pt>
    <dgm:pt modelId="{CAFDD673-6016-436A-9D1D-00B34E7AC9F9}" type="pres">
      <dgm:prSet presAssocID="{1C309363-36EB-4C43-997A-1FDF4F5C1CDA}" presName="horFlow" presStyleCnt="0"/>
      <dgm:spPr/>
    </dgm:pt>
    <dgm:pt modelId="{D96814C9-2AE3-4459-B55F-EDC664B8354C}" type="pres">
      <dgm:prSet presAssocID="{1C309363-36EB-4C43-997A-1FDF4F5C1CDA}" presName="bigChev" presStyleLbl="node1" presStyleIdx="1" presStyleCnt="3" custScaleX="365062"/>
      <dgm:spPr/>
    </dgm:pt>
    <dgm:pt modelId="{DA9BE65F-CCB0-4B21-861E-1393A5C583EF}" type="pres">
      <dgm:prSet presAssocID="{1C309363-36EB-4C43-997A-1FDF4F5C1CDA}" presName="vSp" presStyleCnt="0"/>
      <dgm:spPr/>
    </dgm:pt>
    <dgm:pt modelId="{98A6E1A9-DA1B-4541-905F-E8B55CF32707}" type="pres">
      <dgm:prSet presAssocID="{DA5FBE10-01B3-47A7-9E50-DEBACEBB5B93}" presName="horFlow" presStyleCnt="0"/>
      <dgm:spPr/>
    </dgm:pt>
    <dgm:pt modelId="{D6B75102-1FCF-4B34-9FCA-9CB2E914323F}" type="pres">
      <dgm:prSet presAssocID="{DA5FBE10-01B3-47A7-9E50-DEBACEBB5B93}" presName="bigChev" presStyleLbl="node1" presStyleIdx="2" presStyleCnt="3" custScaleX="365062"/>
      <dgm:spPr/>
    </dgm:pt>
  </dgm:ptLst>
  <dgm:cxnLst>
    <dgm:cxn modelId="{A137C422-2B60-45F5-92A2-882A88FE36A5}" type="presOf" srcId="{1C309363-36EB-4C43-997A-1FDF4F5C1CDA}" destId="{D96814C9-2AE3-4459-B55F-EDC664B8354C}" srcOrd="0" destOrd="0" presId="urn:microsoft.com/office/officeart/2005/8/layout/lProcess3"/>
    <dgm:cxn modelId="{C8E57E37-E8E7-4A5C-8F8E-2FA10449F026}" type="presOf" srcId="{DA5FBE10-01B3-47A7-9E50-DEBACEBB5B93}" destId="{D6B75102-1FCF-4B34-9FCA-9CB2E914323F}" srcOrd="0" destOrd="0" presId="urn:microsoft.com/office/officeart/2005/8/layout/lProcess3"/>
    <dgm:cxn modelId="{9BB59148-9604-4971-AF71-B947FB122B04}" srcId="{7046C474-6EB7-4BC3-BB68-28317A9ED478}" destId="{DA5FBE10-01B3-47A7-9E50-DEBACEBB5B93}" srcOrd="2" destOrd="0" parTransId="{259618EC-44FF-405B-BBDB-E9612416B348}" sibTransId="{46DC5308-9F0B-4D46-BF29-3C0A592ECFB4}"/>
    <dgm:cxn modelId="{F7EE3495-5E66-4525-B1CD-4123D37993C4}" srcId="{7046C474-6EB7-4BC3-BB68-28317A9ED478}" destId="{CD97704E-4CA1-437C-BA43-B8B6F60F75F4}" srcOrd="0" destOrd="0" parTransId="{A2E97291-D453-480D-886E-B27E31D8931D}" sibTransId="{0279D9D9-6194-4870-83FF-BC98184BE147}"/>
    <dgm:cxn modelId="{636CECA5-AD0C-40CF-8762-303EE411D22D}" type="presOf" srcId="{7046C474-6EB7-4BC3-BB68-28317A9ED478}" destId="{E72269EE-FA45-4711-ACD9-28D4BC31F822}" srcOrd="0" destOrd="0" presId="urn:microsoft.com/office/officeart/2005/8/layout/lProcess3"/>
    <dgm:cxn modelId="{B04C6AB2-F1B3-4925-A783-5C76C5DDC806}" srcId="{7046C474-6EB7-4BC3-BB68-28317A9ED478}" destId="{1C309363-36EB-4C43-997A-1FDF4F5C1CDA}" srcOrd="1" destOrd="0" parTransId="{E3C5E15F-352C-46F8-8746-6CFF655D55E7}" sibTransId="{A385EBC6-1128-41FD-A144-569A230DA7F3}"/>
    <dgm:cxn modelId="{2AAEA4BE-AE67-4700-990F-BEC4D247DC8B}" type="presOf" srcId="{CD97704E-4CA1-437C-BA43-B8B6F60F75F4}" destId="{4305DEDA-6092-4FA4-A1EC-B32EC40096C2}" srcOrd="0" destOrd="0" presId="urn:microsoft.com/office/officeart/2005/8/layout/lProcess3"/>
    <dgm:cxn modelId="{02C931DA-08B9-4CA4-81B2-BE8676A33E07}" type="presParOf" srcId="{E72269EE-FA45-4711-ACD9-28D4BC31F822}" destId="{F6C2C576-8DD2-4F93-9D2B-A181F3A9C82E}" srcOrd="0" destOrd="0" presId="urn:microsoft.com/office/officeart/2005/8/layout/lProcess3"/>
    <dgm:cxn modelId="{DB1C483A-BF2C-4802-BE01-56867912C55F}" type="presParOf" srcId="{F6C2C576-8DD2-4F93-9D2B-A181F3A9C82E}" destId="{4305DEDA-6092-4FA4-A1EC-B32EC40096C2}" srcOrd="0" destOrd="0" presId="urn:microsoft.com/office/officeart/2005/8/layout/lProcess3"/>
    <dgm:cxn modelId="{C452D3C3-7F82-40F5-A02C-0E403E3F3FF3}" type="presParOf" srcId="{E72269EE-FA45-4711-ACD9-28D4BC31F822}" destId="{AEC25E28-3382-433F-866E-FCC7B20D17AF}" srcOrd="1" destOrd="0" presId="urn:microsoft.com/office/officeart/2005/8/layout/lProcess3"/>
    <dgm:cxn modelId="{F671631C-82A0-4932-8E92-93F7F07312F2}" type="presParOf" srcId="{E72269EE-FA45-4711-ACD9-28D4BC31F822}" destId="{CAFDD673-6016-436A-9D1D-00B34E7AC9F9}" srcOrd="2" destOrd="0" presId="urn:microsoft.com/office/officeart/2005/8/layout/lProcess3"/>
    <dgm:cxn modelId="{675DFA04-6B23-4112-B7D2-48C6A1F916E4}" type="presParOf" srcId="{CAFDD673-6016-436A-9D1D-00B34E7AC9F9}" destId="{D96814C9-2AE3-4459-B55F-EDC664B8354C}" srcOrd="0" destOrd="0" presId="urn:microsoft.com/office/officeart/2005/8/layout/lProcess3"/>
    <dgm:cxn modelId="{DD998D4E-3155-4B54-A1E8-16960EEDB8C0}" type="presParOf" srcId="{E72269EE-FA45-4711-ACD9-28D4BC31F822}" destId="{DA9BE65F-CCB0-4B21-861E-1393A5C583EF}" srcOrd="3" destOrd="0" presId="urn:microsoft.com/office/officeart/2005/8/layout/lProcess3"/>
    <dgm:cxn modelId="{256E402B-85D2-4FE1-A721-4A353D0E6AFA}" type="presParOf" srcId="{E72269EE-FA45-4711-ACD9-28D4BC31F822}" destId="{98A6E1A9-DA1B-4541-905F-E8B55CF32707}" srcOrd="4" destOrd="0" presId="urn:microsoft.com/office/officeart/2005/8/layout/lProcess3"/>
    <dgm:cxn modelId="{6949F87D-866F-49C7-B111-90E7E513C765}" type="presParOf" srcId="{98A6E1A9-DA1B-4541-905F-E8B55CF32707}" destId="{D6B75102-1FCF-4B34-9FCA-9CB2E914323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46C474-6EB7-4BC3-BB68-28317A9ED47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5FBE10-01B3-47A7-9E50-DEBACEBB5B93}">
      <dgm:prSet custT="1"/>
      <dgm:spPr>
        <a:ln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3300" dirty="0">
              <a:solidFill>
                <a:schemeClr val="bg1">
                  <a:lumMod val="65000"/>
                </a:schemeClr>
              </a:solidFill>
              <a:latin typeface="+mn-lt"/>
            </a:rPr>
            <a:t>Question and Answers</a:t>
          </a:r>
        </a:p>
      </dgm:t>
    </dgm:pt>
    <dgm:pt modelId="{259618EC-44FF-405B-BBDB-E9612416B348}" type="parTrans" cxnId="{9BB59148-9604-4971-AF71-B947FB122B04}">
      <dgm:prSet/>
      <dgm:spPr/>
      <dgm:t>
        <a:bodyPr/>
        <a:lstStyle/>
        <a:p>
          <a:endParaRPr lang="en-US"/>
        </a:p>
      </dgm:t>
    </dgm:pt>
    <dgm:pt modelId="{46DC5308-9F0B-4D46-BF29-3C0A592ECFB4}" type="sibTrans" cxnId="{9BB59148-9604-4971-AF71-B947FB122B04}">
      <dgm:prSet/>
      <dgm:spPr/>
      <dgm:t>
        <a:bodyPr/>
        <a:lstStyle/>
        <a:p>
          <a:endParaRPr lang="en-US"/>
        </a:p>
      </dgm:t>
    </dgm:pt>
    <dgm:pt modelId="{CD97704E-4CA1-437C-BA43-B8B6F60F75F4}">
      <dgm:prSet custT="1"/>
      <dgm:spPr>
        <a:ln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3300" dirty="0">
              <a:latin typeface="+mn-lt"/>
            </a:rPr>
            <a:t>Approval Service</a:t>
          </a:r>
        </a:p>
      </dgm:t>
    </dgm:pt>
    <dgm:pt modelId="{0279D9D9-6194-4870-83FF-BC98184BE147}" type="sibTrans" cxnId="{F7EE3495-5E66-4525-B1CD-4123D37993C4}">
      <dgm:prSet/>
      <dgm:spPr/>
      <dgm:t>
        <a:bodyPr/>
        <a:lstStyle/>
        <a:p>
          <a:endParaRPr lang="en-US"/>
        </a:p>
      </dgm:t>
    </dgm:pt>
    <dgm:pt modelId="{A2E97291-D453-480D-886E-B27E31D8931D}" type="parTrans" cxnId="{F7EE3495-5E66-4525-B1CD-4123D37993C4}">
      <dgm:prSet/>
      <dgm:spPr/>
      <dgm:t>
        <a:bodyPr/>
        <a:lstStyle/>
        <a:p>
          <a:endParaRPr lang="en-US"/>
        </a:p>
      </dgm:t>
    </dgm:pt>
    <dgm:pt modelId="{1C309363-36EB-4C43-997A-1FDF4F5C1CDA}">
      <dgm:prSet custT="1"/>
      <dgm:spPr>
        <a:ln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3300" dirty="0">
              <a:solidFill>
                <a:schemeClr val="bg1">
                  <a:lumMod val="65000"/>
                </a:schemeClr>
              </a:solidFill>
              <a:latin typeface="+mn-lt"/>
            </a:rPr>
            <a:t>4 Eye Verification</a:t>
          </a:r>
        </a:p>
      </dgm:t>
    </dgm:pt>
    <dgm:pt modelId="{E3C5E15F-352C-46F8-8746-6CFF655D55E7}" type="parTrans" cxnId="{B04C6AB2-F1B3-4925-A783-5C76C5DDC806}">
      <dgm:prSet/>
      <dgm:spPr/>
      <dgm:t>
        <a:bodyPr/>
        <a:lstStyle/>
        <a:p>
          <a:endParaRPr lang="en-US"/>
        </a:p>
      </dgm:t>
    </dgm:pt>
    <dgm:pt modelId="{A385EBC6-1128-41FD-A144-569A230DA7F3}" type="sibTrans" cxnId="{B04C6AB2-F1B3-4925-A783-5C76C5DDC806}">
      <dgm:prSet/>
      <dgm:spPr/>
      <dgm:t>
        <a:bodyPr/>
        <a:lstStyle/>
        <a:p>
          <a:endParaRPr lang="en-US"/>
        </a:p>
      </dgm:t>
    </dgm:pt>
    <dgm:pt modelId="{E72269EE-FA45-4711-ACD9-28D4BC31F822}" type="pres">
      <dgm:prSet presAssocID="{7046C474-6EB7-4BC3-BB68-28317A9ED47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F6C2C576-8DD2-4F93-9D2B-A181F3A9C82E}" type="pres">
      <dgm:prSet presAssocID="{CD97704E-4CA1-437C-BA43-B8B6F60F75F4}" presName="horFlow" presStyleCnt="0"/>
      <dgm:spPr/>
    </dgm:pt>
    <dgm:pt modelId="{4305DEDA-6092-4FA4-A1EC-B32EC40096C2}" type="pres">
      <dgm:prSet presAssocID="{CD97704E-4CA1-437C-BA43-B8B6F60F75F4}" presName="bigChev" presStyleLbl="node1" presStyleIdx="0" presStyleCnt="3" custScaleX="365062" custLinFactNeighborX="-4933" custLinFactNeighborY="-445"/>
      <dgm:spPr/>
    </dgm:pt>
    <dgm:pt modelId="{AEC25E28-3382-433F-866E-FCC7B20D17AF}" type="pres">
      <dgm:prSet presAssocID="{CD97704E-4CA1-437C-BA43-B8B6F60F75F4}" presName="vSp" presStyleCnt="0"/>
      <dgm:spPr/>
    </dgm:pt>
    <dgm:pt modelId="{CAFDD673-6016-436A-9D1D-00B34E7AC9F9}" type="pres">
      <dgm:prSet presAssocID="{1C309363-36EB-4C43-997A-1FDF4F5C1CDA}" presName="horFlow" presStyleCnt="0"/>
      <dgm:spPr/>
    </dgm:pt>
    <dgm:pt modelId="{D96814C9-2AE3-4459-B55F-EDC664B8354C}" type="pres">
      <dgm:prSet presAssocID="{1C309363-36EB-4C43-997A-1FDF4F5C1CDA}" presName="bigChev" presStyleLbl="node1" presStyleIdx="1" presStyleCnt="3" custScaleX="365062"/>
      <dgm:spPr/>
    </dgm:pt>
    <dgm:pt modelId="{DA9BE65F-CCB0-4B21-861E-1393A5C583EF}" type="pres">
      <dgm:prSet presAssocID="{1C309363-36EB-4C43-997A-1FDF4F5C1CDA}" presName="vSp" presStyleCnt="0"/>
      <dgm:spPr/>
    </dgm:pt>
    <dgm:pt modelId="{98A6E1A9-DA1B-4541-905F-E8B55CF32707}" type="pres">
      <dgm:prSet presAssocID="{DA5FBE10-01B3-47A7-9E50-DEBACEBB5B93}" presName="horFlow" presStyleCnt="0"/>
      <dgm:spPr/>
    </dgm:pt>
    <dgm:pt modelId="{D6B75102-1FCF-4B34-9FCA-9CB2E914323F}" type="pres">
      <dgm:prSet presAssocID="{DA5FBE10-01B3-47A7-9E50-DEBACEBB5B93}" presName="bigChev" presStyleLbl="node1" presStyleIdx="2" presStyleCnt="3" custScaleX="365062"/>
      <dgm:spPr/>
    </dgm:pt>
  </dgm:ptLst>
  <dgm:cxnLst>
    <dgm:cxn modelId="{ABD20E15-058A-40B4-A8EB-34EA53158706}" type="presOf" srcId="{DA5FBE10-01B3-47A7-9E50-DEBACEBB5B93}" destId="{D6B75102-1FCF-4B34-9FCA-9CB2E914323F}" srcOrd="0" destOrd="0" presId="urn:microsoft.com/office/officeart/2005/8/layout/lProcess3"/>
    <dgm:cxn modelId="{9BB59148-9604-4971-AF71-B947FB122B04}" srcId="{7046C474-6EB7-4BC3-BB68-28317A9ED478}" destId="{DA5FBE10-01B3-47A7-9E50-DEBACEBB5B93}" srcOrd="2" destOrd="0" parTransId="{259618EC-44FF-405B-BBDB-E9612416B348}" sibTransId="{46DC5308-9F0B-4D46-BF29-3C0A592ECFB4}"/>
    <dgm:cxn modelId="{DE56876A-D493-484A-A751-54ACC711CCBC}" type="presOf" srcId="{1C309363-36EB-4C43-997A-1FDF4F5C1CDA}" destId="{D96814C9-2AE3-4459-B55F-EDC664B8354C}" srcOrd="0" destOrd="0" presId="urn:microsoft.com/office/officeart/2005/8/layout/lProcess3"/>
    <dgm:cxn modelId="{F7EE3495-5E66-4525-B1CD-4123D37993C4}" srcId="{7046C474-6EB7-4BC3-BB68-28317A9ED478}" destId="{CD97704E-4CA1-437C-BA43-B8B6F60F75F4}" srcOrd="0" destOrd="0" parTransId="{A2E97291-D453-480D-886E-B27E31D8931D}" sibTransId="{0279D9D9-6194-4870-83FF-BC98184BE147}"/>
    <dgm:cxn modelId="{B04C6AB2-F1B3-4925-A783-5C76C5DDC806}" srcId="{7046C474-6EB7-4BC3-BB68-28317A9ED478}" destId="{1C309363-36EB-4C43-997A-1FDF4F5C1CDA}" srcOrd="1" destOrd="0" parTransId="{E3C5E15F-352C-46F8-8746-6CFF655D55E7}" sibTransId="{A385EBC6-1128-41FD-A144-569A230DA7F3}"/>
    <dgm:cxn modelId="{C31C94CC-C6A1-417C-8FF6-2FA667EC12FC}" type="presOf" srcId="{CD97704E-4CA1-437C-BA43-B8B6F60F75F4}" destId="{4305DEDA-6092-4FA4-A1EC-B32EC40096C2}" srcOrd="0" destOrd="0" presId="urn:microsoft.com/office/officeart/2005/8/layout/lProcess3"/>
    <dgm:cxn modelId="{40F210DD-502A-4193-81F4-C5016BFD25CA}" type="presOf" srcId="{7046C474-6EB7-4BC3-BB68-28317A9ED478}" destId="{E72269EE-FA45-4711-ACD9-28D4BC31F822}" srcOrd="0" destOrd="0" presId="urn:microsoft.com/office/officeart/2005/8/layout/lProcess3"/>
    <dgm:cxn modelId="{AD6C0607-D932-49A0-9A58-71B9F91F292A}" type="presParOf" srcId="{E72269EE-FA45-4711-ACD9-28D4BC31F822}" destId="{F6C2C576-8DD2-4F93-9D2B-A181F3A9C82E}" srcOrd="0" destOrd="0" presId="urn:microsoft.com/office/officeart/2005/8/layout/lProcess3"/>
    <dgm:cxn modelId="{93267DA7-136E-4949-8D07-670F2A4256E3}" type="presParOf" srcId="{F6C2C576-8DD2-4F93-9D2B-A181F3A9C82E}" destId="{4305DEDA-6092-4FA4-A1EC-B32EC40096C2}" srcOrd="0" destOrd="0" presId="urn:microsoft.com/office/officeart/2005/8/layout/lProcess3"/>
    <dgm:cxn modelId="{4FF2CA59-A7F8-42AA-9381-CF475A6568A3}" type="presParOf" srcId="{E72269EE-FA45-4711-ACD9-28D4BC31F822}" destId="{AEC25E28-3382-433F-866E-FCC7B20D17AF}" srcOrd="1" destOrd="0" presId="urn:microsoft.com/office/officeart/2005/8/layout/lProcess3"/>
    <dgm:cxn modelId="{4149E382-BEC6-4E8F-90EC-7179A1A0E4D4}" type="presParOf" srcId="{E72269EE-FA45-4711-ACD9-28D4BC31F822}" destId="{CAFDD673-6016-436A-9D1D-00B34E7AC9F9}" srcOrd="2" destOrd="0" presId="urn:microsoft.com/office/officeart/2005/8/layout/lProcess3"/>
    <dgm:cxn modelId="{C49067CB-98FE-452C-BBFE-F805E70DBDD6}" type="presParOf" srcId="{CAFDD673-6016-436A-9D1D-00B34E7AC9F9}" destId="{D96814C9-2AE3-4459-B55F-EDC664B8354C}" srcOrd="0" destOrd="0" presId="urn:microsoft.com/office/officeart/2005/8/layout/lProcess3"/>
    <dgm:cxn modelId="{9488A6FD-5C46-40DE-8CEA-FBAD59897EA8}" type="presParOf" srcId="{E72269EE-FA45-4711-ACD9-28D4BC31F822}" destId="{DA9BE65F-CCB0-4B21-861E-1393A5C583EF}" srcOrd="3" destOrd="0" presId="urn:microsoft.com/office/officeart/2005/8/layout/lProcess3"/>
    <dgm:cxn modelId="{245CCCE2-7E6C-4B23-968D-5D2D04FEEF65}" type="presParOf" srcId="{E72269EE-FA45-4711-ACD9-28D4BC31F822}" destId="{98A6E1A9-DA1B-4541-905F-E8B55CF32707}" srcOrd="4" destOrd="0" presId="urn:microsoft.com/office/officeart/2005/8/layout/lProcess3"/>
    <dgm:cxn modelId="{F47FEDBE-7FB5-4977-8DB9-F0BA51C431C5}" type="presParOf" srcId="{98A6E1A9-DA1B-4541-905F-E8B55CF32707}" destId="{D6B75102-1FCF-4B34-9FCA-9CB2E914323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46C474-6EB7-4BC3-BB68-28317A9ED47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5FBE10-01B3-47A7-9E50-DEBACEBB5B93}">
      <dgm:prSet custT="1"/>
      <dgm:spPr>
        <a:ln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3300" dirty="0">
              <a:solidFill>
                <a:schemeClr val="bg1">
                  <a:lumMod val="65000"/>
                </a:schemeClr>
              </a:solidFill>
              <a:latin typeface="+mn-lt"/>
            </a:rPr>
            <a:t>Question and Answers</a:t>
          </a:r>
        </a:p>
      </dgm:t>
    </dgm:pt>
    <dgm:pt modelId="{259618EC-44FF-405B-BBDB-E9612416B348}" type="parTrans" cxnId="{9BB59148-9604-4971-AF71-B947FB122B04}">
      <dgm:prSet/>
      <dgm:spPr/>
      <dgm:t>
        <a:bodyPr/>
        <a:lstStyle/>
        <a:p>
          <a:endParaRPr lang="en-US"/>
        </a:p>
      </dgm:t>
    </dgm:pt>
    <dgm:pt modelId="{46DC5308-9F0B-4D46-BF29-3C0A592ECFB4}" type="sibTrans" cxnId="{9BB59148-9604-4971-AF71-B947FB122B04}">
      <dgm:prSet/>
      <dgm:spPr/>
      <dgm:t>
        <a:bodyPr/>
        <a:lstStyle/>
        <a:p>
          <a:endParaRPr lang="en-US"/>
        </a:p>
      </dgm:t>
    </dgm:pt>
    <dgm:pt modelId="{CD97704E-4CA1-437C-BA43-B8B6F60F75F4}">
      <dgm:prSet custT="1"/>
      <dgm:spPr>
        <a:ln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3300" dirty="0">
              <a:solidFill>
                <a:schemeClr val="bg1">
                  <a:lumMod val="65000"/>
                </a:schemeClr>
              </a:solidFill>
              <a:latin typeface="+mn-lt"/>
            </a:rPr>
            <a:t>Approval Service</a:t>
          </a:r>
        </a:p>
      </dgm:t>
    </dgm:pt>
    <dgm:pt modelId="{0279D9D9-6194-4870-83FF-BC98184BE147}" type="sibTrans" cxnId="{F7EE3495-5E66-4525-B1CD-4123D37993C4}">
      <dgm:prSet/>
      <dgm:spPr/>
      <dgm:t>
        <a:bodyPr/>
        <a:lstStyle/>
        <a:p>
          <a:endParaRPr lang="en-US"/>
        </a:p>
      </dgm:t>
    </dgm:pt>
    <dgm:pt modelId="{A2E97291-D453-480D-886E-B27E31D8931D}" type="parTrans" cxnId="{F7EE3495-5E66-4525-B1CD-4123D37993C4}">
      <dgm:prSet/>
      <dgm:spPr/>
      <dgm:t>
        <a:bodyPr/>
        <a:lstStyle/>
        <a:p>
          <a:endParaRPr lang="en-US"/>
        </a:p>
      </dgm:t>
    </dgm:pt>
    <dgm:pt modelId="{1C309363-36EB-4C43-997A-1FDF4F5C1CDA}">
      <dgm:prSet custT="1"/>
      <dgm:spPr>
        <a:ln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3300" dirty="0">
              <a:latin typeface="+mn-lt"/>
            </a:rPr>
            <a:t>4 Eye Verification</a:t>
          </a:r>
        </a:p>
      </dgm:t>
    </dgm:pt>
    <dgm:pt modelId="{E3C5E15F-352C-46F8-8746-6CFF655D55E7}" type="parTrans" cxnId="{B04C6AB2-F1B3-4925-A783-5C76C5DDC806}">
      <dgm:prSet/>
      <dgm:spPr/>
      <dgm:t>
        <a:bodyPr/>
        <a:lstStyle/>
        <a:p>
          <a:endParaRPr lang="en-US"/>
        </a:p>
      </dgm:t>
    </dgm:pt>
    <dgm:pt modelId="{A385EBC6-1128-41FD-A144-569A230DA7F3}" type="sibTrans" cxnId="{B04C6AB2-F1B3-4925-A783-5C76C5DDC806}">
      <dgm:prSet/>
      <dgm:spPr/>
      <dgm:t>
        <a:bodyPr/>
        <a:lstStyle/>
        <a:p>
          <a:endParaRPr lang="en-US"/>
        </a:p>
      </dgm:t>
    </dgm:pt>
    <dgm:pt modelId="{E72269EE-FA45-4711-ACD9-28D4BC31F822}" type="pres">
      <dgm:prSet presAssocID="{7046C474-6EB7-4BC3-BB68-28317A9ED47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F6C2C576-8DD2-4F93-9D2B-A181F3A9C82E}" type="pres">
      <dgm:prSet presAssocID="{CD97704E-4CA1-437C-BA43-B8B6F60F75F4}" presName="horFlow" presStyleCnt="0"/>
      <dgm:spPr/>
    </dgm:pt>
    <dgm:pt modelId="{4305DEDA-6092-4FA4-A1EC-B32EC40096C2}" type="pres">
      <dgm:prSet presAssocID="{CD97704E-4CA1-437C-BA43-B8B6F60F75F4}" presName="bigChev" presStyleLbl="node1" presStyleIdx="0" presStyleCnt="3" custScaleX="365062" custLinFactNeighborX="-4933" custLinFactNeighborY="-445"/>
      <dgm:spPr/>
    </dgm:pt>
    <dgm:pt modelId="{AEC25E28-3382-433F-866E-FCC7B20D17AF}" type="pres">
      <dgm:prSet presAssocID="{CD97704E-4CA1-437C-BA43-B8B6F60F75F4}" presName="vSp" presStyleCnt="0"/>
      <dgm:spPr/>
    </dgm:pt>
    <dgm:pt modelId="{CAFDD673-6016-436A-9D1D-00B34E7AC9F9}" type="pres">
      <dgm:prSet presAssocID="{1C309363-36EB-4C43-997A-1FDF4F5C1CDA}" presName="horFlow" presStyleCnt="0"/>
      <dgm:spPr/>
    </dgm:pt>
    <dgm:pt modelId="{D96814C9-2AE3-4459-B55F-EDC664B8354C}" type="pres">
      <dgm:prSet presAssocID="{1C309363-36EB-4C43-997A-1FDF4F5C1CDA}" presName="bigChev" presStyleLbl="node1" presStyleIdx="1" presStyleCnt="3" custScaleX="365062"/>
      <dgm:spPr/>
    </dgm:pt>
    <dgm:pt modelId="{DA9BE65F-CCB0-4B21-861E-1393A5C583EF}" type="pres">
      <dgm:prSet presAssocID="{1C309363-36EB-4C43-997A-1FDF4F5C1CDA}" presName="vSp" presStyleCnt="0"/>
      <dgm:spPr/>
    </dgm:pt>
    <dgm:pt modelId="{98A6E1A9-DA1B-4541-905F-E8B55CF32707}" type="pres">
      <dgm:prSet presAssocID="{DA5FBE10-01B3-47A7-9E50-DEBACEBB5B93}" presName="horFlow" presStyleCnt="0"/>
      <dgm:spPr/>
    </dgm:pt>
    <dgm:pt modelId="{D6B75102-1FCF-4B34-9FCA-9CB2E914323F}" type="pres">
      <dgm:prSet presAssocID="{DA5FBE10-01B3-47A7-9E50-DEBACEBB5B93}" presName="bigChev" presStyleLbl="node1" presStyleIdx="2" presStyleCnt="3" custScaleX="365062"/>
      <dgm:spPr/>
    </dgm:pt>
  </dgm:ptLst>
  <dgm:cxnLst>
    <dgm:cxn modelId="{0B1ACE19-E53B-4957-9B66-613EE658DB00}" type="presOf" srcId="{CD97704E-4CA1-437C-BA43-B8B6F60F75F4}" destId="{4305DEDA-6092-4FA4-A1EC-B32EC40096C2}" srcOrd="0" destOrd="0" presId="urn:microsoft.com/office/officeart/2005/8/layout/lProcess3"/>
    <dgm:cxn modelId="{9BB59148-9604-4971-AF71-B947FB122B04}" srcId="{7046C474-6EB7-4BC3-BB68-28317A9ED478}" destId="{DA5FBE10-01B3-47A7-9E50-DEBACEBB5B93}" srcOrd="2" destOrd="0" parTransId="{259618EC-44FF-405B-BBDB-E9612416B348}" sibTransId="{46DC5308-9F0B-4D46-BF29-3C0A592ECFB4}"/>
    <dgm:cxn modelId="{0D49E773-87C9-4D19-B696-B0D5F9E452D8}" type="presOf" srcId="{1C309363-36EB-4C43-997A-1FDF4F5C1CDA}" destId="{D96814C9-2AE3-4459-B55F-EDC664B8354C}" srcOrd="0" destOrd="0" presId="urn:microsoft.com/office/officeart/2005/8/layout/lProcess3"/>
    <dgm:cxn modelId="{50120D57-4DEA-4BF6-A9F4-233731E05E08}" type="presOf" srcId="{DA5FBE10-01B3-47A7-9E50-DEBACEBB5B93}" destId="{D6B75102-1FCF-4B34-9FCA-9CB2E914323F}" srcOrd="0" destOrd="0" presId="urn:microsoft.com/office/officeart/2005/8/layout/lProcess3"/>
    <dgm:cxn modelId="{F7EE3495-5E66-4525-B1CD-4123D37993C4}" srcId="{7046C474-6EB7-4BC3-BB68-28317A9ED478}" destId="{CD97704E-4CA1-437C-BA43-B8B6F60F75F4}" srcOrd="0" destOrd="0" parTransId="{A2E97291-D453-480D-886E-B27E31D8931D}" sibTransId="{0279D9D9-6194-4870-83FF-BC98184BE147}"/>
    <dgm:cxn modelId="{B04C6AB2-F1B3-4925-A783-5C76C5DDC806}" srcId="{7046C474-6EB7-4BC3-BB68-28317A9ED478}" destId="{1C309363-36EB-4C43-997A-1FDF4F5C1CDA}" srcOrd="1" destOrd="0" parTransId="{E3C5E15F-352C-46F8-8746-6CFF655D55E7}" sibTransId="{A385EBC6-1128-41FD-A144-569A230DA7F3}"/>
    <dgm:cxn modelId="{C3718FB8-48E7-4E1E-851D-903197B208FF}" type="presOf" srcId="{7046C474-6EB7-4BC3-BB68-28317A9ED478}" destId="{E72269EE-FA45-4711-ACD9-28D4BC31F822}" srcOrd="0" destOrd="0" presId="urn:microsoft.com/office/officeart/2005/8/layout/lProcess3"/>
    <dgm:cxn modelId="{7C20C0FE-F14F-4C42-B445-DA6D2E2E080B}" type="presParOf" srcId="{E72269EE-FA45-4711-ACD9-28D4BC31F822}" destId="{F6C2C576-8DD2-4F93-9D2B-A181F3A9C82E}" srcOrd="0" destOrd="0" presId="urn:microsoft.com/office/officeart/2005/8/layout/lProcess3"/>
    <dgm:cxn modelId="{2A5A673A-32A1-4751-A9A1-FB92494449A6}" type="presParOf" srcId="{F6C2C576-8DD2-4F93-9D2B-A181F3A9C82E}" destId="{4305DEDA-6092-4FA4-A1EC-B32EC40096C2}" srcOrd="0" destOrd="0" presId="urn:microsoft.com/office/officeart/2005/8/layout/lProcess3"/>
    <dgm:cxn modelId="{92BD797E-7878-4E28-B25E-65C1FD4C8433}" type="presParOf" srcId="{E72269EE-FA45-4711-ACD9-28D4BC31F822}" destId="{AEC25E28-3382-433F-866E-FCC7B20D17AF}" srcOrd="1" destOrd="0" presId="urn:microsoft.com/office/officeart/2005/8/layout/lProcess3"/>
    <dgm:cxn modelId="{1A20BDB5-FC61-49C9-BE2C-9BC130206B1D}" type="presParOf" srcId="{E72269EE-FA45-4711-ACD9-28D4BC31F822}" destId="{CAFDD673-6016-436A-9D1D-00B34E7AC9F9}" srcOrd="2" destOrd="0" presId="urn:microsoft.com/office/officeart/2005/8/layout/lProcess3"/>
    <dgm:cxn modelId="{E2595424-1A62-42D0-A5B6-77B19F8C817E}" type="presParOf" srcId="{CAFDD673-6016-436A-9D1D-00B34E7AC9F9}" destId="{D96814C9-2AE3-4459-B55F-EDC664B8354C}" srcOrd="0" destOrd="0" presId="urn:microsoft.com/office/officeart/2005/8/layout/lProcess3"/>
    <dgm:cxn modelId="{90D30392-D92E-4780-B8D3-D285BD852C39}" type="presParOf" srcId="{E72269EE-FA45-4711-ACD9-28D4BC31F822}" destId="{DA9BE65F-CCB0-4B21-861E-1393A5C583EF}" srcOrd="3" destOrd="0" presId="urn:microsoft.com/office/officeart/2005/8/layout/lProcess3"/>
    <dgm:cxn modelId="{8FF8D3CD-19E6-44BC-8E87-3F8A2384B6AC}" type="presParOf" srcId="{E72269EE-FA45-4711-ACD9-28D4BC31F822}" destId="{98A6E1A9-DA1B-4541-905F-E8B55CF32707}" srcOrd="4" destOrd="0" presId="urn:microsoft.com/office/officeart/2005/8/layout/lProcess3"/>
    <dgm:cxn modelId="{1391F54C-CC84-45ED-A726-065B122464A8}" type="presParOf" srcId="{98A6E1A9-DA1B-4541-905F-E8B55CF32707}" destId="{D6B75102-1FCF-4B34-9FCA-9CB2E914323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D9DA94-6BE6-410F-88A7-38631C7B3656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17F818-2178-412A-BEE0-BFDF20859DF5}">
      <dgm:prSet phldrT="[Text]" custT="1"/>
      <dgm:spPr>
        <a:ln>
          <a:solidFill>
            <a:schemeClr val="tx1"/>
          </a:solidFill>
        </a:ln>
        <a:effectLst>
          <a:glow rad="101600">
            <a:schemeClr val="bg1">
              <a:alpha val="40000"/>
            </a:schemeClr>
          </a:glow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1</a:t>
          </a:r>
        </a:p>
      </dgm:t>
    </dgm:pt>
    <dgm:pt modelId="{3D34B141-F07C-4019-8F15-6CF1E7E54646}" type="parTrans" cxnId="{0ED632D0-0C08-4DDC-A540-57F3BD7ED78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CAC25A5-40E9-484E-90AC-CBB0F4E3F3E2}" type="sibTrans" cxnId="{0ED632D0-0C08-4DDC-A540-57F3BD7ED78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61EAA0B-912D-4930-A700-FFBD0A4B797C}">
      <dgm:prSet phldrT="[Text]" custT="1"/>
      <dgm:spPr>
        <a:solidFill>
          <a:srgbClr val="92D050">
            <a:alpha val="90000"/>
          </a:srgbClr>
        </a:solidFill>
        <a:ln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 anchor="ctr"/>
        <a:lstStyle/>
        <a:p>
          <a:pPr algn="l"/>
          <a:r>
            <a:rPr lang="en-US" sz="2000" dirty="0">
              <a:solidFill>
                <a:schemeClr val="tx1"/>
              </a:solidFill>
            </a:rPr>
            <a:t>If 4-Eye Verification is needed, a new work list item is created</a:t>
          </a:r>
        </a:p>
      </dgm:t>
    </dgm:pt>
    <dgm:pt modelId="{929E34BA-A322-4E29-ADAB-D283A435332F}" type="parTrans" cxnId="{52124F38-D7E1-4FD2-9FBC-080E1ED6B41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20DBAEA-5134-43B6-97FD-ACD3D858D767}" type="sibTrans" cxnId="{52124F38-D7E1-4FD2-9FBC-080E1ED6B41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CFABFB7-C798-4C7C-90AA-5F9728EC1E29}">
      <dgm:prSet phldrT="[Text]" custT="1"/>
      <dgm:spPr>
        <a:solidFill>
          <a:schemeClr val="accent1">
            <a:alpha val="90000"/>
          </a:schemeClr>
        </a:solidFill>
        <a:ln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 anchor="ctr"/>
        <a:lstStyle/>
        <a:p>
          <a:pPr algn="ctr"/>
          <a:r>
            <a:rPr lang="en-US" sz="1800" dirty="0">
              <a:solidFill>
                <a:schemeClr val="tx1"/>
              </a:solidFill>
            </a:rPr>
            <a:t>2</a:t>
          </a:r>
        </a:p>
      </dgm:t>
    </dgm:pt>
    <dgm:pt modelId="{4663BD86-B1F3-42D3-BDB3-40DCF18912FE}" type="parTrans" cxnId="{197E1DC8-525C-497F-9082-BE83CE9C4D1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C569F21-1BFB-4D17-8CF4-30D8C988BF4C}" type="sibTrans" cxnId="{197E1DC8-525C-497F-9082-BE83CE9C4D1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5370901-1920-4773-A32A-7CE88B04F62F}">
      <dgm:prSet phldrT="[Text]" custT="1"/>
      <dgm:spPr>
        <a:solidFill>
          <a:srgbClr val="92D050">
            <a:alpha val="90000"/>
          </a:srgbClr>
        </a:solidFill>
        <a:ln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pPr algn="l"/>
          <a:r>
            <a:rPr lang="en-US" sz="2000" dirty="0">
              <a:solidFill>
                <a:schemeClr val="tx1"/>
              </a:solidFill>
            </a:rPr>
            <a:t>If user approves the changes, the payment process resumes and the status of the WLI will be updated to “Completed”,</a:t>
          </a:r>
        </a:p>
      </dgm:t>
    </dgm:pt>
    <dgm:pt modelId="{41BC3B7E-8D08-46A3-9FDA-3EE68FC22EC5}" type="parTrans" cxnId="{41299533-B322-4E8C-883E-3885EB9AD3B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94A18C9-38FE-4CFE-8CEC-7BE2994C7273}" type="sibTrans" cxnId="{41299533-B322-4E8C-883E-3885EB9AD3B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87A39-C0D6-4D35-9636-65442426A162}">
      <dgm:prSet phldrT="[Text]" custT="1"/>
      <dgm:spPr>
        <a:solidFill>
          <a:srgbClr val="92D050">
            <a:alpha val="90000"/>
          </a:srgbClr>
        </a:solidFill>
        <a:ln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 anchor="ctr"/>
        <a:lstStyle/>
        <a:p>
          <a:pPr algn="l"/>
          <a:r>
            <a:rPr lang="en-US" sz="2000">
              <a:solidFill>
                <a:schemeClr val="tx1"/>
              </a:solidFill>
            </a:rPr>
            <a:t>else the payment process continues.</a:t>
          </a:r>
          <a:endParaRPr lang="en-US" sz="2000" dirty="0">
            <a:solidFill>
              <a:schemeClr val="tx1"/>
            </a:solidFill>
          </a:endParaRPr>
        </a:p>
      </dgm:t>
    </dgm:pt>
    <dgm:pt modelId="{20AFEA4B-BC35-41FA-99E4-8796ABE580E2}" type="parTrans" cxnId="{3B87CAAB-372B-4481-A59F-D7957AFFC141}">
      <dgm:prSet/>
      <dgm:spPr/>
      <dgm:t>
        <a:bodyPr/>
        <a:lstStyle/>
        <a:p>
          <a:endParaRPr lang="en-US"/>
        </a:p>
      </dgm:t>
    </dgm:pt>
    <dgm:pt modelId="{A4825003-526D-4866-B07F-EED813DA8E4E}" type="sibTrans" cxnId="{3B87CAAB-372B-4481-A59F-D7957AFFC141}">
      <dgm:prSet/>
      <dgm:spPr/>
      <dgm:t>
        <a:bodyPr/>
        <a:lstStyle/>
        <a:p>
          <a:endParaRPr lang="en-US"/>
        </a:p>
      </dgm:t>
    </dgm:pt>
    <dgm:pt modelId="{3AE78674-4AE8-449D-87BE-515FA34308FB}">
      <dgm:prSet phldrT="[Text]" custT="1"/>
      <dgm:spPr>
        <a:solidFill>
          <a:srgbClr val="92D050">
            <a:alpha val="90000"/>
          </a:srgbClr>
        </a:solidFill>
        <a:ln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pPr algn="l"/>
          <a:r>
            <a:rPr lang="en-US" sz="2000" dirty="0">
              <a:solidFill>
                <a:schemeClr val="tx1"/>
              </a:solidFill>
            </a:rPr>
            <a:t>else payment goes back to same state in the flow as it was </a:t>
          </a:r>
          <a:r>
            <a:rPr lang="en-US" sz="2000" b="0" dirty="0">
              <a:solidFill>
                <a:schemeClr val="tx1"/>
              </a:solidFill>
            </a:rPr>
            <a:t>pre-4EV</a:t>
          </a:r>
          <a:r>
            <a:rPr lang="en-US" sz="2000" b="1" dirty="0">
              <a:solidFill>
                <a:schemeClr val="tx1"/>
              </a:solidFill>
            </a:rPr>
            <a:t> </a:t>
          </a:r>
          <a:r>
            <a:rPr lang="en-US" sz="2000" dirty="0">
              <a:solidFill>
                <a:schemeClr val="tx1"/>
              </a:solidFill>
            </a:rPr>
            <a:t>and the status of the previous WLI is set to “Completed”.</a:t>
          </a:r>
        </a:p>
      </dgm:t>
    </dgm:pt>
    <dgm:pt modelId="{B451A820-CE7D-4233-9DE8-8402C1C10C47}" type="parTrans" cxnId="{172C9BCB-614A-479B-846D-9868B9B42FDE}">
      <dgm:prSet/>
      <dgm:spPr/>
      <dgm:t>
        <a:bodyPr/>
        <a:lstStyle/>
        <a:p>
          <a:endParaRPr lang="en-US"/>
        </a:p>
      </dgm:t>
    </dgm:pt>
    <dgm:pt modelId="{6A5B432A-A53D-4ED9-874B-226A069EFC7C}" type="sibTrans" cxnId="{172C9BCB-614A-479B-846D-9868B9B42FDE}">
      <dgm:prSet/>
      <dgm:spPr/>
      <dgm:t>
        <a:bodyPr/>
        <a:lstStyle/>
        <a:p>
          <a:endParaRPr lang="en-US"/>
        </a:p>
      </dgm:t>
    </dgm:pt>
    <dgm:pt modelId="{6F223C53-E3F2-4501-A870-CAA7F46B9F44}" type="pres">
      <dgm:prSet presAssocID="{4FD9DA94-6BE6-410F-88A7-38631C7B3656}" presName="linearFlow" presStyleCnt="0">
        <dgm:presLayoutVars>
          <dgm:dir/>
          <dgm:animLvl val="lvl"/>
          <dgm:resizeHandles val="exact"/>
        </dgm:presLayoutVars>
      </dgm:prSet>
      <dgm:spPr/>
    </dgm:pt>
    <dgm:pt modelId="{F84D37CC-204D-4A9D-B823-AE9BC4315CB7}" type="pres">
      <dgm:prSet presAssocID="{4317F818-2178-412A-BEE0-BFDF20859DF5}" presName="composite" presStyleCnt="0"/>
      <dgm:spPr/>
    </dgm:pt>
    <dgm:pt modelId="{65194088-D93C-48D2-B01F-3D67A0DDA0B9}" type="pres">
      <dgm:prSet presAssocID="{4317F818-2178-412A-BEE0-BFDF20859DF5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AFBC4C9D-1166-4D20-B9A1-38E3914588EB}" type="pres">
      <dgm:prSet presAssocID="{4317F818-2178-412A-BEE0-BFDF20859DF5}" presName="descendantText" presStyleLbl="alignAcc1" presStyleIdx="0" presStyleCnt="2">
        <dgm:presLayoutVars>
          <dgm:bulletEnabled val="1"/>
        </dgm:presLayoutVars>
      </dgm:prSet>
      <dgm:spPr/>
    </dgm:pt>
    <dgm:pt modelId="{319B6893-ED78-4B6B-A5EF-2E49239CA6A7}" type="pres">
      <dgm:prSet presAssocID="{DCAC25A5-40E9-484E-90AC-CBB0F4E3F3E2}" presName="sp" presStyleCnt="0"/>
      <dgm:spPr/>
    </dgm:pt>
    <dgm:pt modelId="{7508AF42-C892-413B-AB94-865379CF73DC}" type="pres">
      <dgm:prSet presAssocID="{7CFABFB7-C798-4C7C-90AA-5F9728EC1E29}" presName="composite" presStyleCnt="0"/>
      <dgm:spPr/>
    </dgm:pt>
    <dgm:pt modelId="{C60400E6-B925-46C6-B1A6-9189DAAC1421}" type="pres">
      <dgm:prSet presAssocID="{7CFABFB7-C798-4C7C-90AA-5F9728EC1E29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CED687B7-BA53-4A9B-A3A6-5F5A24FF4D87}" type="pres">
      <dgm:prSet presAssocID="{7CFABFB7-C798-4C7C-90AA-5F9728EC1E29}" presName="descendantText" presStyleLbl="alignAcc1" presStyleIdx="1" presStyleCnt="2" custScaleY="142497">
        <dgm:presLayoutVars>
          <dgm:bulletEnabled val="1"/>
        </dgm:presLayoutVars>
      </dgm:prSet>
      <dgm:spPr/>
    </dgm:pt>
  </dgm:ptLst>
  <dgm:cxnLst>
    <dgm:cxn modelId="{41299533-B322-4E8C-883E-3885EB9AD3B5}" srcId="{7CFABFB7-C798-4C7C-90AA-5F9728EC1E29}" destId="{15370901-1920-4773-A32A-7CE88B04F62F}" srcOrd="0" destOrd="0" parTransId="{41BC3B7E-8D08-46A3-9FDA-3EE68FC22EC5}" sibTransId="{194A18C9-38FE-4CFE-8CEC-7BE2994C7273}"/>
    <dgm:cxn modelId="{52124F38-D7E1-4FD2-9FBC-080E1ED6B416}" srcId="{4317F818-2178-412A-BEE0-BFDF20859DF5}" destId="{A61EAA0B-912D-4930-A700-FFBD0A4B797C}" srcOrd="0" destOrd="0" parTransId="{929E34BA-A322-4E29-ADAB-D283A435332F}" sibTransId="{C20DBAEA-5134-43B6-97FD-ACD3D858D767}"/>
    <dgm:cxn modelId="{6D8A9E6F-48EA-4821-B613-A76A67DDE030}" type="presOf" srcId="{3AE78674-4AE8-449D-87BE-515FA34308FB}" destId="{CED687B7-BA53-4A9B-A3A6-5F5A24FF4D87}" srcOrd="0" destOrd="1" presId="urn:microsoft.com/office/officeart/2005/8/layout/chevron2"/>
    <dgm:cxn modelId="{7C0D5F51-8A5F-4681-BB69-63486115E2A6}" type="presOf" srcId="{D6087A39-C0D6-4D35-9636-65442426A162}" destId="{AFBC4C9D-1166-4D20-B9A1-38E3914588EB}" srcOrd="0" destOrd="1" presId="urn:microsoft.com/office/officeart/2005/8/layout/chevron2"/>
    <dgm:cxn modelId="{7122707B-BFF0-4236-8264-87CD65D56AF9}" type="presOf" srcId="{4317F818-2178-412A-BEE0-BFDF20859DF5}" destId="{65194088-D93C-48D2-B01F-3D67A0DDA0B9}" srcOrd="0" destOrd="0" presId="urn:microsoft.com/office/officeart/2005/8/layout/chevron2"/>
    <dgm:cxn modelId="{4A8B0293-E835-49A3-BEF3-F6A688F4719C}" type="presOf" srcId="{A61EAA0B-912D-4930-A700-FFBD0A4B797C}" destId="{AFBC4C9D-1166-4D20-B9A1-38E3914588EB}" srcOrd="0" destOrd="0" presId="urn:microsoft.com/office/officeart/2005/8/layout/chevron2"/>
    <dgm:cxn modelId="{7A30EBA8-55B4-49F4-BF4E-B2B08B175861}" type="presOf" srcId="{4FD9DA94-6BE6-410F-88A7-38631C7B3656}" destId="{6F223C53-E3F2-4501-A870-CAA7F46B9F44}" srcOrd="0" destOrd="0" presId="urn:microsoft.com/office/officeart/2005/8/layout/chevron2"/>
    <dgm:cxn modelId="{3B87CAAB-372B-4481-A59F-D7957AFFC141}" srcId="{4317F818-2178-412A-BEE0-BFDF20859DF5}" destId="{D6087A39-C0D6-4D35-9636-65442426A162}" srcOrd="1" destOrd="0" parTransId="{20AFEA4B-BC35-41FA-99E4-8796ABE580E2}" sibTransId="{A4825003-526D-4866-B07F-EED813DA8E4E}"/>
    <dgm:cxn modelId="{51F4A0BD-6616-4151-A482-6A12460A0682}" type="presOf" srcId="{7CFABFB7-C798-4C7C-90AA-5F9728EC1E29}" destId="{C60400E6-B925-46C6-B1A6-9189DAAC1421}" srcOrd="0" destOrd="0" presId="urn:microsoft.com/office/officeart/2005/8/layout/chevron2"/>
    <dgm:cxn modelId="{197E1DC8-525C-497F-9082-BE83CE9C4D1F}" srcId="{4FD9DA94-6BE6-410F-88A7-38631C7B3656}" destId="{7CFABFB7-C798-4C7C-90AA-5F9728EC1E29}" srcOrd="1" destOrd="0" parTransId="{4663BD86-B1F3-42D3-BDB3-40DCF18912FE}" sibTransId="{6C569F21-1BFB-4D17-8CF4-30D8C988BF4C}"/>
    <dgm:cxn modelId="{172C9BCB-614A-479B-846D-9868B9B42FDE}" srcId="{7CFABFB7-C798-4C7C-90AA-5F9728EC1E29}" destId="{3AE78674-4AE8-449D-87BE-515FA34308FB}" srcOrd="1" destOrd="0" parTransId="{B451A820-CE7D-4233-9DE8-8402C1C10C47}" sibTransId="{6A5B432A-A53D-4ED9-874B-226A069EFC7C}"/>
    <dgm:cxn modelId="{0ED632D0-0C08-4DDC-A540-57F3BD7ED78B}" srcId="{4FD9DA94-6BE6-410F-88A7-38631C7B3656}" destId="{4317F818-2178-412A-BEE0-BFDF20859DF5}" srcOrd="0" destOrd="0" parTransId="{3D34B141-F07C-4019-8F15-6CF1E7E54646}" sibTransId="{DCAC25A5-40E9-484E-90AC-CBB0F4E3F3E2}"/>
    <dgm:cxn modelId="{3C24BEDE-7F22-47D2-B89E-FBE471A5A53A}" type="presOf" srcId="{15370901-1920-4773-A32A-7CE88B04F62F}" destId="{CED687B7-BA53-4A9B-A3A6-5F5A24FF4D87}" srcOrd="0" destOrd="0" presId="urn:microsoft.com/office/officeart/2005/8/layout/chevron2"/>
    <dgm:cxn modelId="{A87697B2-87D6-45F2-98DD-9E6CA188649B}" type="presParOf" srcId="{6F223C53-E3F2-4501-A870-CAA7F46B9F44}" destId="{F84D37CC-204D-4A9D-B823-AE9BC4315CB7}" srcOrd="0" destOrd="0" presId="urn:microsoft.com/office/officeart/2005/8/layout/chevron2"/>
    <dgm:cxn modelId="{1FD6E5AA-684E-4B02-95ED-31F016395DAC}" type="presParOf" srcId="{F84D37CC-204D-4A9D-B823-AE9BC4315CB7}" destId="{65194088-D93C-48D2-B01F-3D67A0DDA0B9}" srcOrd="0" destOrd="0" presId="urn:microsoft.com/office/officeart/2005/8/layout/chevron2"/>
    <dgm:cxn modelId="{7AC598C8-A071-4E36-BB34-1A455E16EDEC}" type="presParOf" srcId="{F84D37CC-204D-4A9D-B823-AE9BC4315CB7}" destId="{AFBC4C9D-1166-4D20-B9A1-38E3914588EB}" srcOrd="1" destOrd="0" presId="urn:microsoft.com/office/officeart/2005/8/layout/chevron2"/>
    <dgm:cxn modelId="{339B6246-798C-4755-9430-D38EEC89D5B3}" type="presParOf" srcId="{6F223C53-E3F2-4501-A870-CAA7F46B9F44}" destId="{319B6893-ED78-4B6B-A5EF-2E49239CA6A7}" srcOrd="1" destOrd="0" presId="urn:microsoft.com/office/officeart/2005/8/layout/chevron2"/>
    <dgm:cxn modelId="{73356EEC-036C-4001-B659-1BC822C70081}" type="presParOf" srcId="{6F223C53-E3F2-4501-A870-CAA7F46B9F44}" destId="{7508AF42-C892-413B-AB94-865379CF73DC}" srcOrd="2" destOrd="0" presId="urn:microsoft.com/office/officeart/2005/8/layout/chevron2"/>
    <dgm:cxn modelId="{CFE561A8-B3F9-4ECB-A908-62B418C87BAB}" type="presParOf" srcId="{7508AF42-C892-413B-AB94-865379CF73DC}" destId="{C60400E6-B925-46C6-B1A6-9189DAAC1421}" srcOrd="0" destOrd="0" presId="urn:microsoft.com/office/officeart/2005/8/layout/chevron2"/>
    <dgm:cxn modelId="{E994D0F2-E06D-4DC0-9BDF-02EB349BE578}" type="presParOf" srcId="{7508AF42-C892-413B-AB94-865379CF73DC}" destId="{CED687B7-BA53-4A9B-A3A6-5F5A24FF4D87}" srcOrd="1" destOrd="0" presId="urn:microsoft.com/office/officeart/2005/8/layout/chevron2"/>
  </dgm:cxnLst>
  <dgm:bg>
    <a:effectLst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5DEDA-6092-4FA4-A1EC-B32EC40096C2}">
      <dsp:nvSpPr>
        <dsp:cNvPr id="0" name=""/>
        <dsp:cNvSpPr/>
      </dsp:nvSpPr>
      <dsp:spPr>
        <a:xfrm>
          <a:off x="0" y="544977"/>
          <a:ext cx="7992879" cy="875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+mn-lt"/>
            </a:rPr>
            <a:t>Approval Service</a:t>
          </a:r>
        </a:p>
      </dsp:txBody>
      <dsp:txXfrm>
        <a:off x="437892" y="544977"/>
        <a:ext cx="7117096" cy="875783"/>
      </dsp:txXfrm>
    </dsp:sp>
    <dsp:sp modelId="{D96814C9-2AE3-4459-B55F-EDC664B8354C}">
      <dsp:nvSpPr>
        <dsp:cNvPr id="0" name=""/>
        <dsp:cNvSpPr/>
      </dsp:nvSpPr>
      <dsp:spPr>
        <a:xfrm>
          <a:off x="4" y="1547267"/>
          <a:ext cx="7992879" cy="875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+mn-lt"/>
            </a:rPr>
            <a:t>4 Eye Verification</a:t>
          </a:r>
        </a:p>
      </dsp:txBody>
      <dsp:txXfrm>
        <a:off x="437896" y="1547267"/>
        <a:ext cx="7117096" cy="875783"/>
      </dsp:txXfrm>
    </dsp:sp>
    <dsp:sp modelId="{D6B75102-1FCF-4B34-9FCA-9CB2E914323F}">
      <dsp:nvSpPr>
        <dsp:cNvPr id="0" name=""/>
        <dsp:cNvSpPr/>
      </dsp:nvSpPr>
      <dsp:spPr>
        <a:xfrm>
          <a:off x="4" y="2545660"/>
          <a:ext cx="7992879" cy="875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+mn-lt"/>
            </a:rPr>
            <a:t>Question and Answers</a:t>
          </a:r>
        </a:p>
      </dsp:txBody>
      <dsp:txXfrm>
        <a:off x="437896" y="2545660"/>
        <a:ext cx="7117096" cy="875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5DEDA-6092-4FA4-A1EC-B32EC40096C2}">
      <dsp:nvSpPr>
        <dsp:cNvPr id="0" name=""/>
        <dsp:cNvSpPr/>
      </dsp:nvSpPr>
      <dsp:spPr>
        <a:xfrm>
          <a:off x="0" y="544977"/>
          <a:ext cx="7992879" cy="875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+mn-lt"/>
            </a:rPr>
            <a:t>Approval Service</a:t>
          </a:r>
        </a:p>
      </dsp:txBody>
      <dsp:txXfrm>
        <a:off x="437892" y="544977"/>
        <a:ext cx="7117096" cy="875783"/>
      </dsp:txXfrm>
    </dsp:sp>
    <dsp:sp modelId="{D96814C9-2AE3-4459-B55F-EDC664B8354C}">
      <dsp:nvSpPr>
        <dsp:cNvPr id="0" name=""/>
        <dsp:cNvSpPr/>
      </dsp:nvSpPr>
      <dsp:spPr>
        <a:xfrm>
          <a:off x="4" y="1547267"/>
          <a:ext cx="7992879" cy="875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>
                  <a:lumMod val="65000"/>
                </a:schemeClr>
              </a:solidFill>
              <a:latin typeface="+mn-lt"/>
            </a:rPr>
            <a:t>4 Eye Verification</a:t>
          </a:r>
        </a:p>
      </dsp:txBody>
      <dsp:txXfrm>
        <a:off x="437896" y="1547267"/>
        <a:ext cx="7117096" cy="875783"/>
      </dsp:txXfrm>
    </dsp:sp>
    <dsp:sp modelId="{D6B75102-1FCF-4B34-9FCA-9CB2E914323F}">
      <dsp:nvSpPr>
        <dsp:cNvPr id="0" name=""/>
        <dsp:cNvSpPr/>
      </dsp:nvSpPr>
      <dsp:spPr>
        <a:xfrm>
          <a:off x="4" y="2545660"/>
          <a:ext cx="7992879" cy="875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>
                  <a:lumMod val="65000"/>
                </a:schemeClr>
              </a:solidFill>
              <a:latin typeface="+mn-lt"/>
            </a:rPr>
            <a:t>Question and Answers</a:t>
          </a:r>
        </a:p>
      </dsp:txBody>
      <dsp:txXfrm>
        <a:off x="437896" y="2545660"/>
        <a:ext cx="7117096" cy="875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5DEDA-6092-4FA4-A1EC-B32EC40096C2}">
      <dsp:nvSpPr>
        <dsp:cNvPr id="0" name=""/>
        <dsp:cNvSpPr/>
      </dsp:nvSpPr>
      <dsp:spPr>
        <a:xfrm>
          <a:off x="0" y="544977"/>
          <a:ext cx="7992879" cy="875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>
                  <a:lumMod val="65000"/>
                </a:schemeClr>
              </a:solidFill>
              <a:latin typeface="+mn-lt"/>
            </a:rPr>
            <a:t>Approval Service</a:t>
          </a:r>
        </a:p>
      </dsp:txBody>
      <dsp:txXfrm>
        <a:off x="437892" y="544977"/>
        <a:ext cx="7117096" cy="875783"/>
      </dsp:txXfrm>
    </dsp:sp>
    <dsp:sp modelId="{D96814C9-2AE3-4459-B55F-EDC664B8354C}">
      <dsp:nvSpPr>
        <dsp:cNvPr id="0" name=""/>
        <dsp:cNvSpPr/>
      </dsp:nvSpPr>
      <dsp:spPr>
        <a:xfrm>
          <a:off x="4" y="1547267"/>
          <a:ext cx="7992879" cy="875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+mn-lt"/>
            </a:rPr>
            <a:t>4 Eye Verification</a:t>
          </a:r>
        </a:p>
      </dsp:txBody>
      <dsp:txXfrm>
        <a:off x="437896" y="1547267"/>
        <a:ext cx="7117096" cy="875783"/>
      </dsp:txXfrm>
    </dsp:sp>
    <dsp:sp modelId="{D6B75102-1FCF-4B34-9FCA-9CB2E914323F}">
      <dsp:nvSpPr>
        <dsp:cNvPr id="0" name=""/>
        <dsp:cNvSpPr/>
      </dsp:nvSpPr>
      <dsp:spPr>
        <a:xfrm>
          <a:off x="4" y="2545660"/>
          <a:ext cx="7992879" cy="875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>
                  <a:lumMod val="65000"/>
                </a:schemeClr>
              </a:solidFill>
              <a:latin typeface="+mn-lt"/>
            </a:rPr>
            <a:t>Question and Answers</a:t>
          </a:r>
        </a:p>
      </dsp:txBody>
      <dsp:txXfrm>
        <a:off x="437896" y="2545660"/>
        <a:ext cx="7117096" cy="8757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94088-D93C-48D2-B01F-3D67A0DDA0B9}">
      <dsp:nvSpPr>
        <dsp:cNvPr id="0" name=""/>
        <dsp:cNvSpPr/>
      </dsp:nvSpPr>
      <dsp:spPr>
        <a:xfrm rot="5400000">
          <a:off x="-195844" y="198947"/>
          <a:ext cx="1305626" cy="9139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>
          <a:glow rad="101600">
            <a:schemeClr val="bg1">
              <a:alpha val="40000"/>
            </a:schemeClr>
          </a:glow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1</a:t>
          </a:r>
        </a:p>
      </dsp:txBody>
      <dsp:txXfrm rot="-5400000">
        <a:off x="0" y="460072"/>
        <a:ext cx="913938" cy="391688"/>
      </dsp:txXfrm>
    </dsp:sp>
    <dsp:sp modelId="{AFBC4C9D-1166-4D20-B9A1-38E3914588EB}">
      <dsp:nvSpPr>
        <dsp:cNvPr id="0" name=""/>
        <dsp:cNvSpPr/>
      </dsp:nvSpPr>
      <dsp:spPr>
        <a:xfrm rot="5400000">
          <a:off x="3993080" y="-3076038"/>
          <a:ext cx="848657" cy="7006941"/>
        </a:xfrm>
        <a:prstGeom prst="round2SameRect">
          <a:avLst/>
        </a:prstGeom>
        <a:solidFill>
          <a:srgbClr val="92D050">
            <a:alpha val="90000"/>
          </a:srgbClr>
        </a:solidFill>
        <a:ln w="25400" cap="flat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</a:rPr>
            <a:t>If 4-Eye Verification is needed, a new work list item is created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solidFill>
                <a:schemeClr val="tx1"/>
              </a:solidFill>
            </a:rPr>
            <a:t>else the payment process continues.</a:t>
          </a:r>
          <a:endParaRPr lang="en-US" sz="2000" kern="1200" dirty="0">
            <a:solidFill>
              <a:schemeClr val="tx1"/>
            </a:solidFill>
          </a:endParaRPr>
        </a:p>
      </dsp:txBody>
      <dsp:txXfrm rot="-5400000">
        <a:off x="913938" y="44532"/>
        <a:ext cx="6965513" cy="765801"/>
      </dsp:txXfrm>
    </dsp:sp>
    <dsp:sp modelId="{C60400E6-B925-46C6-B1A6-9189DAAC1421}">
      <dsp:nvSpPr>
        <dsp:cNvPr id="0" name=""/>
        <dsp:cNvSpPr/>
      </dsp:nvSpPr>
      <dsp:spPr>
        <a:xfrm rot="5400000">
          <a:off x="-195844" y="1407393"/>
          <a:ext cx="1305626" cy="913938"/>
        </a:xfrm>
        <a:prstGeom prst="chevron">
          <a:avLst/>
        </a:prstGeom>
        <a:solidFill>
          <a:schemeClr val="accent1">
            <a:alpha val="90000"/>
          </a:schemeClr>
        </a:solidFill>
        <a:ln w="25400" cap="flat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2</a:t>
          </a:r>
        </a:p>
      </dsp:txBody>
      <dsp:txXfrm rot="-5400000">
        <a:off x="0" y="1668518"/>
        <a:ext cx="913938" cy="391688"/>
      </dsp:txXfrm>
    </dsp:sp>
    <dsp:sp modelId="{CED687B7-BA53-4A9B-A3A6-5F5A24FF4D87}">
      <dsp:nvSpPr>
        <dsp:cNvPr id="0" name=""/>
        <dsp:cNvSpPr/>
      </dsp:nvSpPr>
      <dsp:spPr>
        <a:xfrm rot="5400000">
          <a:off x="3812753" y="-1867592"/>
          <a:ext cx="1209311" cy="7006941"/>
        </a:xfrm>
        <a:prstGeom prst="round2SameRect">
          <a:avLst/>
        </a:prstGeom>
        <a:solidFill>
          <a:srgbClr val="92D050">
            <a:alpha val="90000"/>
          </a:srgbClr>
        </a:solidFill>
        <a:ln w="25400" cap="flat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</a:rPr>
            <a:t>If user approves the changes, the payment process resumes and the status of the WLI will be updated to “Completed”,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</a:rPr>
            <a:t>else payment goes back to same state in the flow as it was </a:t>
          </a:r>
          <a:r>
            <a:rPr lang="en-US" sz="2000" b="0" kern="1200" dirty="0">
              <a:solidFill>
                <a:schemeClr val="tx1"/>
              </a:solidFill>
            </a:rPr>
            <a:t>pre-4EV</a:t>
          </a:r>
          <a:r>
            <a:rPr lang="en-US" sz="2000" b="1" kern="1200" dirty="0">
              <a:solidFill>
                <a:schemeClr val="tx1"/>
              </a:solidFill>
            </a:rPr>
            <a:t> </a:t>
          </a:r>
          <a:r>
            <a:rPr lang="en-US" sz="2000" kern="1200" dirty="0">
              <a:solidFill>
                <a:schemeClr val="tx1"/>
              </a:solidFill>
            </a:rPr>
            <a:t>and the status of the previous WLI is set to “Completed”.</a:t>
          </a:r>
        </a:p>
      </dsp:txBody>
      <dsp:txXfrm rot="-5400000">
        <a:off x="913938" y="1090257"/>
        <a:ext cx="6947907" cy="10912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633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4595D3E7-CA57-470C-966B-BE3AF4883A86}" type="datetimeFigureOut">
              <a:rPr lang="en-GB" smtClean="0"/>
              <a:pPr/>
              <a:t>23/05/2023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9"/>
          </a:xfrm>
          <a:prstGeom prst="rect">
            <a:avLst/>
          </a:prstGeom>
        </p:spPr>
        <p:txBody>
          <a:bodyPr vert="horz" lIns="92492" tIns="46246" rIns="92492" bIns="4624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7316"/>
            <a:ext cx="2945659" cy="493633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C2F5A67A-6F81-46BB-9EE5-80B58B267E5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3420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AC85C-942A-40BE-AC6B-93C6EE3AC9AC}" type="slidenum">
              <a:rPr lang="en-GB" smtClean="0">
                <a:solidFill>
                  <a:prstClr val="black"/>
                </a:solidFill>
              </a:rPr>
              <a:pPr/>
              <a:t>21</a:t>
            </a:fld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auto">
          <a:xfrm>
            <a:off x="228600" y="228601"/>
            <a:ext cx="7092000" cy="4787999"/>
          </a:xfrm>
          <a:prstGeom prst="rect">
            <a:avLst/>
          </a:prstGeom>
          <a:solidFill>
            <a:srgbClr val="001934">
              <a:alpha val="10000"/>
            </a:srgbClr>
          </a:soli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 bwMode="auto">
          <a:xfrm>
            <a:off x="7391400" y="5085647"/>
            <a:ext cx="1532652" cy="1543753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9" name="Rectangle 8"/>
          <p:cNvSpPr>
            <a:spLocks noChangeAspect="1"/>
          </p:cNvSpPr>
          <p:nvPr userDrawn="1"/>
        </p:nvSpPr>
        <p:spPr bwMode="auto">
          <a:xfrm>
            <a:off x="7391401" y="3465677"/>
            <a:ext cx="1532652" cy="1543753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/>
        </p:nvSpPr>
        <p:spPr bwMode="auto">
          <a:xfrm>
            <a:off x="7391401" y="225735"/>
            <a:ext cx="1532652" cy="1543753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3" name="Rectangle 12"/>
          <p:cNvSpPr>
            <a:spLocks noChangeAspect="1"/>
          </p:cNvSpPr>
          <p:nvPr userDrawn="1"/>
        </p:nvSpPr>
        <p:spPr bwMode="auto">
          <a:xfrm>
            <a:off x="7391401" y="1845706"/>
            <a:ext cx="1532652" cy="154375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1828800" y="5081400"/>
            <a:ext cx="5486400" cy="1548000"/>
          </a:xfrm>
          <a:prstGeom prst="rect">
            <a:avLst/>
          </a:prstGeom>
          <a:gradFill flip="none" rotWithShape="1">
            <a:gsLst>
              <a:gs pos="12000">
                <a:srgbClr val="878787"/>
              </a:gs>
              <a:gs pos="70000">
                <a:srgbClr val="C8C8C8"/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noProof="0" dirty="0"/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7498242" y="6632165"/>
            <a:ext cx="149335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Clarity in Payments   © 2014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2846" y="5877272"/>
            <a:ext cx="5400600" cy="720080"/>
          </a:xfrm>
        </p:spPr>
        <p:txBody>
          <a:bodyPr anchor="t" anchorCtr="0"/>
          <a:lstStyle>
            <a:lvl1pPr marL="0" indent="0" algn="l">
              <a:buNone/>
              <a:defRPr sz="2400" cap="none" baseline="0">
                <a:solidFill>
                  <a:srgbClr val="FFFFFF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2846" y="5085185"/>
            <a:ext cx="5468416" cy="864095"/>
          </a:xfrm>
        </p:spPr>
        <p:txBody>
          <a:bodyPr anchor="b" anchorCtr="0">
            <a:normAutofit/>
          </a:bodyPr>
          <a:lstStyle>
            <a:lvl1pPr>
              <a:defRPr sz="2800" cap="none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pic>
        <p:nvPicPr>
          <p:cNvPr id="4" name="Picture 3" descr="1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3" y="232073"/>
            <a:ext cx="7091999" cy="478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8" y="5085184"/>
            <a:ext cx="1552188" cy="15521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40000" cy="893793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67023" cy="89379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67023" cy="89379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7681664" cy="7857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11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67023" cy="89379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7681664" cy="7857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50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40000" cy="893793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40000" cy="893793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.Bo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260648"/>
            <a:ext cx="1524051" cy="1524051"/>
          </a:xfrm>
          <a:prstGeom prst="rect">
            <a:avLst/>
          </a:prstGeom>
        </p:spPr>
      </p:pic>
      <p:pic>
        <p:nvPicPr>
          <p:cNvPr id="5" name="Picture 4" descr="Brown.Bo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3429001"/>
            <a:ext cx="1524051" cy="1524051"/>
          </a:xfrm>
          <a:prstGeom prst="rect">
            <a:avLst/>
          </a:prstGeom>
        </p:spPr>
      </p:pic>
      <p:pic>
        <p:nvPicPr>
          <p:cNvPr id="6" name="Picture 5" descr="Green.Bo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5013176"/>
            <a:ext cx="1524051" cy="1524051"/>
          </a:xfrm>
          <a:prstGeom prst="rect">
            <a:avLst/>
          </a:prstGeom>
        </p:spPr>
      </p:pic>
      <p:pic>
        <p:nvPicPr>
          <p:cNvPr id="8" name="Picture 7" descr="Red.Box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1844825"/>
            <a:ext cx="1524051" cy="1524051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 bwMode="auto">
          <a:xfrm>
            <a:off x="1835696" y="5013176"/>
            <a:ext cx="5472608" cy="1512168"/>
          </a:xfrm>
          <a:prstGeom prst="rect">
            <a:avLst/>
          </a:prstGeom>
          <a:solidFill>
            <a:srgbClr val="ABABAB"/>
          </a:solidFill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251520" y="260649"/>
            <a:ext cx="7056784" cy="4680520"/>
          </a:xfrm>
          <a:prstGeom prst="rect">
            <a:avLst/>
          </a:prstGeom>
          <a:solidFill>
            <a:srgbClr val="DFE3E5"/>
          </a:solidFill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659401"/>
            <a:ext cx="6480720" cy="1113416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867708"/>
            <a:ext cx="6480720" cy="201622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025059"/>
            <a:ext cx="1512168" cy="1512168"/>
          </a:xfrm>
          <a:prstGeom prst="rect">
            <a:avLst/>
          </a:prstGeom>
        </p:spPr>
      </p:pic>
      <p:pic>
        <p:nvPicPr>
          <p:cNvPr id="14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909" y="5038707"/>
            <a:ext cx="2900004" cy="14500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343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9" y="172050"/>
            <a:ext cx="6339830" cy="78579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pic>
        <p:nvPicPr>
          <p:cNvPr id="2050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677" y="180016"/>
            <a:ext cx="1528360" cy="76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263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737448" cy="785794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pic>
        <p:nvPicPr>
          <p:cNvPr id="4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78280"/>
            <a:ext cx="1872208" cy="76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5/23/2023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676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1547"/>
            <a:ext cx="4038600" cy="542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1547"/>
            <a:ext cx="4038600" cy="542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02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5/23/2023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6714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5/23/2023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709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5/23/2023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110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5/23/2023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3134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5/23/2023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4647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5/23/2023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5282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5/23/2023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30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4406900"/>
            <a:ext cx="7351713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999" y="2906713"/>
            <a:ext cx="73517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6.jp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053449" y="90600"/>
            <a:ext cx="7740000" cy="893793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defRPr/>
            </a:pPr>
            <a:endParaRPr lang="en-GB" sz="2000" i="0" cap="small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7681664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556" y="1196752"/>
            <a:ext cx="8208912" cy="5304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0" y="6629251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Clarity in Payments   ©2015						</a:t>
            </a:r>
            <a:r>
              <a:rPr lang="en-US" sz="800" b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                                  </a:t>
            </a: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www.clear2pay.com </a:t>
            </a:r>
            <a:r>
              <a:rPr lang="en-US" sz="800" b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            </a:t>
            </a:r>
            <a:fld id="{66B4B59A-474F-43C0-B54F-0C2C10E2B031}" type="slidenum">
              <a:rPr lang="en-US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pPr algn="l">
                <a:defRPr/>
              </a:pPr>
              <a:t>‹#›</a:t>
            </a:fld>
            <a:endParaRPr 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/>
        </p:nvSpPr>
        <p:spPr bwMode="auto">
          <a:xfrm>
            <a:off x="8849583" y="794633"/>
            <a:ext cx="187411" cy="188768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3" name="Rectangle 12"/>
          <p:cNvSpPr>
            <a:spLocks noChangeAspect="1"/>
          </p:cNvSpPr>
          <p:nvPr/>
        </p:nvSpPr>
        <p:spPr bwMode="auto">
          <a:xfrm>
            <a:off x="8849583" y="559956"/>
            <a:ext cx="187411" cy="188768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7" name="Rectangle 16"/>
          <p:cNvSpPr>
            <a:spLocks noChangeAspect="1"/>
          </p:cNvSpPr>
          <p:nvPr/>
        </p:nvSpPr>
        <p:spPr bwMode="auto">
          <a:xfrm>
            <a:off x="8849583" y="325279"/>
            <a:ext cx="187411" cy="188768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4" name="Rectangle 13"/>
          <p:cNvSpPr>
            <a:spLocks noChangeAspect="1"/>
          </p:cNvSpPr>
          <p:nvPr/>
        </p:nvSpPr>
        <p:spPr bwMode="auto">
          <a:xfrm>
            <a:off x="8849583" y="90601"/>
            <a:ext cx="187411" cy="188768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2" y="90600"/>
            <a:ext cx="884065" cy="8840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  <p:sldLayoutId id="2147483684" r:id="rId13"/>
    <p:sldLayoutId id="2147483688" r:id="rId14"/>
    <p:sldLayoutId id="2147483690" r:id="rId15"/>
    <p:sldLayoutId id="2147483687" r:id="rId16"/>
    <p:sldLayoutId id="2147483686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2600" b="1" kern="1200" cap="none" baseline="0">
          <a:solidFill>
            <a:srgbClr val="000000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252000" indent="-252000" algn="l" defTabSz="914400" rtl="0" eaLnBrk="1" latinLnBrk="0" hangingPunct="1">
        <a:spcBef>
          <a:spcPts val="600"/>
        </a:spcBef>
        <a:buFont typeface="Wingdings" pitchFamily="2" charset="2"/>
        <a:buChar char="§"/>
        <a:defRPr sz="2400" kern="1200">
          <a:solidFill>
            <a:srgbClr val="2B3E98"/>
          </a:solidFill>
          <a:latin typeface="Tahoma" pitchFamily="34" charset="0"/>
          <a:ea typeface="+mn-ea"/>
          <a:cs typeface="Tahoma" pitchFamily="34" charset="0"/>
        </a:defRPr>
      </a:lvl1pPr>
      <a:lvl2pPr marL="540000" indent="-252000" algn="l" defTabSz="914400" rtl="0" eaLnBrk="1" latinLnBrk="0" hangingPunct="1">
        <a:spcBef>
          <a:spcPts val="500"/>
        </a:spcBef>
        <a:buFont typeface="Arial" pitchFamily="34" charset="0"/>
        <a:buChar char="–"/>
        <a:defRPr lang="en-GB" sz="2000" kern="1200" noProof="0" dirty="0" smtClean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792000" indent="-216000" algn="l" defTabSz="914400" rtl="0" eaLnBrk="1" latinLnBrk="0" hangingPunct="1">
        <a:spcBef>
          <a:spcPts val="450"/>
        </a:spcBef>
        <a:buFont typeface="Wingdings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Tahoma" pitchFamily="34" charset="0"/>
          <a:ea typeface="+mn-ea"/>
          <a:cs typeface="Tahoma" pitchFamily="34" charset="0"/>
        </a:defRPr>
      </a:lvl3pPr>
      <a:lvl4pPr marL="1044000" indent="-216000" algn="l" defTabSz="914400" rtl="0" eaLnBrk="1" latinLnBrk="0" hangingPunct="1">
        <a:spcBef>
          <a:spcPts val="400"/>
        </a:spcBef>
        <a:buFont typeface="Arial" pitchFamily="34" charset="0"/>
        <a:buChar char="–"/>
        <a:defRPr sz="1600" kern="1200">
          <a:solidFill>
            <a:srgbClr val="2B3E98"/>
          </a:solidFill>
          <a:latin typeface="Tahoma" pitchFamily="34" charset="0"/>
          <a:ea typeface="+mn-ea"/>
          <a:cs typeface="Tahoma" pitchFamily="34" charset="0"/>
        </a:defRPr>
      </a:lvl4pPr>
      <a:lvl5pPr marL="1260000" indent="-216000" algn="l" defTabSz="914400" rtl="0" eaLnBrk="1" latinLnBrk="0" hangingPunct="1">
        <a:spcBef>
          <a:spcPts val="35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71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1"/>
            <a:ext cx="8229600" cy="5232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3" descr="Bottom.Left.Image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6631679"/>
            <a:ext cx="893095" cy="1432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1025525" y="6634261"/>
            <a:ext cx="7966076" cy="138014"/>
          </a:xfrm>
          <a:prstGeom prst="rect">
            <a:avLst/>
          </a:prstGeom>
          <a:solidFill>
            <a:srgbClr val="DFE3E5"/>
          </a:solidFill>
          <a:ln>
            <a:solidFill>
              <a:srgbClr val="DFE3E5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white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21220" y="6591582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t>	Clarity in Payments   © 2015					                           www.clear2pay.com             </a:t>
            </a:r>
            <a:fld id="{66B4B59A-474F-43C0-B54F-0C2C10E2B031}" type="slidenum">
              <a:rPr lang="en-US" sz="80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pPr>
                <a:defRPr/>
              </a:pPr>
              <a:t>‹#›</a:t>
            </a:fld>
            <a:endParaRPr lang="en-US" sz="800" dirty="0">
              <a:solidFill>
                <a:srgbClr val="1F497D">
                  <a:lumMod val="75000"/>
                </a:srgb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043609" y="116632"/>
            <a:ext cx="7966076" cy="890257"/>
          </a:xfrm>
          <a:prstGeom prst="rect">
            <a:avLst/>
          </a:prstGeom>
          <a:solidFill>
            <a:srgbClr val="DFE3E5"/>
          </a:solidFill>
          <a:ln>
            <a:solidFill>
              <a:srgbClr val="DFE3E5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white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2066" y="173843"/>
            <a:ext cx="7386927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0" name="Picture 9" descr="Header.Bottom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898" y="1012478"/>
            <a:ext cx="3572375" cy="944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8" y="108543"/>
            <a:ext cx="889477" cy="88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8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600" b="1" kern="1200" cap="small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C2P India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9552" y="1867708"/>
            <a:ext cx="6480720" cy="2857436"/>
          </a:xfrm>
        </p:spPr>
        <p:txBody>
          <a:bodyPr>
            <a:normAutofit/>
          </a:bodyPr>
          <a:lstStyle/>
          <a:p>
            <a:r>
              <a:rPr lang="en-US" sz="2000" dirty="0"/>
              <a:t>QA Track</a:t>
            </a:r>
          </a:p>
          <a:p>
            <a:r>
              <a:rPr lang="en-US" sz="2000" dirty="0"/>
              <a:t>Approval Service and 4 Eye Verification</a:t>
            </a:r>
            <a:endParaRPr lang="en-IN" dirty="0">
              <a:latin typeface="Helvetica"/>
              <a:cs typeface="Helvetica"/>
            </a:endParaRPr>
          </a:p>
        </p:txBody>
      </p:sp>
      <p:sp>
        <p:nvSpPr>
          <p:cNvPr id="2" name="AutoShape 2" descr="data:image/jpeg;base64,/9j/4AAQSkZJRgABAQAAAQABAAD/2wCEAAkGBxQSEhUUEhQUFRUUFRQUFRcUGBQVFBUVFRQYFxcVFBcYHCggGBonHBcVITEhJSkrLi8uFx8zODMsNygtLisBCgoKDg0OGxAQGiwkHyUtLSwsLSwsLywsLC8sLywsLCwsLCwsLCwsLCwvLCwsLCwsLCwsLCwsLCw0LCwsLCwsLP/AABEIAOQA3QMBIgACEQEDEQH/xAAcAAEAAgMBAQEAAAAAAAAAAAAABAUBAgYDBwj/xABAEAABAwIEAwYDBAgGAgMAAAABAAIRAyEEEjFBBVFhBhMicYGRMqGxYsHR4QcUIzNCUpLxU3KCorLwQ1QVFhf/xAAaAQACAwEBAAAAAAAAAAAAAAAAAgEDBAUG/8QALREAAgIBBAEDAgYCAwAAAAAAAAECEQMEEiExIhNBUQVhMpGx0fDxcaEjgcH/2gAMAwEAAhEDEQA/APuKIiACIiACIiACIiACIiAPi/6ZeCFmKZiGCRiG5XAD/wAtPe2stj+k81wLaJB8QI5SCPqv0nxLAfrVHL3lSnmu11MtDmidswIuJFx/EVyGJ/RXSe6XYrEu6vyOPvlH0V89Xklp/Til1X3r9OuOy7QY8GPVxy5nwuevddf75Pj67z9EPCO9xTq7hLcO20/4lSQD6NDvcdFf/wD5JR/9it7M/Bdh2X7P08DR7mmS6XF7nOjM5x3MdAB6Ll4sElK5HpfqH1jDPBKGF8vjprj3/Yt1w36XeNdxgu6aSH4kmmI/wxHeSeUEN/1ea7lcj2w7Cs4hVbUqV6rMjcrWtDC0CZJEiZO99gungcFkTn0jyORNxaifAF3X6IODd/je9cAWYdua/wDiPkMjyh59BzXUN/Q7Qm+JrRvDaYMdDFlecJ7DswVI/qtSr32bPmcR440puaIbl+/2W/Va2HpNY+X/ACzNi08t6cujr0UDgfEhiaDKwEZwbci0lp+YKnrkxakrRsaoIiKQCIiACIiACIiACIiACIiACIiACIiACwQsogCjo1K+GOR1N1ajPhfTg1GjYPZv5jkptLi1NwmKg6GnVn/ip6j1cdTbMvaI2kE+wuqGnBcSSX3/ALQ/fsR8Rxikxpcc8AT8FQeklsLlMVxmrVdOZzBeGsJaAOpGp6q27TY9lSjkY6SXNJEOFhe8jnC5rMAuJ9S1GWUlCMrX2/tmzTwiuWvzLfhnE6rHSXucNw4l0jpOi6b/AOVp5Q7xweVOo6/KWtIXD0caxus+y6PgnHaAZldVDTJjPLRGupsrPpuecfCUuPv/AGLqIRfKRZt4vTIJaKpjlRr+3wKq4jxPE1po4bD1WZhDq1Yd22mDYlonM50aQr/D4llQSx7Xjm0hw+S9V2qcl3+X8ZktL2IfB+HNw1FlFlwwRJ1JJkuPmST6qYiJ0klSFCIikAiIgAiIgAiIgAiIgAiIgAiIgAi88RXaxpc9wa0ak2C5biPad7h+xpvyT8RhrndQDcD2VGfUQwry7+B4Y3Lo6XE41lP4nX5C59lz3E+1jae4b0+J/wDSNFzuNxT3aGAeWp8yqhvDX1DDGOceg+pXFyfUsmV1Hhfbs1x08Y8stcR2tLzbMernQPRosvOjxUuN9+SzguxVQmaj2sHIS933BX+D7M0Wa5nn7Rj5CEqxyfL/ANkuSXRGoVRuAfOFcYZzDs32C3bg6Y0Y32WzmDYAeitUaK27MuwrDqxh/wBI/BRqvB6DtabfSW/RZqU37Oj3UZ/ftMgh3qFLa+COfk8KvZlmtJ76R5gz+B+a0B4hh/heMQ3+V13fPxbcytqnHalM/tKJjmJH5FTMHx2hUtnyk7P8Pz0PuiMkn4uiXfvya4DtvTJyYljqDxrMlv0zDfUR1XUUazXgOY4OadC0gg+RCo8dgadYRUYHDadR1BFwuXxPDq2Be12EqHK4mab7t0/i2IvrY9Vqhq5w/Hyvn3K3jUuj6OioOD9pW1CKdZvc1jYAmWPN/wB27fTQwfNX66GPJHIt0XaKZRcXTCIicgIiIAIiIAIiIAIiIAKv4zxZuHbJDnOPwsbcnz5Dr9VvxLiLaIuRmOgtMbmOQXJkl8l5kumfXksGs1ixeMe/0LsWLdy+jx4xxapUFNwvJHwzDZB069eqYUOLYDZJiBqohpBwEnw6O1tBIbEXLuivcPiRTY0NYYiDJ8Xr+C48o75bpM1J0qSNcJwQa1b/AGRp6ndWjGBohoAA2Fgt1qStMMUca8UVSk5djMmZYhalM2QbErVFq5K2SCViVhYKWwBVbjeDUqmrcp5tt8tCrErVKyUc/Tw+Jwt6T+8p7sN7eWo9CrBnFWYhtvDUbcsOpEXyndT1T8W4ax0OaMrp1bZK3xXsMuWV/FSSC0tzB0AjUQXa9CNQVa9neO18PU/V8WHOaAMlUCco0bmP8TeuoOtriMKQEGtLi0eF7SQbcxobbqz4iA5zXbZLcoJRp8jwpyg/59yZrc6aOuY4ESCCDuLhZXI8K4q2gXGq492cscmkuAk8hf5dF1wXd0+dZobkY8kHB0ERFeIEREAEREAFHx+IyMJETHhBtdSFxnHeNNdXyMdIaI3iQ4h0c7hZdXqPQx7vcsxQ3yoicSc+peobkZZGgnlZOHguytbc3HSRY35L3w9LvTIMQBrca7j3Xq3F5Jp0gGtEgkSDm3IXAjUrySfDNr48Uat4c4VZFM5Q0NbPPVx5CVZUcKZBdteOvVRHY57W+F0mLZhIJ6wrSgXFozgB0DNGk7xK0xUJO0VStKjZebl6ErUq1iHnKzKELBSWMYcVoskrCVgFqsrUlKSCtSVklakpWwMLze2Z6rclakpWMVuMokiI6WW+CbFFtO+Zgtm1Ldo5r1xT3gty5YOszPovDEuIIdcxsdPldUN7L+GWLyo8m8MGJc9riQ0MLHc5eDFuiteyuIrUmso1nMcymCxrhZ2VtmzzgCPxUXg3EmvdUbly1I13cACRJGsXUWrjAxuuggnyWmGp9BRcfcR497aZ9ARVXZrHitQaQZIseYsCJ9CD6q1Xocc98VL5MMlToIiJyAiIgDmeNY57qo7t5a2nmByn4nEQZ2MXEc59OfqcOZkcYl7Zc2P5hePVSeJYgU8TUZMHMXR/m8U/NbUagLp0/m8hMn2Xls2aU8rUu7ao6UYJRTRIwXD3904ggPeIEj4W/itMNwuqIBDRG8grc8Yz5RSMN5wLjaJXrh61V1VozeH+IQLgC99tlK9KVQV8fAvmuWS8JgA0y4yduQ/E9VMJQrUlbIxUVSKW7BK1JWStSobBGFo4rLitCkbJEoUWCUpIJWqFYJUNgYKwhXnKRsYySsIsEpbJMOUZ9EwRM8p18p3UheOInKcpgxY6pJJPgZOivGHfTf3jQ0OG5vI5EDUL3HCu9czMJpulxjRrgJyHpMwfJbnNku68awPopPBsa0O7ubuEgHmNY5pcSjvUX0NJva2QaOCqUK2J7qqQyqGiBq0hthP8JEwI2K6/geLL6YDjL2ABx3NrOPnB9QVyNfFAZj1JJPMmVedjHB7alQXlwbPPLOnSXFbtBqJSz7V1z/hfxlObGlC32dGiIu+Ygq/jHFBh2tJaXFzg0AWtuSeg+7zVguZ7S1CKoDh4cgg7Zszs3yDVl1mZ4cTkizFDdKjlsoqVHfrHhc57nsfsCXF2U/Z+i9KTg6k+c2Z8MaACQN3EnbZTcXSFRsT5KTwHwMAdaMzj7x9wXAhU3b7+TbLxRB4Tg3Q0NDiAIkggLo8FhckkmXHXkByCiO4sS2WM8g43PmBp7qRw3EueyXgAyR4Zi3mrNPDHF8O2LklJ9qiUSsItSVpbKQVqSskrzJSNjAlYWCiUkFaotSUrYAlYRakpRjJK0RYKVkmCVhYKxKSyQStUWClA83NN4325fkqruw2syoc3gMkAEmOasTUfngAZbXvI/JejXHNEHSeYtr1SNeSkiy+KNK3B+9qwZ7p4NQOgjceA8jffks8A4u/DCq19J2UVopgGA1k5XQI6ZupJ01VjWxJFFoaYJ8M8gNSOsR7qvfVaNfxWlZlgd4+H3+ZVtc/xHcNdIkaG4WVA4E4mgzMIPiif5Q85f9sKevR4574KXykzDJU2gub7cvApMggPL4ZOhsSQTtMe8LpFx/btpqmnRGwLy7qZDR/y+So1risMtw+G96o5/D133FRpaR8/JbYnGOD2MvD2yeZ3A+/+yrMfisTRp91VhzQQadTUti0TrEWg+hV7h6TsSQ6m1oFJrKcuN5y3NpjRed9JJS2e5v39WSMO7w842Gp6BXuFp5WAHWJPmdVHwWBFMS4yeegHkvVmLY4Oyua7J8UGYtN1fp8bgvLsqyS3PgiVuLtbXFHKbwC6bBzgSGxzgKwlcc/G03Uajy8Cs6r3rRuMhho9ld47iLiykKUB1cgAm4aIlxjcplkuyHEs3FQeE401qTahABdmsNLOI+5bYbCOaZNWo+1w6I8xAsqbgWFqPw7ctUs+LKGga5jd063Q5OwSVF3i65Y2QxzzIEN1g7r1KoncRe7D0XzDnVWNcRaRJB94XtxHGnve7zPa0NDnGm0ucSdBYHKOqXeg2lsStVU4Os5zn0w6oWlkte9rmOa7SJIE7FaM4g4YYkn9o2aXUvnKPxUbiaLglaKor4lzXMpF77MDnua0ve4nYQDA1utBi3gVADUc3unua57XNc1wabSQJ5pXImi6K1JVK91UUBW7wyGtdltlItY8z1W+L7xtPve8OYAOLYGSDtH3pbJotHLVV2NxpzMaC5oczO4taXOg6AQDHmtMPWcX5AahY5p8T2lrmuHUgSlbJosWVA6YIMGDGxGyyVU8GomXnO61V4ibOsLu6/gs4SsXPh9RzXhx8Fg0ibAWv5pWyaLIugjkfrt/3yUHiNbLLgYyiQeRUttZpJAIJFiNwvDEUCdIvqDyVc7Y8TzZi3Po0nOtmzTym0qLhzUqVWtjIx1RrM7t8zgBA5nZWmGoh1IUqjcuVwIII8QkH05FbcbGd9F9P/wO7yI8JIc1wAjW7fmtPowct8uuOCvfKtqO4psgADQAD2WyicKxZq0WVCMpcLjkQYMdJBUteng04pro574fIXKcfeW1nZhY5S08wGgH5yurVF2vw2agXAwWFsG5iSBpyvf8lk1+J5ML29rktwSUZ8nO4lrKjcrtCtezdUUjiGuPwuYR1BBg/RV9FtZt6jRkicw0/svDGtcG943eoAY3DQIH+4lefxyyRk017G2Si0X1OqXyXEkyddgdgNgsswRNOqylAL2tbckAAzm0GsSo2DdHqrvA0coM6uMnpsB7AI07c3bDJ4npSpBrAwfCGhvpEKnp8IeKTWZgHUnl1JwkwCZAdbqrolaErW0mUJkXDGtP7QUo+wXEk+osvPguFdRotY6JbmnLJF3E7jqpqFLXuTZSU+FPFCnTluZlUPNzEBxNra3UvF4V/eCrSIDoyuDpyuEyNLgqaSiWkTZHwxq37wMA2DC4+5MKC7hx77PI7skPI37wAgHy39FZkrCVkkPF4V2cVKZAcAWkOnK5vIxotXtqvY9r+7GZjmtylxuQRckaeimErCVkkCphHHD91bNkDd4kRvC2xVAuolgiS0C+kiFKJWCoAg1cI7wOYQHsblMyWuEXB31XrRNSfGGAR/CXEz6qRKJSSBhcO+m90ZSxznP3zAkactgtKmHqPLc+QBrg6WzmMbX0VgQtClYxpSoAHNvdasjOROosNpGw5T9Vu22Y87+uh+5U3F3uy+GZc4CRt1SOXkkMlw2XNYA6m31HLyR1doUGu8hwBu6G2GpJbJCxwzA16lZjKkU2uMxq4gXIHtqnUMs5bYr7EXBK2dt2cB7okiJcS3q2Bf3lWi0pMygAbCFuvV4YenjUfhHNk7k2FVdqHEYapljMcoAO8vE+sSrVV3H6TnUXZRmc0tcBpIDhm/2yl1F+lKu6YQ/ErOGZw+o3M6lWczP8THAOpukQZYd+oULh76jGNw7xE1nOL9R4ssDpeZ9FdHFQYjReVd7XAgjXfccivLPOqqzpemW2D4aKd3HM72A8h+K9qGLY+cjpymD+XMdVBONzta3m0Fx5nSB7E+oWMM0MNrfmtEZwjxFcFbi3yyyJWqxKBWWVmVqShKwlJQK0JWSVqFDZIWCUJWpSEhakoStUpIWChK1StkhJWCVgpbGo2Wj1kFJQBGFUElu41UfE0jqDyIkbj6hWDmNF7TChCpLhI0vH09ErUbsZWR6PfVcQ6s0ilLWt0zEQwA5ZsJgxvBVhw9j6Vem5ri4ue1r3PucjnAO9YlBiQBopPDy6pUYGtnxsLuQaHSZ9AVdjzOWRbXzYkoVF2dqiIvVnNCIiAOR7V8Ccf2tJ+Ul3iBFr6GdjP1CoqPD6zWOcSKgF/CQSI1018l9IrUw5padCIK+XYvhQfWqOJdTc1xY7IYksJbmnyC4f1DTYoPdXD/U2YMknwerOIMLWQdiAecOI+5TqGIm2qg0eF020zT8TgTINpaSL+exVhwrAkOk2DduZ29Fy5QuScGaVKl5Fq+q1oBcQJIF7XOgW8qv4hSFQgfyOB9VvRqZLE+EkDyn7lo3q6KdvFkxakrJK0KZsgI4oStCUpIK1JWSVqUtkmFgoViUrZIK1WVrKRsYFakrJK83O/D30SkmtSoBckDz6rLnJXwYcIO8fVa1GbckSXBK7IWLxgb8R6rNJ5qmllaS5zbDpJueQAj3WBhQ8tLxIF7b7b7KaWDYxtbYcksYxUee2S22+CI7guIdUDRUaMxgDWPQX0Xd8H4UKDYkuO7iIJMCT7+31puyHifUlv7sMDTzz5p/4j3XUrv8A07Tw2erXPsYc83e2wiIuoZwiIgAuI7U0BTqlxBh3iBAMciPOfqu3WlWmHAhwBB1BWbVadZ4bSzHk2Oz5jhcWXE+FwA0JU6ljC2+wueo3Cm9oOz1Vvio1AGTBBFx6xoqVlClTDmvxVNr+TjJB8oXnMmjyY5UuDessZIsa1QNOZptUl9+ZMH6Lbvg4QdxBXP0MQMR+zY4CqxxywfDUB1y89AfTqpmGL2gtqiCDbqOiqyRnHyGi4vhnR03SAoeG4m182IgkSdDG/RelExSE6kaf5v7rzpYdrZjdXbuEV7SXKwVGfULLgS0fEBqBzHlyXtmlF2RVGSsFCtZUEgrCLBKRskwVo98arFV8aCSTAH48gF6hvNRRJDpYoOc5sEFoBvvP/R7r3tYnY29o+8rHcBtxqTr5qNiHQRyj6f3SzddDRV9nvUxXJR6zgC3c1Bmd5AkN+QKguwdaq45TlZz6c1YUuHOLxL2tblFzc+EQ1jfS5J3UrHKrb5fQOS9jFXEQL38lEo1u8cIJB5Fe9bgNQvHd1QS4wNSPaLLruA8B7nxVC19TmNB5CFfp9BPLL/0SedRR79ncIWUyXCC4zpBgC0/M+qtURemxY1jgoL2OfKTk7YREVgoREQAREQBhzQQQbg2PkVwPbvgVPwuMjMcrHC+U65X9NY9fXv1G4jhBVpuYd9OhGhWfU4fUg679h8c9rPmfD+zNEQ4lzjYg5iLjcZYVziaTnlpe4Oy6S24tGoMn1XoYZLTYtsRuD1UariV5ieXbwzoqNkjEPa8ZHGASLja4MqO+q5pIOxhQv1ppMZhPLdRa7HuvTcCRYgmLbX9QP7Kq5T46Y1KJdjEr1o1ARAVVw+jUM548wHfeAplE5HGSIjbn1QnKMvIGk1wTStVgOm4Qq1srBK1KFeb6gG6VuhkgawC1fieS8qVEkajeyrK9GuXQMt+eZv1EexVaU5dDvai2y5xmcbNc0gc3bDy1KzUw4eIn6x8rqtoPDbF85dZsJ3P09l74fFtPwkFG5xdBSZatLoALpA0AaGgR5KJi8Z3d3QR019AvSliJ1VjwnBNq1QSJFMyT9rUN89/7rTiXrSUV7lcvBWXvCsCKbQT8TgJ6fZCnoi9TjxxxxUY9HNlJydsIiJyAiIgAiIgAiIgAiIgCvx3B6VV2ctGeILtyNgea53iXZKo+1OoGj7V/mIXZIsuXRYcr3SjyWRyziqTPnNfgX6k0PqjMXGA4AlgJ/m3HspeFIIkb3Nouu4rUg4FrgCDYg6Fc1xLhT6V6bHVG7BsFzfMb+i52s0UoK8fKNGLKnw+ytr1AFWYjFtb8RiehP0U+tgapE5D7tHvJsoFLs9X/AH1Sm5zRo1ha552sJXKjp8mWXMXX+DS8kYrsRVYxz2U5piXElzWN6zmNlT//AGn7B/q/JSOPjF1gGupVaVIfDTyPgxu4x4j9FTN4HU5O/oetHpxhxyV7my2wXFH13hjGS46DO2fTNAJ6Kwqnuv3re7Ol/Fba4lUeG7PVJBBeCLiGPkEbhdgOG169MU6tN7nAWqObkJH2pN/NK8ccnir/AOk/2J3OPJFw1cag2Vg10hVeG4HiaLsjmSNiHN091Y08LVaQO7e4nZsGOpMwB5qlYcsJbXF/kO5xkrsiY2sxh8QkO1GUkk7RA1XqexFQkOpvDAbw6Z9QN11HC+DhpD6gBeNBqG+u56q3Xa02guH/AC/kY8man4nOcP7NBv7w5j/3Qe+sq9wmFZSaGU2hrRsOZ1J5nqvZFvw6bFh/AqKZ5JS7YREV4gREQAREQAREQAREQAREQAREQAREQAREQAREQAREQAREQAREQAREQAREQAREQAREQB//2Q==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933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Eye Verification -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1" indent="0">
              <a:spcBef>
                <a:spcPts val="600"/>
              </a:spcBef>
              <a:buNone/>
            </a:pPr>
            <a:r>
              <a:rPr lang="en-GB" dirty="0">
                <a:solidFill>
                  <a:schemeClr val="tx1"/>
                </a:solidFill>
              </a:rPr>
              <a:t>The Bank user can provide either one of the following </a:t>
            </a:r>
            <a:r>
              <a:rPr lang="en-GB" b="1" dirty="0">
                <a:solidFill>
                  <a:schemeClr val="tx1"/>
                </a:solidFill>
              </a:rPr>
              <a:t>actions</a:t>
            </a:r>
            <a:r>
              <a:rPr lang="en-GB" dirty="0">
                <a:solidFill>
                  <a:schemeClr val="tx1"/>
                </a:solidFill>
              </a:rPr>
              <a:t> through the appropriate interchange/instruction/transaction action details tab or from WLI screen. </a:t>
            </a:r>
          </a:p>
          <a:p>
            <a:pPr marL="0" lvl="1" indent="0">
              <a:spcBef>
                <a:spcPts val="600"/>
              </a:spcBef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252000" lvl="2" indent="0">
              <a:spcBef>
                <a:spcPts val="6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4-Eye Verification screen</a:t>
            </a:r>
            <a:r>
              <a:rPr lang="en-US" b="1" dirty="0">
                <a:solidFill>
                  <a:schemeClr val="tx1"/>
                </a:solidFill>
              </a:rPr>
              <a:t> does not allow a bank user to change any information </a:t>
            </a:r>
            <a:r>
              <a:rPr lang="en-US" dirty="0">
                <a:solidFill>
                  <a:schemeClr val="tx1"/>
                </a:solidFill>
              </a:rPr>
              <a:t>of the interchange/instruction/transaction.</a:t>
            </a: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288000" lvl="1" indent="0">
              <a:buNone/>
            </a:pPr>
            <a:endParaRPr lang="nl-BE" dirty="0"/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12976"/>
            <a:ext cx="6264696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099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EV – Actions and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666932" cy="5304082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/>
              <a:t>Approve</a:t>
            </a:r>
            <a:r>
              <a:rPr lang="en-US" sz="2400" dirty="0"/>
              <a:t> the action taken on payment interchange/instruction/transaction</a:t>
            </a:r>
          </a:p>
          <a:p>
            <a:pPr marL="1077750" lvl="3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The status of the WLI is updated to “</a:t>
            </a:r>
            <a:r>
              <a:rPr lang="en-US" sz="2400" b="1" dirty="0">
                <a:solidFill>
                  <a:schemeClr val="tx1"/>
                </a:solidFill>
              </a:rPr>
              <a:t>Completed</a:t>
            </a:r>
            <a:r>
              <a:rPr lang="en-US" sz="2400" dirty="0">
                <a:solidFill>
                  <a:schemeClr val="tx1"/>
                </a:solidFill>
              </a:rPr>
              <a:t>”. </a:t>
            </a:r>
          </a:p>
          <a:p>
            <a:pPr marL="1077750" lvl="3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The status of interchange/instruction/transaction is set to “</a:t>
            </a:r>
            <a:r>
              <a:rPr lang="en-US" sz="2400" b="1" dirty="0">
                <a:solidFill>
                  <a:schemeClr val="tx1"/>
                </a:solidFill>
              </a:rPr>
              <a:t>Processed</a:t>
            </a:r>
            <a:r>
              <a:rPr lang="en-US" sz="2400" dirty="0">
                <a:solidFill>
                  <a:schemeClr val="tx1"/>
                </a:solidFill>
              </a:rPr>
              <a:t>” and the payment </a:t>
            </a:r>
            <a:r>
              <a:rPr lang="en-US" sz="2400" b="1" dirty="0">
                <a:solidFill>
                  <a:schemeClr val="tx1"/>
                </a:solidFill>
              </a:rPr>
              <a:t>process continues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288000" lvl="1" indent="0">
              <a:buNone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/>
              <a:t>Decline</a:t>
            </a:r>
            <a:r>
              <a:rPr lang="en-US" sz="2400" dirty="0"/>
              <a:t> the action taken on payment interchange/instruction/transaction</a:t>
            </a:r>
          </a:p>
          <a:p>
            <a:pPr marL="1077750" lvl="3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The status of the WLI is updated to “</a:t>
            </a:r>
            <a:r>
              <a:rPr lang="en-US" sz="2400" b="1" dirty="0">
                <a:solidFill>
                  <a:schemeClr val="tx1"/>
                </a:solidFill>
              </a:rPr>
              <a:t>Completed</a:t>
            </a:r>
            <a:r>
              <a:rPr lang="en-US" sz="2400" dirty="0">
                <a:solidFill>
                  <a:schemeClr val="tx1"/>
                </a:solidFill>
              </a:rPr>
              <a:t>”. </a:t>
            </a:r>
          </a:p>
          <a:p>
            <a:pPr marL="1077750" lvl="3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The status of the interchange/instruction/transaction is set </a:t>
            </a:r>
            <a:r>
              <a:rPr lang="en-US" sz="2400" b="1" dirty="0">
                <a:solidFill>
                  <a:schemeClr val="tx1"/>
                </a:solidFill>
              </a:rPr>
              <a:t>same as it was pre-4EV </a:t>
            </a:r>
            <a:r>
              <a:rPr lang="en-US" sz="2400" dirty="0">
                <a:solidFill>
                  <a:schemeClr val="tx1"/>
                </a:solidFill>
              </a:rPr>
              <a:t>for ex: “Awaiting Approval” or “Awaiting Repair” and a </a:t>
            </a:r>
            <a:r>
              <a:rPr lang="en-US" sz="2400" b="1" dirty="0">
                <a:solidFill>
                  <a:schemeClr val="tx1"/>
                </a:solidFill>
              </a:rPr>
              <a:t>new issue </a:t>
            </a:r>
            <a:r>
              <a:rPr lang="en-US" sz="2400" dirty="0">
                <a:solidFill>
                  <a:schemeClr val="tx1"/>
                </a:solidFill>
              </a:rPr>
              <a:t>is generated.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45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 Eye Verification - Steps</a:t>
            </a:r>
          </a:p>
        </p:txBody>
      </p:sp>
      <p:graphicFrame>
        <p:nvGraphicFramePr>
          <p:cNvPr id="24" name="Content Placeholder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544025"/>
              </p:ext>
            </p:extLst>
          </p:nvPr>
        </p:nvGraphicFramePr>
        <p:xfrm>
          <a:off x="539552" y="2780928"/>
          <a:ext cx="7920880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Rectangle 24"/>
          <p:cNvSpPr/>
          <p:nvPr/>
        </p:nvSpPr>
        <p:spPr>
          <a:xfrm>
            <a:off x="395536" y="1124745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basic steps carried out by 4EV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Service: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081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for 4-Eye Verification 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58417"/>
            <a:ext cx="8064896" cy="4980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2020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 Eye Verification from Action Tab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spcBef>
                <a:spcPts val="600"/>
              </a:spcBef>
              <a:buNone/>
            </a:pPr>
            <a:r>
              <a:rPr lang="en-GB" sz="2400" dirty="0"/>
              <a:t>4-eye verification can be done for an action taken on an </a:t>
            </a:r>
            <a:r>
              <a:rPr lang="en-GB" sz="2400" b="1" dirty="0"/>
              <a:t>Interchange, Instruction or Transaction</a:t>
            </a:r>
          </a:p>
          <a:p>
            <a:pPr marL="252000" lvl="1">
              <a:spcBef>
                <a:spcPts val="600"/>
              </a:spcBef>
              <a:buFont typeface="Wingdings" pitchFamily="2" charset="2"/>
              <a:buChar char="§"/>
            </a:pPr>
            <a:endParaRPr lang="en-GB" sz="2400" b="1" dirty="0"/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2311"/>
          <a:stretch/>
        </p:blipFill>
        <p:spPr>
          <a:xfrm>
            <a:off x="683568" y="2420888"/>
            <a:ext cx="7776864" cy="38405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loud Callout 5"/>
          <p:cNvSpPr/>
          <p:nvPr/>
        </p:nvSpPr>
        <p:spPr bwMode="auto">
          <a:xfrm>
            <a:off x="5724128" y="2132856"/>
            <a:ext cx="3096344" cy="936104"/>
          </a:xfrm>
          <a:prstGeom prst="cloudCallout">
            <a:avLst>
              <a:gd name="adj1" fmla="val -24167"/>
              <a:gd name="adj2" fmla="val 78255"/>
            </a:avLst>
          </a:prstGeom>
          <a:gradFill rotWithShape="1">
            <a:gsLst>
              <a:gs pos="0">
                <a:srgbClr val="FFFFFF"/>
              </a:gs>
              <a:gs pos="100000">
                <a:srgbClr val="889FBE"/>
              </a:gs>
            </a:gsLst>
            <a:lin ang="2700000" scaled="1"/>
          </a:gradFill>
          <a:ln w="19050" algn="ctr">
            <a:solidFill>
              <a:srgbClr val="889FBE"/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r>
              <a:rPr lang="en-US" sz="1200" b="1" dirty="0">
                <a:latin typeface="Tahoma" pitchFamily="34" charset="0"/>
                <a:cs typeface="Tahoma" pitchFamily="34" charset="0"/>
              </a:rPr>
              <a:t>Instruction status is </a:t>
            </a:r>
          </a:p>
          <a:p>
            <a:pPr marL="342900" indent="-342900" algn="ctr"/>
            <a:r>
              <a:rPr lang="en-US" sz="1200" b="1" dirty="0">
                <a:latin typeface="Tahoma" pitchFamily="34" charset="0"/>
                <a:cs typeface="Tahoma" pitchFamily="34" charset="0"/>
              </a:rPr>
              <a:t>“Awaiting 4 Eye Verification”</a:t>
            </a:r>
          </a:p>
        </p:txBody>
      </p:sp>
    </p:spTree>
    <p:extLst>
      <p:ext uri="{BB962C8B-B14F-4D97-AF65-F5344CB8AC3E}">
        <p14:creationId xmlns:p14="http://schemas.microsoft.com/office/powerpoint/2010/main" val="4124188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Eye Verification from Action Tab (2)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792088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loud Callout 2"/>
          <p:cNvSpPr/>
          <p:nvPr/>
        </p:nvSpPr>
        <p:spPr bwMode="auto">
          <a:xfrm>
            <a:off x="3635896" y="3645024"/>
            <a:ext cx="2376264" cy="504056"/>
          </a:xfrm>
          <a:prstGeom prst="cloudCallout">
            <a:avLst>
              <a:gd name="adj1" fmla="val -56770"/>
              <a:gd name="adj2" fmla="val 100538"/>
            </a:avLst>
          </a:prstGeom>
          <a:gradFill rotWithShape="1">
            <a:gsLst>
              <a:gs pos="0">
                <a:srgbClr val="FFFFFF"/>
              </a:gs>
              <a:gs pos="100000">
                <a:srgbClr val="889FBE"/>
              </a:gs>
            </a:gsLst>
            <a:lin ang="2700000" scaled="1"/>
          </a:gradFill>
          <a:ln w="19050" algn="ctr">
            <a:solidFill>
              <a:srgbClr val="889FBE"/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r>
              <a:rPr lang="en-US" sz="1200" b="1" dirty="0">
                <a:latin typeface="Tahoma" pitchFamily="34" charset="0"/>
                <a:cs typeface="Tahoma" pitchFamily="34" charset="0"/>
              </a:rPr>
              <a:t>Actions Tab</a:t>
            </a:r>
          </a:p>
        </p:txBody>
      </p:sp>
    </p:spTree>
    <p:extLst>
      <p:ext uri="{BB962C8B-B14F-4D97-AF65-F5344CB8AC3E}">
        <p14:creationId xmlns:p14="http://schemas.microsoft.com/office/powerpoint/2010/main" val="1742850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Eye Verification from WLI screen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2420888"/>
            <a:ext cx="7678365" cy="38821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611560" y="1124744"/>
            <a:ext cx="8280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spcBef>
                <a:spcPts val="600"/>
              </a:spcBef>
              <a:buNone/>
            </a:pPr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4-eye verification can be done from WLI screen, after </a:t>
            </a:r>
            <a:r>
              <a:rPr lang="en-GB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claiming the WLI</a:t>
            </a:r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GB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loud Callout 5"/>
          <p:cNvSpPr/>
          <p:nvPr/>
        </p:nvSpPr>
        <p:spPr bwMode="auto">
          <a:xfrm>
            <a:off x="5508104" y="4837117"/>
            <a:ext cx="2448272" cy="468632"/>
          </a:xfrm>
          <a:prstGeom prst="cloudCallout">
            <a:avLst>
              <a:gd name="adj1" fmla="val -67387"/>
              <a:gd name="adj2" fmla="val 88109"/>
            </a:avLst>
          </a:prstGeom>
          <a:gradFill rotWithShape="1">
            <a:gsLst>
              <a:gs pos="0">
                <a:srgbClr val="FFFFFF"/>
              </a:gs>
              <a:gs pos="100000">
                <a:srgbClr val="889FBE"/>
              </a:gs>
            </a:gsLst>
            <a:lin ang="2700000" scaled="1"/>
          </a:gradFill>
          <a:ln w="19050" algn="ctr">
            <a:solidFill>
              <a:srgbClr val="889FBE"/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r>
              <a:rPr lang="en-US" sz="1200" b="1" dirty="0">
                <a:latin typeface="Tahoma" pitchFamily="34" charset="0"/>
                <a:cs typeface="Tahoma" pitchFamily="34" charset="0"/>
              </a:rPr>
              <a:t>From WLI screen</a:t>
            </a:r>
          </a:p>
        </p:txBody>
      </p:sp>
    </p:spTree>
    <p:extLst>
      <p:ext uri="{BB962C8B-B14F-4D97-AF65-F5344CB8AC3E}">
        <p14:creationId xmlns:p14="http://schemas.microsoft.com/office/powerpoint/2010/main" val="5282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at WLI Screen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1" y="1484784"/>
            <a:ext cx="7776863" cy="48965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Oval Callout 5"/>
          <p:cNvSpPr/>
          <p:nvPr/>
        </p:nvSpPr>
        <p:spPr bwMode="auto">
          <a:xfrm>
            <a:off x="251520" y="5013177"/>
            <a:ext cx="1944216" cy="1224136"/>
          </a:xfrm>
          <a:prstGeom prst="wedgeEllipseCallout">
            <a:avLst>
              <a:gd name="adj1" fmla="val 77807"/>
              <a:gd name="adj2" fmla="val 48124"/>
            </a:avLst>
          </a:prstGeom>
          <a:gradFill rotWithShape="1">
            <a:gsLst>
              <a:gs pos="0">
                <a:srgbClr val="FFFFFF"/>
              </a:gs>
              <a:gs pos="100000">
                <a:srgbClr val="889FBE"/>
              </a:gs>
            </a:gsLst>
            <a:lin ang="2700000" scaled="1"/>
          </a:gradFill>
          <a:ln w="19050" algn="ctr">
            <a:solidFill>
              <a:srgbClr val="889FBE"/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r>
              <a:rPr lang="en-US" sz="1200" b="1" dirty="0">
                <a:latin typeface="Tahoma" pitchFamily="34" charset="0"/>
                <a:cs typeface="Tahoma" pitchFamily="34" charset="0"/>
              </a:rPr>
              <a:t>Submit the user action </a:t>
            </a:r>
          </a:p>
          <a:p>
            <a:pPr marL="342900" indent="-342900" algn="ctr"/>
            <a:r>
              <a:rPr lang="en-US" sz="1200" b="1" dirty="0">
                <a:latin typeface="Tahoma" pitchFamily="34" charset="0"/>
                <a:cs typeface="Tahoma" pitchFamily="34" charset="0"/>
              </a:rPr>
              <a:t>and displays next WLI</a:t>
            </a:r>
          </a:p>
        </p:txBody>
      </p:sp>
      <p:sp>
        <p:nvSpPr>
          <p:cNvPr id="7" name="Oval Callout 6"/>
          <p:cNvSpPr/>
          <p:nvPr/>
        </p:nvSpPr>
        <p:spPr bwMode="auto">
          <a:xfrm>
            <a:off x="1619672" y="3645024"/>
            <a:ext cx="2808312" cy="1008113"/>
          </a:xfrm>
          <a:prstGeom prst="wedgeEllipseCallout">
            <a:avLst>
              <a:gd name="adj1" fmla="val 36046"/>
              <a:gd name="adj2" fmla="val 189460"/>
            </a:avLst>
          </a:prstGeom>
          <a:gradFill rotWithShape="1">
            <a:gsLst>
              <a:gs pos="0">
                <a:srgbClr val="FFFFFF"/>
              </a:gs>
              <a:gs pos="100000">
                <a:srgbClr val="889FBE"/>
              </a:gs>
            </a:gsLst>
            <a:lin ang="2700000" scaled="1"/>
          </a:gradFill>
          <a:ln w="19050" algn="ctr">
            <a:solidFill>
              <a:srgbClr val="889FBE"/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r>
              <a:rPr lang="en-US" sz="1200" b="1" dirty="0">
                <a:latin typeface="Tahoma" pitchFamily="34" charset="0"/>
                <a:cs typeface="Tahoma" pitchFamily="34" charset="0"/>
              </a:rPr>
              <a:t>Submit the user action and </a:t>
            </a:r>
          </a:p>
          <a:p>
            <a:pPr marL="342900" indent="-342900" algn="ctr"/>
            <a:r>
              <a:rPr lang="en-US" sz="1200" b="1" dirty="0">
                <a:latin typeface="Tahoma" pitchFamily="34" charset="0"/>
                <a:cs typeface="Tahoma" pitchFamily="34" charset="0"/>
              </a:rPr>
              <a:t>displays payment entity screen</a:t>
            </a:r>
          </a:p>
        </p:txBody>
      </p:sp>
      <p:sp>
        <p:nvSpPr>
          <p:cNvPr id="8" name="Oval Callout 7"/>
          <p:cNvSpPr/>
          <p:nvPr/>
        </p:nvSpPr>
        <p:spPr bwMode="auto">
          <a:xfrm>
            <a:off x="4139952" y="4509120"/>
            <a:ext cx="2088232" cy="864097"/>
          </a:xfrm>
          <a:prstGeom prst="wedgeEllipseCallout">
            <a:avLst>
              <a:gd name="adj1" fmla="val -24650"/>
              <a:gd name="adj2" fmla="val 160310"/>
            </a:avLst>
          </a:prstGeom>
          <a:gradFill rotWithShape="1">
            <a:gsLst>
              <a:gs pos="0">
                <a:srgbClr val="FFFFFF"/>
              </a:gs>
              <a:gs pos="100000">
                <a:srgbClr val="889FBE"/>
              </a:gs>
            </a:gsLst>
            <a:lin ang="2700000" scaled="1"/>
          </a:gradFill>
          <a:ln w="19050" algn="ctr">
            <a:solidFill>
              <a:srgbClr val="889FBE"/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r>
              <a:rPr lang="en-US" sz="1200" b="1" dirty="0">
                <a:latin typeface="Tahoma" pitchFamily="34" charset="0"/>
                <a:cs typeface="Tahoma" pitchFamily="34" charset="0"/>
              </a:rPr>
              <a:t>No action is taken and</a:t>
            </a:r>
          </a:p>
          <a:p>
            <a:pPr marL="342900" indent="-342900" algn="ctr"/>
            <a:r>
              <a:rPr lang="en-US" sz="1200" b="1" dirty="0">
                <a:latin typeface="Tahoma" pitchFamily="34" charset="0"/>
                <a:cs typeface="Tahoma" pitchFamily="34" charset="0"/>
              </a:rPr>
              <a:t>displays next WLI</a:t>
            </a:r>
          </a:p>
        </p:txBody>
      </p:sp>
      <p:sp>
        <p:nvSpPr>
          <p:cNvPr id="9" name="Oval Callout 8"/>
          <p:cNvSpPr/>
          <p:nvPr/>
        </p:nvSpPr>
        <p:spPr bwMode="auto">
          <a:xfrm>
            <a:off x="5652120" y="3212977"/>
            <a:ext cx="3096344" cy="1080120"/>
          </a:xfrm>
          <a:prstGeom prst="wedgeEllipseCallout">
            <a:avLst>
              <a:gd name="adj1" fmla="val -36854"/>
              <a:gd name="adj2" fmla="val 217745"/>
            </a:avLst>
          </a:prstGeom>
          <a:gradFill rotWithShape="1">
            <a:gsLst>
              <a:gs pos="0">
                <a:srgbClr val="FFFFFF"/>
              </a:gs>
              <a:gs pos="100000">
                <a:srgbClr val="889FBE"/>
              </a:gs>
            </a:gsLst>
            <a:lin ang="2700000" scaled="1"/>
          </a:gradFill>
          <a:ln w="19050" algn="ctr">
            <a:solidFill>
              <a:srgbClr val="889FBE"/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r>
              <a:rPr lang="en-US" sz="1200" b="1" dirty="0">
                <a:latin typeface="Tahoma" pitchFamily="34" charset="0"/>
                <a:cs typeface="Tahoma" pitchFamily="34" charset="0"/>
              </a:rPr>
              <a:t>Releases the WLI, </a:t>
            </a:r>
          </a:p>
          <a:p>
            <a:pPr marL="342900" indent="-342900" algn="ctr"/>
            <a:r>
              <a:rPr lang="en-US" sz="1200" b="1" dirty="0">
                <a:latin typeface="Tahoma" pitchFamily="34" charset="0"/>
                <a:cs typeface="Tahoma" pitchFamily="34" charset="0"/>
              </a:rPr>
              <a:t>status of WLI changes to ‘New’ </a:t>
            </a:r>
          </a:p>
          <a:p>
            <a:pPr marL="342900" indent="-342900" algn="ctr"/>
            <a:r>
              <a:rPr lang="en-US" sz="1200" b="1" dirty="0">
                <a:latin typeface="Tahoma" pitchFamily="34" charset="0"/>
                <a:cs typeface="Tahoma" pitchFamily="34" charset="0"/>
              </a:rPr>
              <a:t>and next WLI is displayed</a:t>
            </a:r>
          </a:p>
        </p:txBody>
      </p:sp>
    </p:spTree>
    <p:extLst>
      <p:ext uri="{BB962C8B-B14F-4D97-AF65-F5344CB8AC3E}">
        <p14:creationId xmlns:p14="http://schemas.microsoft.com/office/powerpoint/2010/main" val="4102731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WLI Service Workflow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935017"/>
              </p:ext>
            </p:extLst>
          </p:nvPr>
        </p:nvGraphicFramePr>
        <p:xfrm>
          <a:off x="1619672" y="1340768"/>
          <a:ext cx="6480720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072182" imgH="4288882" progId="Visio.Drawing.11">
                  <p:embed/>
                </p:oleObj>
              </mc:Choice>
              <mc:Fallback>
                <p:oleObj r:id="rId2" imgW="4072182" imgH="4288882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340768"/>
                        <a:ext cx="6480720" cy="4608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2384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Eye Verification – Configured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 list of actions where 4-Eye Verification is required is configurable.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Example features that are configured for 4-eye verification includes: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919840"/>
              </p:ext>
            </p:extLst>
          </p:nvPr>
        </p:nvGraphicFramePr>
        <p:xfrm>
          <a:off x="395536" y="3111604"/>
          <a:ext cx="8424936" cy="3034425"/>
        </p:xfrm>
        <a:graphic>
          <a:graphicData uri="http://schemas.openxmlformats.org/drawingml/2006/table">
            <a:tbl>
              <a:tblPr firstRow="1" firstCol="1" bandRow="1" bandCol="1"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331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53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Flow</a:t>
                      </a:r>
                      <a:endParaRPr lang="en-US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Steps in the flow where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4-Eye Verification is invoked </a:t>
                      </a:r>
                      <a:endParaRPr lang="en-US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Incoming interchange Validation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0" marR="0" lvl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228600" marR="0" lvl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Duplicate Check Approval</a:t>
                      </a:r>
                    </a:p>
                    <a:p>
                      <a:pPr marL="228600" marR="0" lvl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 Instruction flow 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0" marR="0" lvl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Manual Entry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4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“On us” CT Transaction flow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Party Account Blocked Approval</a:t>
                      </a:r>
                      <a:r>
                        <a:rPr lang="en-US" sz="20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81225" y="3497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51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036158262"/>
              </p:ext>
            </p:extLst>
          </p:nvPr>
        </p:nvGraphicFramePr>
        <p:xfrm>
          <a:off x="575556" y="1690930"/>
          <a:ext cx="7992888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4856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737448" cy="785794"/>
          </a:xfrm>
        </p:spPr>
        <p:txBody>
          <a:bodyPr>
            <a:normAutofit/>
          </a:bodyPr>
          <a:lstStyle/>
          <a:p>
            <a:pPr lvl="0"/>
            <a:r>
              <a:rPr lang="en-IN" dirty="0"/>
              <a:t>Question &amp; Answers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6074132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Open your mind and let the thoughts flow around</a:t>
            </a:r>
          </a:p>
        </p:txBody>
      </p:sp>
      <p:pic>
        <p:nvPicPr>
          <p:cNvPr id="1026" name="Picture 2" descr="http://granitegrok.com/wp-content/uploads/2013/07/Question-Ma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695" y="1057251"/>
            <a:ext cx="4033521" cy="503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194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9116" y="2114013"/>
            <a:ext cx="2362200" cy="266730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t" anchorCtr="0"/>
          <a:lstStyle/>
          <a:p>
            <a:pPr defTabSz="457200">
              <a:spcAft>
                <a:spcPts val="600"/>
              </a:spcAft>
            </a:pPr>
            <a:r>
              <a:rPr lang="en-GB" sz="1200" b="1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EMEA – Headquarters</a:t>
            </a:r>
          </a:p>
          <a:p>
            <a:pPr defTabSz="457200"/>
            <a:r>
              <a:rPr lang="en-GB" sz="1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Brussels, Belgium</a:t>
            </a:r>
          </a:p>
          <a:p>
            <a:pPr defTabSz="457200">
              <a:spcAft>
                <a:spcPts val="600"/>
              </a:spcAft>
            </a:pPr>
            <a:r>
              <a:rPr lang="en-GB" sz="1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info@clear2pay.com</a:t>
            </a:r>
          </a:p>
          <a:p>
            <a:pPr defTabSz="457200"/>
            <a:endParaRPr lang="en-GB" sz="6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defTabSz="457200">
              <a:spcAft>
                <a:spcPts val="600"/>
              </a:spcAft>
            </a:pPr>
            <a:r>
              <a:rPr lang="en-GB" sz="1200" b="1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APAC</a:t>
            </a:r>
          </a:p>
          <a:p>
            <a:pPr defTabSz="457200"/>
            <a:r>
              <a:rPr lang="en-GB" sz="1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Sydney, Australia</a:t>
            </a:r>
          </a:p>
          <a:p>
            <a:pPr defTabSz="457200">
              <a:spcAft>
                <a:spcPts val="600"/>
              </a:spcAft>
            </a:pPr>
            <a:r>
              <a:rPr lang="en-GB" sz="1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info.apac@clear2pay.com</a:t>
            </a:r>
          </a:p>
          <a:p>
            <a:pPr defTabSz="457200"/>
            <a:endParaRPr lang="en-GB" sz="7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defTabSz="457200">
              <a:spcAft>
                <a:spcPts val="600"/>
              </a:spcAft>
            </a:pPr>
            <a:r>
              <a:rPr lang="en-GB" sz="1200" b="1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Americas</a:t>
            </a:r>
          </a:p>
          <a:p>
            <a:pPr defTabSz="457200"/>
            <a:r>
              <a:rPr lang="en-GB" sz="1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Atlanta, USA</a:t>
            </a:r>
          </a:p>
          <a:p>
            <a:pPr defTabSz="457200">
              <a:spcAft>
                <a:spcPts val="600"/>
              </a:spcAft>
            </a:pPr>
            <a:r>
              <a:rPr lang="en-GB" sz="1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info.americas@clear2pay.com</a:t>
            </a:r>
          </a:p>
          <a:p>
            <a:pPr defTabSz="457200"/>
            <a:endParaRPr lang="en-GB" sz="7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defTabSz="457200"/>
            <a:r>
              <a:rPr lang="en-GB" sz="1200" b="1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www.clear2pay.com</a:t>
            </a:r>
          </a:p>
          <a:p>
            <a:pPr defTabSz="457200"/>
            <a:endParaRPr lang="en-GB" sz="10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57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906271545"/>
              </p:ext>
            </p:extLst>
          </p:nvPr>
        </p:nvGraphicFramePr>
        <p:xfrm>
          <a:off x="575556" y="1690930"/>
          <a:ext cx="7992888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38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400" dirty="0"/>
              <a:t>Approval Service</a:t>
            </a:r>
          </a:p>
        </p:txBody>
      </p:sp>
      <p:sp>
        <p:nvSpPr>
          <p:cNvPr id="4" name="TextBox 14"/>
          <p:cNvSpPr txBox="1">
            <a:spLocks noGrp="1" noChangeArrowheads="1"/>
          </p:cNvSpPr>
          <p:nvPr>
            <p:ph idx="1"/>
          </p:nvPr>
        </p:nvSpPr>
        <p:spPr bwMode="auto">
          <a:xfrm>
            <a:off x="179512" y="1268760"/>
            <a:ext cx="8712968" cy="534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Approval</a:t>
            </a:r>
            <a:endParaRPr lang="en-GB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dirty="0"/>
              <a:t>Refers to the functionality which is offered to a user to </a:t>
            </a:r>
            <a:r>
              <a:rPr lang="en-GB" sz="2400" b="1" dirty="0"/>
              <a:t>approve</a:t>
            </a:r>
            <a:r>
              <a:rPr lang="en-GB" sz="2400" dirty="0"/>
              <a:t> a payment </a:t>
            </a:r>
            <a:r>
              <a:rPr lang="en-GB" sz="2400" b="1" dirty="0"/>
              <a:t>prior to processing </a:t>
            </a:r>
            <a:r>
              <a:rPr lang="en-GB" sz="2400" dirty="0"/>
              <a:t>it further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4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dirty="0"/>
              <a:t>Approval can be </a:t>
            </a:r>
            <a:r>
              <a:rPr lang="en-GB" sz="2400" b="1" dirty="0"/>
              <a:t>invoked from the Interchange/Instruction/Transaction flow</a:t>
            </a:r>
            <a:r>
              <a:rPr lang="en-GB" sz="2400" dirty="0"/>
              <a:t>:</a:t>
            </a:r>
          </a:p>
          <a:p>
            <a:pPr marL="288000" lvl="1" indent="0">
              <a:buNone/>
            </a:pPr>
            <a:endParaRPr lang="en-GB" sz="24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GB" sz="2400" dirty="0">
                <a:solidFill>
                  <a:schemeClr val="tx1"/>
                </a:solidFill>
              </a:rPr>
              <a:t>The </a:t>
            </a:r>
            <a:r>
              <a:rPr lang="en-GB" sz="2400" b="1" dirty="0">
                <a:solidFill>
                  <a:schemeClr val="tx1"/>
                </a:solidFill>
              </a:rPr>
              <a:t>Issue Processor </a:t>
            </a:r>
            <a:r>
              <a:rPr lang="en-GB" sz="2400" dirty="0">
                <a:solidFill>
                  <a:schemeClr val="tx1"/>
                </a:solidFill>
              </a:rPr>
              <a:t>can be configured to trigger approval, after which the approval type for the issue at hand is invoked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GB" sz="2400" b="1" dirty="0">
                <a:solidFill>
                  <a:schemeClr val="tx1"/>
                </a:solidFill>
              </a:rPr>
              <a:t>Underlying entities </a:t>
            </a:r>
            <a:r>
              <a:rPr lang="en-GB" sz="2400" dirty="0">
                <a:solidFill>
                  <a:schemeClr val="tx1"/>
                </a:solidFill>
              </a:rPr>
              <a:t>are </a:t>
            </a:r>
            <a:r>
              <a:rPr lang="en-GB" sz="2400" b="1" dirty="0">
                <a:solidFill>
                  <a:schemeClr val="tx1"/>
                </a:solidFill>
              </a:rPr>
              <a:t>not processed </a:t>
            </a:r>
            <a:r>
              <a:rPr lang="en-GB" sz="2400" dirty="0">
                <a:solidFill>
                  <a:schemeClr val="tx1"/>
                </a:solidFill>
              </a:rPr>
              <a:t>further </a:t>
            </a:r>
            <a:r>
              <a:rPr lang="en-GB" sz="2400" b="1" dirty="0">
                <a:solidFill>
                  <a:schemeClr val="tx1"/>
                </a:solidFill>
              </a:rPr>
              <a:t>until</a:t>
            </a:r>
            <a:r>
              <a:rPr lang="en-GB" sz="2400" dirty="0">
                <a:solidFill>
                  <a:schemeClr val="tx1"/>
                </a:solidFill>
              </a:rPr>
              <a:t> the </a:t>
            </a:r>
            <a:r>
              <a:rPr lang="en-GB" sz="2400" b="1" dirty="0">
                <a:solidFill>
                  <a:schemeClr val="tx1"/>
                </a:solidFill>
              </a:rPr>
              <a:t>upper entity</a:t>
            </a:r>
            <a:r>
              <a:rPr lang="en-GB" sz="2400" dirty="0">
                <a:solidFill>
                  <a:schemeClr val="tx1"/>
                </a:solidFill>
              </a:rPr>
              <a:t> has been </a:t>
            </a:r>
            <a:r>
              <a:rPr lang="en-GB" sz="2400" b="1" dirty="0">
                <a:solidFill>
                  <a:schemeClr val="tx1"/>
                </a:solidFill>
              </a:rPr>
              <a:t>approved</a:t>
            </a:r>
          </a:p>
          <a:p>
            <a:pPr marL="288000" lvl="1" indent="0">
              <a:buNone/>
            </a:pP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05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Approval Service</a:t>
            </a:r>
          </a:p>
        </p:txBody>
      </p:sp>
      <p:sp>
        <p:nvSpPr>
          <p:cNvPr id="4" name="TextBox 14"/>
          <p:cNvSpPr txBox="1">
            <a:spLocks noGrp="1" noChangeArrowheads="1"/>
          </p:cNvSpPr>
          <p:nvPr>
            <p:ph idx="1"/>
          </p:nvPr>
        </p:nvSpPr>
        <p:spPr bwMode="auto">
          <a:xfrm>
            <a:off x="179512" y="1268760"/>
            <a:ext cx="8712968" cy="58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The Service creates a </a:t>
            </a:r>
            <a:r>
              <a:rPr lang="en-GB" b="1" dirty="0">
                <a:solidFill>
                  <a:schemeClr val="tx1"/>
                </a:solidFill>
              </a:rPr>
              <a:t>WLI </a:t>
            </a:r>
            <a:r>
              <a:rPr lang="en-GB" dirty="0">
                <a:solidFill>
                  <a:schemeClr val="tx1"/>
                </a:solidFill>
              </a:rPr>
              <a:t>to inform the Bank User that an approval action is expected on the payment. 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The Bank user can provide either one of the following </a:t>
            </a:r>
            <a:r>
              <a:rPr lang="en-GB" b="1" dirty="0">
                <a:solidFill>
                  <a:schemeClr val="tx1"/>
                </a:solidFill>
              </a:rPr>
              <a:t>actions</a:t>
            </a:r>
            <a:r>
              <a:rPr lang="en-GB" dirty="0">
                <a:solidFill>
                  <a:schemeClr val="tx1"/>
                </a:solidFill>
              </a:rPr>
              <a:t> through the appropriate instruction/transaction action details tab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b="1" dirty="0">
                <a:solidFill>
                  <a:schemeClr val="tx1"/>
                </a:solidFill>
              </a:rPr>
              <a:t>Approve</a:t>
            </a:r>
            <a:r>
              <a:rPr lang="en-GB" sz="2400" dirty="0">
                <a:solidFill>
                  <a:schemeClr val="tx1"/>
                </a:solidFill>
              </a:rPr>
              <a:t> – Indicates the payment can continue processing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b="1" dirty="0">
                <a:solidFill>
                  <a:schemeClr val="tx1"/>
                </a:solidFill>
              </a:rPr>
              <a:t>Decline</a:t>
            </a:r>
            <a:r>
              <a:rPr lang="en-GB" sz="2400" dirty="0">
                <a:solidFill>
                  <a:schemeClr val="tx1"/>
                </a:solidFill>
              </a:rPr>
              <a:t> – rejects the payment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b="1" dirty="0">
                <a:solidFill>
                  <a:schemeClr val="tx1"/>
                </a:solidFill>
              </a:rPr>
              <a:t>Send to Repair </a:t>
            </a:r>
            <a:r>
              <a:rPr lang="en-GB" sz="2400" dirty="0">
                <a:solidFill>
                  <a:schemeClr val="tx1"/>
                </a:solidFill>
              </a:rPr>
              <a:t>– invokes Manual Repair for the payment since some changes may have to be applied on the payment.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 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00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br>
              <a:rPr lang="en-US" sz="2400" dirty="0"/>
            </a:br>
            <a:r>
              <a:rPr lang="en-US" sz="2400" dirty="0"/>
              <a:t>Approval Service</a:t>
            </a:r>
            <a:br>
              <a:rPr lang="en-US" sz="2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8522916" cy="5304082"/>
          </a:xfrm>
        </p:spPr>
        <p:txBody>
          <a:bodyPr>
            <a:normAutofit fontScale="92500" lnSpcReduction="20000"/>
          </a:bodyPr>
          <a:lstStyle/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Once the payment is approved by the user, 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either 4 Eye Verification shall be invoked or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instruction / transaction continues further processing </a:t>
            </a:r>
          </a:p>
          <a:p>
            <a:pPr marL="2880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based on the bank’s requirements.</a:t>
            </a:r>
            <a:endParaRPr lang="en-US" dirty="0">
              <a:solidFill>
                <a:schemeClr val="tx1"/>
              </a:solidFill>
            </a:endParaRPr>
          </a:p>
          <a:p>
            <a:pPr marL="314325" indent="0" eaLnBrk="0" hangingPunct="0">
              <a:lnSpc>
                <a:spcPct val="105000"/>
              </a:lnSpc>
              <a:spcAft>
                <a:spcPts val="600"/>
              </a:spcAft>
              <a:buNone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68761"/>
            <a:ext cx="8064896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122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Approval Service -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404" y="980728"/>
            <a:ext cx="8738940" cy="5877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The basic steps carried out by </a:t>
            </a:r>
            <a:r>
              <a:rPr lang="en-US" dirty="0">
                <a:solidFill>
                  <a:schemeClr val="tx1"/>
                </a:solidFill>
              </a:rPr>
              <a:t>Approval Service:</a:t>
            </a: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7545" y="1590518"/>
            <a:ext cx="7776863" cy="5171335"/>
            <a:chOff x="467545" y="1563411"/>
            <a:chExt cx="7776863" cy="517133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Freeform 5"/>
            <p:cNvSpPr/>
            <p:nvPr/>
          </p:nvSpPr>
          <p:spPr>
            <a:xfrm>
              <a:off x="467545" y="1563411"/>
              <a:ext cx="497466" cy="710666"/>
            </a:xfrm>
            <a:custGeom>
              <a:avLst/>
              <a:gdLst>
                <a:gd name="connsiteX0" fmla="*/ 0 w 710665"/>
                <a:gd name="connsiteY0" fmla="*/ 0 h 497465"/>
                <a:gd name="connsiteX1" fmla="*/ 461933 w 710665"/>
                <a:gd name="connsiteY1" fmla="*/ 0 h 497465"/>
                <a:gd name="connsiteX2" fmla="*/ 710665 w 710665"/>
                <a:gd name="connsiteY2" fmla="*/ 248733 h 497465"/>
                <a:gd name="connsiteX3" fmla="*/ 461933 w 710665"/>
                <a:gd name="connsiteY3" fmla="*/ 497465 h 497465"/>
                <a:gd name="connsiteX4" fmla="*/ 0 w 710665"/>
                <a:gd name="connsiteY4" fmla="*/ 497465 h 497465"/>
                <a:gd name="connsiteX5" fmla="*/ 248733 w 710665"/>
                <a:gd name="connsiteY5" fmla="*/ 248733 h 497465"/>
                <a:gd name="connsiteX6" fmla="*/ 0 w 710665"/>
                <a:gd name="connsiteY6" fmla="*/ 0 h 497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0665" h="497465">
                  <a:moveTo>
                    <a:pt x="710665" y="0"/>
                  </a:moveTo>
                  <a:lnTo>
                    <a:pt x="710665" y="323353"/>
                  </a:lnTo>
                  <a:lnTo>
                    <a:pt x="355332" y="497465"/>
                  </a:lnTo>
                  <a:lnTo>
                    <a:pt x="0" y="323353"/>
                  </a:lnTo>
                  <a:lnTo>
                    <a:pt x="0" y="0"/>
                  </a:lnTo>
                  <a:lnTo>
                    <a:pt x="355332" y="174113"/>
                  </a:lnTo>
                  <a:lnTo>
                    <a:pt x="710665" y="0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solidFill>
                <a:schemeClr val="tx1">
                  <a:alpha val="90000"/>
                </a:schemeClr>
              </a:solidFill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1" tIns="261433" rIns="12699" bIns="261432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965009" y="1563414"/>
              <a:ext cx="7279398" cy="461932"/>
            </a:xfrm>
            <a:custGeom>
              <a:avLst/>
              <a:gdLst>
                <a:gd name="connsiteX0" fmla="*/ 76990 w 461932"/>
                <a:gd name="connsiteY0" fmla="*/ 0 h 7279398"/>
                <a:gd name="connsiteX1" fmla="*/ 384942 w 461932"/>
                <a:gd name="connsiteY1" fmla="*/ 0 h 7279398"/>
                <a:gd name="connsiteX2" fmla="*/ 461932 w 461932"/>
                <a:gd name="connsiteY2" fmla="*/ 76990 h 7279398"/>
                <a:gd name="connsiteX3" fmla="*/ 461932 w 461932"/>
                <a:gd name="connsiteY3" fmla="*/ 7279398 h 7279398"/>
                <a:gd name="connsiteX4" fmla="*/ 461932 w 461932"/>
                <a:gd name="connsiteY4" fmla="*/ 7279398 h 7279398"/>
                <a:gd name="connsiteX5" fmla="*/ 0 w 461932"/>
                <a:gd name="connsiteY5" fmla="*/ 7279398 h 7279398"/>
                <a:gd name="connsiteX6" fmla="*/ 0 w 461932"/>
                <a:gd name="connsiteY6" fmla="*/ 7279398 h 7279398"/>
                <a:gd name="connsiteX7" fmla="*/ 0 w 461932"/>
                <a:gd name="connsiteY7" fmla="*/ 76990 h 7279398"/>
                <a:gd name="connsiteX8" fmla="*/ 76990 w 461932"/>
                <a:gd name="connsiteY8" fmla="*/ 0 h 727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1932" h="7279398">
                  <a:moveTo>
                    <a:pt x="461932" y="1213259"/>
                  </a:moveTo>
                  <a:lnTo>
                    <a:pt x="461932" y="6066139"/>
                  </a:lnTo>
                  <a:cubicBezTo>
                    <a:pt x="461932" y="6736193"/>
                    <a:pt x="459745" y="7279390"/>
                    <a:pt x="457046" y="7279390"/>
                  </a:cubicBezTo>
                  <a:lnTo>
                    <a:pt x="0" y="7279390"/>
                  </a:lnTo>
                  <a:lnTo>
                    <a:pt x="0" y="7279390"/>
                  </a:lnTo>
                  <a:lnTo>
                    <a:pt x="0" y="8"/>
                  </a:lnTo>
                  <a:lnTo>
                    <a:pt x="0" y="8"/>
                  </a:lnTo>
                  <a:lnTo>
                    <a:pt x="457046" y="8"/>
                  </a:lnTo>
                  <a:cubicBezTo>
                    <a:pt x="459745" y="8"/>
                    <a:pt x="461932" y="543205"/>
                    <a:pt x="461932" y="1213259"/>
                  </a:cubicBezTo>
                  <a:close/>
                </a:path>
              </a:pathLst>
            </a:custGeom>
            <a:solidFill>
              <a:srgbClr val="92D050">
                <a:alpha val="90000"/>
              </a:srgbClr>
            </a:solidFill>
            <a:ln>
              <a:solidFill>
                <a:schemeClr val="tx1">
                  <a:alpha val="90000"/>
                </a:schemeClr>
              </a:solidFill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31440" rIns="31440" bIns="3144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sz="1400" kern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 issue is raised by a certain service (e.g. Disposition check on account status failed – account blocked).</a:t>
              </a:r>
              <a:endParaRPr lang="en-US" sz="1400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467545" y="2200651"/>
              <a:ext cx="497465" cy="710665"/>
            </a:xfrm>
            <a:custGeom>
              <a:avLst/>
              <a:gdLst>
                <a:gd name="connsiteX0" fmla="*/ 0 w 710665"/>
                <a:gd name="connsiteY0" fmla="*/ 0 h 497465"/>
                <a:gd name="connsiteX1" fmla="*/ 461933 w 710665"/>
                <a:gd name="connsiteY1" fmla="*/ 0 h 497465"/>
                <a:gd name="connsiteX2" fmla="*/ 710665 w 710665"/>
                <a:gd name="connsiteY2" fmla="*/ 248733 h 497465"/>
                <a:gd name="connsiteX3" fmla="*/ 461933 w 710665"/>
                <a:gd name="connsiteY3" fmla="*/ 497465 h 497465"/>
                <a:gd name="connsiteX4" fmla="*/ 0 w 710665"/>
                <a:gd name="connsiteY4" fmla="*/ 497465 h 497465"/>
                <a:gd name="connsiteX5" fmla="*/ 248733 w 710665"/>
                <a:gd name="connsiteY5" fmla="*/ 248733 h 497465"/>
                <a:gd name="connsiteX6" fmla="*/ 0 w 710665"/>
                <a:gd name="connsiteY6" fmla="*/ 0 h 497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0665" h="497465">
                  <a:moveTo>
                    <a:pt x="710665" y="0"/>
                  </a:moveTo>
                  <a:lnTo>
                    <a:pt x="710665" y="323353"/>
                  </a:lnTo>
                  <a:lnTo>
                    <a:pt x="355332" y="497465"/>
                  </a:lnTo>
                  <a:lnTo>
                    <a:pt x="0" y="323353"/>
                  </a:lnTo>
                  <a:lnTo>
                    <a:pt x="0" y="0"/>
                  </a:lnTo>
                  <a:lnTo>
                    <a:pt x="355332" y="174113"/>
                  </a:lnTo>
                  <a:lnTo>
                    <a:pt x="710665" y="0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solidFill>
                <a:schemeClr val="tx1">
                  <a:alpha val="90000"/>
                </a:schemeClr>
              </a:solidFill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1" tIns="261433" rIns="12699" bIns="261432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965009" y="2200652"/>
              <a:ext cx="7279398" cy="461932"/>
            </a:xfrm>
            <a:custGeom>
              <a:avLst/>
              <a:gdLst>
                <a:gd name="connsiteX0" fmla="*/ 76990 w 461932"/>
                <a:gd name="connsiteY0" fmla="*/ 0 h 7279398"/>
                <a:gd name="connsiteX1" fmla="*/ 384942 w 461932"/>
                <a:gd name="connsiteY1" fmla="*/ 0 h 7279398"/>
                <a:gd name="connsiteX2" fmla="*/ 461932 w 461932"/>
                <a:gd name="connsiteY2" fmla="*/ 76990 h 7279398"/>
                <a:gd name="connsiteX3" fmla="*/ 461932 w 461932"/>
                <a:gd name="connsiteY3" fmla="*/ 7279398 h 7279398"/>
                <a:gd name="connsiteX4" fmla="*/ 461932 w 461932"/>
                <a:gd name="connsiteY4" fmla="*/ 7279398 h 7279398"/>
                <a:gd name="connsiteX5" fmla="*/ 0 w 461932"/>
                <a:gd name="connsiteY5" fmla="*/ 7279398 h 7279398"/>
                <a:gd name="connsiteX6" fmla="*/ 0 w 461932"/>
                <a:gd name="connsiteY6" fmla="*/ 7279398 h 7279398"/>
                <a:gd name="connsiteX7" fmla="*/ 0 w 461932"/>
                <a:gd name="connsiteY7" fmla="*/ 76990 h 7279398"/>
                <a:gd name="connsiteX8" fmla="*/ 76990 w 461932"/>
                <a:gd name="connsiteY8" fmla="*/ 0 h 727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1932" h="7279398">
                  <a:moveTo>
                    <a:pt x="461932" y="1213259"/>
                  </a:moveTo>
                  <a:lnTo>
                    <a:pt x="461932" y="6066139"/>
                  </a:lnTo>
                  <a:cubicBezTo>
                    <a:pt x="461932" y="6736193"/>
                    <a:pt x="459745" y="7279390"/>
                    <a:pt x="457046" y="7279390"/>
                  </a:cubicBezTo>
                  <a:lnTo>
                    <a:pt x="0" y="7279390"/>
                  </a:lnTo>
                  <a:lnTo>
                    <a:pt x="0" y="7279390"/>
                  </a:lnTo>
                  <a:lnTo>
                    <a:pt x="0" y="8"/>
                  </a:lnTo>
                  <a:lnTo>
                    <a:pt x="0" y="8"/>
                  </a:lnTo>
                  <a:lnTo>
                    <a:pt x="457046" y="8"/>
                  </a:lnTo>
                  <a:cubicBezTo>
                    <a:pt x="459745" y="8"/>
                    <a:pt x="461932" y="543205"/>
                    <a:pt x="461932" y="1213259"/>
                  </a:cubicBezTo>
                  <a:close/>
                </a:path>
              </a:pathLst>
            </a:custGeom>
            <a:solidFill>
              <a:srgbClr val="92D050">
                <a:alpha val="90000"/>
              </a:srgbClr>
            </a:solidFill>
            <a:ln>
              <a:solidFill>
                <a:schemeClr val="tx1">
                  <a:alpha val="90000"/>
                </a:schemeClr>
              </a:solidFill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31440" rIns="31440" bIns="3144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sz="1400" kern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The Issue Processor determines the outcome as “Approval”.</a:t>
              </a:r>
              <a:endParaRPr lang="en-US" sz="1400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467545" y="2837889"/>
              <a:ext cx="497465" cy="710665"/>
            </a:xfrm>
            <a:custGeom>
              <a:avLst/>
              <a:gdLst>
                <a:gd name="connsiteX0" fmla="*/ 0 w 710665"/>
                <a:gd name="connsiteY0" fmla="*/ 0 h 497465"/>
                <a:gd name="connsiteX1" fmla="*/ 461933 w 710665"/>
                <a:gd name="connsiteY1" fmla="*/ 0 h 497465"/>
                <a:gd name="connsiteX2" fmla="*/ 710665 w 710665"/>
                <a:gd name="connsiteY2" fmla="*/ 248733 h 497465"/>
                <a:gd name="connsiteX3" fmla="*/ 461933 w 710665"/>
                <a:gd name="connsiteY3" fmla="*/ 497465 h 497465"/>
                <a:gd name="connsiteX4" fmla="*/ 0 w 710665"/>
                <a:gd name="connsiteY4" fmla="*/ 497465 h 497465"/>
                <a:gd name="connsiteX5" fmla="*/ 248733 w 710665"/>
                <a:gd name="connsiteY5" fmla="*/ 248733 h 497465"/>
                <a:gd name="connsiteX6" fmla="*/ 0 w 710665"/>
                <a:gd name="connsiteY6" fmla="*/ 0 h 497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0665" h="497465">
                  <a:moveTo>
                    <a:pt x="710665" y="0"/>
                  </a:moveTo>
                  <a:lnTo>
                    <a:pt x="710665" y="323353"/>
                  </a:lnTo>
                  <a:lnTo>
                    <a:pt x="355332" y="497465"/>
                  </a:lnTo>
                  <a:lnTo>
                    <a:pt x="0" y="323353"/>
                  </a:lnTo>
                  <a:lnTo>
                    <a:pt x="0" y="0"/>
                  </a:lnTo>
                  <a:lnTo>
                    <a:pt x="355332" y="174113"/>
                  </a:lnTo>
                  <a:lnTo>
                    <a:pt x="710665" y="0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solidFill>
                <a:schemeClr val="tx1">
                  <a:alpha val="90000"/>
                </a:schemeClr>
              </a:solidFill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1" tIns="261433" rIns="12699" bIns="261432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965009" y="2837891"/>
              <a:ext cx="7279398" cy="461932"/>
            </a:xfrm>
            <a:custGeom>
              <a:avLst/>
              <a:gdLst>
                <a:gd name="connsiteX0" fmla="*/ 76990 w 461932"/>
                <a:gd name="connsiteY0" fmla="*/ 0 h 7279398"/>
                <a:gd name="connsiteX1" fmla="*/ 384942 w 461932"/>
                <a:gd name="connsiteY1" fmla="*/ 0 h 7279398"/>
                <a:gd name="connsiteX2" fmla="*/ 461932 w 461932"/>
                <a:gd name="connsiteY2" fmla="*/ 76990 h 7279398"/>
                <a:gd name="connsiteX3" fmla="*/ 461932 w 461932"/>
                <a:gd name="connsiteY3" fmla="*/ 7279398 h 7279398"/>
                <a:gd name="connsiteX4" fmla="*/ 461932 w 461932"/>
                <a:gd name="connsiteY4" fmla="*/ 7279398 h 7279398"/>
                <a:gd name="connsiteX5" fmla="*/ 0 w 461932"/>
                <a:gd name="connsiteY5" fmla="*/ 7279398 h 7279398"/>
                <a:gd name="connsiteX6" fmla="*/ 0 w 461932"/>
                <a:gd name="connsiteY6" fmla="*/ 7279398 h 7279398"/>
                <a:gd name="connsiteX7" fmla="*/ 0 w 461932"/>
                <a:gd name="connsiteY7" fmla="*/ 76990 h 7279398"/>
                <a:gd name="connsiteX8" fmla="*/ 76990 w 461932"/>
                <a:gd name="connsiteY8" fmla="*/ 0 h 727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1932" h="7279398">
                  <a:moveTo>
                    <a:pt x="461932" y="1213259"/>
                  </a:moveTo>
                  <a:lnTo>
                    <a:pt x="461932" y="6066139"/>
                  </a:lnTo>
                  <a:cubicBezTo>
                    <a:pt x="461932" y="6736193"/>
                    <a:pt x="459745" y="7279390"/>
                    <a:pt x="457046" y="7279390"/>
                  </a:cubicBezTo>
                  <a:lnTo>
                    <a:pt x="0" y="7279390"/>
                  </a:lnTo>
                  <a:lnTo>
                    <a:pt x="0" y="7279390"/>
                  </a:lnTo>
                  <a:lnTo>
                    <a:pt x="0" y="8"/>
                  </a:lnTo>
                  <a:lnTo>
                    <a:pt x="0" y="8"/>
                  </a:lnTo>
                  <a:lnTo>
                    <a:pt x="457046" y="8"/>
                  </a:lnTo>
                  <a:cubicBezTo>
                    <a:pt x="459745" y="8"/>
                    <a:pt x="461932" y="543205"/>
                    <a:pt x="461932" y="1213259"/>
                  </a:cubicBezTo>
                  <a:close/>
                </a:path>
              </a:pathLst>
            </a:custGeom>
            <a:solidFill>
              <a:srgbClr val="92D050">
                <a:alpha val="90000"/>
              </a:srgbClr>
            </a:solidFill>
            <a:ln>
              <a:solidFill>
                <a:schemeClr val="tx1">
                  <a:alpha val="90000"/>
                </a:schemeClr>
              </a:solidFill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31440" rIns="31440" bIns="3144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sz="1400" kern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The approval service is invoked with a certain approval type, related to the issue which occurred.</a:t>
              </a:r>
              <a:endParaRPr lang="en-US" sz="1400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467545" y="3475127"/>
              <a:ext cx="497465" cy="710665"/>
            </a:xfrm>
            <a:custGeom>
              <a:avLst/>
              <a:gdLst>
                <a:gd name="connsiteX0" fmla="*/ 0 w 710665"/>
                <a:gd name="connsiteY0" fmla="*/ 0 h 497465"/>
                <a:gd name="connsiteX1" fmla="*/ 461933 w 710665"/>
                <a:gd name="connsiteY1" fmla="*/ 0 h 497465"/>
                <a:gd name="connsiteX2" fmla="*/ 710665 w 710665"/>
                <a:gd name="connsiteY2" fmla="*/ 248733 h 497465"/>
                <a:gd name="connsiteX3" fmla="*/ 461933 w 710665"/>
                <a:gd name="connsiteY3" fmla="*/ 497465 h 497465"/>
                <a:gd name="connsiteX4" fmla="*/ 0 w 710665"/>
                <a:gd name="connsiteY4" fmla="*/ 497465 h 497465"/>
                <a:gd name="connsiteX5" fmla="*/ 248733 w 710665"/>
                <a:gd name="connsiteY5" fmla="*/ 248733 h 497465"/>
                <a:gd name="connsiteX6" fmla="*/ 0 w 710665"/>
                <a:gd name="connsiteY6" fmla="*/ 0 h 497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0665" h="497465">
                  <a:moveTo>
                    <a:pt x="710665" y="0"/>
                  </a:moveTo>
                  <a:lnTo>
                    <a:pt x="710665" y="323353"/>
                  </a:lnTo>
                  <a:lnTo>
                    <a:pt x="355332" y="497465"/>
                  </a:lnTo>
                  <a:lnTo>
                    <a:pt x="0" y="323353"/>
                  </a:lnTo>
                  <a:lnTo>
                    <a:pt x="0" y="0"/>
                  </a:lnTo>
                  <a:lnTo>
                    <a:pt x="355332" y="174113"/>
                  </a:lnTo>
                  <a:lnTo>
                    <a:pt x="710665" y="0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solidFill>
                <a:schemeClr val="tx1">
                  <a:alpha val="90000"/>
                </a:schemeClr>
              </a:solidFill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1" tIns="261433" rIns="12699" bIns="261432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965009" y="3475129"/>
              <a:ext cx="7279398" cy="461932"/>
            </a:xfrm>
            <a:custGeom>
              <a:avLst/>
              <a:gdLst>
                <a:gd name="connsiteX0" fmla="*/ 76990 w 461932"/>
                <a:gd name="connsiteY0" fmla="*/ 0 h 7279398"/>
                <a:gd name="connsiteX1" fmla="*/ 384942 w 461932"/>
                <a:gd name="connsiteY1" fmla="*/ 0 h 7279398"/>
                <a:gd name="connsiteX2" fmla="*/ 461932 w 461932"/>
                <a:gd name="connsiteY2" fmla="*/ 76990 h 7279398"/>
                <a:gd name="connsiteX3" fmla="*/ 461932 w 461932"/>
                <a:gd name="connsiteY3" fmla="*/ 7279398 h 7279398"/>
                <a:gd name="connsiteX4" fmla="*/ 461932 w 461932"/>
                <a:gd name="connsiteY4" fmla="*/ 7279398 h 7279398"/>
                <a:gd name="connsiteX5" fmla="*/ 0 w 461932"/>
                <a:gd name="connsiteY5" fmla="*/ 7279398 h 7279398"/>
                <a:gd name="connsiteX6" fmla="*/ 0 w 461932"/>
                <a:gd name="connsiteY6" fmla="*/ 7279398 h 7279398"/>
                <a:gd name="connsiteX7" fmla="*/ 0 w 461932"/>
                <a:gd name="connsiteY7" fmla="*/ 76990 h 7279398"/>
                <a:gd name="connsiteX8" fmla="*/ 76990 w 461932"/>
                <a:gd name="connsiteY8" fmla="*/ 0 h 727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1932" h="7279398">
                  <a:moveTo>
                    <a:pt x="461932" y="1213259"/>
                  </a:moveTo>
                  <a:lnTo>
                    <a:pt x="461932" y="6066139"/>
                  </a:lnTo>
                  <a:cubicBezTo>
                    <a:pt x="461932" y="6736193"/>
                    <a:pt x="459745" y="7279390"/>
                    <a:pt x="457046" y="7279390"/>
                  </a:cubicBezTo>
                  <a:lnTo>
                    <a:pt x="0" y="7279390"/>
                  </a:lnTo>
                  <a:lnTo>
                    <a:pt x="0" y="7279390"/>
                  </a:lnTo>
                  <a:lnTo>
                    <a:pt x="0" y="8"/>
                  </a:lnTo>
                  <a:lnTo>
                    <a:pt x="0" y="8"/>
                  </a:lnTo>
                  <a:lnTo>
                    <a:pt x="457046" y="8"/>
                  </a:lnTo>
                  <a:cubicBezTo>
                    <a:pt x="459745" y="8"/>
                    <a:pt x="461932" y="543205"/>
                    <a:pt x="461932" y="1213259"/>
                  </a:cubicBezTo>
                  <a:close/>
                </a:path>
              </a:pathLst>
            </a:custGeom>
            <a:solidFill>
              <a:srgbClr val="92D050">
                <a:alpha val="90000"/>
              </a:srgbClr>
            </a:solidFill>
            <a:ln>
              <a:solidFill>
                <a:schemeClr val="tx1">
                  <a:alpha val="90000"/>
                </a:schemeClr>
              </a:solidFill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31440" rIns="31440" bIns="3144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sz="1400" kern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history record and Work List Item is created, and the Payment waits until it is approved</a:t>
              </a:r>
              <a:endParaRPr lang="en-US" sz="1400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467545" y="4112366"/>
              <a:ext cx="497465" cy="710665"/>
            </a:xfrm>
            <a:custGeom>
              <a:avLst/>
              <a:gdLst>
                <a:gd name="connsiteX0" fmla="*/ 0 w 710665"/>
                <a:gd name="connsiteY0" fmla="*/ 0 h 497465"/>
                <a:gd name="connsiteX1" fmla="*/ 461933 w 710665"/>
                <a:gd name="connsiteY1" fmla="*/ 0 h 497465"/>
                <a:gd name="connsiteX2" fmla="*/ 710665 w 710665"/>
                <a:gd name="connsiteY2" fmla="*/ 248733 h 497465"/>
                <a:gd name="connsiteX3" fmla="*/ 461933 w 710665"/>
                <a:gd name="connsiteY3" fmla="*/ 497465 h 497465"/>
                <a:gd name="connsiteX4" fmla="*/ 0 w 710665"/>
                <a:gd name="connsiteY4" fmla="*/ 497465 h 497465"/>
                <a:gd name="connsiteX5" fmla="*/ 248733 w 710665"/>
                <a:gd name="connsiteY5" fmla="*/ 248733 h 497465"/>
                <a:gd name="connsiteX6" fmla="*/ 0 w 710665"/>
                <a:gd name="connsiteY6" fmla="*/ 0 h 497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0665" h="497465">
                  <a:moveTo>
                    <a:pt x="710665" y="0"/>
                  </a:moveTo>
                  <a:lnTo>
                    <a:pt x="710665" y="323353"/>
                  </a:lnTo>
                  <a:lnTo>
                    <a:pt x="355332" y="497465"/>
                  </a:lnTo>
                  <a:lnTo>
                    <a:pt x="0" y="323353"/>
                  </a:lnTo>
                  <a:lnTo>
                    <a:pt x="0" y="0"/>
                  </a:lnTo>
                  <a:lnTo>
                    <a:pt x="355332" y="174113"/>
                  </a:lnTo>
                  <a:lnTo>
                    <a:pt x="710665" y="0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solidFill>
                <a:schemeClr val="tx1">
                  <a:alpha val="90000"/>
                </a:schemeClr>
              </a:solidFill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1" tIns="261433" rIns="12699" bIns="261432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965009" y="4112367"/>
              <a:ext cx="7279398" cy="461932"/>
            </a:xfrm>
            <a:custGeom>
              <a:avLst/>
              <a:gdLst>
                <a:gd name="connsiteX0" fmla="*/ 76990 w 461932"/>
                <a:gd name="connsiteY0" fmla="*/ 0 h 7279398"/>
                <a:gd name="connsiteX1" fmla="*/ 384942 w 461932"/>
                <a:gd name="connsiteY1" fmla="*/ 0 h 7279398"/>
                <a:gd name="connsiteX2" fmla="*/ 461932 w 461932"/>
                <a:gd name="connsiteY2" fmla="*/ 76990 h 7279398"/>
                <a:gd name="connsiteX3" fmla="*/ 461932 w 461932"/>
                <a:gd name="connsiteY3" fmla="*/ 7279398 h 7279398"/>
                <a:gd name="connsiteX4" fmla="*/ 461932 w 461932"/>
                <a:gd name="connsiteY4" fmla="*/ 7279398 h 7279398"/>
                <a:gd name="connsiteX5" fmla="*/ 0 w 461932"/>
                <a:gd name="connsiteY5" fmla="*/ 7279398 h 7279398"/>
                <a:gd name="connsiteX6" fmla="*/ 0 w 461932"/>
                <a:gd name="connsiteY6" fmla="*/ 7279398 h 7279398"/>
                <a:gd name="connsiteX7" fmla="*/ 0 w 461932"/>
                <a:gd name="connsiteY7" fmla="*/ 76990 h 7279398"/>
                <a:gd name="connsiteX8" fmla="*/ 76990 w 461932"/>
                <a:gd name="connsiteY8" fmla="*/ 0 h 727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1932" h="7279398">
                  <a:moveTo>
                    <a:pt x="461932" y="1213259"/>
                  </a:moveTo>
                  <a:lnTo>
                    <a:pt x="461932" y="6066139"/>
                  </a:lnTo>
                  <a:cubicBezTo>
                    <a:pt x="461932" y="6736193"/>
                    <a:pt x="459745" y="7279390"/>
                    <a:pt x="457046" y="7279390"/>
                  </a:cubicBezTo>
                  <a:lnTo>
                    <a:pt x="0" y="7279390"/>
                  </a:lnTo>
                  <a:lnTo>
                    <a:pt x="0" y="7279390"/>
                  </a:lnTo>
                  <a:lnTo>
                    <a:pt x="0" y="8"/>
                  </a:lnTo>
                  <a:lnTo>
                    <a:pt x="0" y="8"/>
                  </a:lnTo>
                  <a:lnTo>
                    <a:pt x="457046" y="8"/>
                  </a:lnTo>
                  <a:cubicBezTo>
                    <a:pt x="459745" y="8"/>
                    <a:pt x="461932" y="543205"/>
                    <a:pt x="461932" y="1213259"/>
                  </a:cubicBezTo>
                  <a:close/>
                </a:path>
              </a:pathLst>
            </a:custGeom>
            <a:solidFill>
              <a:srgbClr val="92D050">
                <a:alpha val="90000"/>
              </a:srgbClr>
            </a:solidFill>
            <a:ln>
              <a:solidFill>
                <a:schemeClr val="tx1">
                  <a:alpha val="90000"/>
                </a:schemeClr>
              </a:solidFill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31440" rIns="31440" bIns="3144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sz="1400" kern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User can take action from the WLI screen or Actions tab on the payment entity.</a:t>
              </a:r>
              <a:endParaRPr lang="en-US" sz="1400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467545" y="4749604"/>
              <a:ext cx="497465" cy="710665"/>
            </a:xfrm>
            <a:custGeom>
              <a:avLst/>
              <a:gdLst>
                <a:gd name="connsiteX0" fmla="*/ 0 w 710665"/>
                <a:gd name="connsiteY0" fmla="*/ 0 h 497465"/>
                <a:gd name="connsiteX1" fmla="*/ 461933 w 710665"/>
                <a:gd name="connsiteY1" fmla="*/ 0 h 497465"/>
                <a:gd name="connsiteX2" fmla="*/ 710665 w 710665"/>
                <a:gd name="connsiteY2" fmla="*/ 248733 h 497465"/>
                <a:gd name="connsiteX3" fmla="*/ 461933 w 710665"/>
                <a:gd name="connsiteY3" fmla="*/ 497465 h 497465"/>
                <a:gd name="connsiteX4" fmla="*/ 0 w 710665"/>
                <a:gd name="connsiteY4" fmla="*/ 497465 h 497465"/>
                <a:gd name="connsiteX5" fmla="*/ 248733 w 710665"/>
                <a:gd name="connsiteY5" fmla="*/ 248733 h 497465"/>
                <a:gd name="connsiteX6" fmla="*/ 0 w 710665"/>
                <a:gd name="connsiteY6" fmla="*/ 0 h 497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0665" h="497465">
                  <a:moveTo>
                    <a:pt x="710665" y="0"/>
                  </a:moveTo>
                  <a:lnTo>
                    <a:pt x="710665" y="323353"/>
                  </a:lnTo>
                  <a:lnTo>
                    <a:pt x="355332" y="497465"/>
                  </a:lnTo>
                  <a:lnTo>
                    <a:pt x="0" y="323353"/>
                  </a:lnTo>
                  <a:lnTo>
                    <a:pt x="0" y="0"/>
                  </a:lnTo>
                  <a:lnTo>
                    <a:pt x="355332" y="174113"/>
                  </a:lnTo>
                  <a:lnTo>
                    <a:pt x="710665" y="0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solidFill>
                <a:schemeClr val="tx1">
                  <a:alpha val="90000"/>
                </a:schemeClr>
              </a:solidFill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1" tIns="261433" rIns="12699" bIns="261432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65009" y="4749605"/>
              <a:ext cx="7279399" cy="462176"/>
            </a:xfrm>
            <a:custGeom>
              <a:avLst/>
              <a:gdLst>
                <a:gd name="connsiteX0" fmla="*/ 77031 w 462175"/>
                <a:gd name="connsiteY0" fmla="*/ 0 h 7279398"/>
                <a:gd name="connsiteX1" fmla="*/ 385144 w 462175"/>
                <a:gd name="connsiteY1" fmla="*/ 0 h 7279398"/>
                <a:gd name="connsiteX2" fmla="*/ 462175 w 462175"/>
                <a:gd name="connsiteY2" fmla="*/ 77031 h 7279398"/>
                <a:gd name="connsiteX3" fmla="*/ 462175 w 462175"/>
                <a:gd name="connsiteY3" fmla="*/ 7279398 h 7279398"/>
                <a:gd name="connsiteX4" fmla="*/ 462175 w 462175"/>
                <a:gd name="connsiteY4" fmla="*/ 7279398 h 7279398"/>
                <a:gd name="connsiteX5" fmla="*/ 0 w 462175"/>
                <a:gd name="connsiteY5" fmla="*/ 7279398 h 7279398"/>
                <a:gd name="connsiteX6" fmla="*/ 0 w 462175"/>
                <a:gd name="connsiteY6" fmla="*/ 7279398 h 7279398"/>
                <a:gd name="connsiteX7" fmla="*/ 0 w 462175"/>
                <a:gd name="connsiteY7" fmla="*/ 77031 h 7279398"/>
                <a:gd name="connsiteX8" fmla="*/ 77031 w 462175"/>
                <a:gd name="connsiteY8" fmla="*/ 0 h 727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2175" h="7279398">
                  <a:moveTo>
                    <a:pt x="462175" y="1213267"/>
                  </a:moveTo>
                  <a:lnTo>
                    <a:pt x="462175" y="6066131"/>
                  </a:lnTo>
                  <a:cubicBezTo>
                    <a:pt x="462175" y="6736195"/>
                    <a:pt x="459985" y="7279390"/>
                    <a:pt x="457284" y="7279390"/>
                  </a:cubicBezTo>
                  <a:lnTo>
                    <a:pt x="0" y="7279390"/>
                  </a:lnTo>
                  <a:lnTo>
                    <a:pt x="0" y="7279390"/>
                  </a:lnTo>
                  <a:lnTo>
                    <a:pt x="0" y="8"/>
                  </a:lnTo>
                  <a:lnTo>
                    <a:pt x="0" y="8"/>
                  </a:lnTo>
                  <a:lnTo>
                    <a:pt x="457284" y="8"/>
                  </a:lnTo>
                  <a:cubicBezTo>
                    <a:pt x="459985" y="8"/>
                    <a:pt x="462175" y="543203"/>
                    <a:pt x="462175" y="1213267"/>
                  </a:cubicBezTo>
                  <a:close/>
                </a:path>
              </a:pathLst>
            </a:custGeom>
            <a:solidFill>
              <a:srgbClr val="92D050">
                <a:alpha val="90000"/>
              </a:srgbClr>
            </a:solidFill>
            <a:ln>
              <a:solidFill>
                <a:schemeClr val="tx1">
                  <a:alpha val="90000"/>
                </a:schemeClr>
              </a:solidFill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9" tIns="31452" rIns="31452" bIns="31453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sz="1400" kern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Before continuing processing or retry executing the previous service, the payment might require 4-eye verification</a:t>
              </a:r>
              <a:endParaRPr lang="en-US" sz="1400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467545" y="5386842"/>
              <a:ext cx="497465" cy="710665"/>
            </a:xfrm>
            <a:custGeom>
              <a:avLst/>
              <a:gdLst>
                <a:gd name="connsiteX0" fmla="*/ 0 w 710665"/>
                <a:gd name="connsiteY0" fmla="*/ 0 h 497465"/>
                <a:gd name="connsiteX1" fmla="*/ 461933 w 710665"/>
                <a:gd name="connsiteY1" fmla="*/ 0 h 497465"/>
                <a:gd name="connsiteX2" fmla="*/ 710665 w 710665"/>
                <a:gd name="connsiteY2" fmla="*/ 248733 h 497465"/>
                <a:gd name="connsiteX3" fmla="*/ 461933 w 710665"/>
                <a:gd name="connsiteY3" fmla="*/ 497465 h 497465"/>
                <a:gd name="connsiteX4" fmla="*/ 0 w 710665"/>
                <a:gd name="connsiteY4" fmla="*/ 497465 h 497465"/>
                <a:gd name="connsiteX5" fmla="*/ 248733 w 710665"/>
                <a:gd name="connsiteY5" fmla="*/ 248733 h 497465"/>
                <a:gd name="connsiteX6" fmla="*/ 0 w 710665"/>
                <a:gd name="connsiteY6" fmla="*/ 0 h 497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0665" h="497465">
                  <a:moveTo>
                    <a:pt x="710665" y="0"/>
                  </a:moveTo>
                  <a:lnTo>
                    <a:pt x="710665" y="323353"/>
                  </a:lnTo>
                  <a:lnTo>
                    <a:pt x="355332" y="497465"/>
                  </a:lnTo>
                  <a:lnTo>
                    <a:pt x="0" y="323353"/>
                  </a:lnTo>
                  <a:lnTo>
                    <a:pt x="0" y="0"/>
                  </a:lnTo>
                  <a:lnTo>
                    <a:pt x="355332" y="174113"/>
                  </a:lnTo>
                  <a:lnTo>
                    <a:pt x="710665" y="0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solidFill>
                <a:schemeClr val="tx1">
                  <a:alpha val="90000"/>
                </a:schemeClr>
              </a:solidFill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1" tIns="261433" rIns="12699" bIns="261432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965009" y="5386842"/>
              <a:ext cx="7279398" cy="461933"/>
            </a:xfrm>
            <a:custGeom>
              <a:avLst/>
              <a:gdLst>
                <a:gd name="connsiteX0" fmla="*/ 76990 w 461932"/>
                <a:gd name="connsiteY0" fmla="*/ 0 h 7279398"/>
                <a:gd name="connsiteX1" fmla="*/ 384942 w 461932"/>
                <a:gd name="connsiteY1" fmla="*/ 0 h 7279398"/>
                <a:gd name="connsiteX2" fmla="*/ 461932 w 461932"/>
                <a:gd name="connsiteY2" fmla="*/ 76990 h 7279398"/>
                <a:gd name="connsiteX3" fmla="*/ 461932 w 461932"/>
                <a:gd name="connsiteY3" fmla="*/ 7279398 h 7279398"/>
                <a:gd name="connsiteX4" fmla="*/ 461932 w 461932"/>
                <a:gd name="connsiteY4" fmla="*/ 7279398 h 7279398"/>
                <a:gd name="connsiteX5" fmla="*/ 0 w 461932"/>
                <a:gd name="connsiteY5" fmla="*/ 7279398 h 7279398"/>
                <a:gd name="connsiteX6" fmla="*/ 0 w 461932"/>
                <a:gd name="connsiteY6" fmla="*/ 7279398 h 7279398"/>
                <a:gd name="connsiteX7" fmla="*/ 0 w 461932"/>
                <a:gd name="connsiteY7" fmla="*/ 76990 h 7279398"/>
                <a:gd name="connsiteX8" fmla="*/ 76990 w 461932"/>
                <a:gd name="connsiteY8" fmla="*/ 0 h 727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1932" h="7279398">
                  <a:moveTo>
                    <a:pt x="461932" y="1213259"/>
                  </a:moveTo>
                  <a:lnTo>
                    <a:pt x="461932" y="6066139"/>
                  </a:lnTo>
                  <a:cubicBezTo>
                    <a:pt x="461932" y="6736193"/>
                    <a:pt x="459745" y="7279390"/>
                    <a:pt x="457046" y="7279390"/>
                  </a:cubicBezTo>
                  <a:lnTo>
                    <a:pt x="0" y="7279390"/>
                  </a:lnTo>
                  <a:lnTo>
                    <a:pt x="0" y="7279390"/>
                  </a:lnTo>
                  <a:lnTo>
                    <a:pt x="0" y="8"/>
                  </a:lnTo>
                  <a:lnTo>
                    <a:pt x="0" y="8"/>
                  </a:lnTo>
                  <a:lnTo>
                    <a:pt x="457046" y="8"/>
                  </a:lnTo>
                  <a:cubicBezTo>
                    <a:pt x="459745" y="8"/>
                    <a:pt x="461932" y="543205"/>
                    <a:pt x="461932" y="1213259"/>
                  </a:cubicBezTo>
                  <a:close/>
                </a:path>
              </a:pathLst>
            </a:custGeom>
            <a:solidFill>
              <a:srgbClr val="92D050">
                <a:alpha val="90000"/>
              </a:srgbClr>
            </a:solidFill>
            <a:ln>
              <a:solidFill>
                <a:schemeClr val="tx1">
                  <a:alpha val="90000"/>
                </a:schemeClr>
              </a:solidFill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31441" rIns="31440" bIns="3144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sz="1400" kern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The payment continues processing after the payment has been 4-eye verified.</a:t>
              </a:r>
              <a:endParaRPr lang="en-US" sz="1400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467545" y="6024081"/>
              <a:ext cx="497465" cy="710665"/>
            </a:xfrm>
            <a:custGeom>
              <a:avLst/>
              <a:gdLst>
                <a:gd name="connsiteX0" fmla="*/ 0 w 710665"/>
                <a:gd name="connsiteY0" fmla="*/ 0 h 497465"/>
                <a:gd name="connsiteX1" fmla="*/ 461933 w 710665"/>
                <a:gd name="connsiteY1" fmla="*/ 0 h 497465"/>
                <a:gd name="connsiteX2" fmla="*/ 710665 w 710665"/>
                <a:gd name="connsiteY2" fmla="*/ 248733 h 497465"/>
                <a:gd name="connsiteX3" fmla="*/ 461933 w 710665"/>
                <a:gd name="connsiteY3" fmla="*/ 497465 h 497465"/>
                <a:gd name="connsiteX4" fmla="*/ 0 w 710665"/>
                <a:gd name="connsiteY4" fmla="*/ 497465 h 497465"/>
                <a:gd name="connsiteX5" fmla="*/ 248733 w 710665"/>
                <a:gd name="connsiteY5" fmla="*/ 248733 h 497465"/>
                <a:gd name="connsiteX6" fmla="*/ 0 w 710665"/>
                <a:gd name="connsiteY6" fmla="*/ 0 h 497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0665" h="497465">
                  <a:moveTo>
                    <a:pt x="710665" y="0"/>
                  </a:moveTo>
                  <a:lnTo>
                    <a:pt x="710665" y="323353"/>
                  </a:lnTo>
                  <a:lnTo>
                    <a:pt x="355332" y="497465"/>
                  </a:lnTo>
                  <a:lnTo>
                    <a:pt x="0" y="323353"/>
                  </a:lnTo>
                  <a:lnTo>
                    <a:pt x="0" y="0"/>
                  </a:lnTo>
                  <a:lnTo>
                    <a:pt x="355332" y="174113"/>
                  </a:lnTo>
                  <a:lnTo>
                    <a:pt x="710665" y="0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solidFill>
                <a:schemeClr val="tx1">
                  <a:alpha val="90000"/>
                </a:schemeClr>
              </a:solidFill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1" tIns="261433" rIns="12699" bIns="261432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965009" y="6024081"/>
              <a:ext cx="7279398" cy="461932"/>
            </a:xfrm>
            <a:custGeom>
              <a:avLst/>
              <a:gdLst>
                <a:gd name="connsiteX0" fmla="*/ 76990 w 461932"/>
                <a:gd name="connsiteY0" fmla="*/ 0 h 7279398"/>
                <a:gd name="connsiteX1" fmla="*/ 384942 w 461932"/>
                <a:gd name="connsiteY1" fmla="*/ 0 h 7279398"/>
                <a:gd name="connsiteX2" fmla="*/ 461932 w 461932"/>
                <a:gd name="connsiteY2" fmla="*/ 76990 h 7279398"/>
                <a:gd name="connsiteX3" fmla="*/ 461932 w 461932"/>
                <a:gd name="connsiteY3" fmla="*/ 7279398 h 7279398"/>
                <a:gd name="connsiteX4" fmla="*/ 461932 w 461932"/>
                <a:gd name="connsiteY4" fmla="*/ 7279398 h 7279398"/>
                <a:gd name="connsiteX5" fmla="*/ 0 w 461932"/>
                <a:gd name="connsiteY5" fmla="*/ 7279398 h 7279398"/>
                <a:gd name="connsiteX6" fmla="*/ 0 w 461932"/>
                <a:gd name="connsiteY6" fmla="*/ 7279398 h 7279398"/>
                <a:gd name="connsiteX7" fmla="*/ 0 w 461932"/>
                <a:gd name="connsiteY7" fmla="*/ 76990 h 7279398"/>
                <a:gd name="connsiteX8" fmla="*/ 76990 w 461932"/>
                <a:gd name="connsiteY8" fmla="*/ 0 h 727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1932" h="7279398">
                  <a:moveTo>
                    <a:pt x="461932" y="1213259"/>
                  </a:moveTo>
                  <a:lnTo>
                    <a:pt x="461932" y="6066139"/>
                  </a:lnTo>
                  <a:cubicBezTo>
                    <a:pt x="461932" y="6736193"/>
                    <a:pt x="459745" y="7279390"/>
                    <a:pt x="457046" y="7279390"/>
                  </a:cubicBezTo>
                  <a:lnTo>
                    <a:pt x="0" y="7279390"/>
                  </a:lnTo>
                  <a:lnTo>
                    <a:pt x="0" y="7279390"/>
                  </a:lnTo>
                  <a:lnTo>
                    <a:pt x="0" y="8"/>
                  </a:lnTo>
                  <a:lnTo>
                    <a:pt x="0" y="8"/>
                  </a:lnTo>
                  <a:lnTo>
                    <a:pt x="457046" y="8"/>
                  </a:lnTo>
                  <a:cubicBezTo>
                    <a:pt x="459745" y="8"/>
                    <a:pt x="461932" y="543205"/>
                    <a:pt x="461932" y="1213259"/>
                  </a:cubicBezTo>
                  <a:close/>
                </a:path>
              </a:pathLst>
            </a:custGeom>
            <a:solidFill>
              <a:srgbClr val="92D050">
                <a:alpha val="90000"/>
              </a:srgbClr>
            </a:solidFill>
            <a:ln>
              <a:solidFill>
                <a:schemeClr val="tx1">
                  <a:alpha val="90000"/>
                </a:schemeClr>
              </a:solidFill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31440" rIns="31440" bIns="3144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sz="1400" kern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The Work List Item is completed</a:t>
              </a:r>
              <a:endParaRPr lang="en-US" sz="1400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358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067915065"/>
              </p:ext>
            </p:extLst>
          </p:nvPr>
        </p:nvGraphicFramePr>
        <p:xfrm>
          <a:off x="575556" y="1690930"/>
          <a:ext cx="7992888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380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4 Eye Verification</a:t>
            </a:r>
          </a:p>
        </p:txBody>
      </p:sp>
      <p:sp>
        <p:nvSpPr>
          <p:cNvPr id="4" name="TextBox 14"/>
          <p:cNvSpPr txBox="1">
            <a:spLocks noGrp="1" noChangeArrowheads="1"/>
          </p:cNvSpPr>
          <p:nvPr>
            <p:ph idx="1"/>
          </p:nvPr>
        </p:nvSpPr>
        <p:spPr bwMode="auto">
          <a:xfrm>
            <a:off x="323528" y="1196752"/>
            <a:ext cx="873894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The purpose of </a:t>
            </a:r>
            <a:r>
              <a:rPr lang="en-GB" b="1" dirty="0">
                <a:solidFill>
                  <a:schemeClr val="tx1"/>
                </a:solidFill>
              </a:rPr>
              <a:t>4-Eye Verification (4EV) </a:t>
            </a:r>
            <a:r>
              <a:rPr lang="en-GB" dirty="0">
                <a:solidFill>
                  <a:schemeClr val="tx1"/>
                </a:solidFill>
              </a:rPr>
              <a:t>is to allow a second bank user to either approve or decline the action taken on a payment by a first (other) user. 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When a payment goes through Approval or Repair, and the BVA user performs an action, the 4-Eye Verification Service is invoked. 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The calling service (for ex: Approval Service) will check whether 4-eye verification is required. If so, it will create a </a:t>
            </a:r>
            <a:r>
              <a:rPr lang="en-GB" b="1" dirty="0">
                <a:solidFill>
                  <a:schemeClr val="tx1"/>
                </a:solidFill>
              </a:rPr>
              <a:t>WLI</a:t>
            </a:r>
            <a:r>
              <a:rPr lang="en-GB" dirty="0">
                <a:solidFill>
                  <a:schemeClr val="tx1"/>
                </a:solidFill>
              </a:rPr>
              <a:t> to inform the Bank User that a 4EV action is expected on the payment. </a:t>
            </a:r>
          </a:p>
        </p:txBody>
      </p:sp>
    </p:spTree>
    <p:extLst>
      <p:ext uri="{BB962C8B-B14F-4D97-AF65-F5344CB8AC3E}">
        <p14:creationId xmlns:p14="http://schemas.microsoft.com/office/powerpoint/2010/main" val="383656264"/>
      </p:ext>
    </p:extLst>
  </p:cSld>
  <p:clrMapOvr>
    <a:masterClrMapping/>
  </p:clrMapOvr>
</p:sld>
</file>

<file path=ppt/theme/theme1.xml><?xml version="1.0" encoding="utf-8"?>
<a:theme xmlns:a="http://schemas.openxmlformats.org/drawingml/2006/main" name="Clear2Pay Templat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FFFFFF"/>
            </a:gs>
            <a:gs pos="100000">
              <a:srgbClr val="889FBE"/>
            </a:gs>
          </a:gsLst>
          <a:lin ang="2700000" scaled="1"/>
        </a:gradFill>
        <a:ln w="19050" algn="ctr">
          <a:solidFill>
            <a:srgbClr val="889FBE"/>
          </a:solidFill>
          <a:round/>
          <a:headEnd/>
          <a:tailEnd/>
        </a:ln>
      </a:spPr>
      <a:bodyPr wrap="none" anchor="ctr"/>
      <a:lstStyle>
        <a:defPPr marL="342900" indent="-342900" algn="ctr">
          <a:defRPr sz="1200" b="1" dirty="0">
            <a:latin typeface="Tahoma" pitchFamily="34" charset="0"/>
            <a:cs typeface="Tahoma" pitchFamily="34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1_Clear2Pay Templat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FFFFFF"/>
            </a:gs>
            <a:gs pos="100000">
              <a:srgbClr val="889FBE"/>
            </a:gs>
          </a:gsLst>
          <a:lin ang="2700000" scaled="1"/>
        </a:gradFill>
        <a:ln w="19050" algn="ctr">
          <a:solidFill>
            <a:srgbClr val="889FBE"/>
          </a:solidFill>
          <a:round/>
          <a:headEnd/>
          <a:tailEnd/>
        </a:ln>
      </a:spPr>
      <a:bodyPr wrap="none" anchor="ctr"/>
      <a:lstStyle>
        <a:defPPr marL="342900" indent="-342900" algn="ctr">
          <a:defRPr sz="1200" b="1" dirty="0">
            <a:latin typeface="Tahoma" pitchFamily="34" charset="0"/>
            <a:cs typeface="Tahoma" pitchFamily="34" charset="0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5C225345FEBD4ABA0B30A9A5290B7D" ma:contentTypeVersion="9" ma:contentTypeDescription="Create a new document." ma:contentTypeScope="" ma:versionID="262ca2a4b6c5477b85ba5758fdd77549">
  <xsd:schema xmlns:xsd="http://www.w3.org/2001/XMLSchema" xmlns:xs="http://www.w3.org/2001/XMLSchema" xmlns:p="http://schemas.microsoft.com/office/2006/metadata/properties" xmlns:ns2="9e852804-9ef7-4ecb-892a-2ac90db3bcd5" xmlns:ns3="242aa874-95a1-433d-bb26-0e0e09339971" targetNamespace="http://schemas.microsoft.com/office/2006/metadata/properties" ma:root="true" ma:fieldsID="090393e605a8915740fa455c622191a4" ns2:_="" ns3:_="">
    <xsd:import namespace="9e852804-9ef7-4ecb-892a-2ac90db3bcd5"/>
    <xsd:import namespace="242aa874-95a1-433d-bb26-0e0e093399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852804-9ef7-4ecb-892a-2ac90db3bc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2aa874-95a1-433d-bb26-0e0e0933997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109F7A-9248-4F96-ADD7-3EA88826C2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21E1E4-7AF6-460E-833D-5210A6970E49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551034C-509E-4ABA-83F7-9A68A7EDCF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852804-9ef7-4ecb-892a-2ac90db3bcd5"/>
    <ds:schemaRef ds:uri="242aa874-95a1-433d-bb26-0e0e093399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Clear2Pay Template2010</Template>
  <TotalTime>38389</TotalTime>
  <Words>876</Words>
  <Application>Microsoft Office PowerPoint</Application>
  <PresentationFormat>On-screen Show (4:3)</PresentationFormat>
  <Paragraphs>172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Clear2Pay Template2010</vt:lpstr>
      <vt:lpstr>1_Clear2Pay Template2010</vt:lpstr>
      <vt:lpstr>C2P India</vt:lpstr>
      <vt:lpstr>Agenda</vt:lpstr>
      <vt:lpstr>Agenda</vt:lpstr>
      <vt:lpstr>Approval Service</vt:lpstr>
      <vt:lpstr>Approval Service</vt:lpstr>
      <vt:lpstr> Approval Service </vt:lpstr>
      <vt:lpstr>Approval Service - Steps</vt:lpstr>
      <vt:lpstr>Agenda</vt:lpstr>
      <vt:lpstr>4 Eye Verification</vt:lpstr>
      <vt:lpstr>4 Eye Verification - Actions</vt:lpstr>
      <vt:lpstr>4 EV – Actions and Outcomes</vt:lpstr>
      <vt:lpstr>4 Eye Verification - Steps</vt:lpstr>
      <vt:lpstr>Workflow for 4-Eye Verification </vt:lpstr>
      <vt:lpstr>4 Eye Verification from Action Tab (1)</vt:lpstr>
      <vt:lpstr>4 Eye Verification from Action Tab (2)</vt:lpstr>
      <vt:lpstr>4 Eye Verification from WLI screen</vt:lpstr>
      <vt:lpstr>Options at WLI Screen</vt:lpstr>
      <vt:lpstr>WLI Service Workflow</vt:lpstr>
      <vt:lpstr>4 Eye Verification – Configured Features</vt:lpstr>
      <vt:lpstr>Question &amp; Answers</vt:lpstr>
      <vt:lpstr>PowerPoint Presentation</vt:lpstr>
    </vt:vector>
  </TitlesOfParts>
  <Company>Clear2Pay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OPF-XCT Services</dc:title>
  <dc:creator>Aditya Aggarwal</dc:creator>
  <cp:keywords>OPF-XCT Services</cp:keywords>
  <cp:lastModifiedBy>Inderpreet Bathla</cp:lastModifiedBy>
  <cp:revision>1681</cp:revision>
  <cp:lastPrinted>2014-10-14T14:13:03Z</cp:lastPrinted>
  <dcterms:created xsi:type="dcterms:W3CDTF">2013-03-20T16:53:24Z</dcterms:created>
  <dcterms:modified xsi:type="dcterms:W3CDTF">2023-05-24T04:35:57Z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0x010100DF5C225345FEBD4ABA0B30A9A5290B7D</vt:lpwstr>
  </property>
  <property fmtid="{D5CDD505-2E9C-101B-9397-08002B2CF9AE}" pid="3" name="MSIP_Label_9e1e58c1-766d-4ff4-9619-b604fc37898b_Enabled">
    <vt:lpwstr>true</vt:lpwstr>
  </property>
  <property fmtid="{D5CDD505-2E9C-101B-9397-08002B2CF9AE}" pid="4" name="MSIP_Label_9e1e58c1-766d-4ff4-9619-b604fc37898b_SetDate">
    <vt:lpwstr>2023-05-24T04:35:56Z</vt:lpwstr>
  </property>
  <property fmtid="{D5CDD505-2E9C-101B-9397-08002B2CF9AE}" pid="5" name="MSIP_Label_9e1e58c1-766d-4ff4-9619-b604fc37898b_Method">
    <vt:lpwstr>Standard</vt:lpwstr>
  </property>
  <property fmtid="{D5CDD505-2E9C-101B-9397-08002B2CF9AE}" pid="6" name="MSIP_Label_9e1e58c1-766d-4ff4-9619-b604fc37898b_Name">
    <vt:lpwstr>Internal Use</vt:lpwstr>
  </property>
  <property fmtid="{D5CDD505-2E9C-101B-9397-08002B2CF9AE}" pid="7" name="MSIP_Label_9e1e58c1-766d-4ff4-9619-b604fc37898b_SiteId">
    <vt:lpwstr>e3ff91d8-34c8-4b15-a0b4-18910a6ac575</vt:lpwstr>
  </property>
  <property fmtid="{D5CDD505-2E9C-101B-9397-08002B2CF9AE}" pid="8" name="MSIP_Label_9e1e58c1-766d-4ff4-9619-b604fc37898b_ActionId">
    <vt:lpwstr>c21185c1-76aa-4d6f-bb9e-f4e569346393</vt:lpwstr>
  </property>
  <property fmtid="{D5CDD505-2E9C-101B-9397-08002B2CF9AE}" pid="9" name="MSIP_Label_9e1e58c1-766d-4ff4-9619-b604fc37898b_ContentBits">
    <vt:lpwstr>0</vt:lpwstr>
  </property>
</Properties>
</file>