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3" r:id="rId2"/>
    <p:sldId id="260" r:id="rId3"/>
    <p:sldId id="264" r:id="rId4"/>
    <p:sldId id="256" r:id="rId5"/>
    <p:sldId id="257" r:id="rId6"/>
    <p:sldId id="258" r:id="rId7"/>
    <p:sldId id="259" r:id="rId8"/>
    <p:sldId id="261" r:id="rId9"/>
    <p:sldId id="262" r:id="rId10"/>
    <p:sldId id="269"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645" autoAdjust="0"/>
  </p:normalViewPr>
  <p:slideViewPr>
    <p:cSldViewPr snapToGrid="0">
      <p:cViewPr varScale="1">
        <p:scale>
          <a:sx n="71" d="100"/>
          <a:sy n="71" d="100"/>
        </p:scale>
        <p:origin x="1138" y="48"/>
      </p:cViewPr>
      <p:guideLst/>
    </p:cSldViewPr>
  </p:slideViewPr>
  <p:notesTextViewPr>
    <p:cViewPr>
      <p:scale>
        <a:sx n="1" d="1"/>
        <a:sy n="1" d="1"/>
      </p:scale>
      <p:origin x="0" y="0"/>
    </p:cViewPr>
  </p:notesTextViewPr>
  <p:notesViewPr>
    <p:cSldViewPr snapToGrid="0">
      <p:cViewPr varScale="1">
        <p:scale>
          <a:sx n="63" d="100"/>
          <a:sy n="63" d="100"/>
        </p:scale>
        <p:origin x="320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2B5D96-859A-44DC-98C1-A3D01A601C0D}" type="datetimeFigureOut">
              <a:rPr lang="en-US" smtClean="0"/>
              <a:t>4/29/2022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CB688-BC76-43FC-86E6-DCC778EC4812}" type="slidenum">
              <a:rPr lang="en-US" smtClean="0"/>
              <a:t>‹#›</a:t>
            </a:fld>
            <a:endParaRPr lang="en-US"/>
          </a:p>
        </p:txBody>
      </p:sp>
    </p:spTree>
    <p:extLst>
      <p:ext uri="{BB962C8B-B14F-4D97-AF65-F5344CB8AC3E}">
        <p14:creationId xmlns:p14="http://schemas.microsoft.com/office/powerpoint/2010/main" val="2721909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04040"/>
                </a:solidFill>
                <a:effectLst/>
                <a:latin typeface="gt-regular"/>
              </a:rPr>
              <a:t>The Multi-Head Attention layer split inputs into several heads so that each head can learn different levels of self-attention. The outputs of all the heads are then concatenated and passed through the Multi-Layer Perceptron.</a:t>
            </a:r>
          </a:p>
          <a:p>
            <a:r>
              <a:rPr lang="en-US" b="0" i="0" dirty="0">
                <a:solidFill>
                  <a:srgbClr val="292929"/>
                </a:solidFill>
                <a:effectLst/>
                <a:latin typeface="charter"/>
              </a:rPr>
              <a:t>The </a:t>
            </a:r>
            <a:r>
              <a:rPr lang="en-US" b="1" i="0" dirty="0">
                <a:solidFill>
                  <a:srgbClr val="292929"/>
                </a:solidFill>
                <a:effectLst/>
                <a:latin typeface="charter"/>
              </a:rPr>
              <a:t>multiple attention heads help learn local and global dependencies in the image.</a:t>
            </a:r>
            <a:endParaRPr lang="en-US" dirty="0"/>
          </a:p>
        </p:txBody>
      </p:sp>
      <p:sp>
        <p:nvSpPr>
          <p:cNvPr id="4" name="Slide Number Placeholder 3"/>
          <p:cNvSpPr>
            <a:spLocks noGrp="1"/>
          </p:cNvSpPr>
          <p:nvPr>
            <p:ph type="sldNum" sz="quarter" idx="5"/>
          </p:nvPr>
        </p:nvSpPr>
        <p:spPr/>
        <p:txBody>
          <a:bodyPr/>
          <a:lstStyle/>
          <a:p>
            <a:fld id="{DBDCB688-BC76-43FC-86E6-DCC778EC4812}" type="slidenum">
              <a:rPr lang="en-US" smtClean="0"/>
              <a:t>3</a:t>
            </a:fld>
            <a:endParaRPr lang="en-US"/>
          </a:p>
        </p:txBody>
      </p:sp>
    </p:spTree>
    <p:extLst>
      <p:ext uri="{BB962C8B-B14F-4D97-AF65-F5344CB8AC3E}">
        <p14:creationId xmlns:p14="http://schemas.microsoft.com/office/powerpoint/2010/main" val="2085527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Poppins" panose="00000500000000000000" pitchFamily="2" charset="0"/>
              </a:rPr>
              <a:t>For a standard </a:t>
            </a:r>
            <a:r>
              <a:rPr lang="en-US" b="0" i="0" dirty="0">
                <a:solidFill>
                  <a:srgbClr val="333333"/>
                </a:solidFill>
                <a:effectLst/>
                <a:latin typeface="MJXc-TeX-main-R"/>
              </a:rPr>
              <a:t>28×28 </a:t>
            </a:r>
            <a:r>
              <a:rPr lang="en-US" b="0" i="0" dirty="0">
                <a:solidFill>
                  <a:srgbClr val="333333"/>
                </a:solidFill>
                <a:effectLst/>
                <a:latin typeface="Poppins" panose="00000500000000000000" pitchFamily="2" charset="0"/>
              </a:rPr>
              <a:t>MNIST image, we’d have to deal with </a:t>
            </a:r>
            <a:r>
              <a:rPr lang="en-US" dirty="0"/>
              <a:t>784</a:t>
            </a:r>
            <a:r>
              <a:rPr lang="en-US" b="0" i="0" dirty="0">
                <a:solidFill>
                  <a:srgbClr val="333333"/>
                </a:solidFill>
                <a:effectLst/>
                <a:latin typeface="Poppins" panose="00000500000000000000" pitchFamily="2" charset="0"/>
              </a:rPr>
              <a:t> pixels. If we were to pass this flattened vector of length </a:t>
            </a:r>
            <a:r>
              <a:rPr lang="en-US" dirty="0"/>
              <a:t>784</a:t>
            </a:r>
            <a:r>
              <a:rPr lang="en-US" b="0" i="0" dirty="0">
                <a:solidFill>
                  <a:srgbClr val="333333"/>
                </a:solidFill>
                <a:effectLst/>
                <a:latin typeface="Poppins" panose="00000500000000000000" pitchFamily="2" charset="0"/>
              </a:rPr>
              <a:t> through the Attention mechanism, we’d then obtain a </a:t>
            </a:r>
            <a:r>
              <a:rPr lang="en-US" b="0" i="0" dirty="0">
                <a:solidFill>
                  <a:srgbClr val="333333"/>
                </a:solidFill>
                <a:effectLst/>
                <a:latin typeface="MJXc-TeX-main-R"/>
              </a:rPr>
              <a:t>784×784</a:t>
            </a:r>
            <a:r>
              <a:rPr lang="en-US" b="0" i="0" dirty="0">
                <a:solidFill>
                  <a:srgbClr val="333333"/>
                </a:solidFill>
                <a:effectLst/>
                <a:latin typeface="Poppins" panose="00000500000000000000" pitchFamily="2" charset="0"/>
              </a:rPr>
              <a:t> Attention Matrix to see which pixels attend to one another. This is very costly even for modern-day hardware. This is why the paper suggests breaking the image down into square patches as a form of lightweight “windowed” Attention.</a:t>
            </a:r>
          </a:p>
          <a:p>
            <a:pPr algn="l"/>
            <a:r>
              <a:rPr lang="en-US" b="0" i="0" dirty="0">
                <a:solidFill>
                  <a:srgbClr val="404040"/>
                </a:solidFill>
                <a:effectLst/>
                <a:latin typeface="gt-regular"/>
              </a:rPr>
              <a:t>If we do not provide the transformer with the positional information, it will have no idea of the images’ sequence (which comes first and the images that follow it). So we will be </a:t>
            </a:r>
            <a:r>
              <a:rPr lang="en-US" b="0" i="0" dirty="0">
                <a:solidFill>
                  <a:srgbClr val="333333"/>
                </a:solidFill>
                <a:effectLst/>
                <a:latin typeface="Poppins" panose="00000500000000000000" pitchFamily="2" charset="0"/>
              </a:rPr>
              <a:t>using </a:t>
            </a:r>
            <a:r>
              <a:rPr lang="en-US" b="1" i="0" dirty="0">
                <a:solidFill>
                  <a:srgbClr val="333333"/>
                </a:solidFill>
                <a:effectLst/>
                <a:latin typeface="Poppins" panose="00000500000000000000" pitchFamily="2" charset="0"/>
              </a:rPr>
              <a:t>Positional Encodings/Embeddings</a:t>
            </a:r>
            <a:r>
              <a:rPr lang="en-US" b="0" i="0" dirty="0">
                <a:solidFill>
                  <a:srgbClr val="333333"/>
                </a:solidFill>
                <a:effectLst/>
                <a:latin typeface="Poppins" panose="00000500000000000000" pitchFamily="2" charset="0"/>
              </a:rPr>
              <a:t> that establish a certain order in the inputs. </a:t>
            </a:r>
          </a:p>
          <a:p>
            <a:br>
              <a:rPr lang="en-US" dirty="0"/>
            </a:br>
            <a:endParaRPr lang="en-US" dirty="0"/>
          </a:p>
        </p:txBody>
      </p:sp>
      <p:sp>
        <p:nvSpPr>
          <p:cNvPr id="4" name="Slide Number Placeholder 3"/>
          <p:cNvSpPr>
            <a:spLocks noGrp="1"/>
          </p:cNvSpPr>
          <p:nvPr>
            <p:ph type="sldNum" sz="quarter" idx="5"/>
          </p:nvPr>
        </p:nvSpPr>
        <p:spPr/>
        <p:txBody>
          <a:bodyPr/>
          <a:lstStyle/>
          <a:p>
            <a:fld id="{DBDCB688-BC76-43FC-86E6-DCC778EC4812}" type="slidenum">
              <a:rPr lang="en-US" smtClean="0"/>
              <a:t>5</a:t>
            </a:fld>
            <a:endParaRPr lang="en-US"/>
          </a:p>
        </p:txBody>
      </p:sp>
    </p:spTree>
    <p:extLst>
      <p:ext uri="{BB962C8B-B14F-4D97-AF65-F5344CB8AC3E}">
        <p14:creationId xmlns:p14="http://schemas.microsoft.com/office/powerpoint/2010/main" val="4160184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1" dirty="0">
                <a:solidFill>
                  <a:srgbClr val="292929"/>
                </a:solidFill>
                <a:effectLst/>
                <a:latin typeface="charter"/>
              </a:rPr>
              <a:t>Are Vision Transformers going to replace CNNs in computer vision tasks?</a:t>
            </a:r>
            <a:endParaRPr lang="en-US" b="0" i="0" dirty="0">
              <a:solidFill>
                <a:srgbClr val="292929"/>
              </a:solidFill>
              <a:effectLst/>
              <a:latin typeface="charter"/>
            </a:endParaRPr>
          </a:p>
          <a:p>
            <a:pPr algn="l"/>
            <a:r>
              <a:rPr lang="en-US" b="0" i="0" dirty="0">
                <a:solidFill>
                  <a:srgbClr val="292929"/>
                </a:solidFill>
                <a:effectLst/>
                <a:latin typeface="charter"/>
              </a:rPr>
              <a:t>CNN’s have ruled in computer vision tasks so far. An image is based on the idea, that one pixel is dependent on its neighboring pixels, and the next pixel is dependent on its immediate neighboring pixels (be it color, brightness, contrast, and so on). CNN’s work on this idea, and uses filters on a patch of an image to extract important features and edges. This helps the model to learn only the necessary important features from an image, and not details of each pixel of an image.</a:t>
            </a:r>
          </a:p>
          <a:p>
            <a:pPr algn="l"/>
            <a:r>
              <a:rPr lang="en-US" b="0" i="0" dirty="0">
                <a:solidFill>
                  <a:srgbClr val="292929"/>
                </a:solidFill>
                <a:effectLst/>
                <a:latin typeface="charter"/>
              </a:rPr>
              <a:t>However, if entire image data is fed into a model, rather than just the parts that the filters can extract (or it considers important), the chances of the model performing better are higher. This is exactly what is happening inside a Visual Transformer. This can be one reason why in this case, Vision Transformers work better than most CNN models.</a:t>
            </a:r>
          </a:p>
          <a:p>
            <a:endParaRPr lang="en-US" dirty="0"/>
          </a:p>
          <a:p>
            <a:r>
              <a:rPr lang="en-US" b="1" i="0" dirty="0">
                <a:solidFill>
                  <a:srgbClr val="292929"/>
                </a:solidFill>
                <a:effectLst/>
                <a:latin typeface="charter"/>
              </a:rPr>
              <a:t>But why are we trying to replace convolutional neural networks (CNNs) for computer vision applications? </a:t>
            </a:r>
            <a:r>
              <a:rPr lang="en-US" b="0" i="0" dirty="0">
                <a:solidFill>
                  <a:srgbClr val="292929"/>
                </a:solidFill>
                <a:effectLst/>
                <a:latin typeface="charter"/>
              </a:rPr>
              <a:t>This is because transformers can efficiently use a lot more memory and are much more powerful when it comes to complex tasks. This is, of course, according to the fact that you have the data to train it.</a:t>
            </a:r>
            <a:endParaRPr lang="en-US" dirty="0"/>
          </a:p>
        </p:txBody>
      </p:sp>
      <p:sp>
        <p:nvSpPr>
          <p:cNvPr id="4" name="Slide Number Placeholder 3"/>
          <p:cNvSpPr>
            <a:spLocks noGrp="1"/>
          </p:cNvSpPr>
          <p:nvPr>
            <p:ph type="sldNum" sz="quarter" idx="5"/>
          </p:nvPr>
        </p:nvSpPr>
        <p:spPr/>
        <p:txBody>
          <a:bodyPr/>
          <a:lstStyle/>
          <a:p>
            <a:fld id="{DBDCB688-BC76-43FC-86E6-DCC778EC4812}" type="slidenum">
              <a:rPr lang="en-US" smtClean="0"/>
              <a:t>8</a:t>
            </a:fld>
            <a:endParaRPr lang="en-US"/>
          </a:p>
        </p:txBody>
      </p:sp>
    </p:spTree>
    <p:extLst>
      <p:ext uri="{BB962C8B-B14F-4D97-AF65-F5344CB8AC3E}">
        <p14:creationId xmlns:p14="http://schemas.microsoft.com/office/powerpoint/2010/main" val="1682324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A0B09"/>
                </a:solidFill>
                <a:effectLst/>
                <a:latin typeface="gt-medium"/>
              </a:rPr>
              <a:t> Impact of dataset size</a:t>
            </a:r>
          </a:p>
          <a:p>
            <a:pPr algn="l"/>
            <a:r>
              <a:rPr lang="en-US" b="0" i="0" dirty="0">
                <a:solidFill>
                  <a:srgbClr val="404040"/>
                </a:solidFill>
                <a:effectLst/>
                <a:latin typeface="gt-regular"/>
              </a:rPr>
              <a:t>The size of the dataset seems to play a major role in the vision transformer model. Since transformers lack inherent biases present in CNNs, i.e., locality, equivariance, and translation, they tend to generalize poorly on mid-sized datasets such as ImageNet.</a:t>
            </a:r>
          </a:p>
          <a:p>
            <a:pPr algn="l"/>
            <a:r>
              <a:rPr lang="en-US" b="0" i="0" dirty="0">
                <a:solidFill>
                  <a:srgbClr val="404040"/>
                </a:solidFill>
                <a:effectLst/>
                <a:latin typeface="gt-regular"/>
              </a:rPr>
              <a:t>But, when trained on the ImageNet-21 and JFT-300M (Google’s in-house dataset), which are larger datasets with about 14M-300M images, it was found that inductive bias was outperformed. They also found the accuracy to increase with the larger datasets.</a:t>
            </a:r>
          </a:p>
          <a:p>
            <a:pPr algn="l"/>
            <a:endParaRPr lang="en-US" b="0" i="0" dirty="0">
              <a:solidFill>
                <a:srgbClr val="333333"/>
              </a:solidFill>
              <a:effectLst/>
              <a:latin typeface="Poppins" panose="00000500000000000000" pitchFamily="2" charset="0"/>
            </a:endParaRPr>
          </a:p>
          <a:p>
            <a:pPr algn="l"/>
            <a:r>
              <a:rPr lang="en-US" b="0" i="0" dirty="0">
                <a:solidFill>
                  <a:srgbClr val="333333"/>
                </a:solidFill>
                <a:effectLst/>
                <a:latin typeface="Poppins" panose="00000500000000000000" pitchFamily="2" charset="0"/>
              </a:rPr>
              <a:t>Conclusion:</a:t>
            </a:r>
          </a:p>
          <a:p>
            <a:pPr algn="l"/>
            <a:r>
              <a:rPr lang="en-US" b="0" i="0" dirty="0">
                <a:solidFill>
                  <a:srgbClr val="333333"/>
                </a:solidFill>
                <a:effectLst/>
                <a:latin typeface="Poppins" panose="00000500000000000000" pitchFamily="2" charset="0"/>
              </a:rPr>
              <a:t>Sure, these scores are great. Although I, like many others, still believe we’re far from a reality where Transformers perform most up/downstream tasks. Their operations are compute-heavy, training takes ages on decent hardware, and the final trained model is too large to host on hacky servers (for projects, at least) without severe latency issues during inference. It has its shortcomings that have to be dealt with before becoming the convention in industry applications.</a:t>
            </a:r>
          </a:p>
          <a:p>
            <a:pPr algn="l"/>
            <a:r>
              <a:rPr lang="en-US" b="0" i="0" dirty="0">
                <a:solidFill>
                  <a:srgbClr val="333333"/>
                </a:solidFill>
                <a:effectLst/>
                <a:latin typeface="Poppins" panose="00000500000000000000" pitchFamily="2" charset="0"/>
              </a:rPr>
              <a:t>Yet, this is just the beginning; I’m sure there’ll be tons of research in this area to make Transformer architectures more efficient and lightweight. Till then, we’ve got to keep swimming.</a:t>
            </a:r>
          </a:p>
          <a:p>
            <a:endParaRPr lang="en-US" dirty="0"/>
          </a:p>
        </p:txBody>
      </p:sp>
      <p:sp>
        <p:nvSpPr>
          <p:cNvPr id="4" name="Slide Number Placeholder 3"/>
          <p:cNvSpPr>
            <a:spLocks noGrp="1"/>
          </p:cNvSpPr>
          <p:nvPr>
            <p:ph type="sldNum" sz="quarter" idx="5"/>
          </p:nvPr>
        </p:nvSpPr>
        <p:spPr/>
        <p:txBody>
          <a:bodyPr/>
          <a:lstStyle/>
          <a:p>
            <a:fld id="{DBDCB688-BC76-43FC-86E6-DCC778EC4812}" type="slidenum">
              <a:rPr lang="en-US" smtClean="0"/>
              <a:t>9</a:t>
            </a:fld>
            <a:endParaRPr lang="en-US"/>
          </a:p>
        </p:txBody>
      </p:sp>
    </p:spTree>
    <p:extLst>
      <p:ext uri="{BB962C8B-B14F-4D97-AF65-F5344CB8AC3E}">
        <p14:creationId xmlns:p14="http://schemas.microsoft.com/office/powerpoint/2010/main" val="1272010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A0B09"/>
                </a:solidFill>
                <a:effectLst/>
                <a:latin typeface="gt-medium"/>
              </a:rPr>
              <a:t> Impact of dataset size</a:t>
            </a:r>
          </a:p>
          <a:p>
            <a:pPr algn="l"/>
            <a:r>
              <a:rPr lang="en-US" b="0" i="0" dirty="0">
                <a:solidFill>
                  <a:srgbClr val="404040"/>
                </a:solidFill>
                <a:effectLst/>
                <a:latin typeface="gt-regular"/>
              </a:rPr>
              <a:t>The size of the dataset seems to play a major role in the vision transformer model. Since transformers lack inherent biases present in CNNs, i.e., locality, equivariance, and translation, they tend to generalize poorly on mid-sized datasets such as ImageNet.</a:t>
            </a:r>
          </a:p>
          <a:p>
            <a:pPr algn="l"/>
            <a:r>
              <a:rPr lang="en-US" b="0" i="0" dirty="0">
                <a:solidFill>
                  <a:srgbClr val="404040"/>
                </a:solidFill>
                <a:effectLst/>
                <a:latin typeface="gt-regular"/>
              </a:rPr>
              <a:t>But, when trained on the ImageNet-21 and JFT-300M (Google’s in-house dataset), which are larger datasets with about 14M-300M images, it was found that inductive bias was outperformed. They also found the accuracy to increase with the larger datasets.</a:t>
            </a:r>
          </a:p>
          <a:p>
            <a:pPr algn="l"/>
            <a:endParaRPr lang="en-US" b="0" i="0" dirty="0">
              <a:solidFill>
                <a:srgbClr val="333333"/>
              </a:solidFill>
              <a:effectLst/>
              <a:latin typeface="Poppins" panose="00000500000000000000" pitchFamily="2" charset="0"/>
            </a:endParaRPr>
          </a:p>
          <a:p>
            <a:pPr algn="l"/>
            <a:r>
              <a:rPr lang="en-US" b="0" i="0" dirty="0">
                <a:solidFill>
                  <a:srgbClr val="333333"/>
                </a:solidFill>
                <a:effectLst/>
                <a:latin typeface="Poppins" panose="00000500000000000000" pitchFamily="2" charset="0"/>
              </a:rPr>
              <a:t>Conclusion:</a:t>
            </a:r>
          </a:p>
          <a:p>
            <a:pPr algn="l"/>
            <a:r>
              <a:rPr lang="en-US" b="0" i="0" dirty="0">
                <a:solidFill>
                  <a:srgbClr val="333333"/>
                </a:solidFill>
                <a:effectLst/>
                <a:latin typeface="Poppins" panose="00000500000000000000" pitchFamily="2" charset="0"/>
              </a:rPr>
              <a:t>Sure, these scores are great. Although I, like many others, still believe we’re far from a reality where Transformers perform most up/downstream tasks. Their operations are compute-heavy, training takes ages on decent hardware, and the final trained model is too large to host on hacky servers (for projects, at least) without severe latency issues during inference. It has its shortcomings that have to be dealt with before becoming the convention in industry applications.</a:t>
            </a:r>
          </a:p>
          <a:p>
            <a:pPr algn="l"/>
            <a:r>
              <a:rPr lang="en-US" b="0" i="0" dirty="0">
                <a:solidFill>
                  <a:srgbClr val="333333"/>
                </a:solidFill>
                <a:effectLst/>
                <a:latin typeface="Poppins" panose="00000500000000000000" pitchFamily="2" charset="0"/>
              </a:rPr>
              <a:t>Yet, this is just the beginning; I’m sure there’ll be tons of research in this area to make Transformer architectures more efficient and lightweight. Till then, we’ve got to keep swimming.</a:t>
            </a:r>
          </a:p>
          <a:p>
            <a:endParaRPr lang="en-US" dirty="0"/>
          </a:p>
        </p:txBody>
      </p:sp>
      <p:sp>
        <p:nvSpPr>
          <p:cNvPr id="4" name="Slide Number Placeholder 3"/>
          <p:cNvSpPr>
            <a:spLocks noGrp="1"/>
          </p:cNvSpPr>
          <p:nvPr>
            <p:ph type="sldNum" sz="quarter" idx="5"/>
          </p:nvPr>
        </p:nvSpPr>
        <p:spPr/>
        <p:txBody>
          <a:bodyPr/>
          <a:lstStyle/>
          <a:p>
            <a:fld id="{DBDCB688-BC76-43FC-86E6-DCC778EC4812}" type="slidenum">
              <a:rPr lang="en-US" smtClean="0"/>
              <a:t>10</a:t>
            </a:fld>
            <a:endParaRPr lang="en-US"/>
          </a:p>
        </p:txBody>
      </p:sp>
    </p:spTree>
    <p:extLst>
      <p:ext uri="{BB962C8B-B14F-4D97-AF65-F5344CB8AC3E}">
        <p14:creationId xmlns:p14="http://schemas.microsoft.com/office/powerpoint/2010/main" val="3418886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A0B09"/>
                </a:solidFill>
                <a:effectLst/>
                <a:latin typeface="gt-medium"/>
              </a:rPr>
              <a:t> Impact of dataset size</a:t>
            </a:r>
          </a:p>
          <a:p>
            <a:pPr algn="l"/>
            <a:r>
              <a:rPr lang="en-US" b="0" i="0" dirty="0">
                <a:solidFill>
                  <a:srgbClr val="404040"/>
                </a:solidFill>
                <a:effectLst/>
                <a:latin typeface="gt-regular"/>
              </a:rPr>
              <a:t>The size of the dataset seems to play a major role in the vision transformer model. Since transformers lack inherent biases present in CNNs, i.e., locality, equivariance, and translation, they tend to generalize poorly on mid-sized datasets such as ImageNet.</a:t>
            </a:r>
          </a:p>
          <a:p>
            <a:pPr algn="l"/>
            <a:r>
              <a:rPr lang="en-US" b="0" i="0" dirty="0">
                <a:solidFill>
                  <a:srgbClr val="404040"/>
                </a:solidFill>
                <a:effectLst/>
                <a:latin typeface="gt-regular"/>
              </a:rPr>
              <a:t>But, when trained on the ImageNet-21 and JFT-300M (Google’s in-house dataset), which are larger datasets with about 14M-300M images, it was found that inductive bias was outperformed. They also found the accuracy to increase with the larger datasets.</a:t>
            </a:r>
          </a:p>
          <a:p>
            <a:pPr algn="l"/>
            <a:endParaRPr lang="en-US" b="0" i="0" dirty="0">
              <a:solidFill>
                <a:srgbClr val="333333"/>
              </a:solidFill>
              <a:effectLst/>
              <a:latin typeface="Poppins" panose="00000500000000000000" pitchFamily="2" charset="0"/>
            </a:endParaRPr>
          </a:p>
          <a:p>
            <a:pPr algn="l"/>
            <a:r>
              <a:rPr lang="en-US" b="0" i="0" dirty="0">
                <a:solidFill>
                  <a:srgbClr val="333333"/>
                </a:solidFill>
                <a:effectLst/>
                <a:latin typeface="Poppins" panose="00000500000000000000" pitchFamily="2" charset="0"/>
              </a:rPr>
              <a:t>Conclusion:</a:t>
            </a:r>
          </a:p>
          <a:p>
            <a:pPr algn="l"/>
            <a:r>
              <a:rPr lang="en-US" b="0" i="0" dirty="0">
                <a:solidFill>
                  <a:srgbClr val="333333"/>
                </a:solidFill>
                <a:effectLst/>
                <a:latin typeface="Poppins" panose="00000500000000000000" pitchFamily="2" charset="0"/>
              </a:rPr>
              <a:t>Sure, these scores are great. Although I, like many others, still believe we’re far from a reality where Transformers perform most up/downstream tasks. Their operations are compute-heavy, training takes ages on decent hardware, and the final trained model is too large to host on hacky servers (for projects, at least) without severe latency issues during inference. It has its shortcomings that have to be dealt with before becoming the convention in industry applications.</a:t>
            </a:r>
          </a:p>
          <a:p>
            <a:pPr algn="l"/>
            <a:r>
              <a:rPr lang="en-US" b="0" i="0" dirty="0">
                <a:solidFill>
                  <a:srgbClr val="333333"/>
                </a:solidFill>
                <a:effectLst/>
                <a:latin typeface="Poppins" panose="00000500000000000000" pitchFamily="2" charset="0"/>
              </a:rPr>
              <a:t>Yet, this is just the beginning; I’m sure there’ll be tons of research in this area to make Transformer architectures more efficient and lightweight. Till then, we’ve got to keep swimming.</a:t>
            </a:r>
          </a:p>
          <a:p>
            <a:endParaRPr lang="en-US" dirty="0"/>
          </a:p>
        </p:txBody>
      </p:sp>
      <p:sp>
        <p:nvSpPr>
          <p:cNvPr id="4" name="Slide Number Placeholder 3"/>
          <p:cNvSpPr>
            <a:spLocks noGrp="1"/>
          </p:cNvSpPr>
          <p:nvPr>
            <p:ph type="sldNum" sz="quarter" idx="5"/>
          </p:nvPr>
        </p:nvSpPr>
        <p:spPr/>
        <p:txBody>
          <a:bodyPr/>
          <a:lstStyle/>
          <a:p>
            <a:fld id="{DBDCB688-BC76-43FC-86E6-DCC778EC4812}" type="slidenum">
              <a:rPr lang="en-US" smtClean="0"/>
              <a:t>11</a:t>
            </a:fld>
            <a:endParaRPr lang="en-US"/>
          </a:p>
        </p:txBody>
      </p:sp>
    </p:spTree>
    <p:extLst>
      <p:ext uri="{BB962C8B-B14F-4D97-AF65-F5344CB8AC3E}">
        <p14:creationId xmlns:p14="http://schemas.microsoft.com/office/powerpoint/2010/main" val="3520929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A0B09"/>
                </a:solidFill>
                <a:effectLst/>
                <a:latin typeface="gt-medium"/>
              </a:rPr>
              <a:t> Impact of dataset size</a:t>
            </a:r>
          </a:p>
          <a:p>
            <a:pPr algn="l"/>
            <a:r>
              <a:rPr lang="en-US" b="0" i="0" dirty="0">
                <a:solidFill>
                  <a:srgbClr val="404040"/>
                </a:solidFill>
                <a:effectLst/>
                <a:latin typeface="gt-regular"/>
              </a:rPr>
              <a:t>The size of the dataset seems to play a major role in the vision transformer model. Since transformers lack inherent biases present in CNNs, i.e., locality, equivariance, and translation, they tend to generalize poorly on mid-sized datasets such as ImageNet.</a:t>
            </a:r>
          </a:p>
          <a:p>
            <a:pPr algn="l"/>
            <a:r>
              <a:rPr lang="en-US" b="0" i="0" dirty="0">
                <a:solidFill>
                  <a:srgbClr val="404040"/>
                </a:solidFill>
                <a:effectLst/>
                <a:latin typeface="gt-regular"/>
              </a:rPr>
              <a:t>But, when trained on the ImageNet-21 and JFT-300M (Google’s in-house dataset), which are larger datasets with about 14M-300M images, it was found that inductive bias was outperformed. They also found the accuracy to increase with the larger datasets.</a:t>
            </a:r>
          </a:p>
          <a:p>
            <a:pPr algn="l"/>
            <a:endParaRPr lang="en-US" b="0" i="0" dirty="0">
              <a:solidFill>
                <a:srgbClr val="333333"/>
              </a:solidFill>
              <a:effectLst/>
              <a:latin typeface="Poppins" panose="00000500000000000000" pitchFamily="2" charset="0"/>
            </a:endParaRPr>
          </a:p>
          <a:p>
            <a:pPr algn="l"/>
            <a:r>
              <a:rPr lang="en-US" b="0" i="0" dirty="0">
                <a:solidFill>
                  <a:srgbClr val="333333"/>
                </a:solidFill>
                <a:effectLst/>
                <a:latin typeface="Poppins" panose="00000500000000000000" pitchFamily="2" charset="0"/>
              </a:rPr>
              <a:t>Conclusion:</a:t>
            </a:r>
          </a:p>
          <a:p>
            <a:pPr algn="l"/>
            <a:r>
              <a:rPr lang="en-US" b="0" i="0" dirty="0">
                <a:solidFill>
                  <a:srgbClr val="333333"/>
                </a:solidFill>
                <a:effectLst/>
                <a:latin typeface="Poppins" panose="00000500000000000000" pitchFamily="2" charset="0"/>
              </a:rPr>
              <a:t>Sure, these scores are great. Although I, like many others, still believe we’re far from a reality where Transformers perform most up/downstream tasks. Their operations are compute-heavy, training takes ages on decent hardware, and the final trained model is too large to host on hacky servers (for projects, at least) without severe latency issues during inference. It has its shortcomings that have to be dealt with before becoming the convention in industry applications.</a:t>
            </a:r>
          </a:p>
          <a:p>
            <a:pPr algn="l"/>
            <a:r>
              <a:rPr lang="en-US" b="0" i="0" dirty="0">
                <a:solidFill>
                  <a:srgbClr val="333333"/>
                </a:solidFill>
                <a:effectLst/>
                <a:latin typeface="Poppins" panose="00000500000000000000" pitchFamily="2" charset="0"/>
              </a:rPr>
              <a:t>Yet, this is just the beginning; I’m sure there’ll be tons of research in this area to make Transformer architectures more efficient and lightweight. Till then, we’ve got to keep swimming.</a:t>
            </a:r>
          </a:p>
          <a:p>
            <a:endParaRPr lang="en-US" dirty="0"/>
          </a:p>
        </p:txBody>
      </p:sp>
      <p:sp>
        <p:nvSpPr>
          <p:cNvPr id="4" name="Slide Number Placeholder 3"/>
          <p:cNvSpPr>
            <a:spLocks noGrp="1"/>
          </p:cNvSpPr>
          <p:nvPr>
            <p:ph type="sldNum" sz="quarter" idx="5"/>
          </p:nvPr>
        </p:nvSpPr>
        <p:spPr/>
        <p:txBody>
          <a:bodyPr/>
          <a:lstStyle/>
          <a:p>
            <a:fld id="{DBDCB688-BC76-43FC-86E6-DCC778EC4812}" type="slidenum">
              <a:rPr lang="en-US" smtClean="0"/>
              <a:t>12</a:t>
            </a:fld>
            <a:endParaRPr lang="en-US"/>
          </a:p>
        </p:txBody>
      </p:sp>
    </p:spTree>
    <p:extLst>
      <p:ext uri="{BB962C8B-B14F-4D97-AF65-F5344CB8AC3E}">
        <p14:creationId xmlns:p14="http://schemas.microsoft.com/office/powerpoint/2010/main" val="3555908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A0B09"/>
                </a:solidFill>
                <a:effectLst/>
                <a:latin typeface="gt-medium"/>
              </a:rPr>
              <a:t> Impact of dataset size</a:t>
            </a:r>
          </a:p>
          <a:p>
            <a:pPr algn="l"/>
            <a:r>
              <a:rPr lang="en-US" b="0" i="0" dirty="0">
                <a:solidFill>
                  <a:srgbClr val="404040"/>
                </a:solidFill>
                <a:effectLst/>
                <a:latin typeface="gt-regular"/>
              </a:rPr>
              <a:t>The size of the dataset seems to play a major role in the vision transformer model. Since transformers lack inherent biases present in CNNs, i.e., locality, equivariance, and translation, they tend to generalize poorly on mid-sized datasets such as ImageNet.</a:t>
            </a:r>
          </a:p>
          <a:p>
            <a:pPr algn="l"/>
            <a:r>
              <a:rPr lang="en-US" b="0" i="0" dirty="0">
                <a:solidFill>
                  <a:srgbClr val="404040"/>
                </a:solidFill>
                <a:effectLst/>
                <a:latin typeface="gt-regular"/>
              </a:rPr>
              <a:t>But, when trained on the ImageNet-21 and JFT-300M (Google’s in-house dataset), which are larger datasets with about 14M-300M images, it was found that inductive bias was outperformed. They also found the accuracy to increase with the larger datasets.</a:t>
            </a:r>
          </a:p>
          <a:p>
            <a:pPr algn="l"/>
            <a:endParaRPr lang="en-US" b="0" i="0" dirty="0">
              <a:solidFill>
                <a:srgbClr val="333333"/>
              </a:solidFill>
              <a:effectLst/>
              <a:latin typeface="Poppins" panose="00000500000000000000" pitchFamily="2" charset="0"/>
            </a:endParaRPr>
          </a:p>
          <a:p>
            <a:pPr algn="l"/>
            <a:r>
              <a:rPr lang="en-US" b="0" i="0" dirty="0">
                <a:solidFill>
                  <a:srgbClr val="333333"/>
                </a:solidFill>
                <a:effectLst/>
                <a:latin typeface="Poppins" panose="00000500000000000000" pitchFamily="2" charset="0"/>
              </a:rPr>
              <a:t>Conclusion:</a:t>
            </a:r>
          </a:p>
          <a:p>
            <a:pPr algn="l"/>
            <a:r>
              <a:rPr lang="en-US" b="0" i="0" dirty="0">
                <a:solidFill>
                  <a:srgbClr val="333333"/>
                </a:solidFill>
                <a:effectLst/>
                <a:latin typeface="Poppins" panose="00000500000000000000" pitchFamily="2" charset="0"/>
              </a:rPr>
              <a:t>Sure, these scores are great. Although I, like many others, still believe we’re far from a reality where Transformers perform most up/downstream tasks. Their operations are compute-heavy, training takes ages on decent hardware, and the final trained model is too large to host on hacky servers (for projects, at least) without severe latency issues during inference. It has its shortcomings that have to be dealt with before becoming the convention in industry applications.</a:t>
            </a:r>
          </a:p>
          <a:p>
            <a:pPr algn="l"/>
            <a:r>
              <a:rPr lang="en-US" b="0" i="0" dirty="0">
                <a:solidFill>
                  <a:srgbClr val="333333"/>
                </a:solidFill>
                <a:effectLst/>
                <a:latin typeface="Poppins" panose="00000500000000000000" pitchFamily="2" charset="0"/>
              </a:rPr>
              <a:t>Yet, this is just the beginning; I’m sure there’ll be tons of research in this area to make Transformer architectures more efficient and lightweight. Till then, we’ve got to keep swimming.</a:t>
            </a:r>
          </a:p>
          <a:p>
            <a:endParaRPr lang="en-US" dirty="0"/>
          </a:p>
        </p:txBody>
      </p:sp>
      <p:sp>
        <p:nvSpPr>
          <p:cNvPr id="4" name="Slide Number Placeholder 3"/>
          <p:cNvSpPr>
            <a:spLocks noGrp="1"/>
          </p:cNvSpPr>
          <p:nvPr>
            <p:ph type="sldNum" sz="quarter" idx="5"/>
          </p:nvPr>
        </p:nvSpPr>
        <p:spPr/>
        <p:txBody>
          <a:bodyPr/>
          <a:lstStyle/>
          <a:p>
            <a:fld id="{DBDCB688-BC76-43FC-86E6-DCC778EC4812}" type="slidenum">
              <a:rPr lang="en-US" smtClean="0"/>
              <a:t>13</a:t>
            </a:fld>
            <a:endParaRPr lang="en-US"/>
          </a:p>
        </p:txBody>
      </p:sp>
    </p:spTree>
    <p:extLst>
      <p:ext uri="{BB962C8B-B14F-4D97-AF65-F5344CB8AC3E}">
        <p14:creationId xmlns:p14="http://schemas.microsoft.com/office/powerpoint/2010/main" val="1255020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A0B09"/>
                </a:solidFill>
                <a:effectLst/>
                <a:latin typeface="gt-medium"/>
              </a:rPr>
              <a:t> Impact of dataset size</a:t>
            </a:r>
          </a:p>
          <a:p>
            <a:pPr algn="l"/>
            <a:r>
              <a:rPr lang="en-US" b="0" i="0" dirty="0">
                <a:solidFill>
                  <a:srgbClr val="404040"/>
                </a:solidFill>
                <a:effectLst/>
                <a:latin typeface="gt-regular"/>
              </a:rPr>
              <a:t>The size of the dataset seems to play a major role in the vision transformer model. Since transformers lack inherent biases present in CNNs, i.e., locality, equivariance, and translation, they tend to generalize poorly on mid-sized datasets such as ImageNet.</a:t>
            </a:r>
          </a:p>
          <a:p>
            <a:pPr algn="l"/>
            <a:r>
              <a:rPr lang="en-US" b="0" i="0" dirty="0">
                <a:solidFill>
                  <a:srgbClr val="404040"/>
                </a:solidFill>
                <a:effectLst/>
                <a:latin typeface="gt-regular"/>
              </a:rPr>
              <a:t>But, when trained on the ImageNet-21 and JFT-300M (Google’s in-house dataset), which are larger datasets with about 14M-300M images, it was found that inductive bias was outperformed. They also found the accuracy to increase with the larger datasets.</a:t>
            </a:r>
          </a:p>
          <a:p>
            <a:pPr algn="l"/>
            <a:endParaRPr lang="en-US" b="0" i="0" dirty="0">
              <a:solidFill>
                <a:srgbClr val="333333"/>
              </a:solidFill>
              <a:effectLst/>
              <a:latin typeface="Poppins" panose="00000500000000000000" pitchFamily="2" charset="0"/>
            </a:endParaRPr>
          </a:p>
          <a:p>
            <a:pPr algn="l"/>
            <a:r>
              <a:rPr lang="en-US" b="0" i="0" dirty="0">
                <a:solidFill>
                  <a:srgbClr val="333333"/>
                </a:solidFill>
                <a:effectLst/>
                <a:latin typeface="Poppins" panose="00000500000000000000" pitchFamily="2" charset="0"/>
              </a:rPr>
              <a:t>Conclusion:</a:t>
            </a:r>
          </a:p>
          <a:p>
            <a:pPr algn="l"/>
            <a:r>
              <a:rPr lang="en-US" b="0" i="0" dirty="0">
                <a:solidFill>
                  <a:srgbClr val="333333"/>
                </a:solidFill>
                <a:effectLst/>
                <a:latin typeface="Poppins" panose="00000500000000000000" pitchFamily="2" charset="0"/>
              </a:rPr>
              <a:t>Sure, these scores are great. Although I, like many others, still believe we’re far from a reality where Transformers perform most up/downstream tasks. Their operations are compute-heavy, training takes ages on decent hardware, and the final trained model is too large to host on hacky servers (for projects, at least) without severe latency issues during inference. It has its shortcomings that have to be dealt with before becoming the convention in industry applications.</a:t>
            </a:r>
          </a:p>
          <a:p>
            <a:pPr algn="l"/>
            <a:r>
              <a:rPr lang="en-US" b="0" i="0" dirty="0">
                <a:solidFill>
                  <a:srgbClr val="333333"/>
                </a:solidFill>
                <a:effectLst/>
                <a:latin typeface="Poppins" panose="00000500000000000000" pitchFamily="2" charset="0"/>
              </a:rPr>
              <a:t>Yet, this is just the beginning; I’m sure there’ll be tons of research in this area to make Transformer architectures more efficient and lightweight. Till then, we’ve got to keep swimming.</a:t>
            </a:r>
          </a:p>
          <a:p>
            <a:endParaRPr lang="en-US" dirty="0"/>
          </a:p>
        </p:txBody>
      </p:sp>
      <p:sp>
        <p:nvSpPr>
          <p:cNvPr id="4" name="Slide Number Placeholder 3"/>
          <p:cNvSpPr>
            <a:spLocks noGrp="1"/>
          </p:cNvSpPr>
          <p:nvPr>
            <p:ph type="sldNum" sz="quarter" idx="5"/>
          </p:nvPr>
        </p:nvSpPr>
        <p:spPr/>
        <p:txBody>
          <a:bodyPr/>
          <a:lstStyle/>
          <a:p>
            <a:fld id="{DBDCB688-BC76-43FC-86E6-DCC778EC4812}" type="slidenum">
              <a:rPr lang="en-US" smtClean="0"/>
              <a:t>14</a:t>
            </a:fld>
            <a:endParaRPr lang="en-US"/>
          </a:p>
        </p:txBody>
      </p:sp>
    </p:spTree>
    <p:extLst>
      <p:ext uri="{BB962C8B-B14F-4D97-AF65-F5344CB8AC3E}">
        <p14:creationId xmlns:p14="http://schemas.microsoft.com/office/powerpoint/2010/main" val="2092388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17242-03AC-432B-940B-A51C657A86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D04DD1-50C2-4F8A-933F-30B304A9DA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0BAD28-A506-4829-8D69-D6FB88EF91BF}"/>
              </a:ext>
            </a:extLst>
          </p:cNvPr>
          <p:cNvSpPr>
            <a:spLocks noGrp="1"/>
          </p:cNvSpPr>
          <p:nvPr>
            <p:ph type="dt" sz="half" idx="10"/>
          </p:nvPr>
        </p:nvSpPr>
        <p:spPr/>
        <p:txBody>
          <a:bodyPr/>
          <a:lstStyle/>
          <a:p>
            <a:fld id="{FE6D28C1-DE50-44B4-AA46-657D5EBBDC68}" type="datetimeFigureOut">
              <a:rPr lang="en-US" smtClean="0"/>
              <a:t>4/29/2022</a:t>
            </a:fld>
            <a:endParaRPr lang="en-US"/>
          </a:p>
        </p:txBody>
      </p:sp>
      <p:sp>
        <p:nvSpPr>
          <p:cNvPr id="5" name="Footer Placeholder 4">
            <a:extLst>
              <a:ext uri="{FF2B5EF4-FFF2-40B4-BE49-F238E27FC236}">
                <a16:creationId xmlns:a16="http://schemas.microsoft.com/office/drawing/2014/main" id="{1082A093-5413-4AEC-8542-27547F79AD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E6C0EA-D834-4E2D-8110-9BAADCF6A170}"/>
              </a:ext>
            </a:extLst>
          </p:cNvPr>
          <p:cNvSpPr>
            <a:spLocks noGrp="1"/>
          </p:cNvSpPr>
          <p:nvPr>
            <p:ph type="sldNum" sz="quarter" idx="12"/>
          </p:nvPr>
        </p:nvSpPr>
        <p:spPr/>
        <p:txBody>
          <a:bodyPr/>
          <a:lstStyle/>
          <a:p>
            <a:fld id="{84F3B314-C2F3-4AC6-B1E2-FC919612EF32}" type="slidenum">
              <a:rPr lang="en-US" smtClean="0"/>
              <a:t>‹#›</a:t>
            </a:fld>
            <a:endParaRPr lang="en-US"/>
          </a:p>
        </p:txBody>
      </p:sp>
    </p:spTree>
    <p:extLst>
      <p:ext uri="{BB962C8B-B14F-4D97-AF65-F5344CB8AC3E}">
        <p14:creationId xmlns:p14="http://schemas.microsoft.com/office/powerpoint/2010/main" val="463874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4A9E9-5CE9-4EE5-A13C-43E01C5FD2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D552DD-C9E2-43D0-BD48-0D865FCA2A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3080BE-CE84-4EE3-989F-27DA6A9546B2}"/>
              </a:ext>
            </a:extLst>
          </p:cNvPr>
          <p:cNvSpPr>
            <a:spLocks noGrp="1"/>
          </p:cNvSpPr>
          <p:nvPr>
            <p:ph type="dt" sz="half" idx="10"/>
          </p:nvPr>
        </p:nvSpPr>
        <p:spPr/>
        <p:txBody>
          <a:bodyPr/>
          <a:lstStyle/>
          <a:p>
            <a:fld id="{FE6D28C1-DE50-44B4-AA46-657D5EBBDC68}" type="datetimeFigureOut">
              <a:rPr lang="en-US" smtClean="0"/>
              <a:t>4/29/2022</a:t>
            </a:fld>
            <a:endParaRPr lang="en-US"/>
          </a:p>
        </p:txBody>
      </p:sp>
      <p:sp>
        <p:nvSpPr>
          <p:cNvPr id="5" name="Footer Placeholder 4">
            <a:extLst>
              <a:ext uri="{FF2B5EF4-FFF2-40B4-BE49-F238E27FC236}">
                <a16:creationId xmlns:a16="http://schemas.microsoft.com/office/drawing/2014/main" id="{CBD18894-D256-4381-A710-24FCDC5DDD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9BBD3E-54C7-4BE7-9A9F-443843261C31}"/>
              </a:ext>
            </a:extLst>
          </p:cNvPr>
          <p:cNvSpPr>
            <a:spLocks noGrp="1"/>
          </p:cNvSpPr>
          <p:nvPr>
            <p:ph type="sldNum" sz="quarter" idx="12"/>
          </p:nvPr>
        </p:nvSpPr>
        <p:spPr/>
        <p:txBody>
          <a:bodyPr/>
          <a:lstStyle/>
          <a:p>
            <a:fld id="{84F3B314-C2F3-4AC6-B1E2-FC919612EF32}" type="slidenum">
              <a:rPr lang="en-US" smtClean="0"/>
              <a:t>‹#›</a:t>
            </a:fld>
            <a:endParaRPr lang="en-US"/>
          </a:p>
        </p:txBody>
      </p:sp>
    </p:spTree>
    <p:extLst>
      <p:ext uri="{BB962C8B-B14F-4D97-AF65-F5344CB8AC3E}">
        <p14:creationId xmlns:p14="http://schemas.microsoft.com/office/powerpoint/2010/main" val="1665310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E3625C-D760-4172-BE2D-ABA079CD7B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A9F5D9-8897-421B-8681-ACB2333599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0AFB5-4375-4CD1-9A55-FE1037E71012}"/>
              </a:ext>
            </a:extLst>
          </p:cNvPr>
          <p:cNvSpPr>
            <a:spLocks noGrp="1"/>
          </p:cNvSpPr>
          <p:nvPr>
            <p:ph type="dt" sz="half" idx="10"/>
          </p:nvPr>
        </p:nvSpPr>
        <p:spPr/>
        <p:txBody>
          <a:bodyPr/>
          <a:lstStyle/>
          <a:p>
            <a:fld id="{FE6D28C1-DE50-44B4-AA46-657D5EBBDC68}" type="datetimeFigureOut">
              <a:rPr lang="en-US" smtClean="0"/>
              <a:t>4/29/2022</a:t>
            </a:fld>
            <a:endParaRPr lang="en-US"/>
          </a:p>
        </p:txBody>
      </p:sp>
      <p:sp>
        <p:nvSpPr>
          <p:cNvPr id="5" name="Footer Placeholder 4">
            <a:extLst>
              <a:ext uri="{FF2B5EF4-FFF2-40B4-BE49-F238E27FC236}">
                <a16:creationId xmlns:a16="http://schemas.microsoft.com/office/drawing/2014/main" id="{3D4CA4C2-EFD8-45AF-B036-B61D5BE875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CE753B-89C9-4B1F-853C-736CBE284687}"/>
              </a:ext>
            </a:extLst>
          </p:cNvPr>
          <p:cNvSpPr>
            <a:spLocks noGrp="1"/>
          </p:cNvSpPr>
          <p:nvPr>
            <p:ph type="sldNum" sz="quarter" idx="12"/>
          </p:nvPr>
        </p:nvSpPr>
        <p:spPr/>
        <p:txBody>
          <a:bodyPr/>
          <a:lstStyle/>
          <a:p>
            <a:fld id="{84F3B314-C2F3-4AC6-B1E2-FC919612EF32}" type="slidenum">
              <a:rPr lang="en-US" smtClean="0"/>
              <a:t>‹#›</a:t>
            </a:fld>
            <a:endParaRPr lang="en-US"/>
          </a:p>
        </p:txBody>
      </p:sp>
    </p:spTree>
    <p:extLst>
      <p:ext uri="{BB962C8B-B14F-4D97-AF65-F5344CB8AC3E}">
        <p14:creationId xmlns:p14="http://schemas.microsoft.com/office/powerpoint/2010/main" val="990724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57211-A204-457E-8D40-D2C99D58DF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4CBED7-A292-422F-A79A-572DB64B0E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13A096-742D-4402-8061-EC61476A419B}"/>
              </a:ext>
            </a:extLst>
          </p:cNvPr>
          <p:cNvSpPr>
            <a:spLocks noGrp="1"/>
          </p:cNvSpPr>
          <p:nvPr>
            <p:ph type="dt" sz="half" idx="10"/>
          </p:nvPr>
        </p:nvSpPr>
        <p:spPr/>
        <p:txBody>
          <a:bodyPr/>
          <a:lstStyle/>
          <a:p>
            <a:fld id="{FE6D28C1-DE50-44B4-AA46-657D5EBBDC68}" type="datetimeFigureOut">
              <a:rPr lang="en-US" smtClean="0"/>
              <a:t>4/29/2022</a:t>
            </a:fld>
            <a:endParaRPr lang="en-US"/>
          </a:p>
        </p:txBody>
      </p:sp>
      <p:sp>
        <p:nvSpPr>
          <p:cNvPr id="5" name="Footer Placeholder 4">
            <a:extLst>
              <a:ext uri="{FF2B5EF4-FFF2-40B4-BE49-F238E27FC236}">
                <a16:creationId xmlns:a16="http://schemas.microsoft.com/office/drawing/2014/main" id="{07020486-E959-4195-8A5D-D4A572E2E5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21EEE3-FF67-4316-AA87-7F7B5EF1768D}"/>
              </a:ext>
            </a:extLst>
          </p:cNvPr>
          <p:cNvSpPr>
            <a:spLocks noGrp="1"/>
          </p:cNvSpPr>
          <p:nvPr>
            <p:ph type="sldNum" sz="quarter" idx="12"/>
          </p:nvPr>
        </p:nvSpPr>
        <p:spPr/>
        <p:txBody>
          <a:bodyPr/>
          <a:lstStyle/>
          <a:p>
            <a:fld id="{84F3B314-C2F3-4AC6-B1E2-FC919612EF32}" type="slidenum">
              <a:rPr lang="en-US" smtClean="0"/>
              <a:t>‹#›</a:t>
            </a:fld>
            <a:endParaRPr lang="en-US"/>
          </a:p>
        </p:txBody>
      </p:sp>
    </p:spTree>
    <p:extLst>
      <p:ext uri="{BB962C8B-B14F-4D97-AF65-F5344CB8AC3E}">
        <p14:creationId xmlns:p14="http://schemas.microsoft.com/office/powerpoint/2010/main" val="1881079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38241-5A1A-425A-878B-FD4AA89EAB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01DD3F-D405-4F2D-9766-AF84189486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03DE4B-4FCB-4EF1-B103-17FEA2F2312C}"/>
              </a:ext>
            </a:extLst>
          </p:cNvPr>
          <p:cNvSpPr>
            <a:spLocks noGrp="1"/>
          </p:cNvSpPr>
          <p:nvPr>
            <p:ph type="dt" sz="half" idx="10"/>
          </p:nvPr>
        </p:nvSpPr>
        <p:spPr/>
        <p:txBody>
          <a:bodyPr/>
          <a:lstStyle/>
          <a:p>
            <a:fld id="{FE6D28C1-DE50-44B4-AA46-657D5EBBDC68}" type="datetimeFigureOut">
              <a:rPr lang="en-US" smtClean="0"/>
              <a:t>4/29/2022</a:t>
            </a:fld>
            <a:endParaRPr lang="en-US"/>
          </a:p>
        </p:txBody>
      </p:sp>
      <p:sp>
        <p:nvSpPr>
          <p:cNvPr id="5" name="Footer Placeholder 4">
            <a:extLst>
              <a:ext uri="{FF2B5EF4-FFF2-40B4-BE49-F238E27FC236}">
                <a16:creationId xmlns:a16="http://schemas.microsoft.com/office/drawing/2014/main" id="{4F0D6510-4B1F-487B-A9C6-CC748D0083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C45485-249F-4FB5-906D-2C3ACE987B92}"/>
              </a:ext>
            </a:extLst>
          </p:cNvPr>
          <p:cNvSpPr>
            <a:spLocks noGrp="1"/>
          </p:cNvSpPr>
          <p:nvPr>
            <p:ph type="sldNum" sz="quarter" idx="12"/>
          </p:nvPr>
        </p:nvSpPr>
        <p:spPr/>
        <p:txBody>
          <a:bodyPr/>
          <a:lstStyle/>
          <a:p>
            <a:fld id="{84F3B314-C2F3-4AC6-B1E2-FC919612EF32}" type="slidenum">
              <a:rPr lang="en-US" smtClean="0"/>
              <a:t>‹#›</a:t>
            </a:fld>
            <a:endParaRPr lang="en-US"/>
          </a:p>
        </p:txBody>
      </p:sp>
    </p:spTree>
    <p:extLst>
      <p:ext uri="{BB962C8B-B14F-4D97-AF65-F5344CB8AC3E}">
        <p14:creationId xmlns:p14="http://schemas.microsoft.com/office/powerpoint/2010/main" val="4154269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831F8-15F9-44E7-ADF9-72539C1C75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5B11E5-7CDB-4F3B-88DC-B737386015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4ABF04-3A07-4750-8B3A-D013BE5D7E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788397-825A-4AE6-A11B-916B62B3B632}"/>
              </a:ext>
            </a:extLst>
          </p:cNvPr>
          <p:cNvSpPr>
            <a:spLocks noGrp="1"/>
          </p:cNvSpPr>
          <p:nvPr>
            <p:ph type="dt" sz="half" idx="10"/>
          </p:nvPr>
        </p:nvSpPr>
        <p:spPr/>
        <p:txBody>
          <a:bodyPr/>
          <a:lstStyle/>
          <a:p>
            <a:fld id="{FE6D28C1-DE50-44B4-AA46-657D5EBBDC68}" type="datetimeFigureOut">
              <a:rPr lang="en-US" smtClean="0"/>
              <a:t>4/29/2022</a:t>
            </a:fld>
            <a:endParaRPr lang="en-US"/>
          </a:p>
        </p:txBody>
      </p:sp>
      <p:sp>
        <p:nvSpPr>
          <p:cNvPr id="6" name="Footer Placeholder 5">
            <a:extLst>
              <a:ext uri="{FF2B5EF4-FFF2-40B4-BE49-F238E27FC236}">
                <a16:creationId xmlns:a16="http://schemas.microsoft.com/office/drawing/2014/main" id="{28CA8D9E-3828-4534-AE8F-50BD4FE60D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0ED4B6-CD7F-45FB-B8A6-DB8A635E71F2}"/>
              </a:ext>
            </a:extLst>
          </p:cNvPr>
          <p:cNvSpPr>
            <a:spLocks noGrp="1"/>
          </p:cNvSpPr>
          <p:nvPr>
            <p:ph type="sldNum" sz="quarter" idx="12"/>
          </p:nvPr>
        </p:nvSpPr>
        <p:spPr/>
        <p:txBody>
          <a:bodyPr/>
          <a:lstStyle/>
          <a:p>
            <a:fld id="{84F3B314-C2F3-4AC6-B1E2-FC919612EF32}" type="slidenum">
              <a:rPr lang="en-US" smtClean="0"/>
              <a:t>‹#›</a:t>
            </a:fld>
            <a:endParaRPr lang="en-US"/>
          </a:p>
        </p:txBody>
      </p:sp>
    </p:spTree>
    <p:extLst>
      <p:ext uri="{BB962C8B-B14F-4D97-AF65-F5344CB8AC3E}">
        <p14:creationId xmlns:p14="http://schemas.microsoft.com/office/powerpoint/2010/main" val="2500212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99C2D-A730-4920-BD96-CD957E9296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520CEC-BDC2-4533-8AEA-9B0B0B6FFB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943E18-8084-454A-86CD-C5E2476131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D783FD-2F54-4EA7-B3F9-E76FDB3406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7C207B-8620-46AB-B4A1-FD70304D79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8556A1-1AFD-4863-9D53-D3912F15D0E3}"/>
              </a:ext>
            </a:extLst>
          </p:cNvPr>
          <p:cNvSpPr>
            <a:spLocks noGrp="1"/>
          </p:cNvSpPr>
          <p:nvPr>
            <p:ph type="dt" sz="half" idx="10"/>
          </p:nvPr>
        </p:nvSpPr>
        <p:spPr/>
        <p:txBody>
          <a:bodyPr/>
          <a:lstStyle/>
          <a:p>
            <a:fld id="{FE6D28C1-DE50-44B4-AA46-657D5EBBDC68}" type="datetimeFigureOut">
              <a:rPr lang="en-US" smtClean="0"/>
              <a:t>4/29/2022</a:t>
            </a:fld>
            <a:endParaRPr lang="en-US"/>
          </a:p>
        </p:txBody>
      </p:sp>
      <p:sp>
        <p:nvSpPr>
          <p:cNvPr id="8" name="Footer Placeholder 7">
            <a:extLst>
              <a:ext uri="{FF2B5EF4-FFF2-40B4-BE49-F238E27FC236}">
                <a16:creationId xmlns:a16="http://schemas.microsoft.com/office/drawing/2014/main" id="{E646ACB1-F0F1-400A-8E98-ADA74A1F42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83DBC3-8E27-4E01-8AD7-145172F3DEF3}"/>
              </a:ext>
            </a:extLst>
          </p:cNvPr>
          <p:cNvSpPr>
            <a:spLocks noGrp="1"/>
          </p:cNvSpPr>
          <p:nvPr>
            <p:ph type="sldNum" sz="quarter" idx="12"/>
          </p:nvPr>
        </p:nvSpPr>
        <p:spPr/>
        <p:txBody>
          <a:bodyPr/>
          <a:lstStyle/>
          <a:p>
            <a:fld id="{84F3B314-C2F3-4AC6-B1E2-FC919612EF32}" type="slidenum">
              <a:rPr lang="en-US" smtClean="0"/>
              <a:t>‹#›</a:t>
            </a:fld>
            <a:endParaRPr lang="en-US"/>
          </a:p>
        </p:txBody>
      </p:sp>
    </p:spTree>
    <p:extLst>
      <p:ext uri="{BB962C8B-B14F-4D97-AF65-F5344CB8AC3E}">
        <p14:creationId xmlns:p14="http://schemas.microsoft.com/office/powerpoint/2010/main" val="2271030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595F8-8B51-4B82-976C-95759A9A5D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504344-47FF-487C-B7E8-66E92AD5CD73}"/>
              </a:ext>
            </a:extLst>
          </p:cNvPr>
          <p:cNvSpPr>
            <a:spLocks noGrp="1"/>
          </p:cNvSpPr>
          <p:nvPr>
            <p:ph type="dt" sz="half" idx="10"/>
          </p:nvPr>
        </p:nvSpPr>
        <p:spPr/>
        <p:txBody>
          <a:bodyPr/>
          <a:lstStyle/>
          <a:p>
            <a:fld id="{FE6D28C1-DE50-44B4-AA46-657D5EBBDC68}" type="datetimeFigureOut">
              <a:rPr lang="en-US" smtClean="0"/>
              <a:t>4/29/2022</a:t>
            </a:fld>
            <a:endParaRPr lang="en-US"/>
          </a:p>
        </p:txBody>
      </p:sp>
      <p:sp>
        <p:nvSpPr>
          <p:cNvPr id="4" name="Footer Placeholder 3">
            <a:extLst>
              <a:ext uri="{FF2B5EF4-FFF2-40B4-BE49-F238E27FC236}">
                <a16:creationId xmlns:a16="http://schemas.microsoft.com/office/drawing/2014/main" id="{274C13A9-0BE3-4742-90AE-A713C179E3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C3E4BC-C11C-459D-9401-D52257EE7BAE}"/>
              </a:ext>
            </a:extLst>
          </p:cNvPr>
          <p:cNvSpPr>
            <a:spLocks noGrp="1"/>
          </p:cNvSpPr>
          <p:nvPr>
            <p:ph type="sldNum" sz="quarter" idx="12"/>
          </p:nvPr>
        </p:nvSpPr>
        <p:spPr/>
        <p:txBody>
          <a:bodyPr/>
          <a:lstStyle/>
          <a:p>
            <a:fld id="{84F3B314-C2F3-4AC6-B1E2-FC919612EF32}" type="slidenum">
              <a:rPr lang="en-US" smtClean="0"/>
              <a:t>‹#›</a:t>
            </a:fld>
            <a:endParaRPr lang="en-US"/>
          </a:p>
        </p:txBody>
      </p:sp>
    </p:spTree>
    <p:extLst>
      <p:ext uri="{BB962C8B-B14F-4D97-AF65-F5344CB8AC3E}">
        <p14:creationId xmlns:p14="http://schemas.microsoft.com/office/powerpoint/2010/main" val="3256933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33CAAC-4825-47D3-B26B-8E9AF7B82464}"/>
              </a:ext>
            </a:extLst>
          </p:cNvPr>
          <p:cNvSpPr>
            <a:spLocks noGrp="1"/>
          </p:cNvSpPr>
          <p:nvPr>
            <p:ph type="dt" sz="half" idx="10"/>
          </p:nvPr>
        </p:nvSpPr>
        <p:spPr/>
        <p:txBody>
          <a:bodyPr/>
          <a:lstStyle/>
          <a:p>
            <a:fld id="{FE6D28C1-DE50-44B4-AA46-657D5EBBDC68}" type="datetimeFigureOut">
              <a:rPr lang="en-US" smtClean="0"/>
              <a:t>4/29/2022</a:t>
            </a:fld>
            <a:endParaRPr lang="en-US"/>
          </a:p>
        </p:txBody>
      </p:sp>
      <p:sp>
        <p:nvSpPr>
          <p:cNvPr id="3" name="Footer Placeholder 2">
            <a:extLst>
              <a:ext uri="{FF2B5EF4-FFF2-40B4-BE49-F238E27FC236}">
                <a16:creationId xmlns:a16="http://schemas.microsoft.com/office/drawing/2014/main" id="{FED305DC-14F8-4079-AAD0-05FF465F03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1D32F4-540E-4224-A5E7-7504FDCE8470}"/>
              </a:ext>
            </a:extLst>
          </p:cNvPr>
          <p:cNvSpPr>
            <a:spLocks noGrp="1"/>
          </p:cNvSpPr>
          <p:nvPr>
            <p:ph type="sldNum" sz="quarter" idx="12"/>
          </p:nvPr>
        </p:nvSpPr>
        <p:spPr/>
        <p:txBody>
          <a:bodyPr/>
          <a:lstStyle/>
          <a:p>
            <a:fld id="{84F3B314-C2F3-4AC6-B1E2-FC919612EF32}" type="slidenum">
              <a:rPr lang="en-US" smtClean="0"/>
              <a:t>‹#›</a:t>
            </a:fld>
            <a:endParaRPr lang="en-US"/>
          </a:p>
        </p:txBody>
      </p:sp>
    </p:spTree>
    <p:extLst>
      <p:ext uri="{BB962C8B-B14F-4D97-AF65-F5344CB8AC3E}">
        <p14:creationId xmlns:p14="http://schemas.microsoft.com/office/powerpoint/2010/main" val="1416046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7275B-A027-408C-8A16-72E4B04DDE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4AF039-8C56-4A70-8A63-333BCABA5C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D83E85-874D-40E5-BA21-FFD33A1CC5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D7A448-1164-44C8-B3DF-C39A4598174E}"/>
              </a:ext>
            </a:extLst>
          </p:cNvPr>
          <p:cNvSpPr>
            <a:spLocks noGrp="1"/>
          </p:cNvSpPr>
          <p:nvPr>
            <p:ph type="dt" sz="half" idx="10"/>
          </p:nvPr>
        </p:nvSpPr>
        <p:spPr/>
        <p:txBody>
          <a:bodyPr/>
          <a:lstStyle/>
          <a:p>
            <a:fld id="{FE6D28C1-DE50-44B4-AA46-657D5EBBDC68}" type="datetimeFigureOut">
              <a:rPr lang="en-US" smtClean="0"/>
              <a:t>4/29/2022</a:t>
            </a:fld>
            <a:endParaRPr lang="en-US"/>
          </a:p>
        </p:txBody>
      </p:sp>
      <p:sp>
        <p:nvSpPr>
          <p:cNvPr id="6" name="Footer Placeholder 5">
            <a:extLst>
              <a:ext uri="{FF2B5EF4-FFF2-40B4-BE49-F238E27FC236}">
                <a16:creationId xmlns:a16="http://schemas.microsoft.com/office/drawing/2014/main" id="{F030A35C-8556-4D43-8C62-C6ADF055E7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7DBA03-8501-4198-B521-5A96C7145FB4}"/>
              </a:ext>
            </a:extLst>
          </p:cNvPr>
          <p:cNvSpPr>
            <a:spLocks noGrp="1"/>
          </p:cNvSpPr>
          <p:nvPr>
            <p:ph type="sldNum" sz="quarter" idx="12"/>
          </p:nvPr>
        </p:nvSpPr>
        <p:spPr/>
        <p:txBody>
          <a:bodyPr/>
          <a:lstStyle/>
          <a:p>
            <a:fld id="{84F3B314-C2F3-4AC6-B1E2-FC919612EF32}" type="slidenum">
              <a:rPr lang="en-US" smtClean="0"/>
              <a:t>‹#›</a:t>
            </a:fld>
            <a:endParaRPr lang="en-US"/>
          </a:p>
        </p:txBody>
      </p:sp>
    </p:spTree>
    <p:extLst>
      <p:ext uri="{BB962C8B-B14F-4D97-AF65-F5344CB8AC3E}">
        <p14:creationId xmlns:p14="http://schemas.microsoft.com/office/powerpoint/2010/main" val="4224087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712F-EC1D-499A-BF96-E7D4F15AFD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155426-ADEC-4952-9B6F-9CA4A3187A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0E0C3E-A39B-49FF-BB46-F3036513D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4630A3-478E-4E2E-A48B-1FE520185DEC}"/>
              </a:ext>
            </a:extLst>
          </p:cNvPr>
          <p:cNvSpPr>
            <a:spLocks noGrp="1"/>
          </p:cNvSpPr>
          <p:nvPr>
            <p:ph type="dt" sz="half" idx="10"/>
          </p:nvPr>
        </p:nvSpPr>
        <p:spPr/>
        <p:txBody>
          <a:bodyPr/>
          <a:lstStyle/>
          <a:p>
            <a:fld id="{FE6D28C1-DE50-44B4-AA46-657D5EBBDC68}" type="datetimeFigureOut">
              <a:rPr lang="en-US" smtClean="0"/>
              <a:t>4/29/2022</a:t>
            </a:fld>
            <a:endParaRPr lang="en-US"/>
          </a:p>
        </p:txBody>
      </p:sp>
      <p:sp>
        <p:nvSpPr>
          <p:cNvPr id="6" name="Footer Placeholder 5">
            <a:extLst>
              <a:ext uri="{FF2B5EF4-FFF2-40B4-BE49-F238E27FC236}">
                <a16:creationId xmlns:a16="http://schemas.microsoft.com/office/drawing/2014/main" id="{A872A67F-3D9A-47F6-8038-0F8F080427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99C6F9-C21E-4DA2-B225-6F2D4BE7F70E}"/>
              </a:ext>
            </a:extLst>
          </p:cNvPr>
          <p:cNvSpPr>
            <a:spLocks noGrp="1"/>
          </p:cNvSpPr>
          <p:nvPr>
            <p:ph type="sldNum" sz="quarter" idx="12"/>
          </p:nvPr>
        </p:nvSpPr>
        <p:spPr/>
        <p:txBody>
          <a:bodyPr/>
          <a:lstStyle/>
          <a:p>
            <a:fld id="{84F3B314-C2F3-4AC6-B1E2-FC919612EF32}" type="slidenum">
              <a:rPr lang="en-US" smtClean="0"/>
              <a:t>‹#›</a:t>
            </a:fld>
            <a:endParaRPr lang="en-US"/>
          </a:p>
        </p:txBody>
      </p:sp>
    </p:spTree>
    <p:extLst>
      <p:ext uri="{BB962C8B-B14F-4D97-AF65-F5344CB8AC3E}">
        <p14:creationId xmlns:p14="http://schemas.microsoft.com/office/powerpoint/2010/main" val="1595806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8C0886-B96C-47DE-A0E3-6A31A5FC90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5E28E7-72E0-4501-9C01-CF09045658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2D3063-68C2-4185-B639-09FB1EC36D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6D28C1-DE50-44B4-AA46-657D5EBBDC68}" type="datetimeFigureOut">
              <a:rPr lang="en-US" smtClean="0"/>
              <a:t>4/29/2022</a:t>
            </a:fld>
            <a:endParaRPr lang="en-US"/>
          </a:p>
        </p:txBody>
      </p:sp>
      <p:sp>
        <p:nvSpPr>
          <p:cNvPr id="5" name="Footer Placeholder 4">
            <a:extLst>
              <a:ext uri="{FF2B5EF4-FFF2-40B4-BE49-F238E27FC236}">
                <a16:creationId xmlns:a16="http://schemas.microsoft.com/office/drawing/2014/main" id="{69C06BFA-C06E-46A9-9466-550A1FE182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438E98-5A82-44F8-A46C-9BC6FC6F41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F3B314-C2F3-4AC6-B1E2-FC919612EF32}" type="slidenum">
              <a:rPr lang="en-US" smtClean="0"/>
              <a:t>‹#›</a:t>
            </a:fld>
            <a:endParaRPr lang="en-US"/>
          </a:p>
        </p:txBody>
      </p:sp>
    </p:spTree>
    <p:extLst>
      <p:ext uri="{BB962C8B-B14F-4D97-AF65-F5344CB8AC3E}">
        <p14:creationId xmlns:p14="http://schemas.microsoft.com/office/powerpoint/2010/main" val="4109493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3FA8FF-F994-4F64-B6A8-49D5AD893857}"/>
              </a:ext>
            </a:extLst>
          </p:cNvPr>
          <p:cNvSpPr txBox="1"/>
          <p:nvPr/>
        </p:nvSpPr>
        <p:spPr>
          <a:xfrm>
            <a:off x="2427514" y="2353641"/>
            <a:ext cx="7783286" cy="2150719"/>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4000" b="1" kern="1200" dirty="0">
                <a:solidFill>
                  <a:srgbClr val="080808"/>
                </a:solidFill>
                <a:latin typeface="+mj-lt"/>
                <a:ea typeface="+mj-ea"/>
                <a:cs typeface="+mj-cs"/>
              </a:rPr>
              <a:t>Fashion MNIST Images Classification CNN &amp; VIT</a:t>
            </a:r>
          </a:p>
          <a:p>
            <a:pPr algn="ctr">
              <a:lnSpc>
                <a:spcPct val="90000"/>
              </a:lnSpc>
              <a:spcBef>
                <a:spcPct val="0"/>
              </a:spcBef>
              <a:spcAft>
                <a:spcPts val="600"/>
              </a:spcAft>
            </a:pPr>
            <a:r>
              <a:rPr lang="en-US" sz="3200" kern="1200" dirty="0" err="1">
                <a:solidFill>
                  <a:srgbClr val="080808"/>
                </a:solidFill>
                <a:latin typeface="+mj-lt"/>
                <a:ea typeface="+mj-ea"/>
                <a:cs typeface="+mj-cs"/>
              </a:rPr>
              <a:t>Jayasri</a:t>
            </a:r>
            <a:r>
              <a:rPr lang="en-US" sz="3200" kern="1200" dirty="0">
                <a:solidFill>
                  <a:srgbClr val="080808"/>
                </a:solidFill>
                <a:latin typeface="+mj-lt"/>
                <a:ea typeface="+mj-ea"/>
                <a:cs typeface="+mj-cs"/>
              </a:rPr>
              <a:t> </a:t>
            </a:r>
            <a:r>
              <a:rPr lang="en-US" sz="3200" kern="1200" dirty="0" err="1">
                <a:solidFill>
                  <a:srgbClr val="080808"/>
                </a:solidFill>
                <a:latin typeface="+mj-lt"/>
                <a:ea typeface="+mj-ea"/>
                <a:cs typeface="+mj-cs"/>
              </a:rPr>
              <a:t>Maditati</a:t>
            </a:r>
            <a:endParaRPr lang="en-US" sz="3200" kern="1200" dirty="0">
              <a:solidFill>
                <a:srgbClr val="080808"/>
              </a:solidFill>
              <a:latin typeface="+mj-lt"/>
              <a:ea typeface="+mj-ea"/>
              <a:cs typeface="+mj-cs"/>
            </a:endParaRPr>
          </a:p>
        </p:txBody>
      </p:sp>
    </p:spTree>
    <p:extLst>
      <p:ext uri="{BB962C8B-B14F-4D97-AF65-F5344CB8AC3E}">
        <p14:creationId xmlns:p14="http://schemas.microsoft.com/office/powerpoint/2010/main" val="1529091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C7BAE7E-5979-455D-B096-77F2E70E92BA}"/>
              </a:ext>
            </a:extLst>
          </p:cNvPr>
          <p:cNvSpPr/>
          <p:nvPr/>
        </p:nvSpPr>
        <p:spPr>
          <a:xfrm>
            <a:off x="4572988" y="2379506"/>
            <a:ext cx="304602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APPENDIX</a:t>
            </a:r>
          </a:p>
        </p:txBody>
      </p:sp>
    </p:spTree>
    <p:extLst>
      <p:ext uri="{BB962C8B-B14F-4D97-AF65-F5344CB8AC3E}">
        <p14:creationId xmlns:p14="http://schemas.microsoft.com/office/powerpoint/2010/main" val="582217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3468BE0-36ED-4090-B6EA-AAC1385CFE7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18665" y="631431"/>
            <a:ext cx="9904116" cy="557106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836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D35E38E-7EE2-4C54-BB42-A58F6B47B4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3624" y="806460"/>
            <a:ext cx="9289062" cy="522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194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E512873-D0AF-4338-9DD8-AF7DC2D23D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0573" y="998875"/>
            <a:ext cx="9076645" cy="511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278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5E45BC6A-B2FA-494F-B8D3-1506FB611E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8665" y="685800"/>
            <a:ext cx="9284021" cy="508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177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12">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16">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CA811D83-8677-4685-9DB9-CE273956325E}"/>
              </a:ext>
            </a:extLst>
          </p:cNvPr>
          <p:cNvSpPr txBox="1"/>
          <p:nvPr/>
        </p:nvSpPr>
        <p:spPr>
          <a:xfrm>
            <a:off x="804672" y="338328"/>
            <a:ext cx="3877056" cy="224942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600" b="1" dirty="0">
                <a:latin typeface="+mj-lt"/>
                <a:ea typeface="+mj-ea"/>
                <a:cs typeface="+mj-cs"/>
              </a:rPr>
              <a:t>Fashion MNIST Dataset </a:t>
            </a:r>
          </a:p>
          <a:p>
            <a:pPr>
              <a:lnSpc>
                <a:spcPct val="90000"/>
              </a:lnSpc>
              <a:spcBef>
                <a:spcPct val="0"/>
              </a:spcBef>
              <a:spcAft>
                <a:spcPts val="600"/>
              </a:spcAft>
            </a:pPr>
            <a:endParaRPr lang="en-US" sz="2600" b="1" dirty="0">
              <a:latin typeface="+mj-lt"/>
              <a:ea typeface="+mj-ea"/>
              <a:cs typeface="+mj-cs"/>
            </a:endParaRPr>
          </a:p>
          <a:p>
            <a:pPr>
              <a:lnSpc>
                <a:spcPct val="90000"/>
              </a:lnSpc>
              <a:spcBef>
                <a:spcPct val="0"/>
              </a:spcBef>
              <a:spcAft>
                <a:spcPts val="600"/>
              </a:spcAft>
            </a:pPr>
            <a:r>
              <a:rPr lang="en-US" sz="2600" dirty="0">
                <a:latin typeface="+mj-lt"/>
                <a:ea typeface="+mj-ea"/>
                <a:cs typeface="+mj-cs"/>
              </a:rPr>
              <a:t>Shape : 	(28,28,1)    Training Samples: 60,000   Test Samples : 10,000</a:t>
            </a:r>
          </a:p>
        </p:txBody>
      </p:sp>
      <p:pic>
        <p:nvPicPr>
          <p:cNvPr id="7" name="Picture 6" descr="A picture containing text&#10;&#10;Description automatically generated">
            <a:extLst>
              <a:ext uri="{FF2B5EF4-FFF2-40B4-BE49-F238E27FC236}">
                <a16:creationId xmlns:a16="http://schemas.microsoft.com/office/drawing/2014/main" id="{5E811B0B-CB16-4B50-9D42-C939A12DB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1" y="360709"/>
            <a:ext cx="4416894" cy="2549542"/>
          </a:xfrm>
          <a:prstGeom prst="rect">
            <a:avLst/>
          </a:prstGeom>
        </p:spPr>
      </p:pic>
      <p:pic>
        <p:nvPicPr>
          <p:cNvPr id="5" name="Picture 4">
            <a:extLst>
              <a:ext uri="{FF2B5EF4-FFF2-40B4-BE49-F238E27FC236}">
                <a16:creationId xmlns:a16="http://schemas.microsoft.com/office/drawing/2014/main" id="{7791CF42-728B-4F41-A279-2C915D9B6C5F}"/>
              </a:ext>
            </a:extLst>
          </p:cNvPr>
          <p:cNvPicPr>
            <a:picLocks noChangeAspect="1"/>
          </p:cNvPicPr>
          <p:nvPr/>
        </p:nvPicPr>
        <p:blipFill>
          <a:blip r:embed="rId3"/>
          <a:stretch>
            <a:fillRect/>
          </a:stretch>
        </p:blipFill>
        <p:spPr>
          <a:xfrm>
            <a:off x="5953781" y="3389365"/>
            <a:ext cx="5702113" cy="2679993"/>
          </a:xfrm>
          <a:prstGeom prst="rect">
            <a:avLst/>
          </a:prstGeom>
        </p:spPr>
      </p:pic>
    </p:spTree>
    <p:extLst>
      <p:ext uri="{BB962C8B-B14F-4D97-AF65-F5344CB8AC3E}">
        <p14:creationId xmlns:p14="http://schemas.microsoft.com/office/powerpoint/2010/main" val="251043095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6B4AFF-C78D-40F7-98B8-0FF06F88A534}"/>
              </a:ext>
            </a:extLst>
          </p:cNvPr>
          <p:cNvSpPr txBox="1"/>
          <p:nvPr/>
        </p:nvSpPr>
        <p:spPr>
          <a:xfrm>
            <a:off x="1198181" y="560881"/>
            <a:ext cx="9795638" cy="111438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b="1" dirty="0">
                <a:latin typeface="+mj-lt"/>
                <a:ea typeface="+mj-ea"/>
                <a:cs typeface="+mj-cs"/>
              </a:rPr>
              <a:t>Transformers: Multi Head Self Attention</a:t>
            </a:r>
          </a:p>
        </p:txBody>
      </p:sp>
      <p:pic>
        <p:nvPicPr>
          <p:cNvPr id="4" name="Picture 3" descr="Diagram&#10;&#10;Description automatically generated">
            <a:extLst>
              <a:ext uri="{FF2B5EF4-FFF2-40B4-BE49-F238E27FC236}">
                <a16:creationId xmlns:a16="http://schemas.microsoft.com/office/drawing/2014/main" id="{E3B54EEF-E202-45EF-8BBB-D2DD11E8D48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39" t="705" r="339" b="432"/>
          <a:stretch/>
        </p:blipFill>
        <p:spPr bwMode="auto">
          <a:xfrm>
            <a:off x="202321" y="1926771"/>
            <a:ext cx="6503279" cy="4377270"/>
          </a:xfrm>
          <a:prstGeom prst="rect">
            <a:avLst/>
          </a:prstGeom>
          <a:noFill/>
        </p:spPr>
      </p:pic>
      <p:pic>
        <p:nvPicPr>
          <p:cNvPr id="7" name="Picture 6">
            <a:extLst>
              <a:ext uri="{FF2B5EF4-FFF2-40B4-BE49-F238E27FC236}">
                <a16:creationId xmlns:a16="http://schemas.microsoft.com/office/drawing/2014/main" id="{F399184B-B84B-4F6E-BB7B-5B0368A77120}"/>
              </a:ext>
            </a:extLst>
          </p:cNvPr>
          <p:cNvPicPr>
            <a:picLocks noChangeAspect="1"/>
          </p:cNvPicPr>
          <p:nvPr/>
        </p:nvPicPr>
        <p:blipFill>
          <a:blip r:embed="rId4"/>
          <a:stretch>
            <a:fillRect/>
          </a:stretch>
        </p:blipFill>
        <p:spPr>
          <a:xfrm>
            <a:off x="6422571" y="3339948"/>
            <a:ext cx="5152766" cy="1427923"/>
          </a:xfrm>
          <a:prstGeom prst="rect">
            <a:avLst/>
          </a:prstGeom>
        </p:spPr>
      </p:pic>
    </p:spTree>
    <p:extLst>
      <p:ext uri="{BB962C8B-B14F-4D97-AF65-F5344CB8AC3E}">
        <p14:creationId xmlns:p14="http://schemas.microsoft.com/office/powerpoint/2010/main" val="2963099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Diagram&#10;&#10;Description automatically generated">
            <a:extLst>
              <a:ext uri="{FF2B5EF4-FFF2-40B4-BE49-F238E27FC236}">
                <a16:creationId xmlns:a16="http://schemas.microsoft.com/office/drawing/2014/main" id="{6AE86B95-7E26-4D39-BE42-37B9F32FEED5}"/>
              </a:ext>
            </a:extLst>
          </p:cNvPr>
          <p:cNvPicPr>
            <a:picLocks noChangeAspect="1"/>
          </p:cNvPicPr>
          <p:nvPr/>
        </p:nvPicPr>
        <p:blipFill rotWithShape="1">
          <a:blip r:embed="rId2">
            <a:extLst>
              <a:ext uri="{28A0092B-C50C-407E-A947-70E740481C1C}">
                <a14:useLocalDpi xmlns:a14="http://schemas.microsoft.com/office/drawing/2010/main" val="0"/>
              </a:ext>
            </a:extLst>
          </a:blip>
          <a:srcRect t="12414"/>
          <a:stretch/>
        </p:blipFill>
        <p:spPr>
          <a:xfrm>
            <a:off x="1214325" y="1376979"/>
            <a:ext cx="7330349" cy="4879456"/>
          </a:xfrm>
          <a:prstGeom prst="rect">
            <a:avLst/>
          </a:prstGeom>
          <a:ln>
            <a:noFill/>
          </a:ln>
        </p:spPr>
      </p:pic>
      <p:pic>
        <p:nvPicPr>
          <p:cNvPr id="10" name="Picture 9">
            <a:extLst>
              <a:ext uri="{FF2B5EF4-FFF2-40B4-BE49-F238E27FC236}">
                <a16:creationId xmlns:a16="http://schemas.microsoft.com/office/drawing/2014/main" id="{847EC376-95A3-4615-A566-6F088B778E2D}"/>
              </a:ext>
            </a:extLst>
          </p:cNvPr>
          <p:cNvPicPr>
            <a:picLocks noChangeAspect="1"/>
          </p:cNvPicPr>
          <p:nvPr/>
        </p:nvPicPr>
        <p:blipFill>
          <a:blip r:embed="rId3"/>
          <a:stretch>
            <a:fillRect/>
          </a:stretch>
        </p:blipFill>
        <p:spPr>
          <a:xfrm>
            <a:off x="8544674" y="1705111"/>
            <a:ext cx="2714625" cy="4551324"/>
          </a:xfrm>
          <a:prstGeom prst="rect">
            <a:avLst/>
          </a:prstGeom>
        </p:spPr>
      </p:pic>
      <p:sp>
        <p:nvSpPr>
          <p:cNvPr id="11" name="Rectangle 10">
            <a:extLst>
              <a:ext uri="{FF2B5EF4-FFF2-40B4-BE49-F238E27FC236}">
                <a16:creationId xmlns:a16="http://schemas.microsoft.com/office/drawing/2014/main" id="{98F3FAD2-3046-4F59-B213-5FC4545D428E}"/>
              </a:ext>
            </a:extLst>
          </p:cNvPr>
          <p:cNvSpPr/>
          <p:nvPr/>
        </p:nvSpPr>
        <p:spPr>
          <a:xfrm>
            <a:off x="2895305" y="278564"/>
            <a:ext cx="5617628"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Vision Transformer</a:t>
            </a:r>
          </a:p>
        </p:txBody>
      </p:sp>
    </p:spTree>
    <p:extLst>
      <p:ext uri="{BB962C8B-B14F-4D97-AF65-F5344CB8AC3E}">
        <p14:creationId xmlns:p14="http://schemas.microsoft.com/office/powerpoint/2010/main" val="238308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87">
            <a:extLst>
              <a:ext uri="{FF2B5EF4-FFF2-40B4-BE49-F238E27FC236}">
                <a16:creationId xmlns:a16="http://schemas.microsoft.com/office/drawing/2014/main" id="{44CF68D2-6ECB-4E5A-AFA6-4569679E9A73}"/>
              </a:ext>
            </a:extLst>
          </p:cNvPr>
          <p:cNvSpPr txBox="1"/>
          <p:nvPr/>
        </p:nvSpPr>
        <p:spPr>
          <a:xfrm>
            <a:off x="535719" y="341745"/>
            <a:ext cx="3692036" cy="523220"/>
          </a:xfrm>
          <a:prstGeom prst="rect">
            <a:avLst/>
          </a:prstGeom>
          <a:noFill/>
        </p:spPr>
        <p:txBody>
          <a:bodyPr wrap="square" rtlCol="0">
            <a:spAutoFit/>
          </a:bodyPr>
          <a:lstStyle/>
          <a:p>
            <a:r>
              <a:rPr lang="en-US" sz="2800" b="1" dirty="0"/>
              <a:t>Step 1: Patch Encoder</a:t>
            </a:r>
          </a:p>
        </p:txBody>
      </p:sp>
      <p:pic>
        <p:nvPicPr>
          <p:cNvPr id="98" name="Picture 97">
            <a:extLst>
              <a:ext uri="{FF2B5EF4-FFF2-40B4-BE49-F238E27FC236}">
                <a16:creationId xmlns:a16="http://schemas.microsoft.com/office/drawing/2014/main" id="{EB139583-3ED3-4841-83FB-8428733EFFC9}"/>
              </a:ext>
            </a:extLst>
          </p:cNvPr>
          <p:cNvPicPr>
            <a:picLocks noChangeAspect="1"/>
          </p:cNvPicPr>
          <p:nvPr/>
        </p:nvPicPr>
        <p:blipFill>
          <a:blip r:embed="rId3"/>
          <a:stretch>
            <a:fillRect/>
          </a:stretch>
        </p:blipFill>
        <p:spPr>
          <a:xfrm>
            <a:off x="9012032" y="1856199"/>
            <a:ext cx="2695456" cy="2122716"/>
          </a:xfrm>
          <a:prstGeom prst="rect">
            <a:avLst/>
          </a:prstGeom>
        </p:spPr>
      </p:pic>
      <p:sp>
        <p:nvSpPr>
          <p:cNvPr id="102" name="TextBox 101">
            <a:extLst>
              <a:ext uri="{FF2B5EF4-FFF2-40B4-BE49-F238E27FC236}">
                <a16:creationId xmlns:a16="http://schemas.microsoft.com/office/drawing/2014/main" id="{1F642E64-DC1A-4E05-A08E-6AAC58BAA577}"/>
              </a:ext>
            </a:extLst>
          </p:cNvPr>
          <p:cNvSpPr txBox="1"/>
          <p:nvPr/>
        </p:nvSpPr>
        <p:spPr>
          <a:xfrm>
            <a:off x="9434217" y="4198467"/>
            <a:ext cx="2695457" cy="646331"/>
          </a:xfrm>
          <a:prstGeom prst="rect">
            <a:avLst/>
          </a:prstGeom>
          <a:noFill/>
        </p:spPr>
        <p:txBody>
          <a:bodyPr wrap="square">
            <a:spAutoFit/>
          </a:bodyPr>
          <a:lstStyle/>
          <a:p>
            <a:r>
              <a:rPr lang="en-US" b="1" i="0" dirty="0">
                <a:solidFill>
                  <a:srgbClr val="212121"/>
                </a:solidFill>
                <a:effectLst/>
                <a:latin typeface="Calibri" panose="020F0502020204030204" pitchFamily="34" charset="0"/>
                <a:cs typeface="Calibri" panose="020F0502020204030204" pitchFamily="34" charset="0"/>
              </a:rPr>
              <a:t>Patch size: </a:t>
            </a:r>
            <a:r>
              <a:rPr lang="en-US" b="0" i="0" dirty="0">
                <a:solidFill>
                  <a:srgbClr val="212121"/>
                </a:solidFill>
                <a:effectLst/>
                <a:latin typeface="Calibri" panose="020F0502020204030204" pitchFamily="34" charset="0"/>
                <a:cs typeface="Calibri" panose="020F0502020204030204" pitchFamily="34" charset="0"/>
              </a:rPr>
              <a:t>	6 X 6 </a:t>
            </a:r>
          </a:p>
          <a:p>
            <a:r>
              <a:rPr lang="en-US" b="1" i="0" dirty="0">
                <a:solidFill>
                  <a:srgbClr val="212121"/>
                </a:solidFill>
                <a:effectLst/>
                <a:latin typeface="Calibri" panose="020F0502020204030204" pitchFamily="34" charset="0"/>
                <a:cs typeface="Calibri" panose="020F0502020204030204" pitchFamily="34" charset="0"/>
              </a:rPr>
              <a:t>Patches per image: </a:t>
            </a:r>
            <a:r>
              <a:rPr lang="en-US" b="0" i="0" dirty="0">
                <a:solidFill>
                  <a:srgbClr val="212121"/>
                </a:solidFill>
                <a:effectLst/>
                <a:latin typeface="Calibri" panose="020F0502020204030204" pitchFamily="34" charset="0"/>
                <a:cs typeface="Calibri" panose="020F0502020204030204" pitchFamily="34" charset="0"/>
              </a:rPr>
              <a:t>144 </a:t>
            </a:r>
          </a:p>
        </p:txBody>
      </p:sp>
      <p:cxnSp>
        <p:nvCxnSpPr>
          <p:cNvPr id="104" name="Straight Arrow Connector 103">
            <a:extLst>
              <a:ext uri="{FF2B5EF4-FFF2-40B4-BE49-F238E27FC236}">
                <a16:creationId xmlns:a16="http://schemas.microsoft.com/office/drawing/2014/main" id="{1025FECE-8732-45A9-A70A-B0E7A540CCDC}"/>
              </a:ext>
            </a:extLst>
          </p:cNvPr>
          <p:cNvCxnSpPr/>
          <p:nvPr/>
        </p:nvCxnSpPr>
        <p:spPr>
          <a:xfrm>
            <a:off x="5781829" y="5597108"/>
            <a:ext cx="0" cy="656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8" name="Group 107">
            <a:extLst>
              <a:ext uri="{FF2B5EF4-FFF2-40B4-BE49-F238E27FC236}">
                <a16:creationId xmlns:a16="http://schemas.microsoft.com/office/drawing/2014/main" id="{19472C23-8302-4D6D-AFEC-052BC566F0D6}"/>
              </a:ext>
            </a:extLst>
          </p:cNvPr>
          <p:cNvGrpSpPr/>
          <p:nvPr/>
        </p:nvGrpSpPr>
        <p:grpSpPr>
          <a:xfrm>
            <a:off x="2725320" y="980515"/>
            <a:ext cx="6040582" cy="5754489"/>
            <a:chOff x="2725320" y="980515"/>
            <a:chExt cx="6040582" cy="5754489"/>
          </a:xfrm>
        </p:grpSpPr>
        <p:grpSp>
          <p:nvGrpSpPr>
            <p:cNvPr id="2" name="Group 1">
              <a:extLst>
                <a:ext uri="{FF2B5EF4-FFF2-40B4-BE49-F238E27FC236}">
                  <a16:creationId xmlns:a16="http://schemas.microsoft.com/office/drawing/2014/main" id="{B3DC9A90-E9EB-4B91-86C8-4F6EF9647EA7}"/>
                </a:ext>
              </a:extLst>
            </p:cNvPr>
            <p:cNvGrpSpPr/>
            <p:nvPr/>
          </p:nvGrpSpPr>
          <p:grpSpPr>
            <a:xfrm>
              <a:off x="3171840" y="2221868"/>
              <a:ext cx="5102433" cy="3375240"/>
              <a:chOff x="-65363" y="7620"/>
              <a:chExt cx="3829643" cy="2407920"/>
            </a:xfrm>
          </p:grpSpPr>
          <p:sp>
            <p:nvSpPr>
              <p:cNvPr id="3" name="Rectangle 2">
                <a:extLst>
                  <a:ext uri="{FF2B5EF4-FFF2-40B4-BE49-F238E27FC236}">
                    <a16:creationId xmlns:a16="http://schemas.microsoft.com/office/drawing/2014/main" id="{DDB42635-EE4C-410B-A7DC-5FEB01E77D49}"/>
                  </a:ext>
                </a:extLst>
              </p:cNvPr>
              <p:cNvSpPr/>
              <p:nvPr/>
            </p:nvSpPr>
            <p:spPr>
              <a:xfrm>
                <a:off x="-65363" y="7620"/>
                <a:ext cx="3741420" cy="693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b="1" dirty="0">
                    <a:effectLst/>
                    <a:ea typeface="Calibri" panose="020F0502020204030204" pitchFamily="34" charset="0"/>
                    <a:cs typeface="Times New Roman" panose="02020603050405020304" pitchFamily="18" charset="0"/>
                  </a:rPr>
                  <a:t>Split Images into </a:t>
                </a:r>
                <a:r>
                  <a:rPr lang="en-US" b="1" dirty="0">
                    <a:ea typeface="Calibri" panose="020F0502020204030204" pitchFamily="34" charset="0"/>
                    <a:cs typeface="Times New Roman" panose="02020603050405020304" pitchFamily="18" charset="0"/>
                  </a:rPr>
                  <a:t>P</a:t>
                </a:r>
                <a:r>
                  <a:rPr lang="en-US" b="1" dirty="0">
                    <a:effectLst/>
                    <a:ea typeface="Calibri" panose="020F0502020204030204" pitchFamily="34" charset="0"/>
                    <a:cs typeface="Times New Roman" panose="02020603050405020304" pitchFamily="18" charset="0"/>
                  </a:rPr>
                  <a:t>atches </a:t>
                </a:r>
                <a:r>
                  <a:rPr lang="en-US" b="1" dirty="0">
                    <a:cs typeface="Times New Roman" panose="02020603050405020304" pitchFamily="18" charset="0"/>
                  </a:rPr>
                  <a:t>(</a:t>
                </a:r>
                <a:r>
                  <a:rPr lang="en-US" b="1" dirty="0" err="1">
                    <a:cs typeface="Times New Roman" panose="02020603050405020304" pitchFamily="18" charset="0"/>
                  </a:rPr>
                  <a:t>tf.image.extract_patches</a:t>
                </a:r>
                <a:r>
                  <a:rPr lang="en-US" b="1" dirty="0">
                    <a:cs typeface="Times New Roman" panose="02020603050405020304" pitchFamily="18" charset="0"/>
                  </a:rPr>
                  <a:t>) </a:t>
                </a:r>
              </a:p>
              <a:p>
                <a:pPr marL="0" marR="0" algn="ctr">
                  <a:lnSpc>
                    <a:spcPct val="107000"/>
                  </a:lnSpc>
                  <a:spcBef>
                    <a:spcPts val="0"/>
                  </a:spcBef>
                  <a:spcAft>
                    <a:spcPts val="800"/>
                  </a:spcAft>
                </a:pPr>
                <a:r>
                  <a:rPr lang="en-US" dirty="0">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rPr>
                  <a:t>(Patch Size: 6, Number of patches: 144)</a:t>
                </a:r>
              </a:p>
            </p:txBody>
          </p:sp>
          <p:sp>
            <p:nvSpPr>
              <p:cNvPr id="4" name="Rectangle 3">
                <a:extLst>
                  <a:ext uri="{FF2B5EF4-FFF2-40B4-BE49-F238E27FC236}">
                    <a16:creationId xmlns:a16="http://schemas.microsoft.com/office/drawing/2014/main" id="{4523224E-52E4-4869-9B37-B8A87204CE47}"/>
                  </a:ext>
                </a:extLst>
              </p:cNvPr>
              <p:cNvSpPr/>
              <p:nvPr/>
            </p:nvSpPr>
            <p:spPr>
              <a:xfrm>
                <a:off x="30480" y="982980"/>
                <a:ext cx="3733800" cy="556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b="1" dirty="0">
                    <a:effectLst/>
                    <a:ea typeface="Calibri" panose="020F0502020204030204" pitchFamily="34" charset="0"/>
                    <a:cs typeface="Times New Roman" panose="02020603050405020304" pitchFamily="18" charset="0"/>
                  </a:rPr>
                  <a:t>Flatten 2D images into 1D Patches using fully connected layer </a:t>
                </a:r>
                <a:r>
                  <a:rPr lang="en-US" dirty="0">
                    <a:effectLst/>
                    <a:ea typeface="Calibri" panose="020F0502020204030204" pitchFamily="34" charset="0"/>
                    <a:cs typeface="Times New Roman" panose="02020603050405020304" pitchFamily="18" charset="0"/>
                  </a:rPr>
                  <a:t>(64 Dimensions)</a:t>
                </a:r>
              </a:p>
            </p:txBody>
          </p:sp>
          <p:sp>
            <p:nvSpPr>
              <p:cNvPr id="5" name="Rectangle 4">
                <a:extLst>
                  <a:ext uri="{FF2B5EF4-FFF2-40B4-BE49-F238E27FC236}">
                    <a16:creationId xmlns:a16="http://schemas.microsoft.com/office/drawing/2014/main" id="{77B5F1C2-37BC-4C4F-8343-AA39853E04C7}"/>
                  </a:ext>
                </a:extLst>
              </p:cNvPr>
              <p:cNvSpPr/>
              <p:nvPr/>
            </p:nvSpPr>
            <p:spPr>
              <a:xfrm>
                <a:off x="15240" y="1737360"/>
                <a:ext cx="3741420" cy="678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b="1" dirty="0">
                    <a:effectLst/>
                    <a:ea typeface="Calibri" panose="020F0502020204030204" pitchFamily="34" charset="0"/>
                    <a:cs typeface="Times New Roman" panose="02020603050405020304" pitchFamily="18" charset="0"/>
                  </a:rPr>
                  <a:t>Patch Encoder</a:t>
                </a:r>
              </a:p>
              <a:p>
                <a:pPr marL="0" marR="0" algn="ctr">
                  <a:lnSpc>
                    <a:spcPct val="107000"/>
                  </a:lnSpc>
                  <a:spcBef>
                    <a:spcPts val="0"/>
                  </a:spcBef>
                  <a:spcAft>
                    <a:spcPts val="800"/>
                  </a:spcAft>
                </a:pPr>
                <a:r>
                  <a:rPr lang="en-US" dirty="0">
                    <a:effectLst/>
                    <a:ea typeface="Calibri" panose="020F0502020204030204" pitchFamily="34" charset="0"/>
                    <a:cs typeface="Times New Roman" panose="02020603050405020304" pitchFamily="18" charset="0"/>
                  </a:rPr>
                  <a:t>Projection(Patch)+ Positional Embedding</a:t>
                </a:r>
              </a:p>
            </p:txBody>
          </p:sp>
          <p:cxnSp>
            <p:nvCxnSpPr>
              <p:cNvPr id="6" name="Straight Arrow Connector 5">
                <a:extLst>
                  <a:ext uri="{FF2B5EF4-FFF2-40B4-BE49-F238E27FC236}">
                    <a16:creationId xmlns:a16="http://schemas.microsoft.com/office/drawing/2014/main" id="{B8619955-FA00-41EC-B8C9-C0362F6A9916}"/>
                  </a:ext>
                </a:extLst>
              </p:cNvPr>
              <p:cNvCxnSpPr/>
              <p:nvPr/>
            </p:nvCxnSpPr>
            <p:spPr>
              <a:xfrm>
                <a:off x="1897380" y="150876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884E07B-87B1-46AB-9F22-DDFEFCE0BAEC}"/>
                  </a:ext>
                </a:extLst>
              </p:cNvPr>
              <p:cNvCxnSpPr/>
              <p:nvPr/>
            </p:nvCxnSpPr>
            <p:spPr>
              <a:xfrm>
                <a:off x="1912620" y="701040"/>
                <a:ext cx="0" cy="281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7" name="Group 106">
              <a:extLst>
                <a:ext uri="{FF2B5EF4-FFF2-40B4-BE49-F238E27FC236}">
                  <a16:creationId xmlns:a16="http://schemas.microsoft.com/office/drawing/2014/main" id="{F762F8A1-D422-4593-8EAC-9C5416A48375}"/>
                </a:ext>
              </a:extLst>
            </p:cNvPr>
            <p:cNvGrpSpPr/>
            <p:nvPr/>
          </p:nvGrpSpPr>
          <p:grpSpPr>
            <a:xfrm>
              <a:off x="2725320" y="980515"/>
              <a:ext cx="6040582" cy="5754489"/>
              <a:chOff x="2725320" y="980515"/>
              <a:chExt cx="6040582" cy="5754489"/>
            </a:xfrm>
          </p:grpSpPr>
          <p:sp>
            <p:nvSpPr>
              <p:cNvPr id="81" name="Rectangle: Rounded Corners 80">
                <a:extLst>
                  <a:ext uri="{FF2B5EF4-FFF2-40B4-BE49-F238E27FC236}">
                    <a16:creationId xmlns:a16="http://schemas.microsoft.com/office/drawing/2014/main" id="{28B41565-0278-4324-B424-3E464F3B971E}"/>
                  </a:ext>
                </a:extLst>
              </p:cNvPr>
              <p:cNvSpPr/>
              <p:nvPr/>
            </p:nvSpPr>
            <p:spPr>
              <a:xfrm>
                <a:off x="2725320" y="1888278"/>
                <a:ext cx="6040582" cy="422101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7BE53C67-70F0-4FA7-BBFF-868E5C089F2F}"/>
                  </a:ext>
                </a:extLst>
              </p:cNvPr>
              <p:cNvSpPr/>
              <p:nvPr/>
            </p:nvSpPr>
            <p:spPr>
              <a:xfrm>
                <a:off x="3289385" y="980515"/>
                <a:ext cx="4984888" cy="56447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Input Images (28,28,1)</a:t>
                </a:r>
              </a:p>
            </p:txBody>
          </p:sp>
          <p:cxnSp>
            <p:nvCxnSpPr>
              <p:cNvPr id="84" name="Straight Arrow Connector 83">
                <a:extLst>
                  <a:ext uri="{FF2B5EF4-FFF2-40B4-BE49-F238E27FC236}">
                    <a16:creationId xmlns:a16="http://schemas.microsoft.com/office/drawing/2014/main" id="{29C8F040-08E0-44A5-B7B6-9792893F461E}"/>
                  </a:ext>
                </a:extLst>
              </p:cNvPr>
              <p:cNvCxnSpPr>
                <a:cxnSpLocks/>
                <a:stCxn id="82" idx="2"/>
              </p:cNvCxnSpPr>
              <p:nvPr/>
            </p:nvCxnSpPr>
            <p:spPr>
              <a:xfrm>
                <a:off x="5781829" y="1544985"/>
                <a:ext cx="0" cy="686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48AB47A4-EA89-49E8-84B1-50A1187301AF}"/>
                  </a:ext>
                </a:extLst>
              </p:cNvPr>
              <p:cNvSpPr/>
              <p:nvPr/>
            </p:nvSpPr>
            <p:spPr>
              <a:xfrm>
                <a:off x="4602353" y="6278752"/>
                <a:ext cx="2409713" cy="456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Shape(None,144,64)</a:t>
                </a:r>
              </a:p>
            </p:txBody>
          </p:sp>
        </p:grpSp>
      </p:grpSp>
    </p:spTree>
    <p:extLst>
      <p:ext uri="{BB962C8B-B14F-4D97-AF65-F5344CB8AC3E}">
        <p14:creationId xmlns:p14="http://schemas.microsoft.com/office/powerpoint/2010/main" val="313931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Arrow Connector 26">
            <a:extLst>
              <a:ext uri="{FF2B5EF4-FFF2-40B4-BE49-F238E27FC236}">
                <a16:creationId xmlns:a16="http://schemas.microsoft.com/office/drawing/2014/main" id="{F76965B5-94A7-4814-9B12-8943B183893B}"/>
              </a:ext>
            </a:extLst>
          </p:cNvPr>
          <p:cNvCxnSpPr>
            <a:cxnSpLocks/>
          </p:cNvCxnSpPr>
          <p:nvPr/>
        </p:nvCxnSpPr>
        <p:spPr>
          <a:xfrm>
            <a:off x="5818950" y="1101706"/>
            <a:ext cx="0" cy="474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9F152DEA-E6D2-4816-8710-65FB978EC465}"/>
              </a:ext>
            </a:extLst>
          </p:cNvPr>
          <p:cNvSpPr/>
          <p:nvPr/>
        </p:nvSpPr>
        <p:spPr>
          <a:xfrm>
            <a:off x="3494775" y="649842"/>
            <a:ext cx="4743403" cy="396878"/>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b="1" dirty="0">
                <a:solidFill>
                  <a:schemeClr val="tx1"/>
                </a:solidFill>
                <a:ea typeface="Calibri" panose="020F0502020204030204" pitchFamily="34" charset="0"/>
                <a:cs typeface="Times New Roman" panose="02020603050405020304" pitchFamily="18" charset="0"/>
              </a:rPr>
              <a:t>Embedded Patches (No. of Patches, dim)</a:t>
            </a:r>
            <a:endParaRPr lang="en-US" dirty="0">
              <a:solidFill>
                <a:schemeClr val="tx1"/>
              </a:solidFill>
              <a:effectLst/>
              <a:ea typeface="Calibri" panose="020F0502020204030204" pitchFamily="34"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C096813C-6BF2-4C94-8520-909E4C613F2A}"/>
              </a:ext>
            </a:extLst>
          </p:cNvPr>
          <p:cNvSpPr/>
          <p:nvPr/>
        </p:nvSpPr>
        <p:spPr>
          <a:xfrm>
            <a:off x="2454707" y="1162402"/>
            <a:ext cx="6844141" cy="4688216"/>
          </a:xfrm>
          <a:prstGeom prst="roundRect">
            <a:avLst/>
          </a:prstGeom>
          <a:noFill/>
          <a:ln>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3" name="Group 62">
            <a:extLst>
              <a:ext uri="{FF2B5EF4-FFF2-40B4-BE49-F238E27FC236}">
                <a16:creationId xmlns:a16="http://schemas.microsoft.com/office/drawing/2014/main" id="{B1FF41AF-0398-4133-931C-2774BF664288}"/>
              </a:ext>
            </a:extLst>
          </p:cNvPr>
          <p:cNvGrpSpPr/>
          <p:nvPr/>
        </p:nvGrpSpPr>
        <p:grpSpPr>
          <a:xfrm>
            <a:off x="3262040" y="1338987"/>
            <a:ext cx="5931481" cy="5000778"/>
            <a:chOff x="3598600" y="1338987"/>
            <a:chExt cx="5931481" cy="5000778"/>
          </a:xfrm>
        </p:grpSpPr>
        <p:grpSp>
          <p:nvGrpSpPr>
            <p:cNvPr id="62" name="Group 61">
              <a:extLst>
                <a:ext uri="{FF2B5EF4-FFF2-40B4-BE49-F238E27FC236}">
                  <a16:creationId xmlns:a16="http://schemas.microsoft.com/office/drawing/2014/main" id="{9B6EEE6C-58B6-4383-BCA3-EA88185954A3}"/>
                </a:ext>
              </a:extLst>
            </p:cNvPr>
            <p:cNvGrpSpPr/>
            <p:nvPr/>
          </p:nvGrpSpPr>
          <p:grpSpPr>
            <a:xfrm>
              <a:off x="3598600" y="1338987"/>
              <a:ext cx="5931481" cy="5000778"/>
              <a:chOff x="3598600" y="1338987"/>
              <a:chExt cx="5931481" cy="5000778"/>
            </a:xfrm>
          </p:grpSpPr>
          <p:grpSp>
            <p:nvGrpSpPr>
              <p:cNvPr id="8" name="Group 7">
                <a:extLst>
                  <a:ext uri="{FF2B5EF4-FFF2-40B4-BE49-F238E27FC236}">
                    <a16:creationId xmlns:a16="http://schemas.microsoft.com/office/drawing/2014/main" id="{9167F206-1FFE-41BA-A5AC-DB85514566CD}"/>
                  </a:ext>
                </a:extLst>
              </p:cNvPr>
              <p:cNvGrpSpPr/>
              <p:nvPr/>
            </p:nvGrpSpPr>
            <p:grpSpPr>
              <a:xfrm>
                <a:off x="3703009" y="1338987"/>
                <a:ext cx="5827072" cy="5000778"/>
                <a:chOff x="3644708" y="1158238"/>
                <a:chExt cx="5465869" cy="5186813"/>
              </a:xfrm>
            </p:grpSpPr>
            <p:cxnSp>
              <p:nvCxnSpPr>
                <p:cNvPr id="24" name="Connector: Elbow 23">
                  <a:extLst>
                    <a:ext uri="{FF2B5EF4-FFF2-40B4-BE49-F238E27FC236}">
                      <a16:creationId xmlns:a16="http://schemas.microsoft.com/office/drawing/2014/main" id="{88E192C0-5539-44D4-BCCC-64CA9F93C7F5}"/>
                    </a:ext>
                  </a:extLst>
                </p:cNvPr>
                <p:cNvCxnSpPr/>
                <p:nvPr/>
              </p:nvCxnSpPr>
              <p:spPr>
                <a:xfrm flipH="1">
                  <a:off x="5936269" y="3225696"/>
                  <a:ext cx="53498" cy="1504445"/>
                </a:xfrm>
                <a:prstGeom prst="bentConnector3">
                  <a:avLst>
                    <a:gd name="adj1" fmla="val -4942477"/>
                  </a:avLst>
                </a:prstGeom>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36375F02-E29B-478F-8C05-A2C8D3617E96}"/>
                    </a:ext>
                  </a:extLst>
                </p:cNvPr>
                <p:cNvSpPr/>
                <p:nvPr/>
              </p:nvSpPr>
              <p:spPr>
                <a:xfrm>
                  <a:off x="8102996" y="3890237"/>
                  <a:ext cx="1007581" cy="36918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dirty="0">
                      <a:solidFill>
                        <a:srgbClr val="000000"/>
                      </a:solidFill>
                      <a:effectLst/>
                      <a:ea typeface="Calibri" panose="020F0502020204030204" pitchFamily="34" charset="0"/>
                      <a:cs typeface="Times New Roman" panose="02020603050405020304" pitchFamily="18" charset="0"/>
                    </a:rPr>
                    <a:t>Residual</a:t>
                  </a:r>
                  <a:endParaRPr lang="en-US" sz="1400" b="1" dirty="0">
                    <a:effectLst/>
                    <a:ea typeface="Calibri" panose="020F0502020204030204" pitchFamily="34" charset="0"/>
                    <a:cs typeface="Times New Roman" panose="02020603050405020304" pitchFamily="18" charset="0"/>
                  </a:endParaRPr>
                </a:p>
              </p:txBody>
            </p:sp>
            <p:cxnSp>
              <p:nvCxnSpPr>
                <p:cNvPr id="29" name="Connector: Elbow 28">
                  <a:extLst>
                    <a:ext uri="{FF2B5EF4-FFF2-40B4-BE49-F238E27FC236}">
                      <a16:creationId xmlns:a16="http://schemas.microsoft.com/office/drawing/2014/main" id="{7A1C3F58-EBB5-45B2-9DF5-72E18ACA730E}"/>
                    </a:ext>
                  </a:extLst>
                </p:cNvPr>
                <p:cNvCxnSpPr/>
                <p:nvPr/>
              </p:nvCxnSpPr>
              <p:spPr>
                <a:xfrm>
                  <a:off x="5945186" y="1158238"/>
                  <a:ext cx="54243" cy="1929012"/>
                </a:xfrm>
                <a:prstGeom prst="bentConnector3">
                  <a:avLst>
                    <a:gd name="adj1" fmla="val 4942535"/>
                  </a:avLst>
                </a:prstGeom>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B89600F-6CB2-4366-99B4-78F139CCE2E4}"/>
                    </a:ext>
                  </a:extLst>
                </p:cNvPr>
                <p:cNvSpPr/>
                <p:nvPr/>
              </p:nvSpPr>
              <p:spPr>
                <a:xfrm>
                  <a:off x="3644708" y="5108559"/>
                  <a:ext cx="4458291" cy="396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b="1" dirty="0">
                      <a:effectLst/>
                      <a:ea typeface="Calibri" panose="020F0502020204030204" pitchFamily="34" charset="0"/>
                      <a:cs typeface="Times New Roman" panose="02020603050405020304" pitchFamily="18" charset="0"/>
                    </a:rPr>
                    <a:t>Layer Normalization</a:t>
                  </a:r>
                  <a:endParaRPr lang="en-US" dirty="0">
                    <a:effectLst/>
                    <a:ea typeface="Calibri" panose="020F0502020204030204" pitchFamily="34" charset="0"/>
                    <a:cs typeface="Times New Roman" panose="02020603050405020304" pitchFamily="18" charset="0"/>
                  </a:endParaRPr>
                </a:p>
              </p:txBody>
            </p:sp>
            <p:sp>
              <p:nvSpPr>
                <p:cNvPr id="31" name="Rectangle 30">
                  <a:extLst>
                    <a:ext uri="{FF2B5EF4-FFF2-40B4-BE49-F238E27FC236}">
                      <a16:creationId xmlns:a16="http://schemas.microsoft.com/office/drawing/2014/main" id="{48EA7488-C81C-4BAC-AE93-F4BA2B30BA3A}"/>
                    </a:ext>
                  </a:extLst>
                </p:cNvPr>
                <p:cNvSpPr/>
                <p:nvPr/>
              </p:nvSpPr>
              <p:spPr>
                <a:xfrm>
                  <a:off x="3747549" y="6022011"/>
                  <a:ext cx="4498414" cy="32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b="1" dirty="0">
                      <a:effectLst/>
                      <a:ea typeface="Calibri" panose="020F0502020204030204" pitchFamily="34" charset="0"/>
                      <a:cs typeface="Times New Roman" panose="02020603050405020304" pitchFamily="18" charset="0"/>
                    </a:rPr>
                    <a:t>Flatten</a:t>
                  </a:r>
                  <a:endParaRPr lang="en-US" dirty="0">
                    <a:effectLst/>
                    <a:ea typeface="Calibri" panose="020F0502020204030204" pitchFamily="34" charset="0"/>
                    <a:cs typeface="Times New Roman" panose="02020603050405020304" pitchFamily="18" charset="0"/>
                  </a:endParaRPr>
                </a:p>
              </p:txBody>
            </p:sp>
            <p:cxnSp>
              <p:nvCxnSpPr>
                <p:cNvPr id="32" name="Straight Arrow Connector 31">
                  <a:extLst>
                    <a:ext uri="{FF2B5EF4-FFF2-40B4-BE49-F238E27FC236}">
                      <a16:creationId xmlns:a16="http://schemas.microsoft.com/office/drawing/2014/main" id="{3F641D7B-9E60-4F4A-B8BE-FDC7893C672C}"/>
                    </a:ext>
                  </a:extLst>
                </p:cNvPr>
                <p:cNvCxnSpPr/>
                <p:nvPr/>
              </p:nvCxnSpPr>
              <p:spPr>
                <a:xfrm>
                  <a:off x="5945186" y="4545546"/>
                  <a:ext cx="0" cy="563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E24E525-D2DC-4AB2-B649-567931C9DA75}"/>
                    </a:ext>
                  </a:extLst>
                </p:cNvPr>
                <p:cNvCxnSpPr>
                  <a:cxnSpLocks/>
                </p:cNvCxnSpPr>
                <p:nvPr/>
              </p:nvCxnSpPr>
              <p:spPr>
                <a:xfrm>
                  <a:off x="5963019" y="5468520"/>
                  <a:ext cx="0" cy="553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0F06877A-612F-4FAF-9FF8-017E674785A1}"/>
                    </a:ext>
                  </a:extLst>
                </p:cNvPr>
                <p:cNvGrpSpPr/>
                <p:nvPr/>
              </p:nvGrpSpPr>
              <p:grpSpPr>
                <a:xfrm>
                  <a:off x="5936290" y="1767400"/>
                  <a:ext cx="26750" cy="2353580"/>
                  <a:chOff x="1935480" y="304800"/>
                  <a:chExt cx="22860" cy="1943100"/>
                </a:xfrm>
              </p:grpSpPr>
              <p:cxnSp>
                <p:nvCxnSpPr>
                  <p:cNvPr id="40" name="Straight Arrow Connector 39">
                    <a:extLst>
                      <a:ext uri="{FF2B5EF4-FFF2-40B4-BE49-F238E27FC236}">
                        <a16:creationId xmlns:a16="http://schemas.microsoft.com/office/drawing/2014/main" id="{4ADC34C1-FCDB-4DA5-AB44-C65F98FC0372}"/>
                      </a:ext>
                    </a:extLst>
                  </p:cNvPr>
                  <p:cNvCxnSpPr/>
                  <p:nvPr/>
                </p:nvCxnSpPr>
                <p:spPr>
                  <a:xfrm>
                    <a:off x="1935480" y="304800"/>
                    <a:ext cx="0" cy="259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06FA00E-0252-417C-B5B1-8A1D8A59DD7F}"/>
                      </a:ext>
                    </a:extLst>
                  </p:cNvPr>
                  <p:cNvCxnSpPr/>
                  <p:nvPr/>
                </p:nvCxnSpPr>
                <p:spPr>
                  <a:xfrm>
                    <a:off x="1935480" y="1996440"/>
                    <a:ext cx="0" cy="251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CF6E836-DB1A-4E1F-86FB-296AA7EACFD2}"/>
                      </a:ext>
                    </a:extLst>
                  </p:cNvPr>
                  <p:cNvCxnSpPr/>
                  <p:nvPr/>
                </p:nvCxnSpPr>
                <p:spPr>
                  <a:xfrm>
                    <a:off x="1958340" y="1203960"/>
                    <a:ext cx="0" cy="487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6" name="Rectangle: Rounded Corners 75">
                  <a:extLst>
                    <a:ext uri="{FF2B5EF4-FFF2-40B4-BE49-F238E27FC236}">
                      <a16:creationId xmlns:a16="http://schemas.microsoft.com/office/drawing/2014/main" id="{8036BFEE-225D-4AB9-96DD-54DFF6700188}"/>
                    </a:ext>
                  </a:extLst>
                </p:cNvPr>
                <p:cNvSpPr/>
                <p:nvPr/>
              </p:nvSpPr>
              <p:spPr>
                <a:xfrm>
                  <a:off x="8120832" y="1556297"/>
                  <a:ext cx="971908" cy="3870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dirty="0">
                      <a:solidFill>
                        <a:srgbClr val="000000"/>
                      </a:solidFill>
                      <a:effectLst/>
                      <a:ea typeface="Calibri" panose="020F0502020204030204" pitchFamily="34" charset="0"/>
                      <a:cs typeface="Times New Roman" panose="02020603050405020304" pitchFamily="18" charset="0"/>
                    </a:rPr>
                    <a:t>Residual</a:t>
                  </a:r>
                  <a:endParaRPr lang="en-US" sz="1400" b="1" dirty="0">
                    <a:effectLst/>
                    <a:ea typeface="Calibri" panose="020F0502020204030204" pitchFamily="34" charset="0"/>
                    <a:cs typeface="Times New Roman" panose="02020603050405020304" pitchFamily="18" charset="0"/>
                  </a:endParaRPr>
                </a:p>
              </p:txBody>
            </p:sp>
          </p:grpSp>
          <p:sp>
            <p:nvSpPr>
              <p:cNvPr id="15" name="Flowchart: Multidocument 14">
                <a:extLst>
                  <a:ext uri="{FF2B5EF4-FFF2-40B4-BE49-F238E27FC236}">
                    <a16:creationId xmlns:a16="http://schemas.microsoft.com/office/drawing/2014/main" id="{DA9F41C8-E0FB-4923-82F8-A7F0EFFB2D34}"/>
                  </a:ext>
                </a:extLst>
              </p:cNvPr>
              <p:cNvSpPr/>
              <p:nvPr/>
            </p:nvSpPr>
            <p:spPr>
              <a:xfrm>
                <a:off x="3665050" y="2255551"/>
                <a:ext cx="4847813" cy="82757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Multi Head Attention(4 Heads)</a:t>
                </a:r>
              </a:p>
            </p:txBody>
          </p:sp>
          <p:sp>
            <p:nvSpPr>
              <p:cNvPr id="52" name="Flowchart: Multidocument 51">
                <a:extLst>
                  <a:ext uri="{FF2B5EF4-FFF2-40B4-BE49-F238E27FC236}">
                    <a16:creationId xmlns:a16="http://schemas.microsoft.com/office/drawing/2014/main" id="{A7231BC9-1C82-41A6-A3F3-62227A11F70A}"/>
                  </a:ext>
                </a:extLst>
              </p:cNvPr>
              <p:cNvSpPr/>
              <p:nvPr/>
            </p:nvSpPr>
            <p:spPr>
              <a:xfrm>
                <a:off x="3598600" y="1526631"/>
                <a:ext cx="4847813" cy="451895"/>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Layer Normalization</a:t>
                </a:r>
              </a:p>
            </p:txBody>
          </p:sp>
          <p:sp>
            <p:nvSpPr>
              <p:cNvPr id="53" name="Flowchart: Multidocument 52">
                <a:extLst>
                  <a:ext uri="{FF2B5EF4-FFF2-40B4-BE49-F238E27FC236}">
                    <a16:creationId xmlns:a16="http://schemas.microsoft.com/office/drawing/2014/main" id="{049B5712-B1C5-41C6-82AF-53013A4B94A9}"/>
                  </a:ext>
                </a:extLst>
              </p:cNvPr>
              <p:cNvSpPr/>
              <p:nvPr/>
            </p:nvSpPr>
            <p:spPr>
              <a:xfrm>
                <a:off x="3672093" y="3524582"/>
                <a:ext cx="4847813" cy="451895"/>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Layer Normalization</a:t>
                </a:r>
              </a:p>
            </p:txBody>
          </p:sp>
        </p:grpSp>
        <p:sp>
          <p:nvSpPr>
            <p:cNvPr id="54" name="Flowchart: Multidocument 53">
              <a:extLst>
                <a:ext uri="{FF2B5EF4-FFF2-40B4-BE49-F238E27FC236}">
                  <a16:creationId xmlns:a16="http://schemas.microsoft.com/office/drawing/2014/main" id="{10352D59-BB21-46DF-AC43-C83A417D01CD}"/>
                </a:ext>
              </a:extLst>
            </p:cNvPr>
            <p:cNvSpPr/>
            <p:nvPr/>
          </p:nvSpPr>
          <p:spPr>
            <a:xfrm>
              <a:off x="3760517" y="4207509"/>
              <a:ext cx="4847813" cy="451895"/>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 layer MLP</a:t>
              </a:r>
            </a:p>
          </p:txBody>
        </p:sp>
      </p:grpSp>
      <p:cxnSp>
        <p:nvCxnSpPr>
          <p:cNvPr id="17" name="Connector: Elbow 16">
            <a:extLst>
              <a:ext uri="{FF2B5EF4-FFF2-40B4-BE49-F238E27FC236}">
                <a16:creationId xmlns:a16="http://schemas.microsoft.com/office/drawing/2014/main" id="{6F96C886-C710-4529-BFE1-3BCFB2417446}"/>
              </a:ext>
            </a:extLst>
          </p:cNvPr>
          <p:cNvCxnSpPr>
            <a:cxnSpLocks/>
          </p:cNvCxnSpPr>
          <p:nvPr/>
        </p:nvCxnSpPr>
        <p:spPr>
          <a:xfrm rot="10800000" flipV="1">
            <a:off x="1654563" y="1783052"/>
            <a:ext cx="1645410" cy="1007731"/>
          </a:xfrm>
          <a:prstGeom prst="bentConnector3">
            <a:avLst>
              <a:gd name="adj1" fmla="val 99619"/>
            </a:avLst>
          </a:prstGeom>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7269E8D2-695E-4087-8405-D9DD5D58A47E}"/>
              </a:ext>
            </a:extLst>
          </p:cNvPr>
          <p:cNvCxnSpPr>
            <a:cxnSpLocks/>
          </p:cNvCxnSpPr>
          <p:nvPr/>
        </p:nvCxnSpPr>
        <p:spPr>
          <a:xfrm rot="10800000">
            <a:off x="1588645" y="3165432"/>
            <a:ext cx="1792708" cy="1234646"/>
          </a:xfrm>
          <a:prstGeom prst="bentConnector3">
            <a:avLst>
              <a:gd name="adj1" fmla="val 99185"/>
            </a:avLst>
          </a:prstGeom>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B8B88330-B906-4929-9A48-66158FFD4015}"/>
              </a:ext>
            </a:extLst>
          </p:cNvPr>
          <p:cNvSpPr txBox="1"/>
          <p:nvPr/>
        </p:nvSpPr>
        <p:spPr>
          <a:xfrm>
            <a:off x="598085" y="2790783"/>
            <a:ext cx="2157412" cy="369332"/>
          </a:xfrm>
          <a:prstGeom prst="rect">
            <a:avLst/>
          </a:prstGeom>
          <a:noFill/>
          <a:ln>
            <a:solidFill>
              <a:schemeClr val="tx1"/>
            </a:solidFill>
          </a:ln>
        </p:spPr>
        <p:txBody>
          <a:bodyPr wrap="square" rtlCol="0">
            <a:spAutoFit/>
          </a:bodyPr>
          <a:lstStyle/>
          <a:p>
            <a:r>
              <a:rPr lang="en-US" b="1" dirty="0"/>
              <a:t>8 Transformer Layers</a:t>
            </a:r>
          </a:p>
        </p:txBody>
      </p:sp>
      <p:pic>
        <p:nvPicPr>
          <p:cNvPr id="64" name="Picture 63">
            <a:extLst>
              <a:ext uri="{FF2B5EF4-FFF2-40B4-BE49-F238E27FC236}">
                <a16:creationId xmlns:a16="http://schemas.microsoft.com/office/drawing/2014/main" id="{5DB1E198-5B7C-435D-BF59-2BE2616E864F}"/>
              </a:ext>
            </a:extLst>
          </p:cNvPr>
          <p:cNvPicPr>
            <a:picLocks noChangeAspect="1"/>
          </p:cNvPicPr>
          <p:nvPr/>
        </p:nvPicPr>
        <p:blipFill>
          <a:blip r:embed="rId2"/>
          <a:stretch>
            <a:fillRect/>
          </a:stretch>
        </p:blipFill>
        <p:spPr>
          <a:xfrm>
            <a:off x="9371088" y="1576268"/>
            <a:ext cx="2714625" cy="4551324"/>
          </a:xfrm>
          <a:prstGeom prst="rect">
            <a:avLst/>
          </a:prstGeom>
        </p:spPr>
      </p:pic>
      <p:sp>
        <p:nvSpPr>
          <p:cNvPr id="67" name="TextBox 66">
            <a:extLst>
              <a:ext uri="{FF2B5EF4-FFF2-40B4-BE49-F238E27FC236}">
                <a16:creationId xmlns:a16="http://schemas.microsoft.com/office/drawing/2014/main" id="{482DC8D9-7C8F-45DD-86D4-DB68DA3C3B94}"/>
              </a:ext>
            </a:extLst>
          </p:cNvPr>
          <p:cNvSpPr txBox="1"/>
          <p:nvPr/>
        </p:nvSpPr>
        <p:spPr>
          <a:xfrm>
            <a:off x="5752396" y="5526956"/>
            <a:ext cx="2226138" cy="369332"/>
          </a:xfrm>
          <a:prstGeom prst="rect">
            <a:avLst/>
          </a:prstGeom>
          <a:noFill/>
        </p:spPr>
        <p:txBody>
          <a:bodyPr wrap="square" rtlCol="0">
            <a:spAutoFit/>
          </a:bodyPr>
          <a:lstStyle/>
          <a:p>
            <a:r>
              <a:rPr lang="en-US" dirty="0"/>
              <a:t>(</a:t>
            </a:r>
            <a:r>
              <a:rPr lang="en-US" dirty="0" err="1"/>
              <a:t>No.of</a:t>
            </a:r>
            <a:r>
              <a:rPr lang="en-US" dirty="0"/>
              <a:t> Patches, dim)</a:t>
            </a:r>
          </a:p>
        </p:txBody>
      </p:sp>
    </p:spTree>
    <p:extLst>
      <p:ext uri="{BB962C8B-B14F-4D97-AF65-F5344CB8AC3E}">
        <p14:creationId xmlns:p14="http://schemas.microsoft.com/office/powerpoint/2010/main" val="2954657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A497B712-12AE-47FF-8986-A33EC349AAC2}"/>
              </a:ext>
            </a:extLst>
          </p:cNvPr>
          <p:cNvGrpSpPr/>
          <p:nvPr/>
        </p:nvGrpSpPr>
        <p:grpSpPr>
          <a:xfrm>
            <a:off x="3494827" y="2277606"/>
            <a:ext cx="4401644" cy="1859280"/>
            <a:chOff x="0" y="0"/>
            <a:chExt cx="3756660" cy="1021080"/>
          </a:xfrm>
        </p:grpSpPr>
        <p:sp>
          <p:nvSpPr>
            <p:cNvPr id="44" name="Rectangle 43">
              <a:extLst>
                <a:ext uri="{FF2B5EF4-FFF2-40B4-BE49-F238E27FC236}">
                  <a16:creationId xmlns:a16="http://schemas.microsoft.com/office/drawing/2014/main" id="{9283C316-C178-4364-94AC-B136D8FBD4A2}"/>
                </a:ext>
              </a:extLst>
            </p:cNvPr>
            <p:cNvSpPr/>
            <p:nvPr/>
          </p:nvSpPr>
          <p:spPr>
            <a:xfrm>
              <a:off x="7620" y="220980"/>
              <a:ext cx="3749040" cy="312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endParaRPr lang="en-US" b="1"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b="1" dirty="0">
                  <a:effectLst/>
                  <a:ea typeface="Calibri" panose="020F0502020204030204" pitchFamily="34" charset="0"/>
                  <a:cs typeface="Times New Roman" panose="02020603050405020304" pitchFamily="18" charset="0"/>
                </a:rPr>
                <a:t>MLP </a:t>
              </a:r>
              <a:r>
                <a:rPr lang="en-US" b="1" dirty="0">
                  <a:ea typeface="Calibri" panose="020F0502020204030204" pitchFamily="34" charset="0"/>
                  <a:cs typeface="Times New Roman" panose="02020603050405020304" pitchFamily="18" charset="0"/>
                </a:rPr>
                <a:t>(</a:t>
              </a:r>
              <a:r>
                <a:rPr lang="en-US" b="1" dirty="0">
                  <a:solidFill>
                    <a:schemeClr val="bg1"/>
                  </a:solidFill>
                  <a:effectLst/>
                  <a:latin typeface="Calibri" panose="020F0502020204030204" pitchFamily="34" charset="0"/>
                  <a:cs typeface="Calibri" panose="020F0502020204030204" pitchFamily="34" charset="0"/>
                </a:rPr>
                <a:t>2048, 1024)</a:t>
              </a:r>
            </a:p>
            <a:p>
              <a:pPr marL="0" marR="0" algn="ctr">
                <a:lnSpc>
                  <a:spcPct val="107000"/>
                </a:lnSpc>
                <a:spcBef>
                  <a:spcPts val="0"/>
                </a:spcBef>
                <a:spcAft>
                  <a:spcPts val="800"/>
                </a:spcAft>
              </a:pPr>
              <a:endParaRPr lang="en-US" dirty="0">
                <a:effectLst/>
                <a:ea typeface="Calibri" panose="020F0502020204030204" pitchFamily="34" charset="0"/>
                <a:cs typeface="Times New Roman" panose="02020603050405020304" pitchFamily="18" charset="0"/>
              </a:endParaRPr>
            </a:p>
          </p:txBody>
        </p:sp>
        <p:sp>
          <p:nvSpPr>
            <p:cNvPr id="45" name="Rectangle 44">
              <a:extLst>
                <a:ext uri="{FF2B5EF4-FFF2-40B4-BE49-F238E27FC236}">
                  <a16:creationId xmlns:a16="http://schemas.microsoft.com/office/drawing/2014/main" id="{F0B45E97-5BB5-4723-A025-3D2B11131E3F}"/>
                </a:ext>
              </a:extLst>
            </p:cNvPr>
            <p:cNvSpPr/>
            <p:nvPr/>
          </p:nvSpPr>
          <p:spPr>
            <a:xfrm>
              <a:off x="0" y="746760"/>
              <a:ext cx="3749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b="1" dirty="0">
                  <a:effectLst/>
                  <a:ea typeface="Calibri" panose="020F0502020204030204" pitchFamily="34" charset="0"/>
                  <a:cs typeface="Times New Roman" panose="02020603050405020304" pitchFamily="18" charset="0"/>
                </a:rPr>
                <a:t>Classifier(Dense Network)</a:t>
              </a:r>
              <a:endParaRPr lang="en-US" dirty="0">
                <a:effectLst/>
                <a:ea typeface="Calibri" panose="020F0502020204030204" pitchFamily="34" charset="0"/>
                <a:cs typeface="Times New Roman" panose="02020603050405020304" pitchFamily="18" charset="0"/>
              </a:endParaRPr>
            </a:p>
          </p:txBody>
        </p:sp>
        <p:cxnSp>
          <p:nvCxnSpPr>
            <p:cNvPr id="46" name="Straight Arrow Connector 45">
              <a:extLst>
                <a:ext uri="{FF2B5EF4-FFF2-40B4-BE49-F238E27FC236}">
                  <a16:creationId xmlns:a16="http://schemas.microsoft.com/office/drawing/2014/main" id="{9E358EB2-5DDA-4854-8E77-648DF6DE9A5C}"/>
                </a:ext>
              </a:extLst>
            </p:cNvPr>
            <p:cNvCxnSpPr/>
            <p:nvPr/>
          </p:nvCxnSpPr>
          <p:spPr>
            <a:xfrm>
              <a:off x="1965960" y="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55B61A1-3966-4E3D-96FE-D657265FDE31}"/>
                </a:ext>
              </a:extLst>
            </p:cNvPr>
            <p:cNvCxnSpPr/>
            <p:nvPr/>
          </p:nvCxnSpPr>
          <p:spPr>
            <a:xfrm>
              <a:off x="1988820" y="495300"/>
              <a:ext cx="0" cy="259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8" name="Rectangle 7">
            <a:extLst>
              <a:ext uri="{FF2B5EF4-FFF2-40B4-BE49-F238E27FC236}">
                <a16:creationId xmlns:a16="http://schemas.microsoft.com/office/drawing/2014/main" id="{BD0FFE4C-B5DC-4DEF-A81F-883DF33A6A4F}"/>
              </a:ext>
            </a:extLst>
          </p:cNvPr>
          <p:cNvSpPr/>
          <p:nvPr/>
        </p:nvSpPr>
        <p:spPr>
          <a:xfrm>
            <a:off x="3503755" y="1682149"/>
            <a:ext cx="4401644" cy="56888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Flattened Output from Transformer Encoder</a:t>
            </a:r>
          </a:p>
        </p:txBody>
      </p:sp>
      <p:sp>
        <p:nvSpPr>
          <p:cNvPr id="48" name="TextBox 47">
            <a:extLst>
              <a:ext uri="{FF2B5EF4-FFF2-40B4-BE49-F238E27FC236}">
                <a16:creationId xmlns:a16="http://schemas.microsoft.com/office/drawing/2014/main" id="{2904F185-F0B6-4932-9125-DFCECD08979D}"/>
              </a:ext>
            </a:extLst>
          </p:cNvPr>
          <p:cNvSpPr txBox="1"/>
          <p:nvPr/>
        </p:nvSpPr>
        <p:spPr>
          <a:xfrm>
            <a:off x="591135" y="375199"/>
            <a:ext cx="5207189" cy="523220"/>
          </a:xfrm>
          <a:prstGeom prst="rect">
            <a:avLst/>
          </a:prstGeom>
          <a:noFill/>
        </p:spPr>
        <p:txBody>
          <a:bodyPr wrap="square" rtlCol="0">
            <a:spAutoFit/>
          </a:bodyPr>
          <a:lstStyle/>
          <a:p>
            <a:r>
              <a:rPr lang="en-US" sz="2800" b="1" dirty="0"/>
              <a:t>Step3: Dense Network (Classifier)</a:t>
            </a:r>
          </a:p>
        </p:txBody>
      </p:sp>
      <p:sp>
        <p:nvSpPr>
          <p:cNvPr id="9" name="Rectangle: Rounded Corners 8">
            <a:extLst>
              <a:ext uri="{FF2B5EF4-FFF2-40B4-BE49-F238E27FC236}">
                <a16:creationId xmlns:a16="http://schemas.microsoft.com/office/drawing/2014/main" id="{5189263D-FF14-4521-AA49-1C9CD26A58DB}"/>
              </a:ext>
            </a:extLst>
          </p:cNvPr>
          <p:cNvSpPr/>
          <p:nvPr/>
        </p:nvSpPr>
        <p:spPr>
          <a:xfrm>
            <a:off x="3046196" y="2455824"/>
            <a:ext cx="5486400" cy="2262909"/>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chemeClr val="tx1"/>
                  </a:solidFill>
                  <a:prstDash val="dash"/>
                </a:ln>
              </a:rPr>
              <a:t> </a:t>
            </a:r>
          </a:p>
        </p:txBody>
      </p:sp>
      <p:pic>
        <p:nvPicPr>
          <p:cNvPr id="11" name="Picture 10">
            <a:extLst>
              <a:ext uri="{FF2B5EF4-FFF2-40B4-BE49-F238E27FC236}">
                <a16:creationId xmlns:a16="http://schemas.microsoft.com/office/drawing/2014/main" id="{3A661CA3-FA13-40B3-9650-F26AED668E1F}"/>
              </a:ext>
            </a:extLst>
          </p:cNvPr>
          <p:cNvPicPr>
            <a:picLocks noChangeAspect="1"/>
          </p:cNvPicPr>
          <p:nvPr/>
        </p:nvPicPr>
        <p:blipFill>
          <a:blip r:embed="rId2"/>
          <a:stretch>
            <a:fillRect/>
          </a:stretch>
        </p:blipFill>
        <p:spPr>
          <a:xfrm>
            <a:off x="4387271" y="5228527"/>
            <a:ext cx="3565235" cy="1497347"/>
          </a:xfrm>
          <a:prstGeom prst="rect">
            <a:avLst/>
          </a:prstGeom>
        </p:spPr>
      </p:pic>
      <p:cxnSp>
        <p:nvCxnSpPr>
          <p:cNvPr id="13" name="Straight Arrow Connector 12">
            <a:extLst>
              <a:ext uri="{FF2B5EF4-FFF2-40B4-BE49-F238E27FC236}">
                <a16:creationId xmlns:a16="http://schemas.microsoft.com/office/drawing/2014/main" id="{D68AB6B4-DACD-4E2C-A65C-30A49492DA8A}"/>
              </a:ext>
            </a:extLst>
          </p:cNvPr>
          <p:cNvCxnSpPr>
            <a:cxnSpLocks/>
          </p:cNvCxnSpPr>
          <p:nvPr/>
        </p:nvCxnSpPr>
        <p:spPr>
          <a:xfrm>
            <a:off x="5822689" y="4136886"/>
            <a:ext cx="0" cy="1091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A93BA48-F230-4723-8328-A94BBACDA734}"/>
              </a:ext>
            </a:extLst>
          </p:cNvPr>
          <p:cNvSpPr txBox="1"/>
          <p:nvPr/>
        </p:nvSpPr>
        <p:spPr>
          <a:xfrm>
            <a:off x="6024283" y="4273916"/>
            <a:ext cx="1387736" cy="369332"/>
          </a:xfrm>
          <a:prstGeom prst="rect">
            <a:avLst/>
          </a:prstGeom>
          <a:noFill/>
        </p:spPr>
        <p:txBody>
          <a:bodyPr wrap="square" rtlCol="0">
            <a:spAutoFit/>
          </a:bodyPr>
          <a:lstStyle/>
          <a:p>
            <a:r>
              <a:rPr lang="en-US" dirty="0"/>
              <a:t>(None, 10)</a:t>
            </a:r>
          </a:p>
        </p:txBody>
      </p:sp>
    </p:spTree>
    <p:extLst>
      <p:ext uri="{BB962C8B-B14F-4D97-AF65-F5344CB8AC3E}">
        <p14:creationId xmlns:p14="http://schemas.microsoft.com/office/powerpoint/2010/main" val="920910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2904F185-F0B6-4932-9125-DFCECD08979D}"/>
              </a:ext>
            </a:extLst>
          </p:cNvPr>
          <p:cNvSpPr txBox="1"/>
          <p:nvPr/>
        </p:nvSpPr>
        <p:spPr>
          <a:xfrm>
            <a:off x="591135" y="375199"/>
            <a:ext cx="3583701" cy="523220"/>
          </a:xfrm>
          <a:prstGeom prst="rect">
            <a:avLst/>
          </a:prstGeom>
          <a:noFill/>
        </p:spPr>
        <p:txBody>
          <a:bodyPr wrap="square" rtlCol="0">
            <a:spAutoFit/>
          </a:bodyPr>
          <a:lstStyle/>
          <a:p>
            <a:r>
              <a:rPr lang="en-US" sz="2800" b="1"/>
              <a:t>CNN vs Transformers</a:t>
            </a:r>
            <a:endParaRPr lang="en-US" sz="2800" b="1" dirty="0"/>
          </a:p>
        </p:txBody>
      </p:sp>
      <p:graphicFrame>
        <p:nvGraphicFramePr>
          <p:cNvPr id="3" name="Table 3">
            <a:extLst>
              <a:ext uri="{FF2B5EF4-FFF2-40B4-BE49-F238E27FC236}">
                <a16:creationId xmlns:a16="http://schemas.microsoft.com/office/drawing/2014/main" id="{D3E406CE-B816-4BBC-8347-A903661174A0}"/>
              </a:ext>
            </a:extLst>
          </p:cNvPr>
          <p:cNvGraphicFramePr>
            <a:graphicFrameLocks noGrp="1"/>
          </p:cNvGraphicFramePr>
          <p:nvPr>
            <p:extLst>
              <p:ext uri="{D42A27DB-BD31-4B8C-83A1-F6EECF244321}">
                <p14:modId xmlns:p14="http://schemas.microsoft.com/office/powerpoint/2010/main" val="190069480"/>
              </p:ext>
            </p:extLst>
          </p:nvPr>
        </p:nvGraphicFramePr>
        <p:xfrm>
          <a:off x="1904999" y="1415143"/>
          <a:ext cx="8425544" cy="3688547"/>
        </p:xfrm>
        <a:graphic>
          <a:graphicData uri="http://schemas.openxmlformats.org/drawingml/2006/table">
            <a:tbl>
              <a:tblPr firstRow="1" bandRow="1">
                <a:tableStyleId>{5C22544A-7EE6-4342-B048-85BDC9FD1C3A}</a:tableStyleId>
              </a:tblPr>
              <a:tblGrid>
                <a:gridCol w="4212772">
                  <a:extLst>
                    <a:ext uri="{9D8B030D-6E8A-4147-A177-3AD203B41FA5}">
                      <a16:colId xmlns:a16="http://schemas.microsoft.com/office/drawing/2014/main" val="4026439709"/>
                    </a:ext>
                  </a:extLst>
                </a:gridCol>
                <a:gridCol w="4212772">
                  <a:extLst>
                    <a:ext uri="{9D8B030D-6E8A-4147-A177-3AD203B41FA5}">
                      <a16:colId xmlns:a16="http://schemas.microsoft.com/office/drawing/2014/main" val="400619855"/>
                    </a:ext>
                  </a:extLst>
                </a:gridCol>
              </a:tblGrid>
              <a:tr h="422123">
                <a:tc>
                  <a:txBody>
                    <a:bodyPr/>
                    <a:lstStyle/>
                    <a:p>
                      <a:r>
                        <a:rPr lang="en-US"/>
                        <a:t>CNN</a:t>
                      </a:r>
                      <a:endParaRPr lang="en-US" dirty="0"/>
                    </a:p>
                  </a:txBody>
                  <a:tcPr/>
                </a:tc>
                <a:tc>
                  <a:txBody>
                    <a:bodyPr/>
                    <a:lstStyle/>
                    <a:p>
                      <a:r>
                        <a:rPr lang="en-US"/>
                        <a:t>Transformers</a:t>
                      </a:r>
                      <a:endParaRPr lang="en-US" dirty="0"/>
                    </a:p>
                  </a:txBody>
                  <a:tcPr/>
                </a:tc>
                <a:extLst>
                  <a:ext uri="{0D108BD9-81ED-4DB2-BD59-A6C34878D82A}">
                    <a16:rowId xmlns:a16="http://schemas.microsoft.com/office/drawing/2014/main" val="291221554"/>
                  </a:ext>
                </a:extLst>
              </a:tr>
              <a:tr h="427986">
                <a:tc>
                  <a:txBody>
                    <a:bodyPr/>
                    <a:lstStyle/>
                    <a:p>
                      <a:r>
                        <a:rPr lang="en-US" dirty="0"/>
                        <a:t>Feature Map</a:t>
                      </a:r>
                    </a:p>
                  </a:txBody>
                  <a:tcPr/>
                </a:tc>
                <a:tc>
                  <a:txBody>
                    <a:bodyPr/>
                    <a:lstStyle/>
                    <a:p>
                      <a:r>
                        <a:rPr lang="en-US"/>
                        <a:t>Attention map</a:t>
                      </a:r>
                      <a:endParaRPr lang="en-US" dirty="0"/>
                    </a:p>
                  </a:txBody>
                  <a:tcPr/>
                </a:tc>
                <a:extLst>
                  <a:ext uri="{0D108BD9-81ED-4DB2-BD59-A6C34878D82A}">
                    <a16:rowId xmlns:a16="http://schemas.microsoft.com/office/drawing/2014/main" val="728164851"/>
                  </a:ext>
                </a:extLst>
              </a:tr>
              <a:tr h="427986">
                <a:tc>
                  <a:txBody>
                    <a:bodyPr/>
                    <a:lstStyle/>
                    <a:p>
                      <a:r>
                        <a:rPr lang="en-US" dirty="0"/>
                        <a:t>Pixels</a:t>
                      </a:r>
                    </a:p>
                  </a:txBody>
                  <a:tcPr/>
                </a:tc>
                <a:tc>
                  <a:txBody>
                    <a:bodyPr/>
                    <a:lstStyle/>
                    <a:p>
                      <a:r>
                        <a:rPr lang="en-US"/>
                        <a:t>Patches</a:t>
                      </a:r>
                      <a:endParaRPr lang="en-US" dirty="0"/>
                    </a:p>
                  </a:txBody>
                  <a:tcPr/>
                </a:tc>
                <a:extLst>
                  <a:ext uri="{0D108BD9-81ED-4DB2-BD59-A6C34878D82A}">
                    <a16:rowId xmlns:a16="http://schemas.microsoft.com/office/drawing/2014/main" val="3547749546"/>
                  </a:ext>
                </a:extLst>
              </a:tr>
              <a:tr h="427986">
                <a:tc>
                  <a:txBody>
                    <a:bodyPr/>
                    <a:lstStyle/>
                    <a:p>
                      <a:r>
                        <a:rPr lang="en-US"/>
                        <a:t>Batch Normalization</a:t>
                      </a:r>
                      <a:endParaRPr lang="en-US" dirty="0"/>
                    </a:p>
                  </a:txBody>
                  <a:tcPr/>
                </a:tc>
                <a:tc>
                  <a:txBody>
                    <a:bodyPr/>
                    <a:lstStyle/>
                    <a:p>
                      <a:r>
                        <a:rPr lang="en-US"/>
                        <a:t>Layer Normalization</a:t>
                      </a:r>
                      <a:endParaRPr lang="en-US" dirty="0"/>
                    </a:p>
                  </a:txBody>
                  <a:tcPr/>
                </a:tc>
                <a:extLst>
                  <a:ext uri="{0D108BD9-81ED-4DB2-BD59-A6C34878D82A}">
                    <a16:rowId xmlns:a16="http://schemas.microsoft.com/office/drawing/2014/main" val="3864842411"/>
                  </a:ext>
                </a:extLst>
              </a:tr>
              <a:tr h="427986">
                <a:tc>
                  <a:txBody>
                    <a:bodyPr/>
                    <a:lstStyle/>
                    <a:p>
                      <a:r>
                        <a:rPr lang="en-US"/>
                        <a:t>Doesn't Outperforms on large datasets</a:t>
                      </a:r>
                      <a:endParaRPr lang="en-US" dirty="0"/>
                    </a:p>
                  </a:txBody>
                  <a:tcPr/>
                </a:tc>
                <a:tc>
                  <a:txBody>
                    <a:bodyPr/>
                    <a:lstStyle/>
                    <a:p>
                      <a:r>
                        <a:rPr lang="en-US"/>
                        <a:t>Outperforms CNN over large datasets</a:t>
                      </a:r>
                      <a:endParaRPr lang="en-US" dirty="0"/>
                    </a:p>
                  </a:txBody>
                  <a:tcPr/>
                </a:tc>
                <a:extLst>
                  <a:ext uri="{0D108BD9-81ED-4DB2-BD59-A6C34878D82A}">
                    <a16:rowId xmlns:a16="http://schemas.microsoft.com/office/drawing/2014/main" val="3125772145"/>
                  </a:ext>
                </a:extLst>
              </a:tr>
              <a:tr h="639701">
                <a:tc>
                  <a:txBody>
                    <a:bodyPr/>
                    <a:lstStyle/>
                    <a:p>
                      <a:r>
                        <a:rPr lang="en-US" sz="1800" b="0" i="0" kern="1200" dirty="0">
                          <a:solidFill>
                            <a:schemeClr val="dk1"/>
                          </a:solidFill>
                          <a:effectLst/>
                          <a:latin typeface="+mn-lt"/>
                          <a:ea typeface="+mn-ea"/>
                          <a:cs typeface="+mn-cs"/>
                        </a:rPr>
                        <a:t>pooling or </a:t>
                      </a:r>
                      <a:r>
                        <a:rPr lang="en-US" sz="1800" b="0" i="0" kern="1200" dirty="0" err="1">
                          <a:solidFill>
                            <a:schemeClr val="dk1"/>
                          </a:solidFill>
                          <a:effectLst/>
                          <a:latin typeface="+mn-lt"/>
                          <a:ea typeface="+mn-ea"/>
                          <a:cs typeface="+mn-cs"/>
                        </a:rPr>
                        <a:t>Strided</a:t>
                      </a:r>
                      <a:r>
                        <a:rPr lang="en-US" sz="1800" b="0" i="0" kern="1200" dirty="0">
                          <a:solidFill>
                            <a:schemeClr val="dk1"/>
                          </a:solidFill>
                          <a:effectLst/>
                          <a:latin typeface="+mn-lt"/>
                          <a:ea typeface="+mn-ea"/>
                          <a:cs typeface="+mn-cs"/>
                        </a:rPr>
                        <a:t> convolution to change spatial dimension an input shape</a:t>
                      </a:r>
                      <a:endParaRPr lang="en-US" dirty="0"/>
                    </a:p>
                  </a:txBody>
                  <a:tcPr/>
                </a:tc>
                <a:tc>
                  <a:txBody>
                    <a:bodyPr/>
                    <a:lstStyle/>
                    <a:p>
                      <a:r>
                        <a:rPr lang="en-US" sz="1800" b="0" i="0" kern="1200">
                          <a:solidFill>
                            <a:schemeClr val="dk1"/>
                          </a:solidFill>
                          <a:effectLst/>
                          <a:latin typeface="+mn-lt"/>
                          <a:ea typeface="+mn-ea"/>
                          <a:cs typeface="+mn-cs"/>
                        </a:rPr>
                        <a:t> complex transformation beyond simple scaling - MLP</a:t>
                      </a:r>
                      <a:endParaRPr lang="en-US" dirty="0"/>
                    </a:p>
                  </a:txBody>
                  <a:tcPr/>
                </a:tc>
                <a:extLst>
                  <a:ext uri="{0D108BD9-81ED-4DB2-BD59-A6C34878D82A}">
                    <a16:rowId xmlns:a16="http://schemas.microsoft.com/office/drawing/2014/main" val="3541756210"/>
                  </a:ext>
                </a:extLst>
              </a:tr>
              <a:tr h="913859">
                <a:tc>
                  <a:txBody>
                    <a:bodyPr/>
                    <a:lstStyle/>
                    <a:p>
                      <a:r>
                        <a:rPr lang="en-US" dirty="0"/>
                        <a:t>Translation Invariant</a:t>
                      </a:r>
                    </a:p>
                  </a:txBody>
                  <a:tcPr/>
                </a:tc>
                <a:tc>
                  <a:txBody>
                    <a:bodyPr/>
                    <a:lstStyle/>
                    <a:p>
                      <a:r>
                        <a:rPr lang="en-US" sz="1800" b="0" i="0" kern="1200" dirty="0">
                          <a:solidFill>
                            <a:schemeClr val="dk1"/>
                          </a:solidFill>
                          <a:effectLst/>
                          <a:latin typeface="+mn-lt"/>
                          <a:ea typeface="+mn-ea"/>
                          <a:cs typeface="+mn-cs"/>
                        </a:rPr>
                        <a:t> By performing self attention across of patches of pixels and it needs large dataset to achieve</a:t>
                      </a:r>
                      <a:endParaRPr lang="en-US" dirty="0"/>
                    </a:p>
                  </a:txBody>
                  <a:tcPr/>
                </a:tc>
                <a:extLst>
                  <a:ext uri="{0D108BD9-81ED-4DB2-BD59-A6C34878D82A}">
                    <a16:rowId xmlns:a16="http://schemas.microsoft.com/office/drawing/2014/main" val="2914898573"/>
                  </a:ext>
                </a:extLst>
              </a:tr>
            </a:tbl>
          </a:graphicData>
        </a:graphic>
      </p:graphicFrame>
    </p:spTree>
    <p:extLst>
      <p:ext uri="{BB962C8B-B14F-4D97-AF65-F5344CB8AC3E}">
        <p14:creationId xmlns:p14="http://schemas.microsoft.com/office/powerpoint/2010/main" val="3275172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C63AF6-2029-4226-9364-A0E808643B35}"/>
              </a:ext>
            </a:extLst>
          </p:cNvPr>
          <p:cNvPicPr>
            <a:picLocks noChangeAspect="1"/>
          </p:cNvPicPr>
          <p:nvPr/>
        </p:nvPicPr>
        <p:blipFill>
          <a:blip r:embed="rId3"/>
          <a:stretch>
            <a:fillRect/>
          </a:stretch>
        </p:blipFill>
        <p:spPr>
          <a:xfrm>
            <a:off x="1557923" y="725876"/>
            <a:ext cx="9324975" cy="5147799"/>
          </a:xfrm>
          <a:prstGeom prst="rect">
            <a:avLst/>
          </a:prstGeom>
          <a:ln w="1905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130442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4353</TotalTime>
  <Words>2010</Words>
  <Application>Microsoft Office PowerPoint</Application>
  <PresentationFormat>Widescreen</PresentationFormat>
  <Paragraphs>112</Paragraphs>
  <Slides>14</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charter</vt:lpstr>
      <vt:lpstr>gt-medium</vt:lpstr>
      <vt:lpstr>gt-regular</vt:lpstr>
      <vt:lpstr>MJXc-TeX-main-R</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Rajeshkumar Krishnasamy</dc:creator>
  <cp:lastModifiedBy>Rajeshkumar Krishnasamy</cp:lastModifiedBy>
  <cp:revision>31</cp:revision>
  <dcterms:created xsi:type="dcterms:W3CDTF">2022-04-29T20:06:43Z</dcterms:created>
  <dcterms:modified xsi:type="dcterms:W3CDTF">2022-05-02T20:39:47Z</dcterms:modified>
</cp:coreProperties>
</file>