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iR2VEgXGx54k0R4842MzvoT8za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8f380023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8f380023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28f380023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8f380023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8f380023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328f380023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0b231034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0b231034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30b231034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0b231034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0b231034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30b2310348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0b2310348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0b2310348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30b2310348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0b2310348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0b2310348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30b2310348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0b2310348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0b2310348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30b2310348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0b2310348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30b2310348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330b2310348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0b2310348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0b2310348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330b2310348_0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30b2310348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0b2310348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330b2310348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0b231034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0b231034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330b2310348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0b2310348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0b2310348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330b2310348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0b2310348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0b2310348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330b2310348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0b2310348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0b2310348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30b2310348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0b2310348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0b2310348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330b2310348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0b231034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0b2310348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330b2310348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30b231034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30b2310348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330b2310348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ee1784a9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ee1784a9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2ee1784a9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2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1"/>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26"/>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2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7"/>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6600"/>
              <a:buFont typeface="Times New Roman"/>
              <a:buNone/>
            </a:pPr>
            <a:r>
              <a:rPr lang="en-US" sz="6600">
                <a:latin typeface="Times New Roman"/>
                <a:ea typeface="Times New Roman"/>
                <a:cs typeface="Times New Roman"/>
                <a:sym typeface="Times New Roman"/>
              </a:rPr>
              <a:t>Diabetic retinopathy detection using deep learning to predict disease severity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About The Application</a:t>
            </a:r>
            <a:endParaRPr/>
          </a:p>
        </p:txBody>
      </p:sp>
      <p:sp>
        <p:nvSpPr>
          <p:cNvPr id="163" name="Google Shape;163;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US">
                <a:solidFill>
                  <a:srgbClr val="595959"/>
                </a:solidFill>
              </a:rPr>
              <a:t>Diabetic Retinopathy (DR) Detection is a deep learning-based application designed to assist in the early diagnosis and severity classification of DR. This application processes retinal images and identifies critical patterns that indicate the presence and progression of DR. By automating the detection process, it reduces the burden on medical professionals and provides reliable and timely results. The application is intended to support early intervention and improve outcomes for patients, especially in remote and underserved regions.</a:t>
            </a:r>
            <a:endParaRPr/>
          </a:p>
          <a:p>
            <a:pPr indent="-127000" lvl="0" marL="91440" rtl="0" algn="just">
              <a:lnSpc>
                <a:spcPct val="90000"/>
              </a:lnSpc>
              <a:spcBef>
                <a:spcPts val="1400"/>
              </a:spcBef>
              <a:spcAft>
                <a:spcPts val="0"/>
              </a:spcAft>
              <a:buSzPts val="2000"/>
              <a:buChar char=" "/>
            </a:pPr>
            <a:r>
              <a:rPr lang="en-US">
                <a:solidFill>
                  <a:srgbClr val="595959"/>
                </a:solidFill>
              </a:rPr>
              <a:t>The application utilizes state-of-the-art machine learning techniques, including Convolutional Neural Networks (CNNs) for image feature extraction and Graph Neural Networks (GNNs) for capturing relationships within the image data. Advanced visualization techniques, such as heatmaps and saliency maps, are integrated to provide explainable outputs, enhancing its trustworthiness for clinical use.</a:t>
            </a:r>
            <a:endParaRPr/>
          </a:p>
          <a:p>
            <a:pPr indent="0" lvl="0" marL="91440" rtl="0" algn="just">
              <a:lnSpc>
                <a:spcPct val="90000"/>
              </a:lnSpc>
              <a:spcBef>
                <a:spcPts val="14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1097280" y="199138"/>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Technology Details</a:t>
            </a:r>
            <a:endParaRPr b="1" sz="3200">
              <a:solidFill>
                <a:srgbClr val="595959"/>
              </a:solidFill>
              <a:latin typeface="Times New Roman"/>
              <a:ea typeface="Times New Roman"/>
              <a:cs typeface="Times New Roman"/>
              <a:sym typeface="Times New Roman"/>
            </a:endParaRPr>
          </a:p>
        </p:txBody>
      </p:sp>
      <p:sp>
        <p:nvSpPr>
          <p:cNvPr id="169" name="Google Shape;169;p11"/>
          <p:cNvSpPr txBox="1"/>
          <p:nvPr>
            <p:ph idx="1" type="body"/>
          </p:nvPr>
        </p:nvSpPr>
        <p:spPr>
          <a:xfrm>
            <a:off x="1097280" y="2029177"/>
            <a:ext cx="10384189" cy="1938992"/>
          </a:xfrm>
          <a:prstGeom prst="rect">
            <a:avLst/>
          </a:prstGeom>
          <a:noFill/>
          <a:ln>
            <a:noFill/>
          </a:ln>
        </p:spPr>
        <p:txBody>
          <a:bodyPr anchorCtr="0" anchor="ctr" bIns="45700" lIns="91425" spcFirstLastPara="1" rIns="91425" wrap="square" tIns="45700">
            <a:spAutoFit/>
          </a:bodyPr>
          <a:lstStyle/>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rPr>
              <a:t>Front End</a:t>
            </a:r>
            <a:r>
              <a:rPr b="0" i="0" lang="en-US" u="none" cap="none" strike="noStrike">
                <a:solidFill>
                  <a:srgbClr val="595959"/>
                </a:solidFill>
              </a:rPr>
              <a:t>: React.js for a responsive and user-friendly interface.</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rPr>
              <a:t>Back End</a:t>
            </a:r>
            <a:r>
              <a:rPr b="0" i="0" lang="en-US" u="none" cap="none" strike="noStrike">
                <a:solidFill>
                  <a:srgbClr val="595959"/>
                </a:solidFill>
              </a:rPr>
              <a:t>: Flask or Django for managing model interactions and API endpoints.</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rPr>
              <a:t>Testing Tool</a:t>
            </a:r>
            <a:r>
              <a:rPr b="0" i="0" lang="en-US" u="none" cap="none" strike="noStrike">
                <a:solidFill>
                  <a:srgbClr val="595959"/>
                </a:solidFill>
              </a:rPr>
              <a:t>: PyTest for back-end logic and Selenium for UI testing.</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rPr>
              <a:t>Framework</a:t>
            </a:r>
            <a:r>
              <a:rPr b="0" i="0" lang="en-US" u="none" cap="none" strike="noStrike">
                <a:solidFill>
                  <a:srgbClr val="595959"/>
                </a:solidFill>
              </a:rPr>
              <a:t>: TensorFlow 2.x or PyTorch for implementing and training the deep learning models.</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rPr>
              <a:t>Language with Version</a:t>
            </a:r>
            <a:r>
              <a:rPr b="0" i="0" lang="en-US" u="none" cap="none" strike="noStrike">
                <a:solidFill>
                  <a:srgbClr val="595959"/>
                </a:solidFill>
              </a:rPr>
              <a:t>: Python 3.9+ for application development and model integration.</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rPr>
              <a:t>Server Details</a:t>
            </a:r>
            <a:r>
              <a:rPr b="0" i="0" lang="en-US" u="none" cap="none" strike="noStrike">
                <a:solidFill>
                  <a:srgbClr val="595959"/>
                </a:solidFill>
              </a:rPr>
              <a:t>: Deployed on AWS EC2 with GPU support for efficient model inference.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800"/>
              <a:buFont typeface="Times New Roman"/>
              <a:buNone/>
            </a:pPr>
            <a:r>
              <a:rPr b="1" lang="en-US" sz="2800">
                <a:latin typeface="Times New Roman"/>
                <a:ea typeface="Times New Roman"/>
                <a:cs typeface="Times New Roman"/>
                <a:sym typeface="Times New Roman"/>
              </a:rPr>
              <a:t>LITERATURE SURVEY</a:t>
            </a:r>
            <a:endParaRPr/>
          </a:p>
        </p:txBody>
      </p:sp>
      <p:sp>
        <p:nvSpPr>
          <p:cNvPr id="175" name="Google Shape;175;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just">
              <a:lnSpc>
                <a:spcPct val="90000"/>
              </a:lnSpc>
              <a:spcBef>
                <a:spcPts val="0"/>
              </a:spcBef>
              <a:spcAft>
                <a:spcPts val="0"/>
              </a:spcAft>
              <a:buSzPct val="100000"/>
              <a:buChar char=" "/>
            </a:pPr>
            <a:r>
              <a:rPr b="1" lang="en-US"/>
              <a:t>Title</a:t>
            </a:r>
            <a:r>
              <a:rPr b="1" lang="en-US">
                <a:solidFill>
                  <a:schemeClr val="dk1"/>
                </a:solidFill>
              </a:rPr>
              <a:t>: </a:t>
            </a:r>
            <a:r>
              <a:rPr b="1" lang="en-US"/>
              <a:t>Diabetic Retinopathy Detection Using VGG-NIN a Deep Learning Architecture</a:t>
            </a:r>
            <a:endParaRPr/>
          </a:p>
          <a:p>
            <a:pPr indent="-117475" lvl="0" marL="91440" rtl="0" algn="just">
              <a:lnSpc>
                <a:spcPct val="90000"/>
              </a:lnSpc>
              <a:spcBef>
                <a:spcPts val="1400"/>
              </a:spcBef>
              <a:spcAft>
                <a:spcPts val="0"/>
              </a:spcAft>
              <a:buSzPct val="100000"/>
              <a:buChar char=" "/>
            </a:pPr>
            <a:r>
              <a:rPr b="1" lang="en-US"/>
              <a:t>Author: ZUBAIR KHAN1 , FIAZ GUL KHAN , AHMAD KHAN , ZIA UR REHMAN, SAJID SHAH , SEHRISH QUMMAR ,FARMAN ALI  , AND SANGHEON PACK  , (Senior Member, IEEE), April 14, 2021</a:t>
            </a:r>
            <a:endParaRPr b="1"/>
          </a:p>
          <a:p>
            <a:pPr indent="-117475" lvl="0" marL="91440" rtl="0" algn="just">
              <a:lnSpc>
                <a:spcPct val="90000"/>
              </a:lnSpc>
              <a:spcBef>
                <a:spcPts val="1400"/>
              </a:spcBef>
              <a:spcAft>
                <a:spcPts val="0"/>
              </a:spcAft>
              <a:buSzPct val="100000"/>
              <a:buChar char=" "/>
            </a:pPr>
            <a:r>
              <a:rPr b="1" lang="en-US"/>
              <a:t>Summary of Findings:</a:t>
            </a:r>
            <a:endParaRPr/>
          </a:p>
          <a:p>
            <a:pPr indent="-117475" lvl="0" marL="91440" rtl="0" algn="just">
              <a:lnSpc>
                <a:spcPct val="90000"/>
              </a:lnSpc>
              <a:spcBef>
                <a:spcPts val="1400"/>
              </a:spcBef>
              <a:spcAft>
                <a:spcPts val="0"/>
              </a:spcAft>
              <a:buSzPct val="100000"/>
              <a:buChar char=" "/>
            </a:pPr>
            <a:r>
              <a:rPr lang="en-US"/>
              <a:t>The VGG-NiN model combines VGG16 with Spatial Pyramid Pooling (SPP) and Network-in-Network (NiN) layers to deliver a highly efficient and accurate solution for diabetic retinopathy (DR) stage classification. This innovative architecture ensures scale invariance, enhances nonlinear feature extraction, and enables more efficient training with fewer parameters. The SPP component processes images at varying scales, allowing the model to handle multi-scale inputs effectively, while the NiN layers introduce nonlinearity for improved classification performance. Experimental results demonstrate that the VGG-NiN model significantly outperforms existing state-of-the-art methods, achieving superior classification accuracy of DR stages using colored fundus images. Moreover, the model achieves high accuracy with reduced parameters and faster training times, making it a resource-efficient and powerful tool for DR detection.</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LITERATURE SURVEY</a:t>
            </a:r>
            <a:endParaRPr sz="3200"/>
          </a:p>
        </p:txBody>
      </p:sp>
      <p:sp>
        <p:nvSpPr>
          <p:cNvPr id="181" name="Google Shape;181;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27000" lvl="0" marL="91440" rtl="0" algn="just">
              <a:lnSpc>
                <a:spcPct val="90000"/>
              </a:lnSpc>
              <a:spcBef>
                <a:spcPts val="0"/>
              </a:spcBef>
              <a:spcAft>
                <a:spcPts val="0"/>
              </a:spcAft>
              <a:buSzPts val="2000"/>
              <a:buChar char=" "/>
            </a:pPr>
            <a:r>
              <a:rPr b="1" lang="en-US"/>
              <a:t>Title</a:t>
            </a:r>
            <a:r>
              <a:rPr b="1" lang="en-US">
                <a:solidFill>
                  <a:schemeClr val="dk1"/>
                </a:solidFill>
              </a:rPr>
              <a:t>: </a:t>
            </a:r>
            <a:r>
              <a:rPr lang="en-US"/>
              <a:t>Diabetic Retinopathy Detection and Classification Using Mixed Models for a Disease Grading Database</a:t>
            </a:r>
            <a:endParaRPr/>
          </a:p>
          <a:p>
            <a:pPr indent="-127000" lvl="0" marL="91440" rtl="0" algn="just">
              <a:lnSpc>
                <a:spcPct val="90000"/>
              </a:lnSpc>
              <a:spcBef>
                <a:spcPts val="1400"/>
              </a:spcBef>
              <a:spcAft>
                <a:spcPts val="0"/>
              </a:spcAft>
              <a:buSzPts val="2000"/>
              <a:buChar char=" "/>
            </a:pPr>
            <a:r>
              <a:rPr b="1" lang="en-US"/>
              <a:t>Author: </a:t>
            </a:r>
            <a:r>
              <a:rPr lang="en-US"/>
              <a:t>ANAS BILAL , (Member, IEEE), GUANGMIN SUN, YU LI, SARAH MAZHAR, AND ABDUL QADIR KHAN</a:t>
            </a:r>
            <a:endParaRPr b="1"/>
          </a:p>
          <a:p>
            <a:pPr indent="-127000" lvl="0" marL="91440" rtl="0" algn="just">
              <a:lnSpc>
                <a:spcPct val="90000"/>
              </a:lnSpc>
              <a:spcBef>
                <a:spcPts val="1400"/>
              </a:spcBef>
              <a:spcAft>
                <a:spcPts val="0"/>
              </a:spcAft>
              <a:buSzPts val="2000"/>
              <a:buChar char=" "/>
            </a:pPr>
            <a:r>
              <a:rPr b="1" lang="en-US"/>
              <a:t>Summary of Findings:</a:t>
            </a:r>
            <a:endParaRPr/>
          </a:p>
          <a:p>
            <a:pPr indent="-127000" lvl="0" marL="91440" rtl="0" algn="just">
              <a:lnSpc>
                <a:spcPct val="90000"/>
              </a:lnSpc>
              <a:spcBef>
                <a:spcPts val="1400"/>
              </a:spcBef>
              <a:spcAft>
                <a:spcPts val="0"/>
              </a:spcAft>
              <a:buSzPts val="2000"/>
              <a:buChar char=" "/>
            </a:pPr>
            <a:r>
              <a:rPr lang="en-US"/>
              <a:t>Predicting the presence of microaneurysms in fundus images is crucial for the early detection of diabetic retinopathy (DR), a condition caused by prolonged high blood glucose levels that can lead to vision loss. The proposed system utilizes deep learning with convolutional neural networks (CNNs) and semantic segmentation algorithms to analyze fundus images, classify them as normal or infected, and grade them into early, moderate, or severe non-proliferative diabetic retinopathy (NPDR). Accelerated by GPU, this high-performance, low-latency system provides an automated solution to assist ophthalmologists in early DR diagnosis, improving efficiency and accuracy in medical image analysis.</a:t>
            </a:r>
            <a:endParaRPr/>
          </a:p>
          <a:p>
            <a:pPr indent="0" lvl="0" marL="91440" rtl="0" algn="just">
              <a:lnSpc>
                <a:spcPct val="90000"/>
              </a:lnSpc>
              <a:spcBef>
                <a:spcPts val="1400"/>
              </a:spcBef>
              <a:spcAft>
                <a:spcPts val="0"/>
              </a:spcAft>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LITERATURE SURVEY</a:t>
            </a:r>
            <a:endParaRPr sz="3200"/>
          </a:p>
        </p:txBody>
      </p:sp>
      <p:sp>
        <p:nvSpPr>
          <p:cNvPr id="187" name="Google Shape;187;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b="1" lang="en-US"/>
              <a:t>Title</a:t>
            </a:r>
            <a:r>
              <a:rPr b="1" lang="en-US">
                <a:solidFill>
                  <a:schemeClr val="dk1"/>
                </a:solidFill>
              </a:rPr>
              <a:t>: </a:t>
            </a:r>
            <a:r>
              <a:rPr lang="en-US"/>
              <a:t>Diabetic Retinopathy Detection Using Prognosis of Microaneurysm and Early Diagnosis System for Non-Proliferative Diabetic Retinopathy Based on Deep Learning Algorithms </a:t>
            </a:r>
            <a:endParaRPr/>
          </a:p>
          <a:p>
            <a:pPr indent="-127000" lvl="0" marL="91440" rtl="0" algn="just">
              <a:lnSpc>
                <a:spcPct val="90000"/>
              </a:lnSpc>
              <a:spcBef>
                <a:spcPts val="1400"/>
              </a:spcBef>
              <a:spcAft>
                <a:spcPts val="0"/>
              </a:spcAft>
              <a:buSzPts val="2000"/>
              <a:buChar char=" "/>
            </a:pPr>
            <a:r>
              <a:rPr b="1" lang="en-US"/>
              <a:t>Author: </a:t>
            </a:r>
            <a:r>
              <a:rPr lang="en-US"/>
              <a:t>LIFENG QIAO  , YING ZHU  , AND HUI ZHOU </a:t>
            </a:r>
            <a:endParaRPr/>
          </a:p>
          <a:p>
            <a:pPr indent="-127000" lvl="0" marL="91440" rtl="0" algn="just">
              <a:lnSpc>
                <a:spcPct val="90000"/>
              </a:lnSpc>
              <a:spcBef>
                <a:spcPts val="1400"/>
              </a:spcBef>
              <a:spcAft>
                <a:spcPts val="0"/>
              </a:spcAft>
              <a:buSzPts val="2000"/>
              <a:buChar char=" "/>
            </a:pPr>
            <a:r>
              <a:rPr b="1" lang="en-US"/>
              <a:t>Summary of Findings:</a:t>
            </a:r>
            <a:endParaRPr/>
          </a:p>
          <a:p>
            <a:pPr indent="-127000" lvl="0" marL="91440" rtl="0" algn="just">
              <a:lnSpc>
                <a:spcPct val="90000"/>
              </a:lnSpc>
              <a:spcBef>
                <a:spcPts val="1400"/>
              </a:spcBef>
              <a:spcAft>
                <a:spcPts val="0"/>
              </a:spcAft>
              <a:buSzPts val="2000"/>
              <a:buChar char=" "/>
            </a:pPr>
            <a:r>
              <a:rPr lang="en-US"/>
              <a:t>Diabetic retinopathy (DR), a leading cause of blindness caused by high blood sugar damaging the retina, can be prevented with early detection and diagnosis. To address this, a novel hybrid approach for DR detection and classification is proposed, combining models to enhance robustness and accuracy through a majority voting method. The system involves preprocessing to enhance abnormalities and segmentation, feature extraction to focus on relevant data, and classification using SVM, KNN, and binary trees. Using multiple graded disease databases, the method achieved 98.06% accuracy, 83.67% sensitivity, and 100% specificity, demonstrating its effectiveness in DR detection.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LITERATURE SURVEY</a:t>
            </a:r>
            <a:endParaRPr sz="3200">
              <a:solidFill>
                <a:srgbClr val="595959"/>
              </a:solidFill>
            </a:endParaRPr>
          </a:p>
        </p:txBody>
      </p:sp>
      <p:sp>
        <p:nvSpPr>
          <p:cNvPr id="193" name="Google Shape;193;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27000" lvl="0" marL="91440" rtl="0" algn="just">
              <a:lnSpc>
                <a:spcPct val="90000"/>
              </a:lnSpc>
              <a:spcBef>
                <a:spcPts val="0"/>
              </a:spcBef>
              <a:spcAft>
                <a:spcPts val="0"/>
              </a:spcAft>
              <a:buSzPts val="2000"/>
              <a:buChar char=" "/>
            </a:pPr>
            <a:r>
              <a:rPr b="1" lang="en-US"/>
              <a:t>Title</a:t>
            </a:r>
            <a:r>
              <a:rPr b="1" lang="en-US">
                <a:solidFill>
                  <a:schemeClr val="dk1"/>
                </a:solidFill>
              </a:rPr>
              <a:t>: </a:t>
            </a:r>
            <a:r>
              <a:rPr lang="en-US"/>
              <a:t>Deep Learning in Automatic Diabetic Retinopathy Detection and Grading Systems: A Comprehensive Survey and Comparison of Methods </a:t>
            </a:r>
            <a:endParaRPr/>
          </a:p>
          <a:p>
            <a:pPr indent="-127000" lvl="0" marL="91440" rtl="0" algn="just">
              <a:lnSpc>
                <a:spcPct val="90000"/>
              </a:lnSpc>
              <a:spcBef>
                <a:spcPts val="1400"/>
              </a:spcBef>
              <a:spcAft>
                <a:spcPts val="0"/>
              </a:spcAft>
              <a:buSzPts val="2000"/>
              <a:buChar char=" "/>
            </a:pPr>
            <a:r>
              <a:rPr b="1" lang="en-US"/>
              <a:t>Author: </a:t>
            </a:r>
            <a:r>
              <a:rPr lang="en-US"/>
              <a:t>ISRAA Y. ABUSHAWISH  , (Member, IEEE), SUDIPTA MODAK  , (Member, IEEE), ESAM ABDEL-RAHEEM  , (Senior Member, IEEE), SOLIMAN A. MAHMOUD , (Senior Member, IEEE), AND ABIR JAAFAR HUSSAIN , (Senior Member, IEEE)</a:t>
            </a:r>
            <a:endParaRPr b="1">
              <a:solidFill>
                <a:schemeClr val="dk1"/>
              </a:solidFill>
            </a:endParaRPr>
          </a:p>
          <a:p>
            <a:pPr indent="-127000" lvl="0" marL="91440" rtl="0" algn="just">
              <a:lnSpc>
                <a:spcPct val="90000"/>
              </a:lnSpc>
              <a:spcBef>
                <a:spcPts val="1400"/>
              </a:spcBef>
              <a:spcAft>
                <a:spcPts val="0"/>
              </a:spcAft>
              <a:buSzPts val="2000"/>
              <a:buChar char=" "/>
            </a:pPr>
            <a:r>
              <a:rPr b="1" lang="en-US"/>
              <a:t>Summary of Findings: </a:t>
            </a:r>
            <a:r>
              <a:rPr lang="en-US"/>
              <a:t>Diabetic retinopathy, a leading cause of vision loss globally, has driven the need for advanced automatic detection methods. This paper surveys the evolution from traditional machine learning to deep learning techniques, focusing on convolutional neural networks (CNNs). It highlights the role of transfer learning, hybrid models, and AI interpretability in addressing medical detection challenges and integrating real-time screening into clinical workflows. The study evaluates 26 pre-trained CNN models, comparing state-of-the-art architectures, and uses Grad-CAM visualization to interpret model decisions, bridging advanced AI techniques with practical healthcare applications.</a:t>
            </a:r>
            <a:endParaRPr b="1"/>
          </a:p>
          <a:p>
            <a:pPr indent="0" lvl="0" marL="91440" rtl="0" algn="just">
              <a:lnSpc>
                <a:spcPct val="90000"/>
              </a:lnSpc>
              <a:spcBef>
                <a:spcPts val="14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28f380023d_0_0"/>
          <p:cNvSpPr txBox="1"/>
          <p:nvPr>
            <p:ph type="title"/>
          </p:nvPr>
        </p:nvSpPr>
        <p:spPr>
          <a:xfrm>
            <a:off x="1194150" y="948500"/>
            <a:ext cx="10058400" cy="741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595959"/>
                </a:solidFill>
                <a:latin typeface="Times New Roman"/>
                <a:ea typeface="Times New Roman"/>
                <a:cs typeface="Times New Roman"/>
                <a:sym typeface="Times New Roman"/>
              </a:rPr>
              <a:t>TESTING</a:t>
            </a:r>
            <a:endParaRPr b="1">
              <a:solidFill>
                <a:srgbClr val="595959"/>
              </a:solidFill>
              <a:latin typeface="Times New Roman"/>
              <a:ea typeface="Times New Roman"/>
              <a:cs typeface="Times New Roman"/>
              <a:sym typeface="Times New Roman"/>
            </a:endParaRPr>
          </a:p>
        </p:txBody>
      </p:sp>
      <p:sp>
        <p:nvSpPr>
          <p:cNvPr id="200" name="Google Shape;200;g328f380023d_0_0"/>
          <p:cNvSpPr txBox="1"/>
          <p:nvPr>
            <p:ph idx="1" type="body"/>
          </p:nvPr>
        </p:nvSpPr>
        <p:spPr>
          <a:xfrm>
            <a:off x="1097275" y="2077201"/>
            <a:ext cx="10058400" cy="3791700"/>
          </a:xfrm>
          <a:prstGeom prst="rect">
            <a:avLst/>
          </a:prstGeom>
        </p:spPr>
        <p:txBody>
          <a:bodyPr anchorCtr="0" anchor="t" bIns="45700" lIns="0" spcFirstLastPara="1" rIns="0" wrap="square" tIns="45700">
            <a:normAutofit fontScale="25000" lnSpcReduction="10000"/>
          </a:bodyPr>
          <a:lstStyle/>
          <a:p>
            <a:pPr indent="0" lvl="0" marL="0" rtl="0" algn="l">
              <a:lnSpc>
                <a:spcPct val="115000"/>
              </a:lnSpc>
              <a:spcBef>
                <a:spcPts val="1200"/>
              </a:spcBef>
              <a:spcAft>
                <a:spcPts val="0"/>
              </a:spcAft>
              <a:buClr>
                <a:schemeClr val="dk1"/>
              </a:buClr>
              <a:buSzPts val="275"/>
              <a:buFont typeface="Arial"/>
              <a:buNone/>
            </a:pPr>
            <a:r>
              <a:rPr b="1" lang="en-US" sz="5200">
                <a:solidFill>
                  <a:srgbClr val="222222"/>
                </a:solidFill>
              </a:rPr>
              <a:t>1. Split Ratio</a:t>
            </a:r>
            <a:endParaRPr b="1" sz="5200">
              <a:solidFill>
                <a:srgbClr val="222222"/>
              </a:solidFill>
            </a:endParaRPr>
          </a:p>
          <a:p>
            <a:pPr indent="-311150" lvl="0" marL="457200" rtl="0" algn="l">
              <a:lnSpc>
                <a:spcPct val="115000"/>
              </a:lnSpc>
              <a:spcBef>
                <a:spcPts val="1200"/>
              </a:spcBef>
              <a:spcAft>
                <a:spcPts val="0"/>
              </a:spcAft>
              <a:buClr>
                <a:srgbClr val="222222"/>
              </a:buClr>
              <a:buSzPct val="100000"/>
              <a:buFont typeface="Calibri"/>
              <a:buChar char="●"/>
            </a:pPr>
            <a:r>
              <a:rPr lang="en-US" sz="5200">
                <a:solidFill>
                  <a:srgbClr val="222222"/>
                </a:solidFill>
              </a:rPr>
              <a:t>Ensure that the test dataset is separate from training and validation datasets to maintain unbiased evaluation. Common split ratios:</a:t>
            </a:r>
            <a:endParaRPr sz="5200">
              <a:solidFill>
                <a:srgbClr val="222222"/>
              </a:solidFill>
            </a:endParaRPr>
          </a:p>
          <a:p>
            <a:pPr indent="-311150" lvl="1" marL="914400" rtl="0" algn="l">
              <a:lnSpc>
                <a:spcPct val="115000"/>
              </a:lnSpc>
              <a:spcBef>
                <a:spcPts val="0"/>
              </a:spcBef>
              <a:spcAft>
                <a:spcPts val="0"/>
              </a:spcAft>
              <a:buClr>
                <a:srgbClr val="222222"/>
              </a:buClr>
              <a:buSzPct val="100000"/>
              <a:buFont typeface="Arial"/>
              <a:buChar char="○"/>
            </a:pPr>
            <a:r>
              <a:rPr b="1" lang="en-US" sz="5200">
                <a:solidFill>
                  <a:srgbClr val="222222"/>
                </a:solidFill>
              </a:rPr>
              <a:t>80-10-10</a:t>
            </a:r>
            <a:r>
              <a:rPr lang="en-US" sz="5200">
                <a:solidFill>
                  <a:srgbClr val="222222"/>
                </a:solidFill>
              </a:rPr>
              <a:t>: Training, validation, and testing.</a:t>
            </a:r>
            <a:endParaRPr sz="5200">
              <a:solidFill>
                <a:srgbClr val="222222"/>
              </a:solidFill>
            </a:endParaRPr>
          </a:p>
          <a:p>
            <a:pPr indent="-311150" lvl="1" marL="914400" rtl="0" algn="l">
              <a:lnSpc>
                <a:spcPct val="115000"/>
              </a:lnSpc>
              <a:spcBef>
                <a:spcPts val="0"/>
              </a:spcBef>
              <a:spcAft>
                <a:spcPts val="0"/>
              </a:spcAft>
              <a:buClr>
                <a:srgbClr val="222222"/>
              </a:buClr>
              <a:buSzPct val="100000"/>
              <a:buFont typeface="Calibri"/>
              <a:buChar char="○"/>
            </a:pPr>
            <a:r>
              <a:rPr lang="en-US" sz="5200">
                <a:solidFill>
                  <a:srgbClr val="222222"/>
                </a:solidFill>
              </a:rPr>
              <a:t>Alternatively, allocate a sufficient number of samples for robust testing.</a:t>
            </a:r>
            <a:endParaRPr sz="5200">
              <a:solidFill>
                <a:srgbClr val="222222"/>
              </a:solidFill>
            </a:endParaRPr>
          </a:p>
          <a:p>
            <a:pPr indent="0" lvl="0" marL="0" rtl="0" algn="l">
              <a:lnSpc>
                <a:spcPct val="115000"/>
              </a:lnSpc>
              <a:spcBef>
                <a:spcPts val="1200"/>
              </a:spcBef>
              <a:spcAft>
                <a:spcPts val="0"/>
              </a:spcAft>
              <a:buClr>
                <a:schemeClr val="dk1"/>
              </a:buClr>
              <a:buSzPts val="275"/>
              <a:buFont typeface="Arial"/>
              <a:buNone/>
            </a:pPr>
            <a:r>
              <a:rPr b="1" lang="en-US" sz="5200">
                <a:solidFill>
                  <a:srgbClr val="222222"/>
                </a:solidFill>
              </a:rPr>
              <a:t>2. Hyperparameter Validation</a:t>
            </a:r>
            <a:endParaRPr b="1" sz="8000">
              <a:solidFill>
                <a:srgbClr val="222222"/>
              </a:solidFill>
            </a:endParaRPr>
          </a:p>
          <a:p>
            <a:pPr indent="-311150" lvl="0" marL="457200" rtl="0" algn="l">
              <a:lnSpc>
                <a:spcPct val="115000"/>
              </a:lnSpc>
              <a:spcBef>
                <a:spcPts val="1200"/>
              </a:spcBef>
              <a:spcAft>
                <a:spcPts val="0"/>
              </a:spcAft>
              <a:buClr>
                <a:srgbClr val="222222"/>
              </a:buClr>
              <a:buSzPct val="100000"/>
              <a:buFont typeface="Calibri"/>
              <a:buChar char="●"/>
            </a:pPr>
            <a:r>
              <a:rPr lang="en-US" sz="5200">
                <a:solidFill>
                  <a:srgbClr val="222222"/>
                </a:solidFill>
              </a:rPr>
              <a:t>Evaluate if the model's hyperparameters (e.g., learning rate, batch size) are consistent with the optimized ones during training.</a:t>
            </a:r>
            <a:endParaRPr sz="5200">
              <a:solidFill>
                <a:srgbClr val="222222"/>
              </a:solidFill>
            </a:endParaRPr>
          </a:p>
          <a:p>
            <a:pPr indent="-311150" lvl="0" marL="457200" rtl="0" algn="l">
              <a:lnSpc>
                <a:spcPct val="115000"/>
              </a:lnSpc>
              <a:spcBef>
                <a:spcPts val="0"/>
              </a:spcBef>
              <a:spcAft>
                <a:spcPts val="0"/>
              </a:spcAft>
              <a:buClr>
                <a:srgbClr val="222222"/>
              </a:buClr>
              <a:buSzPct val="100000"/>
              <a:buFont typeface="Calibri"/>
              <a:buChar char="●"/>
            </a:pPr>
            <a:r>
              <a:rPr lang="en-US" sz="5200">
                <a:solidFill>
                  <a:srgbClr val="222222"/>
                </a:solidFill>
              </a:rPr>
              <a:t>Avoid hyperparameter tuning on the test dataset to prevent overfitting.</a:t>
            </a:r>
            <a:endParaRPr sz="5200">
              <a:solidFill>
                <a:srgbClr val="222222"/>
              </a:solidFill>
            </a:endParaRPr>
          </a:p>
          <a:p>
            <a:pPr indent="0" lvl="0" marL="0" rtl="0" algn="l">
              <a:lnSpc>
                <a:spcPct val="115000"/>
              </a:lnSpc>
              <a:spcBef>
                <a:spcPts val="1200"/>
              </a:spcBef>
              <a:spcAft>
                <a:spcPts val="0"/>
              </a:spcAft>
              <a:buClr>
                <a:schemeClr val="dk1"/>
              </a:buClr>
              <a:buSzPts val="275"/>
              <a:buFont typeface="Arial"/>
              <a:buNone/>
            </a:pPr>
            <a:r>
              <a:rPr b="1" lang="en-US" sz="5200">
                <a:solidFill>
                  <a:srgbClr val="222222"/>
                </a:solidFill>
              </a:rPr>
              <a:t>3. Device Used</a:t>
            </a:r>
            <a:endParaRPr b="1" sz="5200">
              <a:solidFill>
                <a:srgbClr val="222222"/>
              </a:solidFill>
            </a:endParaRPr>
          </a:p>
          <a:p>
            <a:pPr indent="-311150" lvl="0" marL="457200" rtl="0" algn="l">
              <a:lnSpc>
                <a:spcPct val="115000"/>
              </a:lnSpc>
              <a:spcBef>
                <a:spcPts val="1200"/>
              </a:spcBef>
              <a:spcAft>
                <a:spcPts val="0"/>
              </a:spcAft>
              <a:buClr>
                <a:srgbClr val="222222"/>
              </a:buClr>
              <a:buSzPct val="100000"/>
              <a:buFont typeface="Calibri"/>
              <a:buChar char="●"/>
            </a:pPr>
            <a:r>
              <a:rPr lang="en-US" sz="5200">
                <a:solidFill>
                  <a:srgbClr val="222222"/>
                </a:solidFill>
              </a:rPr>
              <a:t>Choose the appropriate hardware for testing:</a:t>
            </a:r>
            <a:endParaRPr sz="5200">
              <a:solidFill>
                <a:srgbClr val="222222"/>
              </a:solidFill>
            </a:endParaRPr>
          </a:p>
          <a:p>
            <a:pPr indent="-311150" lvl="1" marL="914400" rtl="0" algn="l">
              <a:lnSpc>
                <a:spcPct val="115000"/>
              </a:lnSpc>
              <a:spcBef>
                <a:spcPts val="0"/>
              </a:spcBef>
              <a:spcAft>
                <a:spcPts val="0"/>
              </a:spcAft>
              <a:buClr>
                <a:srgbClr val="222222"/>
              </a:buClr>
              <a:buSzPct val="100000"/>
              <a:buFont typeface="Arial"/>
              <a:buChar char="○"/>
            </a:pPr>
            <a:r>
              <a:rPr b="1" lang="en-US" sz="5200">
                <a:solidFill>
                  <a:srgbClr val="222222"/>
                </a:solidFill>
              </a:rPr>
              <a:t>GPU</a:t>
            </a:r>
            <a:r>
              <a:rPr lang="en-US" sz="5200">
                <a:solidFill>
                  <a:srgbClr val="222222"/>
                </a:solidFill>
              </a:rPr>
              <a:t>: For faster inference on deep learning models.</a:t>
            </a:r>
            <a:endParaRPr sz="5200">
              <a:solidFill>
                <a:srgbClr val="222222"/>
              </a:solidFill>
            </a:endParaRPr>
          </a:p>
          <a:p>
            <a:pPr indent="-311150" lvl="1" marL="914400" rtl="0" algn="l">
              <a:lnSpc>
                <a:spcPct val="115000"/>
              </a:lnSpc>
              <a:spcBef>
                <a:spcPts val="0"/>
              </a:spcBef>
              <a:spcAft>
                <a:spcPts val="0"/>
              </a:spcAft>
              <a:buClr>
                <a:srgbClr val="222222"/>
              </a:buClr>
              <a:buSzPct val="100000"/>
              <a:buFont typeface="Arial"/>
              <a:buChar char="○"/>
            </a:pPr>
            <a:r>
              <a:rPr b="1" lang="en-US" sz="5200">
                <a:solidFill>
                  <a:srgbClr val="222222"/>
                </a:solidFill>
              </a:rPr>
              <a:t>CPU</a:t>
            </a:r>
            <a:r>
              <a:rPr lang="en-US" sz="5200">
                <a:solidFill>
                  <a:srgbClr val="222222"/>
                </a:solidFill>
              </a:rPr>
              <a:t>: For lightweight evaluation or deployment simulations.</a:t>
            </a:r>
            <a:endParaRPr sz="5200">
              <a:solidFill>
                <a:srgbClr val="222222"/>
              </a:solidFill>
            </a:endParaRPr>
          </a:p>
          <a:p>
            <a:pPr indent="-311150" lvl="0" marL="457200" rtl="0" algn="l">
              <a:lnSpc>
                <a:spcPct val="115000"/>
              </a:lnSpc>
              <a:spcBef>
                <a:spcPts val="0"/>
              </a:spcBef>
              <a:spcAft>
                <a:spcPts val="0"/>
              </a:spcAft>
              <a:buClr>
                <a:srgbClr val="222222"/>
              </a:buClr>
              <a:buSzPct val="100000"/>
              <a:buFont typeface="Calibri"/>
              <a:buChar char="●"/>
            </a:pPr>
            <a:r>
              <a:rPr lang="en-US" sz="5200">
                <a:solidFill>
                  <a:srgbClr val="222222"/>
                </a:solidFill>
              </a:rPr>
              <a:t>Document the hardware used to report inference time.</a:t>
            </a:r>
            <a:endParaRPr sz="5200">
              <a:solidFill>
                <a:srgbClr val="222222"/>
              </a:solidFill>
            </a:endParaRPr>
          </a:p>
          <a:p>
            <a:pPr indent="0" lvl="0" marL="91440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l">
              <a:spcBef>
                <a:spcPts val="1200"/>
              </a:spcBef>
              <a:spcAft>
                <a:spcPts val="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28f380023d_0_9"/>
          <p:cNvSpPr txBox="1"/>
          <p:nvPr>
            <p:ph type="title"/>
          </p:nvPr>
        </p:nvSpPr>
        <p:spPr>
          <a:xfrm>
            <a:off x="1177975" y="480351"/>
            <a:ext cx="10058400" cy="1177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4200">
                <a:latin typeface="Times New Roman"/>
                <a:ea typeface="Times New Roman"/>
                <a:cs typeface="Times New Roman"/>
                <a:sym typeface="Times New Roman"/>
              </a:rPr>
              <a:t>TESTING</a:t>
            </a:r>
            <a:endParaRPr b="1" sz="4200">
              <a:latin typeface="Times New Roman"/>
              <a:ea typeface="Times New Roman"/>
              <a:cs typeface="Times New Roman"/>
              <a:sym typeface="Times New Roman"/>
            </a:endParaRPr>
          </a:p>
        </p:txBody>
      </p:sp>
      <p:sp>
        <p:nvSpPr>
          <p:cNvPr id="207" name="Google Shape;207;g328f380023d_0_9"/>
          <p:cNvSpPr txBox="1"/>
          <p:nvPr>
            <p:ph idx="1" type="body"/>
          </p:nvPr>
        </p:nvSpPr>
        <p:spPr>
          <a:xfrm>
            <a:off x="1097275" y="1737400"/>
            <a:ext cx="10058400" cy="4467300"/>
          </a:xfrm>
          <a:prstGeom prst="rect">
            <a:avLst/>
          </a:prstGeom>
        </p:spPr>
        <p:txBody>
          <a:bodyPr anchorCtr="0" anchor="t" bIns="45700" lIns="0" spcFirstLastPara="1" rIns="0" wrap="square" tIns="45700">
            <a:noAutofit/>
          </a:bodyPr>
          <a:lstStyle/>
          <a:p>
            <a:pPr indent="0" lvl="0" marL="0" rtl="0" algn="l">
              <a:lnSpc>
                <a:spcPct val="95000"/>
              </a:lnSpc>
              <a:spcBef>
                <a:spcPts val="1200"/>
              </a:spcBef>
              <a:spcAft>
                <a:spcPts val="0"/>
              </a:spcAft>
              <a:buClr>
                <a:schemeClr val="dk1"/>
              </a:buClr>
              <a:buSzPts val="1018"/>
              <a:buFont typeface="Arial"/>
              <a:buNone/>
            </a:pPr>
            <a:r>
              <a:rPr b="1" lang="en-US" sz="1217">
                <a:solidFill>
                  <a:schemeClr val="dk1"/>
                </a:solidFill>
              </a:rPr>
              <a:t>4. Evaluation Metrics</a:t>
            </a:r>
            <a:endParaRPr b="1" sz="1217">
              <a:solidFill>
                <a:schemeClr val="dk1"/>
              </a:solidFill>
            </a:endParaRPr>
          </a:p>
          <a:p>
            <a:pPr indent="-305911" lvl="0" marL="457200" rtl="0" algn="l">
              <a:lnSpc>
                <a:spcPct val="95000"/>
              </a:lnSpc>
              <a:spcBef>
                <a:spcPts val="1200"/>
              </a:spcBef>
              <a:spcAft>
                <a:spcPts val="0"/>
              </a:spcAft>
              <a:buClr>
                <a:schemeClr val="dk1"/>
              </a:buClr>
              <a:buSzPts val="1218"/>
              <a:buFont typeface="Calibri"/>
              <a:buChar char="●"/>
            </a:pPr>
            <a:r>
              <a:rPr lang="en-US" sz="1217">
                <a:solidFill>
                  <a:schemeClr val="dk1"/>
                </a:solidFill>
              </a:rPr>
              <a:t>Calculate performance metrics for diabetic retinopathy severity classification:</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Arial"/>
              <a:buChar char="○"/>
            </a:pPr>
            <a:r>
              <a:rPr b="1" lang="en-US" sz="1217">
                <a:solidFill>
                  <a:schemeClr val="dk1"/>
                </a:solidFill>
              </a:rPr>
              <a:t>Accuracy</a:t>
            </a:r>
            <a:r>
              <a:rPr lang="en-US" sz="1217">
                <a:solidFill>
                  <a:schemeClr val="dk1"/>
                </a:solidFill>
              </a:rPr>
              <a:t>: Overall correctness of the model.</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Arial"/>
              <a:buChar char="○"/>
            </a:pPr>
            <a:r>
              <a:rPr b="1" lang="en-US" sz="1217">
                <a:solidFill>
                  <a:schemeClr val="dk1"/>
                </a:solidFill>
              </a:rPr>
              <a:t>Confusion Matrix</a:t>
            </a:r>
            <a:r>
              <a:rPr lang="en-US" sz="1217">
                <a:solidFill>
                  <a:schemeClr val="dk1"/>
                </a:solidFill>
              </a:rPr>
              <a:t>: To analyze true positives, false positives, etc.</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Arial"/>
              <a:buChar char="○"/>
            </a:pPr>
            <a:r>
              <a:rPr b="1" lang="en-US" sz="1217">
                <a:solidFill>
                  <a:schemeClr val="dk1"/>
                </a:solidFill>
              </a:rPr>
              <a:t>Precision, Recall, F1-Score</a:t>
            </a:r>
            <a:r>
              <a:rPr lang="en-US" sz="1217">
                <a:solidFill>
                  <a:schemeClr val="dk1"/>
                </a:solidFill>
              </a:rPr>
              <a:t>: To handle imbalanced classes.</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Arial"/>
              <a:buChar char="○"/>
            </a:pPr>
            <a:r>
              <a:rPr b="1" lang="en-US" sz="1217">
                <a:solidFill>
                  <a:schemeClr val="dk1"/>
                </a:solidFill>
              </a:rPr>
              <a:t>ROC-AUC Curve</a:t>
            </a:r>
            <a:r>
              <a:rPr lang="en-US" sz="1217">
                <a:solidFill>
                  <a:schemeClr val="dk1"/>
                </a:solidFill>
              </a:rPr>
              <a:t>: To evaluate the model’s ability to distinguish between severity levels.</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US" sz="1217">
                <a:solidFill>
                  <a:schemeClr val="dk1"/>
                </a:solidFill>
              </a:rPr>
              <a:t>5. Data Generation</a:t>
            </a:r>
            <a:endParaRPr b="1" sz="1217">
              <a:solidFill>
                <a:schemeClr val="dk1"/>
              </a:solidFill>
            </a:endParaRPr>
          </a:p>
          <a:p>
            <a:pPr indent="-305911" lvl="0" marL="457200" rtl="0" algn="l">
              <a:lnSpc>
                <a:spcPct val="95000"/>
              </a:lnSpc>
              <a:spcBef>
                <a:spcPts val="1200"/>
              </a:spcBef>
              <a:spcAft>
                <a:spcPts val="0"/>
              </a:spcAft>
              <a:buClr>
                <a:schemeClr val="dk1"/>
              </a:buClr>
              <a:buSzPts val="1218"/>
              <a:buFont typeface="Calibri"/>
              <a:buChar char="●"/>
            </a:pPr>
            <a:r>
              <a:rPr lang="en-US" sz="1217">
                <a:solidFill>
                  <a:schemeClr val="dk1"/>
                </a:solidFill>
              </a:rPr>
              <a:t>Assess the impact of augmentations applied during training/testing.</a:t>
            </a:r>
            <a:endParaRPr sz="1217">
              <a:solidFill>
                <a:schemeClr val="dk1"/>
              </a:solidFill>
            </a:endParaRPr>
          </a:p>
          <a:p>
            <a:pPr indent="-305911" lvl="0" marL="457200" rtl="0" algn="l">
              <a:lnSpc>
                <a:spcPct val="95000"/>
              </a:lnSpc>
              <a:spcBef>
                <a:spcPts val="0"/>
              </a:spcBef>
              <a:spcAft>
                <a:spcPts val="0"/>
              </a:spcAft>
              <a:buClr>
                <a:schemeClr val="dk1"/>
              </a:buClr>
              <a:buSzPts val="1218"/>
              <a:buFont typeface="Calibri"/>
              <a:buChar char="●"/>
            </a:pPr>
            <a:r>
              <a:rPr lang="en-US" sz="1217">
                <a:solidFill>
                  <a:schemeClr val="dk1"/>
                </a:solidFill>
              </a:rPr>
              <a:t>Test on:</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Arial"/>
              <a:buChar char="○"/>
            </a:pPr>
            <a:r>
              <a:rPr b="1" lang="en-US" sz="1217">
                <a:solidFill>
                  <a:schemeClr val="dk1"/>
                </a:solidFill>
              </a:rPr>
              <a:t>Original Images</a:t>
            </a:r>
            <a:r>
              <a:rPr lang="en-US" sz="1217">
                <a:solidFill>
                  <a:schemeClr val="dk1"/>
                </a:solidFill>
              </a:rPr>
              <a:t>: Direct predictions without augmentation.</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Arial"/>
              <a:buChar char="○"/>
            </a:pPr>
            <a:r>
              <a:rPr b="1" lang="en-US" sz="1217">
                <a:solidFill>
                  <a:schemeClr val="dk1"/>
                </a:solidFill>
              </a:rPr>
              <a:t>Augmented Test Set</a:t>
            </a:r>
            <a:r>
              <a:rPr lang="en-US" sz="1217">
                <a:solidFill>
                  <a:schemeClr val="dk1"/>
                </a:solidFill>
              </a:rPr>
              <a:t>: To evaluate model robustness against transformations (e.g., brightness, rotations).</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US" sz="1217">
                <a:solidFill>
                  <a:schemeClr val="dk1"/>
                </a:solidFill>
              </a:rPr>
              <a:t>6. Training/Testing/Validation Matching</a:t>
            </a:r>
            <a:endParaRPr b="1" sz="1217">
              <a:solidFill>
                <a:schemeClr val="dk1"/>
              </a:solidFill>
            </a:endParaRPr>
          </a:p>
          <a:p>
            <a:pPr indent="-305911" lvl="0" marL="457200" rtl="0" algn="l">
              <a:lnSpc>
                <a:spcPct val="95000"/>
              </a:lnSpc>
              <a:spcBef>
                <a:spcPts val="1200"/>
              </a:spcBef>
              <a:spcAft>
                <a:spcPts val="0"/>
              </a:spcAft>
              <a:buClr>
                <a:schemeClr val="dk1"/>
              </a:buClr>
              <a:buSzPts val="1218"/>
              <a:buFont typeface="Calibri"/>
              <a:buChar char="●"/>
            </a:pPr>
            <a:r>
              <a:rPr lang="en-US" sz="1217">
                <a:solidFill>
                  <a:schemeClr val="dk1"/>
                </a:solidFill>
              </a:rPr>
              <a:t>Ensure preprocessing steps like resizing, normalization, or feature scaling are identical between training, validation, and testing phases.</a:t>
            </a:r>
            <a:endParaRPr sz="1217">
              <a:solidFill>
                <a:schemeClr val="dk1"/>
              </a:solidFill>
            </a:endParaRPr>
          </a:p>
          <a:p>
            <a:pPr indent="-305911" lvl="0" marL="457200" rtl="0" algn="l">
              <a:lnSpc>
                <a:spcPct val="95000"/>
              </a:lnSpc>
              <a:spcBef>
                <a:spcPts val="0"/>
              </a:spcBef>
              <a:spcAft>
                <a:spcPts val="0"/>
              </a:spcAft>
              <a:buClr>
                <a:schemeClr val="dk1"/>
              </a:buClr>
              <a:buSzPts val="1218"/>
              <a:buFont typeface="Calibri"/>
              <a:buChar char="●"/>
            </a:pPr>
            <a:r>
              <a:rPr lang="en-US" sz="1217">
                <a:solidFill>
                  <a:schemeClr val="dk1"/>
                </a:solidFill>
              </a:rPr>
              <a:t>This ensures that the test results are consistent and reliable.</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US" sz="1217">
                <a:solidFill>
                  <a:schemeClr val="dk1"/>
                </a:solidFill>
              </a:rPr>
              <a:t>7. Early Stopping Metrics</a:t>
            </a:r>
            <a:endParaRPr b="1" sz="1217">
              <a:solidFill>
                <a:schemeClr val="dk1"/>
              </a:solidFill>
            </a:endParaRPr>
          </a:p>
          <a:p>
            <a:pPr indent="-305911" lvl="0" marL="457200" rtl="0" algn="l">
              <a:lnSpc>
                <a:spcPct val="95000"/>
              </a:lnSpc>
              <a:spcBef>
                <a:spcPts val="1200"/>
              </a:spcBef>
              <a:spcAft>
                <a:spcPts val="0"/>
              </a:spcAft>
              <a:buClr>
                <a:schemeClr val="dk1"/>
              </a:buClr>
              <a:buSzPts val="1218"/>
              <a:buFont typeface="Calibri"/>
              <a:buChar char="●"/>
            </a:pPr>
            <a:r>
              <a:rPr lang="en-US" sz="1217">
                <a:solidFill>
                  <a:schemeClr val="dk1"/>
                </a:solidFill>
              </a:rPr>
              <a:t>Compare test performance against the last saved model checkpoint to verify:</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Calibri"/>
              <a:buChar char="○"/>
            </a:pPr>
            <a:r>
              <a:rPr lang="en-US" sz="1217">
                <a:solidFill>
                  <a:schemeClr val="dk1"/>
                </a:solidFill>
              </a:rPr>
              <a:t>That the model hasn’t overfit on the training data.</a:t>
            </a:r>
            <a:endParaRPr sz="1217">
              <a:solidFill>
                <a:schemeClr val="dk1"/>
              </a:solidFill>
            </a:endParaRPr>
          </a:p>
          <a:p>
            <a:pPr indent="-305911" lvl="1" marL="914400" rtl="0" algn="l">
              <a:lnSpc>
                <a:spcPct val="95000"/>
              </a:lnSpc>
              <a:spcBef>
                <a:spcPts val="0"/>
              </a:spcBef>
              <a:spcAft>
                <a:spcPts val="0"/>
              </a:spcAft>
              <a:buClr>
                <a:schemeClr val="dk1"/>
              </a:buClr>
              <a:buSzPts val="1218"/>
              <a:buFont typeface="Calibri"/>
              <a:buChar char="○"/>
            </a:pPr>
            <a:r>
              <a:rPr lang="en-US" sz="1217">
                <a:solidFill>
                  <a:schemeClr val="dk1"/>
                </a:solidFill>
              </a:rPr>
              <a:t>Whether early stopping was effective in improving generalization.</a:t>
            </a:r>
            <a:endParaRPr sz="186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30b2310348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400"/>
              </a:spcAft>
              <a:buClr>
                <a:schemeClr val="dk1"/>
              </a:buClr>
              <a:buSzPts val="990"/>
              <a:buFont typeface="Arial"/>
              <a:buNone/>
            </a:pPr>
            <a:r>
              <a:rPr b="1" lang="en-US">
                <a:solidFill>
                  <a:srgbClr val="404040"/>
                </a:solidFill>
                <a:latin typeface="Times New Roman"/>
                <a:ea typeface="Times New Roman"/>
                <a:cs typeface="Times New Roman"/>
                <a:sym typeface="Times New Roman"/>
              </a:rPr>
              <a:t>ALGORITHM EXPLANATION AND HYPERPARAMETERS</a:t>
            </a:r>
            <a:endParaRPr/>
          </a:p>
        </p:txBody>
      </p:sp>
      <p:sp>
        <p:nvSpPr>
          <p:cNvPr id="214" name="Google Shape;214;g330b2310348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55600" lvl="0" marL="457200" rtl="0" algn="l">
              <a:lnSpc>
                <a:spcPct val="115000"/>
              </a:lnSpc>
              <a:spcBef>
                <a:spcPts val="300"/>
              </a:spcBef>
              <a:spcAft>
                <a:spcPts val="0"/>
              </a:spcAft>
              <a:buClr>
                <a:srgbClr val="404040"/>
              </a:buClr>
              <a:buSzPts val="2000"/>
              <a:buFont typeface="Roboto"/>
              <a:buChar char="●"/>
            </a:pPr>
            <a:r>
              <a:rPr b="1" lang="en-US">
                <a:solidFill>
                  <a:srgbClr val="404040"/>
                </a:solidFill>
              </a:rPr>
              <a:t>Dataset</a:t>
            </a:r>
            <a:r>
              <a:rPr lang="en-US">
                <a:solidFill>
                  <a:srgbClr val="404040"/>
                </a:solidFill>
              </a:rPr>
              <a:t>: The dataset consists of retinal images labeled with corresponding DR stages. The dataset is split into training, validation, and test sets.</a:t>
            </a:r>
            <a:endParaRPr>
              <a:solidFill>
                <a:srgbClr val="404040"/>
              </a:solidFill>
            </a:endParaRPr>
          </a:p>
          <a:p>
            <a:pPr indent="-355600" lvl="0" marL="457200" rtl="0" algn="l">
              <a:lnSpc>
                <a:spcPct val="115000"/>
              </a:lnSpc>
              <a:spcBef>
                <a:spcPts val="0"/>
              </a:spcBef>
              <a:spcAft>
                <a:spcPts val="0"/>
              </a:spcAft>
              <a:buClr>
                <a:srgbClr val="404040"/>
              </a:buClr>
              <a:buSzPts val="2000"/>
              <a:buFont typeface="Roboto"/>
              <a:buChar char="●"/>
            </a:pPr>
            <a:r>
              <a:rPr b="1" lang="en-US">
                <a:solidFill>
                  <a:srgbClr val="404040"/>
                </a:solidFill>
              </a:rPr>
              <a:t>Preprocessing</a:t>
            </a:r>
            <a:r>
              <a:rPr lang="en-US">
                <a:solidFill>
                  <a:srgbClr val="404040"/>
                </a:solidFill>
              </a:rPr>
              <a:t>:</a:t>
            </a:r>
            <a:endParaRPr>
              <a:solidFill>
                <a:srgbClr val="404040"/>
              </a:solidFill>
            </a:endParaRPr>
          </a:p>
          <a:p>
            <a:pPr indent="-355600" lvl="1" marL="914400" rtl="0" algn="l">
              <a:lnSpc>
                <a:spcPct val="115000"/>
              </a:lnSpc>
              <a:spcBef>
                <a:spcPts val="0"/>
              </a:spcBef>
              <a:spcAft>
                <a:spcPts val="0"/>
              </a:spcAft>
              <a:buClr>
                <a:srgbClr val="404040"/>
              </a:buClr>
              <a:buSzPts val="2000"/>
              <a:buFont typeface="Calibri"/>
              <a:buChar char="○"/>
            </a:pPr>
            <a:r>
              <a:rPr lang="en-US" sz="2000">
                <a:solidFill>
                  <a:srgbClr val="404040"/>
                </a:solidFill>
              </a:rPr>
              <a:t>Images are resized to 224x224 pixels.</a:t>
            </a:r>
            <a:endParaRPr sz="2000">
              <a:solidFill>
                <a:srgbClr val="404040"/>
              </a:solidFill>
            </a:endParaRPr>
          </a:p>
          <a:p>
            <a:pPr indent="-355600" lvl="1" marL="914400" rtl="0" algn="l">
              <a:lnSpc>
                <a:spcPct val="115000"/>
              </a:lnSpc>
              <a:spcBef>
                <a:spcPts val="0"/>
              </a:spcBef>
              <a:spcAft>
                <a:spcPts val="0"/>
              </a:spcAft>
              <a:buClr>
                <a:srgbClr val="404040"/>
              </a:buClr>
              <a:buSzPts val="2000"/>
              <a:buFont typeface="Calibri"/>
              <a:buChar char="○"/>
            </a:pPr>
            <a:r>
              <a:rPr lang="en-US" sz="2000">
                <a:solidFill>
                  <a:srgbClr val="404040"/>
                </a:solidFill>
              </a:rPr>
              <a:t>Normalization is applied by rescaling pixel values to the range [0, 1].</a:t>
            </a:r>
            <a:endParaRPr sz="2000">
              <a:solidFill>
                <a:srgbClr val="404040"/>
              </a:solidFill>
            </a:endParaRPr>
          </a:p>
          <a:p>
            <a:pPr indent="0" lvl="0" marL="0" rtl="0" algn="l">
              <a:lnSpc>
                <a:spcPct val="115000"/>
              </a:lnSpc>
              <a:spcBef>
                <a:spcPts val="900"/>
              </a:spcBef>
              <a:spcAft>
                <a:spcPts val="0"/>
              </a:spcAft>
              <a:buNone/>
            </a:pPr>
            <a:r>
              <a:t/>
            </a:r>
            <a:endParaRPr sz="2000">
              <a:solidFill>
                <a:srgbClr val="404040"/>
              </a:solidFill>
            </a:endParaRPr>
          </a:p>
          <a:p>
            <a:pPr indent="0" lvl="0" marL="0" rtl="0" algn="l">
              <a:spcBef>
                <a:spcPts val="1200"/>
              </a:spcBef>
              <a:spcAft>
                <a:spcPts val="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30b2310348_0_15"/>
          <p:cNvSpPr txBox="1"/>
          <p:nvPr>
            <p:ph type="title"/>
          </p:nvPr>
        </p:nvSpPr>
        <p:spPr>
          <a:xfrm>
            <a:off x="1066805" y="108025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0"/>
              </a:spcAft>
              <a:buClr>
                <a:schemeClr val="dk1"/>
              </a:buClr>
              <a:buSzPts val="990"/>
              <a:buFont typeface="Arial"/>
              <a:buNone/>
            </a:pPr>
            <a:r>
              <a:rPr b="1" lang="en-US">
                <a:solidFill>
                  <a:srgbClr val="404040"/>
                </a:solidFill>
                <a:latin typeface="Times New Roman"/>
                <a:ea typeface="Times New Roman"/>
                <a:cs typeface="Times New Roman"/>
                <a:sym typeface="Times New Roman"/>
              </a:rPr>
              <a:t>ALGORITHM EXPLANATION AND HYPERPARAMETERS..</a:t>
            </a:r>
            <a:endParaRPr b="1">
              <a:solidFill>
                <a:srgbClr val="404040"/>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221" name="Google Shape;221;g330b2310348_0_15"/>
          <p:cNvSpPr txBox="1"/>
          <p:nvPr>
            <p:ph idx="1" type="body"/>
          </p:nvPr>
        </p:nvSpPr>
        <p:spPr>
          <a:xfrm>
            <a:off x="1066800" y="1784673"/>
            <a:ext cx="10058400" cy="47205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0"/>
              </a:spcAft>
              <a:buNone/>
            </a:pPr>
            <a:r>
              <a:rPr b="1" lang="en-US">
                <a:solidFill>
                  <a:schemeClr val="dk1"/>
                </a:solidFill>
              </a:rPr>
              <a:t>CNN Model:</a:t>
            </a:r>
            <a:endParaRPr b="1">
              <a:solidFill>
                <a:schemeClr val="dk1"/>
              </a:solidFill>
            </a:endParaRPr>
          </a:p>
          <a:p>
            <a:pPr indent="-355600" lvl="0" marL="457200" rtl="0" algn="l">
              <a:lnSpc>
                <a:spcPct val="115000"/>
              </a:lnSpc>
              <a:spcBef>
                <a:spcPts val="1200"/>
              </a:spcBef>
              <a:spcAft>
                <a:spcPts val="0"/>
              </a:spcAft>
              <a:buClr>
                <a:schemeClr val="dk1"/>
              </a:buClr>
              <a:buSzPts val="2000"/>
              <a:buFont typeface="Calibri"/>
              <a:buChar char="●"/>
            </a:pPr>
            <a:r>
              <a:rPr b="1" lang="en-US">
                <a:solidFill>
                  <a:schemeClr val="dk1"/>
                </a:solidFill>
              </a:rPr>
              <a:t>Architecture:</a:t>
            </a:r>
            <a:endParaRPr b="1">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Convolutional layers extract spatial features from fundus images(microaneurysms,</a:t>
            </a:r>
            <a:r>
              <a:rPr lang="en-US" sz="2000">
                <a:solidFill>
                  <a:schemeClr val="dk1"/>
                </a:solidFill>
              </a:rPr>
              <a:t>hemorrhages</a:t>
            </a:r>
            <a:r>
              <a:rPr lang="en-US" sz="2000">
                <a:solidFill>
                  <a:schemeClr val="dk1"/>
                </a:solidFill>
              </a:rPr>
              <a:t>).</a:t>
            </a:r>
            <a:endParaRPr sz="2000">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Pooling layers reduce dimensionality and computation.</a:t>
            </a:r>
            <a:endParaRPr sz="2000">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Fully connected layers classify the images into different severity levels.</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Calibri"/>
              <a:buChar char="●"/>
            </a:pPr>
            <a:r>
              <a:rPr b="1" lang="en-US">
                <a:solidFill>
                  <a:schemeClr val="dk1"/>
                </a:solidFill>
              </a:rPr>
              <a:t>Hyperparameters:</a:t>
            </a:r>
            <a:endParaRPr b="1">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Optimizer: Adam</a:t>
            </a:r>
            <a:endParaRPr sz="2000">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Learning Rate: 0.001</a:t>
            </a:r>
            <a:endParaRPr sz="2000">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Batch Size: 32</a:t>
            </a:r>
            <a:endParaRPr sz="2000">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Loss Function: Categorical </a:t>
            </a:r>
            <a:r>
              <a:rPr lang="en-US" sz="2000">
                <a:solidFill>
                  <a:schemeClr val="dk1"/>
                </a:solidFill>
              </a:rPr>
              <a:t>Cross Entropy</a:t>
            </a:r>
            <a:endParaRPr sz="2000">
              <a:solidFill>
                <a:schemeClr val="dk1"/>
              </a:solidFill>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rPr>
              <a:t>Activation Functions: ReLU for hidden layers, Softmax for output</a:t>
            </a:r>
            <a:endParaRPr sz="2000">
              <a:solidFill>
                <a:schemeClr val="dk1"/>
              </a:solidFill>
            </a:endParaRPr>
          </a:p>
          <a:p>
            <a:pPr indent="0" lvl="0" marL="457200" rtl="0" algn="l">
              <a:lnSpc>
                <a:spcPct val="115000"/>
              </a:lnSpc>
              <a:spcBef>
                <a:spcPts val="1200"/>
              </a:spcBef>
              <a:spcAft>
                <a:spcPts val="0"/>
              </a:spcAft>
              <a:buNone/>
            </a:pPr>
            <a:r>
              <a:t/>
            </a:r>
            <a:endParaRPr b="1" sz="1900">
              <a:solidFill>
                <a:srgbClr val="404040"/>
              </a:solidFill>
              <a:latin typeface="Roboto"/>
              <a:ea typeface="Roboto"/>
              <a:cs typeface="Roboto"/>
              <a:sym typeface="Roboto"/>
            </a:endParaRPr>
          </a:p>
          <a:p>
            <a:pPr indent="0" lvl="0" marL="0" rtl="0" algn="l">
              <a:spcBef>
                <a:spcPts val="1200"/>
              </a:spcBef>
              <a:spcAft>
                <a:spcPts val="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200"/>
              <a:buFont typeface="Times New Roman"/>
              <a:buNone/>
            </a:pPr>
            <a:r>
              <a:rPr b="1" lang="en-US" sz="3200">
                <a:latin typeface="Times New Roman"/>
                <a:ea typeface="Times New Roman"/>
                <a:cs typeface="Times New Roman"/>
                <a:sym typeface="Times New Roman"/>
              </a:rPr>
              <a:t>TEAM MEMBERS</a:t>
            </a:r>
            <a:endParaRPr/>
          </a:p>
        </p:txBody>
      </p:sp>
      <p:pic>
        <p:nvPicPr>
          <p:cNvPr id="111" name="Google Shape;111;p2"/>
          <p:cNvPicPr preferRelativeResize="0"/>
          <p:nvPr>
            <p:ph idx="1" type="body"/>
          </p:nvPr>
        </p:nvPicPr>
        <p:blipFill rotWithShape="1">
          <a:blip r:embed="rId3">
            <a:alphaModFix/>
          </a:blip>
          <a:srcRect b="0" l="0" r="0" t="0"/>
          <a:stretch/>
        </p:blipFill>
        <p:spPr>
          <a:xfrm>
            <a:off x="1886005" y="1934241"/>
            <a:ext cx="1820848" cy="2226365"/>
          </a:xfrm>
          <a:prstGeom prst="rect">
            <a:avLst/>
          </a:prstGeom>
          <a:noFill/>
          <a:ln>
            <a:noFill/>
          </a:ln>
        </p:spPr>
      </p:pic>
      <p:pic>
        <p:nvPicPr>
          <p:cNvPr id="112" name="Google Shape;112;p2"/>
          <p:cNvPicPr preferRelativeResize="0"/>
          <p:nvPr/>
        </p:nvPicPr>
        <p:blipFill rotWithShape="1">
          <a:blip r:embed="rId4">
            <a:alphaModFix/>
          </a:blip>
          <a:srcRect b="0" l="0" r="0" t="0"/>
          <a:stretch/>
        </p:blipFill>
        <p:spPr>
          <a:xfrm>
            <a:off x="7459868" y="1934242"/>
            <a:ext cx="1820848" cy="2226366"/>
          </a:xfrm>
          <a:prstGeom prst="rect">
            <a:avLst/>
          </a:prstGeom>
          <a:noFill/>
          <a:ln>
            <a:noFill/>
          </a:ln>
        </p:spPr>
      </p:pic>
      <p:sp>
        <p:nvSpPr>
          <p:cNvPr id="113" name="Google Shape;113;p2"/>
          <p:cNvSpPr txBox="1"/>
          <p:nvPr/>
        </p:nvSpPr>
        <p:spPr>
          <a:xfrm>
            <a:off x="6983233" y="4034324"/>
            <a:ext cx="332276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59595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95959"/>
              </a:buClr>
              <a:buSzPts val="1800"/>
              <a:buFont typeface="Times New Roman"/>
              <a:buNone/>
            </a:pPr>
            <a:r>
              <a:rPr b="0" i="0" lang="en-US" sz="1800" u="none" cap="none" strike="noStrike">
                <a:solidFill>
                  <a:srgbClr val="595959"/>
                </a:solidFill>
                <a:latin typeface="Times New Roman"/>
                <a:ea typeface="Times New Roman"/>
                <a:cs typeface="Times New Roman"/>
                <a:sym typeface="Times New Roman"/>
              </a:rPr>
              <a:t>AVANI(CB.SC.P2AIE24027) </a:t>
            </a:r>
            <a:endParaRPr b="0" i="0" sz="1800" u="none" cap="none" strike="noStrike">
              <a:solidFill>
                <a:schemeClr val="dk1"/>
              </a:solidFill>
              <a:latin typeface="Calibri"/>
              <a:ea typeface="Calibri"/>
              <a:cs typeface="Calibri"/>
              <a:sym typeface="Calibri"/>
            </a:endParaRPr>
          </a:p>
        </p:txBody>
      </p:sp>
      <p:sp>
        <p:nvSpPr>
          <p:cNvPr id="114" name="Google Shape;114;p2"/>
          <p:cNvSpPr txBox="1"/>
          <p:nvPr/>
        </p:nvSpPr>
        <p:spPr>
          <a:xfrm>
            <a:off x="1441175" y="4235963"/>
            <a:ext cx="3647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595959"/>
                </a:solidFill>
                <a:latin typeface="Times New Roman"/>
                <a:ea typeface="Times New Roman"/>
                <a:cs typeface="Times New Roman"/>
                <a:sym typeface="Times New Roman"/>
              </a:rPr>
              <a:t>JAYASRI M (CB.SC.P2AIE240O6)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30b2310348_0_124"/>
          <p:cNvSpPr txBox="1"/>
          <p:nvPr>
            <p:ph idx="4294967295" type="title"/>
          </p:nvPr>
        </p:nvSpPr>
        <p:spPr>
          <a:xfrm>
            <a:off x="1066805" y="108025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0"/>
              </a:spcAft>
              <a:buNone/>
            </a:pPr>
            <a:r>
              <a:rPr b="1" lang="en-US">
                <a:solidFill>
                  <a:srgbClr val="404040"/>
                </a:solidFill>
                <a:latin typeface="Times New Roman"/>
                <a:ea typeface="Times New Roman"/>
                <a:cs typeface="Times New Roman"/>
                <a:sym typeface="Times New Roman"/>
              </a:rPr>
              <a:t>ALGORITHM EXPLANATION AND HYPERPARAMETERS..</a:t>
            </a:r>
            <a:endParaRPr b="1">
              <a:solidFill>
                <a:srgbClr val="404040"/>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228" name="Google Shape;228;g330b2310348_0_124"/>
          <p:cNvSpPr txBox="1"/>
          <p:nvPr>
            <p:ph idx="4294967295" type="body"/>
          </p:nvPr>
        </p:nvSpPr>
        <p:spPr>
          <a:xfrm>
            <a:off x="1066800" y="1784673"/>
            <a:ext cx="10058400" cy="4720500"/>
          </a:xfrm>
          <a:prstGeom prst="rect">
            <a:avLst/>
          </a:prstGeom>
        </p:spPr>
        <p:txBody>
          <a:bodyPr anchorCtr="0" anchor="t" bIns="45700" lIns="0" spcFirstLastPara="1" rIns="0" wrap="square" tIns="45700">
            <a:noAutofit/>
          </a:bodyPr>
          <a:lstStyle/>
          <a:p>
            <a:pPr indent="-355600" lvl="1" marL="914400" rtl="0" algn="l">
              <a:lnSpc>
                <a:spcPct val="115000"/>
              </a:lnSpc>
              <a:spcBef>
                <a:spcPts val="1200"/>
              </a:spcBef>
              <a:spcAft>
                <a:spcPts val="0"/>
              </a:spcAft>
              <a:buClr>
                <a:schemeClr val="dk1"/>
              </a:buClr>
              <a:buSzPts val="2000"/>
              <a:buFont typeface="Calibri"/>
              <a:buChar char="○"/>
            </a:pPr>
            <a:r>
              <a:t/>
            </a:r>
            <a:endParaRPr sz="2000">
              <a:solidFill>
                <a:schemeClr val="dk1"/>
              </a:solidFill>
            </a:endParaRPr>
          </a:p>
          <a:p>
            <a:pPr indent="0" lvl="0" marL="457200" rtl="0" algn="l">
              <a:lnSpc>
                <a:spcPct val="115000"/>
              </a:lnSpc>
              <a:spcBef>
                <a:spcPts val="1200"/>
              </a:spcBef>
              <a:spcAft>
                <a:spcPts val="0"/>
              </a:spcAft>
              <a:buNone/>
            </a:pPr>
            <a:r>
              <a:t/>
            </a:r>
            <a:endParaRPr b="1" sz="1900">
              <a:solidFill>
                <a:srgbClr val="404040"/>
              </a:solidFill>
              <a:latin typeface="Roboto"/>
              <a:ea typeface="Roboto"/>
              <a:cs typeface="Roboto"/>
              <a:sym typeface="Roboto"/>
            </a:endParaRPr>
          </a:p>
          <a:p>
            <a:pPr indent="0" lvl="0" marL="0" rtl="0" algn="l">
              <a:spcBef>
                <a:spcPts val="1200"/>
              </a:spcBef>
              <a:spcAft>
                <a:spcPts val="200"/>
              </a:spcAft>
              <a:buNone/>
            </a:pPr>
            <a:r>
              <a:t/>
            </a:r>
            <a:endParaRPr/>
          </a:p>
        </p:txBody>
      </p:sp>
      <p:pic>
        <p:nvPicPr>
          <p:cNvPr id="229" name="Google Shape;229;g330b2310348_0_124"/>
          <p:cNvPicPr preferRelativeResize="0"/>
          <p:nvPr/>
        </p:nvPicPr>
        <p:blipFill>
          <a:blip r:embed="rId3">
            <a:alphaModFix/>
          </a:blip>
          <a:stretch>
            <a:fillRect/>
          </a:stretch>
        </p:blipFill>
        <p:spPr>
          <a:xfrm>
            <a:off x="1066800" y="1563425"/>
            <a:ext cx="9320226" cy="451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30b2310348_0_77"/>
          <p:cNvSpPr txBox="1"/>
          <p:nvPr>
            <p:ph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400"/>
              </a:spcAft>
              <a:buClr>
                <a:schemeClr val="dk1"/>
              </a:buClr>
              <a:buSzPts val="990"/>
              <a:buFont typeface="Arial"/>
              <a:buNone/>
            </a:pPr>
            <a:r>
              <a:rPr b="1" lang="en-US">
                <a:solidFill>
                  <a:srgbClr val="404040"/>
                </a:solidFill>
                <a:latin typeface="Times New Roman"/>
                <a:ea typeface="Times New Roman"/>
                <a:cs typeface="Times New Roman"/>
                <a:sym typeface="Times New Roman"/>
              </a:rPr>
              <a:t>ALGORITHM EXPLANATION AND HYPERPARAMETERS..</a:t>
            </a:r>
            <a:endParaRPr/>
          </a:p>
        </p:txBody>
      </p:sp>
      <p:sp>
        <p:nvSpPr>
          <p:cNvPr id="236" name="Google Shape;236;g330b2310348_0_7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37" name="Google Shape;237;g330b2310348_0_77"/>
          <p:cNvPicPr preferRelativeResize="0"/>
          <p:nvPr/>
        </p:nvPicPr>
        <p:blipFill>
          <a:blip r:embed="rId3">
            <a:alphaModFix/>
          </a:blip>
          <a:stretch>
            <a:fillRect/>
          </a:stretch>
        </p:blipFill>
        <p:spPr>
          <a:xfrm>
            <a:off x="581025" y="1737400"/>
            <a:ext cx="11029950" cy="440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30b2310348_0_53"/>
          <p:cNvSpPr txBox="1"/>
          <p:nvPr>
            <p:ph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400"/>
              </a:spcAft>
              <a:buClr>
                <a:schemeClr val="dk1"/>
              </a:buClr>
              <a:buSzPts val="990"/>
              <a:buFont typeface="Arial"/>
              <a:buNone/>
            </a:pPr>
            <a:r>
              <a:rPr b="1" lang="en-US">
                <a:solidFill>
                  <a:srgbClr val="404040"/>
                </a:solidFill>
                <a:latin typeface="Times New Roman"/>
                <a:ea typeface="Times New Roman"/>
                <a:cs typeface="Times New Roman"/>
                <a:sym typeface="Times New Roman"/>
              </a:rPr>
              <a:t>ALGORITHM EXPLANATION AND HYPERPARAMETERS..</a:t>
            </a:r>
            <a:endParaRPr/>
          </a:p>
        </p:txBody>
      </p:sp>
      <p:sp>
        <p:nvSpPr>
          <p:cNvPr id="244" name="Google Shape;244;g330b2310348_0_53"/>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92500" lnSpcReduction="10000"/>
          </a:bodyPr>
          <a:lstStyle/>
          <a:p>
            <a:pPr indent="0" lvl="0" marL="0" rtl="0" algn="l">
              <a:lnSpc>
                <a:spcPct val="115000"/>
              </a:lnSpc>
              <a:spcBef>
                <a:spcPts val="1200"/>
              </a:spcBef>
              <a:spcAft>
                <a:spcPts val="0"/>
              </a:spcAft>
              <a:buClr>
                <a:schemeClr val="dk1"/>
              </a:buClr>
              <a:buSzPct val="55000"/>
              <a:buFont typeface="Arial"/>
              <a:buNone/>
            </a:pPr>
            <a:r>
              <a:rPr b="1" lang="en-US">
                <a:solidFill>
                  <a:schemeClr val="dk1"/>
                </a:solidFill>
              </a:rPr>
              <a:t>GRU Model:</a:t>
            </a:r>
            <a:endParaRPr b="1">
              <a:solidFill>
                <a:schemeClr val="dk1"/>
              </a:solidFill>
            </a:endParaRPr>
          </a:p>
          <a:p>
            <a:pPr indent="-346075" lvl="0" marL="457200" rtl="0" algn="l">
              <a:lnSpc>
                <a:spcPct val="115000"/>
              </a:lnSpc>
              <a:spcBef>
                <a:spcPts val="1200"/>
              </a:spcBef>
              <a:spcAft>
                <a:spcPts val="0"/>
              </a:spcAft>
              <a:buClr>
                <a:schemeClr val="dk1"/>
              </a:buClr>
              <a:buSzPct val="100000"/>
              <a:buFont typeface="Calibri"/>
              <a:buChar char="●"/>
            </a:pPr>
            <a:r>
              <a:rPr b="1" lang="en-US">
                <a:solidFill>
                  <a:schemeClr val="dk1"/>
                </a:solidFill>
              </a:rPr>
              <a:t>Architecture:</a:t>
            </a:r>
            <a:endParaRPr b="1">
              <a:solidFill>
                <a:schemeClr val="dk1"/>
              </a:solidFill>
            </a:endParaRPr>
          </a:p>
          <a:p>
            <a:pPr indent="-346075" lvl="1" marL="914400" rtl="0" algn="l">
              <a:lnSpc>
                <a:spcPct val="115000"/>
              </a:lnSpc>
              <a:spcBef>
                <a:spcPts val="0"/>
              </a:spcBef>
              <a:spcAft>
                <a:spcPts val="0"/>
              </a:spcAft>
              <a:buClr>
                <a:schemeClr val="dk1"/>
              </a:buClr>
              <a:buSzPct val="100000"/>
              <a:buFont typeface="Calibri"/>
              <a:buChar char="○"/>
            </a:pPr>
            <a:r>
              <a:rPr lang="en-US" sz="2000">
                <a:solidFill>
                  <a:schemeClr val="dk1"/>
                </a:solidFill>
              </a:rPr>
              <a:t>GRU is employed to analyze sequential dependencies in the extracted features, making it useful for identifying temporal patterns. Since CNNs extract spatial features, GRUs complement this by capturing dependencies between extracted features across different spatial locations.</a:t>
            </a:r>
            <a:endParaRPr sz="2000">
              <a:solidFill>
                <a:schemeClr val="dk1"/>
              </a:solidFill>
            </a:endParaRPr>
          </a:p>
          <a:p>
            <a:pPr indent="-346075" lvl="0" marL="457200" rtl="0" algn="l">
              <a:lnSpc>
                <a:spcPct val="115000"/>
              </a:lnSpc>
              <a:spcBef>
                <a:spcPts val="0"/>
              </a:spcBef>
              <a:spcAft>
                <a:spcPts val="0"/>
              </a:spcAft>
              <a:buClr>
                <a:schemeClr val="dk1"/>
              </a:buClr>
              <a:buSzPct val="100000"/>
              <a:buFont typeface="Calibri"/>
              <a:buChar char="●"/>
            </a:pPr>
            <a:r>
              <a:rPr b="1" lang="en-US">
                <a:solidFill>
                  <a:schemeClr val="dk1"/>
                </a:solidFill>
              </a:rPr>
              <a:t>Hyperparameters:</a:t>
            </a:r>
            <a:endParaRPr b="1">
              <a:solidFill>
                <a:schemeClr val="dk1"/>
              </a:solidFill>
            </a:endParaRPr>
          </a:p>
          <a:p>
            <a:pPr indent="-346075" lvl="1" marL="914400" rtl="0" algn="l">
              <a:lnSpc>
                <a:spcPct val="115000"/>
              </a:lnSpc>
              <a:spcBef>
                <a:spcPts val="0"/>
              </a:spcBef>
              <a:spcAft>
                <a:spcPts val="0"/>
              </a:spcAft>
              <a:buClr>
                <a:schemeClr val="dk1"/>
              </a:buClr>
              <a:buSzPct val="100000"/>
              <a:buFont typeface="Calibri"/>
              <a:buChar char="○"/>
            </a:pPr>
            <a:r>
              <a:rPr lang="en-US" sz="2000">
                <a:solidFill>
                  <a:schemeClr val="dk1"/>
                </a:solidFill>
              </a:rPr>
              <a:t>Optimizer: Adam</a:t>
            </a:r>
            <a:endParaRPr sz="2000">
              <a:solidFill>
                <a:schemeClr val="dk1"/>
              </a:solidFill>
            </a:endParaRPr>
          </a:p>
          <a:p>
            <a:pPr indent="-346075" lvl="1" marL="914400" rtl="0" algn="l">
              <a:lnSpc>
                <a:spcPct val="115000"/>
              </a:lnSpc>
              <a:spcBef>
                <a:spcPts val="0"/>
              </a:spcBef>
              <a:spcAft>
                <a:spcPts val="0"/>
              </a:spcAft>
              <a:buClr>
                <a:schemeClr val="dk1"/>
              </a:buClr>
              <a:buSzPct val="100000"/>
              <a:buFont typeface="Calibri"/>
              <a:buChar char="○"/>
            </a:pPr>
            <a:r>
              <a:rPr lang="en-US" sz="2000">
                <a:solidFill>
                  <a:schemeClr val="dk1"/>
                </a:solidFill>
              </a:rPr>
              <a:t>Learning Rate: 0.0005</a:t>
            </a:r>
            <a:endParaRPr sz="2000">
              <a:solidFill>
                <a:schemeClr val="dk1"/>
              </a:solidFill>
            </a:endParaRPr>
          </a:p>
          <a:p>
            <a:pPr indent="-346075" lvl="1" marL="914400" rtl="0" algn="l">
              <a:lnSpc>
                <a:spcPct val="115000"/>
              </a:lnSpc>
              <a:spcBef>
                <a:spcPts val="0"/>
              </a:spcBef>
              <a:spcAft>
                <a:spcPts val="0"/>
              </a:spcAft>
              <a:buClr>
                <a:schemeClr val="dk1"/>
              </a:buClr>
              <a:buSzPct val="100000"/>
              <a:buFont typeface="Calibri"/>
              <a:buChar char="○"/>
            </a:pPr>
            <a:r>
              <a:rPr lang="en-US" sz="2000">
                <a:solidFill>
                  <a:schemeClr val="dk1"/>
                </a:solidFill>
              </a:rPr>
              <a:t>Number of GRU units: 64</a:t>
            </a:r>
            <a:endParaRPr sz="2000">
              <a:solidFill>
                <a:schemeClr val="dk1"/>
              </a:solidFill>
            </a:endParaRPr>
          </a:p>
          <a:p>
            <a:pPr indent="-346075" lvl="1" marL="914400" rtl="0" algn="l">
              <a:lnSpc>
                <a:spcPct val="115000"/>
              </a:lnSpc>
              <a:spcBef>
                <a:spcPts val="0"/>
              </a:spcBef>
              <a:spcAft>
                <a:spcPts val="0"/>
              </a:spcAft>
              <a:buClr>
                <a:schemeClr val="dk1"/>
              </a:buClr>
              <a:buSzPct val="100000"/>
              <a:buFont typeface="Calibri"/>
              <a:buChar char="○"/>
            </a:pPr>
            <a:r>
              <a:rPr lang="en-US" sz="2000">
                <a:solidFill>
                  <a:schemeClr val="dk1"/>
                </a:solidFill>
              </a:rPr>
              <a:t>Batch Size: 32</a:t>
            </a:r>
            <a:endParaRPr sz="2000">
              <a:solidFill>
                <a:schemeClr val="dk1"/>
              </a:solidFill>
            </a:endParaRPr>
          </a:p>
          <a:p>
            <a:pPr indent="-346075" lvl="1" marL="914400" rtl="0" algn="l">
              <a:lnSpc>
                <a:spcPct val="115000"/>
              </a:lnSpc>
              <a:spcBef>
                <a:spcPts val="0"/>
              </a:spcBef>
              <a:spcAft>
                <a:spcPts val="0"/>
              </a:spcAft>
              <a:buClr>
                <a:schemeClr val="dk1"/>
              </a:buClr>
              <a:buSzPct val="100000"/>
              <a:buFont typeface="Calibri"/>
              <a:buChar char="○"/>
            </a:pPr>
            <a:r>
              <a:rPr lang="en-US" sz="2000">
                <a:solidFill>
                  <a:schemeClr val="dk1"/>
                </a:solidFill>
              </a:rPr>
              <a:t>Loss Function: Categorical </a:t>
            </a:r>
            <a:r>
              <a:rPr lang="en-US" sz="2000">
                <a:solidFill>
                  <a:schemeClr val="dk1"/>
                </a:solidFill>
              </a:rPr>
              <a:t>Cross Entropy</a:t>
            </a:r>
            <a:endParaRPr sz="2000">
              <a:solidFill>
                <a:schemeClr val="dk1"/>
              </a:solidFill>
            </a:endParaRPr>
          </a:p>
          <a:p>
            <a:pPr indent="0" lvl="0" marL="0" rtl="0" algn="l">
              <a:spcBef>
                <a:spcPts val="1200"/>
              </a:spcBef>
              <a:spcAft>
                <a:spcPts val="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30b2310348_0_70"/>
          <p:cNvSpPr txBox="1"/>
          <p:nvPr>
            <p:ph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400"/>
              </a:spcAft>
              <a:buClr>
                <a:schemeClr val="dk1"/>
              </a:buClr>
              <a:buSzPts val="990"/>
              <a:buFont typeface="Arial"/>
              <a:buNone/>
            </a:pPr>
            <a:r>
              <a:rPr b="1" lang="en-US">
                <a:solidFill>
                  <a:srgbClr val="404040"/>
                </a:solidFill>
                <a:latin typeface="Times New Roman"/>
                <a:ea typeface="Times New Roman"/>
                <a:cs typeface="Times New Roman"/>
                <a:sym typeface="Times New Roman"/>
              </a:rPr>
              <a:t>ALGORITHM EXPLANATION AND HYPERPARAMETERS..</a:t>
            </a:r>
            <a:endParaRPr/>
          </a:p>
        </p:txBody>
      </p:sp>
      <p:sp>
        <p:nvSpPr>
          <p:cNvPr id="251" name="Google Shape;251;g330b2310348_0_7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52" name="Google Shape;252;g330b2310348_0_70"/>
          <p:cNvPicPr preferRelativeResize="0"/>
          <p:nvPr/>
        </p:nvPicPr>
        <p:blipFill>
          <a:blip r:embed="rId3">
            <a:alphaModFix/>
          </a:blip>
          <a:stretch>
            <a:fillRect/>
          </a:stretch>
        </p:blipFill>
        <p:spPr>
          <a:xfrm>
            <a:off x="800450" y="1629900"/>
            <a:ext cx="10355224" cy="47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30b2310348_0_131"/>
          <p:cNvSpPr txBox="1"/>
          <p:nvPr>
            <p:ph idx="4294967295"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400"/>
              </a:spcAft>
              <a:buNone/>
            </a:pPr>
            <a:r>
              <a:rPr b="1" lang="en-US">
                <a:solidFill>
                  <a:srgbClr val="404040"/>
                </a:solidFill>
                <a:latin typeface="Times New Roman"/>
                <a:ea typeface="Times New Roman"/>
                <a:cs typeface="Times New Roman"/>
                <a:sym typeface="Times New Roman"/>
              </a:rPr>
              <a:t>ALGORITHM EXPLANATION AND HYPERPARAMETERS..</a:t>
            </a:r>
            <a:endParaRPr/>
          </a:p>
        </p:txBody>
      </p:sp>
      <p:pic>
        <p:nvPicPr>
          <p:cNvPr id="259" name="Google Shape;259;g330b2310348_0_131"/>
          <p:cNvPicPr preferRelativeResize="0"/>
          <p:nvPr/>
        </p:nvPicPr>
        <p:blipFill>
          <a:blip r:embed="rId3">
            <a:alphaModFix/>
          </a:blip>
          <a:stretch>
            <a:fillRect/>
          </a:stretch>
        </p:blipFill>
        <p:spPr>
          <a:xfrm>
            <a:off x="942900" y="1737400"/>
            <a:ext cx="10212775" cy="4537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30b2310348_0_109"/>
          <p:cNvSpPr txBox="1"/>
          <p:nvPr>
            <p:ph idx="4294967295" type="title"/>
          </p:nvPr>
        </p:nvSpPr>
        <p:spPr>
          <a:xfrm>
            <a:off x="1066805" y="108025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0"/>
              </a:spcAft>
              <a:buNone/>
            </a:pPr>
            <a:r>
              <a:rPr b="1" lang="en-US">
                <a:solidFill>
                  <a:srgbClr val="404040"/>
                </a:solidFill>
                <a:latin typeface="Times New Roman"/>
                <a:ea typeface="Times New Roman"/>
                <a:cs typeface="Times New Roman"/>
                <a:sym typeface="Times New Roman"/>
              </a:rPr>
              <a:t>ALGORITHM EXPLANATION AND HYPERPARAMETERS..</a:t>
            </a:r>
            <a:endParaRPr b="1">
              <a:solidFill>
                <a:srgbClr val="404040"/>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266" name="Google Shape;266;g330b2310348_0_109"/>
          <p:cNvSpPr txBox="1"/>
          <p:nvPr>
            <p:ph idx="4294967295" type="body"/>
          </p:nvPr>
        </p:nvSpPr>
        <p:spPr>
          <a:xfrm>
            <a:off x="1066800" y="1784673"/>
            <a:ext cx="10058400" cy="4720500"/>
          </a:xfrm>
          <a:prstGeom prst="rect">
            <a:avLst/>
          </a:prstGeom>
        </p:spPr>
        <p:txBody>
          <a:bodyPr anchorCtr="0" anchor="t" bIns="45700" lIns="0" spcFirstLastPara="1" rIns="0" wrap="square" tIns="45700">
            <a:noAutofit/>
          </a:bodyPr>
          <a:lstStyle/>
          <a:p>
            <a:pPr indent="-355600" lvl="1" marL="914400" rtl="0" algn="l">
              <a:lnSpc>
                <a:spcPct val="115000"/>
              </a:lnSpc>
              <a:spcBef>
                <a:spcPts val="1200"/>
              </a:spcBef>
              <a:spcAft>
                <a:spcPts val="0"/>
              </a:spcAft>
              <a:buClr>
                <a:schemeClr val="dk1"/>
              </a:buClr>
              <a:buSzPts val="2000"/>
              <a:buFont typeface="Calibri"/>
              <a:buChar char="○"/>
            </a:pPr>
            <a:r>
              <a:t/>
            </a:r>
            <a:endParaRPr sz="2000">
              <a:solidFill>
                <a:schemeClr val="dk1"/>
              </a:solidFill>
            </a:endParaRPr>
          </a:p>
          <a:p>
            <a:pPr indent="0" lvl="0" marL="457200" rtl="0" algn="l">
              <a:lnSpc>
                <a:spcPct val="115000"/>
              </a:lnSpc>
              <a:spcBef>
                <a:spcPts val="1200"/>
              </a:spcBef>
              <a:spcAft>
                <a:spcPts val="0"/>
              </a:spcAft>
              <a:buNone/>
            </a:pPr>
            <a:r>
              <a:t/>
            </a:r>
            <a:endParaRPr b="1" sz="1900">
              <a:solidFill>
                <a:srgbClr val="404040"/>
              </a:solidFill>
              <a:latin typeface="Roboto"/>
              <a:ea typeface="Roboto"/>
              <a:cs typeface="Roboto"/>
              <a:sym typeface="Roboto"/>
            </a:endParaRPr>
          </a:p>
          <a:p>
            <a:pPr indent="0" lvl="0" marL="0" rtl="0" algn="l">
              <a:spcBef>
                <a:spcPts val="1200"/>
              </a:spcBef>
              <a:spcAft>
                <a:spcPts val="200"/>
              </a:spcAft>
              <a:buNone/>
            </a:pPr>
            <a:r>
              <a:t/>
            </a:r>
            <a:endParaRPr/>
          </a:p>
        </p:txBody>
      </p:sp>
      <p:pic>
        <p:nvPicPr>
          <p:cNvPr id="267" name="Google Shape;267;g330b2310348_0_109"/>
          <p:cNvPicPr preferRelativeResize="0"/>
          <p:nvPr/>
        </p:nvPicPr>
        <p:blipFill>
          <a:blip r:embed="rId3">
            <a:alphaModFix/>
          </a:blip>
          <a:stretch>
            <a:fillRect/>
          </a:stretch>
        </p:blipFill>
        <p:spPr>
          <a:xfrm>
            <a:off x="1333500" y="1724025"/>
            <a:ext cx="9525000" cy="3409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30b2310348_0_85"/>
          <p:cNvSpPr txBox="1"/>
          <p:nvPr>
            <p:ph idx="4294967295" type="title"/>
          </p:nvPr>
        </p:nvSpPr>
        <p:spPr>
          <a:xfrm>
            <a:off x="1177975" y="480351"/>
            <a:ext cx="10058400" cy="1177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4200">
                <a:latin typeface="Times New Roman"/>
                <a:ea typeface="Times New Roman"/>
                <a:cs typeface="Times New Roman"/>
                <a:sym typeface="Times New Roman"/>
              </a:rPr>
              <a:t>PERFORMANCE METRICS</a:t>
            </a:r>
            <a:endParaRPr b="1" sz="4200">
              <a:latin typeface="Times New Roman"/>
              <a:ea typeface="Times New Roman"/>
              <a:cs typeface="Times New Roman"/>
              <a:sym typeface="Times New Roman"/>
            </a:endParaRPr>
          </a:p>
        </p:txBody>
      </p:sp>
      <p:pic>
        <p:nvPicPr>
          <p:cNvPr id="274" name="Google Shape;274;g330b2310348_0_85"/>
          <p:cNvPicPr preferRelativeResize="0"/>
          <p:nvPr/>
        </p:nvPicPr>
        <p:blipFill>
          <a:blip r:embed="rId3">
            <a:alphaModFix/>
          </a:blip>
          <a:stretch>
            <a:fillRect/>
          </a:stretch>
        </p:blipFill>
        <p:spPr>
          <a:xfrm>
            <a:off x="1177975" y="1894600"/>
            <a:ext cx="8432750" cy="415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330b2310348_0_92"/>
          <p:cNvPicPr preferRelativeResize="0"/>
          <p:nvPr/>
        </p:nvPicPr>
        <p:blipFill>
          <a:blip r:embed="rId3">
            <a:alphaModFix/>
          </a:blip>
          <a:stretch>
            <a:fillRect/>
          </a:stretch>
        </p:blipFill>
        <p:spPr>
          <a:xfrm>
            <a:off x="640800" y="457650"/>
            <a:ext cx="9029700" cy="2524125"/>
          </a:xfrm>
          <a:prstGeom prst="rect">
            <a:avLst/>
          </a:prstGeom>
          <a:noFill/>
          <a:ln>
            <a:noFill/>
          </a:ln>
        </p:spPr>
      </p:pic>
      <p:pic>
        <p:nvPicPr>
          <p:cNvPr id="281" name="Google Shape;281;g330b2310348_0_92"/>
          <p:cNvPicPr preferRelativeResize="0"/>
          <p:nvPr/>
        </p:nvPicPr>
        <p:blipFill>
          <a:blip r:embed="rId4">
            <a:alphaModFix/>
          </a:blip>
          <a:stretch>
            <a:fillRect/>
          </a:stretch>
        </p:blipFill>
        <p:spPr>
          <a:xfrm>
            <a:off x="640800" y="3113825"/>
            <a:ext cx="7639050" cy="260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g330b2310348_0_98"/>
          <p:cNvPicPr preferRelativeResize="0"/>
          <p:nvPr/>
        </p:nvPicPr>
        <p:blipFill>
          <a:blip r:embed="rId3">
            <a:alphaModFix/>
          </a:blip>
          <a:stretch>
            <a:fillRect/>
          </a:stretch>
        </p:blipFill>
        <p:spPr>
          <a:xfrm>
            <a:off x="742550" y="315200"/>
            <a:ext cx="6010275" cy="2409825"/>
          </a:xfrm>
          <a:prstGeom prst="rect">
            <a:avLst/>
          </a:prstGeom>
          <a:noFill/>
          <a:ln>
            <a:noFill/>
          </a:ln>
        </p:spPr>
      </p:pic>
      <p:pic>
        <p:nvPicPr>
          <p:cNvPr id="288" name="Google Shape;288;g330b2310348_0_98"/>
          <p:cNvPicPr preferRelativeResize="0"/>
          <p:nvPr/>
        </p:nvPicPr>
        <p:blipFill>
          <a:blip r:embed="rId4">
            <a:alphaModFix/>
          </a:blip>
          <a:stretch>
            <a:fillRect/>
          </a:stretch>
        </p:blipFill>
        <p:spPr>
          <a:xfrm>
            <a:off x="742550" y="2958825"/>
            <a:ext cx="672465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330b2310348_0_104"/>
          <p:cNvPicPr preferRelativeResize="0"/>
          <p:nvPr/>
        </p:nvPicPr>
        <p:blipFill>
          <a:blip r:embed="rId3">
            <a:alphaModFix/>
          </a:blip>
          <a:stretch>
            <a:fillRect/>
          </a:stretch>
        </p:blipFill>
        <p:spPr>
          <a:xfrm>
            <a:off x="152400" y="152400"/>
            <a:ext cx="9201150" cy="409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Introduction</a:t>
            </a:r>
            <a:endParaRPr b="1" sz="3200">
              <a:solidFill>
                <a:srgbClr val="595959"/>
              </a:solidFill>
              <a:latin typeface="Times New Roman"/>
              <a:ea typeface="Times New Roman"/>
              <a:cs typeface="Times New Roman"/>
              <a:sym typeface="Times New Roman"/>
            </a:endParaRPr>
          </a:p>
        </p:txBody>
      </p:sp>
      <p:sp>
        <p:nvSpPr>
          <p:cNvPr id="120" name="Google Shape;120;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Font typeface="Noto Sans Symbols"/>
              <a:buChar char="⮚"/>
            </a:pPr>
            <a:r>
              <a:rPr lang="en-US">
                <a:latin typeface="Times New Roman"/>
                <a:ea typeface="Times New Roman"/>
                <a:cs typeface="Times New Roman"/>
                <a:sym typeface="Times New Roman"/>
              </a:rPr>
              <a:t>Diabetic R</a:t>
            </a:r>
            <a:r>
              <a:rPr lang="en-US">
                <a:solidFill>
                  <a:srgbClr val="595959"/>
                </a:solidFill>
                <a:latin typeface="Times New Roman"/>
                <a:ea typeface="Times New Roman"/>
                <a:cs typeface="Times New Roman"/>
                <a:sym typeface="Times New Roman"/>
              </a:rPr>
              <a:t>etinopa</a:t>
            </a:r>
            <a:r>
              <a:rPr lang="en-US">
                <a:latin typeface="Times New Roman"/>
                <a:ea typeface="Times New Roman"/>
                <a:cs typeface="Times New Roman"/>
                <a:sym typeface="Times New Roman"/>
              </a:rPr>
              <a:t>thy (DR) is a serious complication of diabetes that can lead to vision loss if left untreated. </a:t>
            </a:r>
            <a:endParaRPr/>
          </a:p>
          <a:p>
            <a:pPr indent="-127000" lvl="0" marL="91440" rtl="0" algn="just">
              <a:lnSpc>
                <a:spcPct val="9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Early detection and timely intervention are crucial for preventing severe outcomes. Advances in deep learning, particularly Convolutional Neural Networks (CNNs), have enabled effective analysis of retinal images for predicting disease severity. </a:t>
            </a:r>
            <a:endParaRPr/>
          </a:p>
          <a:p>
            <a:pPr indent="-127000" lvl="0" marL="91440" rtl="0" algn="just">
              <a:lnSpc>
                <a:spcPct val="9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In addition to CNNs, Graph Neural Networks (GNNs) are being explored to enhance feature extraction and improve the accuracy of DR severity predictions, leveraging relationships within retinal image data.</a:t>
            </a:r>
            <a:endParaRPr b="1">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30b2310348_0_6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UI DESIGN</a:t>
            </a:r>
            <a:endParaRPr b="1">
              <a:latin typeface="Times New Roman"/>
              <a:ea typeface="Times New Roman"/>
              <a:cs typeface="Times New Roman"/>
              <a:sym typeface="Times New Roman"/>
            </a:endParaRPr>
          </a:p>
        </p:txBody>
      </p:sp>
      <p:sp>
        <p:nvSpPr>
          <p:cNvPr id="301" name="Google Shape;301;g330b2310348_0_6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1900">
                <a:solidFill>
                  <a:schemeClr val="dk1"/>
                </a:solidFill>
              </a:rPr>
              <a:t>Screens in the Application</a:t>
            </a:r>
            <a:endParaRPr b="1" sz="1900">
              <a:solidFill>
                <a:schemeClr val="dk1"/>
              </a:solidFill>
            </a:endParaRPr>
          </a:p>
          <a:p>
            <a:pPr indent="-349250" lvl="0" marL="457200" rtl="0" algn="l">
              <a:lnSpc>
                <a:spcPct val="115000"/>
              </a:lnSpc>
              <a:spcBef>
                <a:spcPts val="1200"/>
              </a:spcBef>
              <a:spcAft>
                <a:spcPts val="0"/>
              </a:spcAft>
              <a:buClr>
                <a:schemeClr val="dk1"/>
              </a:buClr>
              <a:buSzPts val="1900"/>
              <a:buFont typeface="Arial"/>
              <a:buAutoNum type="arabicPeriod"/>
            </a:pPr>
            <a:r>
              <a:rPr b="1" lang="en-US" sz="1900">
                <a:solidFill>
                  <a:schemeClr val="dk1"/>
                </a:solidFill>
              </a:rPr>
              <a:t>Home Screen</a:t>
            </a:r>
            <a:r>
              <a:rPr lang="en-US" sz="1900">
                <a:solidFill>
                  <a:schemeClr val="dk1"/>
                </a:solidFill>
              </a:rPr>
              <a:t>: Overview of diabetic retinopathy detection.</a:t>
            </a:r>
            <a:endParaRPr sz="1900">
              <a:solidFill>
                <a:schemeClr val="dk1"/>
              </a:solidFill>
            </a:endParaRPr>
          </a:p>
          <a:p>
            <a:pPr indent="-349250" lvl="0" marL="457200" rtl="0" algn="l">
              <a:lnSpc>
                <a:spcPct val="115000"/>
              </a:lnSpc>
              <a:spcBef>
                <a:spcPts val="0"/>
              </a:spcBef>
              <a:spcAft>
                <a:spcPts val="0"/>
              </a:spcAft>
              <a:buClr>
                <a:schemeClr val="dk1"/>
              </a:buClr>
              <a:buSzPts val="1900"/>
              <a:buFont typeface="Arial"/>
              <a:buAutoNum type="arabicPeriod"/>
            </a:pPr>
            <a:r>
              <a:rPr b="1" lang="en-US" sz="1900">
                <a:solidFill>
                  <a:schemeClr val="dk1"/>
                </a:solidFill>
              </a:rPr>
              <a:t>Image Upload</a:t>
            </a:r>
            <a:r>
              <a:rPr lang="en-US" sz="1900">
                <a:solidFill>
                  <a:schemeClr val="dk1"/>
                </a:solidFill>
              </a:rPr>
              <a:t>: Upload retinal images for diagnosis.</a:t>
            </a:r>
            <a:endParaRPr sz="1900">
              <a:solidFill>
                <a:schemeClr val="dk1"/>
              </a:solidFill>
            </a:endParaRPr>
          </a:p>
          <a:p>
            <a:pPr indent="-349250" lvl="0" marL="457200" rtl="0" algn="l">
              <a:lnSpc>
                <a:spcPct val="115000"/>
              </a:lnSpc>
              <a:spcBef>
                <a:spcPts val="0"/>
              </a:spcBef>
              <a:spcAft>
                <a:spcPts val="0"/>
              </a:spcAft>
              <a:buClr>
                <a:schemeClr val="dk1"/>
              </a:buClr>
              <a:buSzPts val="1900"/>
              <a:buFont typeface="Arial"/>
              <a:buAutoNum type="arabicPeriod"/>
            </a:pPr>
            <a:r>
              <a:rPr b="1" lang="en-US" sz="1900">
                <a:solidFill>
                  <a:schemeClr val="dk1"/>
                </a:solidFill>
              </a:rPr>
              <a:t>Diagnosis Result</a:t>
            </a:r>
            <a:r>
              <a:rPr lang="en-US" sz="1900">
                <a:solidFill>
                  <a:schemeClr val="dk1"/>
                </a:solidFill>
              </a:rPr>
              <a:t>: Model prediction output with confidence scores.</a:t>
            </a:r>
            <a:endParaRPr sz="1900">
              <a:solidFill>
                <a:schemeClr val="dk1"/>
              </a:solidFill>
            </a:endParaRPr>
          </a:p>
          <a:p>
            <a:pPr indent="-349250" lvl="0" marL="457200" rtl="0" algn="l">
              <a:lnSpc>
                <a:spcPct val="115000"/>
              </a:lnSpc>
              <a:spcBef>
                <a:spcPts val="0"/>
              </a:spcBef>
              <a:spcAft>
                <a:spcPts val="0"/>
              </a:spcAft>
              <a:buClr>
                <a:schemeClr val="dk1"/>
              </a:buClr>
              <a:buSzPts val="1900"/>
              <a:buFont typeface="Arial"/>
              <a:buAutoNum type="arabicPeriod"/>
            </a:pPr>
            <a:r>
              <a:rPr b="1" lang="en-US" sz="1900">
                <a:solidFill>
                  <a:schemeClr val="dk1"/>
                </a:solidFill>
              </a:rPr>
              <a:t>Patient History</a:t>
            </a:r>
            <a:r>
              <a:rPr lang="en-US" sz="1900">
                <a:solidFill>
                  <a:schemeClr val="dk1"/>
                </a:solidFill>
              </a:rPr>
              <a:t>: Store and view past diagnoses.</a:t>
            </a:r>
            <a:endParaRPr sz="1900">
              <a:solidFill>
                <a:schemeClr val="dk1"/>
              </a:solidFill>
            </a:endParaRPr>
          </a:p>
          <a:p>
            <a:pPr indent="-349250" lvl="0" marL="457200" rtl="0" algn="l">
              <a:lnSpc>
                <a:spcPct val="115000"/>
              </a:lnSpc>
              <a:spcBef>
                <a:spcPts val="0"/>
              </a:spcBef>
              <a:spcAft>
                <a:spcPts val="0"/>
              </a:spcAft>
              <a:buClr>
                <a:schemeClr val="dk1"/>
              </a:buClr>
              <a:buSzPts val="1900"/>
              <a:buFont typeface="Arial"/>
              <a:buAutoNum type="arabicPeriod"/>
            </a:pPr>
            <a:r>
              <a:rPr b="1" lang="en-US" sz="1900">
                <a:solidFill>
                  <a:schemeClr val="dk1"/>
                </a:solidFill>
              </a:rPr>
              <a:t>Doctor’s Recommendation</a:t>
            </a:r>
            <a:r>
              <a:rPr lang="en-US" sz="1900">
                <a:solidFill>
                  <a:schemeClr val="dk1"/>
                </a:solidFill>
              </a:rPr>
              <a:t>: Suggest treatment based on severity.</a:t>
            </a:r>
            <a:endParaRPr sz="1900">
              <a:solidFill>
                <a:schemeClr val="dk1"/>
              </a:solidFill>
            </a:endParaRPr>
          </a:p>
          <a:p>
            <a:pPr indent="0" lvl="0" marL="0" rtl="0" algn="l">
              <a:lnSpc>
                <a:spcPct val="115000"/>
              </a:lnSpc>
              <a:spcBef>
                <a:spcPts val="1200"/>
              </a:spcBef>
              <a:spcAft>
                <a:spcPts val="0"/>
              </a:spcAft>
              <a:buNone/>
            </a:pPr>
            <a:r>
              <a:rPr i="1" lang="en-US" sz="1900">
                <a:solidFill>
                  <a:schemeClr val="dk1"/>
                </a:solidFill>
              </a:rPr>
              <a:t>The wireframe should include simple layouts with buttons for image upload and displaying classification results.</a:t>
            </a:r>
            <a:endParaRPr i="1" sz="1900">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30b2310348_0_29"/>
          <p:cNvSpPr txBox="1"/>
          <p:nvPr>
            <p:ph type="title"/>
          </p:nvPr>
        </p:nvSpPr>
        <p:spPr>
          <a:xfrm>
            <a:off x="1097280" y="9785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0"/>
              </a:spcAft>
              <a:buClr>
                <a:schemeClr val="dk1"/>
              </a:buClr>
              <a:buSzPts val="990"/>
              <a:buFont typeface="Arial"/>
              <a:buNone/>
            </a:pPr>
            <a:r>
              <a:rPr b="1" lang="en-US">
                <a:solidFill>
                  <a:srgbClr val="404040"/>
                </a:solidFill>
                <a:latin typeface="Times New Roman"/>
                <a:ea typeface="Times New Roman"/>
                <a:cs typeface="Times New Roman"/>
                <a:sym typeface="Times New Roman"/>
              </a:rPr>
              <a:t>MODULE DIAGRAM</a:t>
            </a:r>
            <a:endParaRPr b="1">
              <a:solidFill>
                <a:srgbClr val="404040"/>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308" name="Google Shape;308;g330b2310348_0_29"/>
          <p:cNvSpPr txBox="1"/>
          <p:nvPr>
            <p:ph idx="1" type="body"/>
          </p:nvPr>
        </p:nvSpPr>
        <p:spPr>
          <a:xfrm>
            <a:off x="1097280" y="1886434"/>
            <a:ext cx="10058400" cy="4023300"/>
          </a:xfrm>
          <a:prstGeom prst="rect">
            <a:avLst/>
          </a:prstGeom>
        </p:spPr>
        <p:txBody>
          <a:bodyPr anchorCtr="0" anchor="t" bIns="45700" lIns="0" spcFirstLastPara="1" rIns="0" wrap="square" tIns="45700">
            <a:normAutofit fontScale="62500" lnSpcReduction="20000"/>
          </a:bodyPr>
          <a:lstStyle/>
          <a:p>
            <a:pPr indent="0" lvl="0" marL="0" rtl="0" algn="l">
              <a:lnSpc>
                <a:spcPct val="115000"/>
              </a:lnSpc>
              <a:spcBef>
                <a:spcPts val="900"/>
              </a:spcBef>
              <a:spcAft>
                <a:spcPts val="0"/>
              </a:spcAft>
              <a:buNone/>
            </a:pPr>
            <a:r>
              <a:rPr b="1" lang="en-US" sz="2602">
                <a:solidFill>
                  <a:schemeClr val="dk1"/>
                </a:solidFill>
              </a:rPr>
              <a:t>Dataset Preprocessing Module:</a:t>
            </a:r>
            <a:endParaRPr b="1" sz="2602">
              <a:solidFill>
                <a:schemeClr val="dk1"/>
              </a:solidFill>
            </a:endParaRPr>
          </a:p>
          <a:p>
            <a:pPr indent="-331901" lvl="0" marL="457200" rtl="0" algn="l">
              <a:lnSpc>
                <a:spcPct val="115000"/>
              </a:lnSpc>
              <a:spcBef>
                <a:spcPts val="1200"/>
              </a:spcBef>
              <a:spcAft>
                <a:spcPts val="0"/>
              </a:spcAft>
              <a:buClr>
                <a:schemeClr val="dk1"/>
              </a:buClr>
              <a:buSzPct val="100000"/>
              <a:buFont typeface="Calibri"/>
              <a:buChar char="●"/>
            </a:pPr>
            <a:r>
              <a:rPr lang="en-US" sz="2602">
                <a:solidFill>
                  <a:schemeClr val="dk1"/>
                </a:solidFill>
              </a:rPr>
              <a:t>Loads images, normalizes them, and splits into training, validation, and test sets.</a:t>
            </a:r>
            <a:endParaRPr sz="2602">
              <a:solidFill>
                <a:schemeClr val="dk1"/>
              </a:solidFill>
            </a:endParaRPr>
          </a:p>
          <a:p>
            <a:pPr indent="0" lvl="0" marL="0" rtl="0" algn="l">
              <a:lnSpc>
                <a:spcPct val="115000"/>
              </a:lnSpc>
              <a:spcBef>
                <a:spcPts val="1200"/>
              </a:spcBef>
              <a:spcAft>
                <a:spcPts val="0"/>
              </a:spcAft>
              <a:buNone/>
            </a:pPr>
            <a:r>
              <a:rPr b="1" lang="en-US" sz="2602">
                <a:solidFill>
                  <a:schemeClr val="dk1"/>
                </a:solidFill>
              </a:rPr>
              <a:t>Feature Extraction Module:</a:t>
            </a:r>
            <a:endParaRPr b="1" sz="2602">
              <a:solidFill>
                <a:schemeClr val="dk1"/>
              </a:solidFill>
            </a:endParaRPr>
          </a:p>
          <a:p>
            <a:pPr indent="-331901" lvl="0" marL="457200" rtl="0" algn="l">
              <a:lnSpc>
                <a:spcPct val="115000"/>
              </a:lnSpc>
              <a:spcBef>
                <a:spcPts val="1200"/>
              </a:spcBef>
              <a:spcAft>
                <a:spcPts val="0"/>
              </a:spcAft>
              <a:buClr>
                <a:schemeClr val="dk1"/>
              </a:buClr>
              <a:buSzPct val="100000"/>
              <a:buFont typeface="Calibri"/>
              <a:buChar char="●"/>
            </a:pPr>
            <a:r>
              <a:rPr lang="en-US" sz="2602">
                <a:solidFill>
                  <a:schemeClr val="dk1"/>
                </a:solidFill>
              </a:rPr>
              <a:t>CNN extracts spatial features.</a:t>
            </a:r>
            <a:endParaRPr sz="2602">
              <a:solidFill>
                <a:schemeClr val="dk1"/>
              </a:solidFill>
            </a:endParaRPr>
          </a:p>
          <a:p>
            <a:pPr indent="-331901" lvl="0" marL="457200" rtl="0" algn="l">
              <a:lnSpc>
                <a:spcPct val="115000"/>
              </a:lnSpc>
              <a:spcBef>
                <a:spcPts val="0"/>
              </a:spcBef>
              <a:spcAft>
                <a:spcPts val="0"/>
              </a:spcAft>
              <a:buClr>
                <a:schemeClr val="dk1"/>
              </a:buClr>
              <a:buSzPct val="100000"/>
              <a:buFont typeface="Calibri"/>
              <a:buChar char="●"/>
            </a:pPr>
            <a:r>
              <a:rPr lang="en-US" sz="2602">
                <a:solidFill>
                  <a:schemeClr val="dk1"/>
                </a:solidFill>
              </a:rPr>
              <a:t>GRU captures temporal patterns.</a:t>
            </a:r>
            <a:endParaRPr sz="2602">
              <a:solidFill>
                <a:schemeClr val="dk1"/>
              </a:solidFill>
            </a:endParaRPr>
          </a:p>
          <a:p>
            <a:pPr indent="0" lvl="0" marL="0" rtl="0" algn="l">
              <a:lnSpc>
                <a:spcPct val="115000"/>
              </a:lnSpc>
              <a:spcBef>
                <a:spcPts val="1200"/>
              </a:spcBef>
              <a:spcAft>
                <a:spcPts val="0"/>
              </a:spcAft>
              <a:buNone/>
            </a:pPr>
            <a:r>
              <a:rPr b="1" lang="en-US" sz="2602">
                <a:solidFill>
                  <a:schemeClr val="dk1"/>
                </a:solidFill>
              </a:rPr>
              <a:t>Classification Module:</a:t>
            </a:r>
            <a:endParaRPr b="1" sz="2602">
              <a:solidFill>
                <a:schemeClr val="dk1"/>
              </a:solidFill>
            </a:endParaRPr>
          </a:p>
          <a:p>
            <a:pPr indent="-331901" lvl="0" marL="457200" rtl="0" algn="l">
              <a:lnSpc>
                <a:spcPct val="115000"/>
              </a:lnSpc>
              <a:spcBef>
                <a:spcPts val="1200"/>
              </a:spcBef>
              <a:spcAft>
                <a:spcPts val="0"/>
              </a:spcAft>
              <a:buClr>
                <a:schemeClr val="dk1"/>
              </a:buClr>
              <a:buSzPct val="100000"/>
              <a:buFont typeface="Calibri"/>
              <a:buChar char="●"/>
            </a:pPr>
            <a:r>
              <a:rPr lang="en-US" sz="2602">
                <a:solidFill>
                  <a:schemeClr val="dk1"/>
                </a:solidFill>
              </a:rPr>
              <a:t>The model classifies images into No DR, Mild, Moderate, Severe, or Proliferative DR.</a:t>
            </a:r>
            <a:endParaRPr sz="2602">
              <a:solidFill>
                <a:schemeClr val="dk1"/>
              </a:solidFill>
            </a:endParaRPr>
          </a:p>
          <a:p>
            <a:pPr indent="0" lvl="0" marL="0" rtl="0" algn="l">
              <a:lnSpc>
                <a:spcPct val="115000"/>
              </a:lnSpc>
              <a:spcBef>
                <a:spcPts val="1200"/>
              </a:spcBef>
              <a:spcAft>
                <a:spcPts val="0"/>
              </a:spcAft>
              <a:buNone/>
            </a:pPr>
            <a:r>
              <a:rPr b="1" lang="en-US" sz="2602">
                <a:solidFill>
                  <a:schemeClr val="dk1"/>
                </a:solidFill>
              </a:rPr>
              <a:t>Deployment Module:</a:t>
            </a:r>
            <a:endParaRPr b="1" sz="2602">
              <a:solidFill>
                <a:schemeClr val="dk1"/>
              </a:solidFill>
            </a:endParaRPr>
          </a:p>
          <a:p>
            <a:pPr indent="-331901" lvl="0" marL="457200" rtl="0" algn="l">
              <a:lnSpc>
                <a:spcPct val="115000"/>
              </a:lnSpc>
              <a:spcBef>
                <a:spcPts val="1200"/>
              </a:spcBef>
              <a:spcAft>
                <a:spcPts val="0"/>
              </a:spcAft>
              <a:buClr>
                <a:schemeClr val="dk1"/>
              </a:buClr>
              <a:buSzPct val="100000"/>
              <a:buFont typeface="Calibri"/>
              <a:buChar char="●"/>
            </a:pPr>
            <a:r>
              <a:rPr lang="en-US" sz="2602">
                <a:solidFill>
                  <a:schemeClr val="dk1"/>
                </a:solidFill>
              </a:rPr>
              <a:t>Implements the trained model in a web-based UI or application.</a:t>
            </a:r>
            <a:endParaRPr sz="2602">
              <a:solidFill>
                <a:schemeClr val="dk1"/>
              </a:solidFill>
            </a:endParaRPr>
          </a:p>
          <a:p>
            <a:pPr indent="0" lvl="0" marL="914400" rtl="0" algn="l">
              <a:lnSpc>
                <a:spcPct val="115000"/>
              </a:lnSpc>
              <a:spcBef>
                <a:spcPts val="1200"/>
              </a:spcBef>
              <a:spcAft>
                <a:spcPts val="0"/>
              </a:spcAft>
              <a:buNone/>
            </a:pPr>
            <a:r>
              <a:t/>
            </a:r>
            <a:endParaRPr sz="1900">
              <a:solidFill>
                <a:srgbClr val="404040"/>
              </a:solidFill>
            </a:endParaRPr>
          </a:p>
          <a:p>
            <a:pPr indent="0" lvl="0" marL="0" rtl="0" algn="l">
              <a:spcBef>
                <a:spcPts val="1200"/>
              </a:spcBef>
              <a:spcAft>
                <a:spcPts val="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30b2310348_0_46"/>
          <p:cNvSpPr txBox="1"/>
          <p:nvPr>
            <p:ph type="title"/>
          </p:nvPr>
        </p:nvSpPr>
        <p:spPr>
          <a:xfrm>
            <a:off x="1097280" y="9785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150000"/>
              </a:lnSpc>
              <a:spcBef>
                <a:spcPts val="1400"/>
              </a:spcBef>
              <a:spcAft>
                <a:spcPts val="0"/>
              </a:spcAft>
              <a:buNone/>
            </a:pPr>
            <a:r>
              <a:rPr b="1" lang="en-US">
                <a:solidFill>
                  <a:srgbClr val="404040"/>
                </a:solidFill>
                <a:latin typeface="Times New Roman"/>
                <a:ea typeface="Times New Roman"/>
                <a:cs typeface="Times New Roman"/>
                <a:sym typeface="Times New Roman"/>
              </a:rPr>
              <a:t>MODULE DIAGRAM..</a:t>
            </a:r>
            <a:endParaRPr b="1">
              <a:solidFill>
                <a:srgbClr val="404040"/>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315" name="Google Shape;315;g330b2310348_0_46"/>
          <p:cNvSpPr txBox="1"/>
          <p:nvPr>
            <p:ph idx="1" type="body"/>
          </p:nvPr>
        </p:nvSpPr>
        <p:spPr>
          <a:xfrm>
            <a:off x="1097280" y="18864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316" name="Google Shape;316;g330b2310348_0_46"/>
          <p:cNvPicPr preferRelativeResize="0"/>
          <p:nvPr/>
        </p:nvPicPr>
        <p:blipFill>
          <a:blip r:embed="rId3">
            <a:alphaModFix/>
          </a:blip>
          <a:stretch>
            <a:fillRect/>
          </a:stretch>
        </p:blipFill>
        <p:spPr>
          <a:xfrm>
            <a:off x="152400" y="1724025"/>
            <a:ext cx="11799926" cy="4414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References</a:t>
            </a:r>
            <a:endParaRPr/>
          </a:p>
        </p:txBody>
      </p:sp>
      <p:sp>
        <p:nvSpPr>
          <p:cNvPr id="322" name="Google Shape;322;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t/>
            </a:r>
            <a:endParaRPr>
              <a:solidFill>
                <a:srgbClr val="FF0000"/>
              </a:solidFill>
            </a:endParaRPr>
          </a:p>
          <a:p>
            <a:pPr indent="-91440" lvl="0" marL="91440" rtl="0" algn="just">
              <a:lnSpc>
                <a:spcPct val="90000"/>
              </a:lnSpc>
              <a:spcBef>
                <a:spcPts val="1400"/>
              </a:spcBef>
              <a:spcAft>
                <a:spcPts val="0"/>
              </a:spcAft>
              <a:buSzPts val="1400"/>
              <a:buChar char=" "/>
            </a:pPr>
            <a:r>
              <a:rPr lang="en-US" sz="1400">
                <a:latin typeface="Times New Roman"/>
                <a:ea typeface="Times New Roman"/>
                <a:cs typeface="Times New Roman"/>
                <a:sym typeface="Times New Roman"/>
              </a:rPr>
              <a:t>1.Diabetic Retinopathy Detection Using VGG-NIN a Deep Learning Architecture ,April 10, 2020, ZUBAIR KHAN1 , FIAZ GUL KHAN , AHMAD KHAN , ZIA UR REHMAN, SAJID SHAH , SEHRISH QUMMAR ,FARMAN ALI  , AND SANGHEON PACK  , (Senior Member, IEEE), April 14, 2021</a:t>
            </a:r>
            <a:endParaRPr sz="1400">
              <a:latin typeface="Times New Roman"/>
              <a:ea typeface="Times New Roman"/>
              <a:cs typeface="Times New Roman"/>
              <a:sym typeface="Times New Roman"/>
            </a:endParaRPr>
          </a:p>
          <a:p>
            <a:pPr indent="-91440" lvl="0" marL="91440" rtl="0" algn="just">
              <a:lnSpc>
                <a:spcPct val="90000"/>
              </a:lnSpc>
              <a:spcBef>
                <a:spcPts val="1400"/>
              </a:spcBef>
              <a:spcAft>
                <a:spcPts val="0"/>
              </a:spcAft>
              <a:buSzPts val="1400"/>
              <a:buChar char=" "/>
            </a:pPr>
            <a:r>
              <a:rPr lang="en-US" sz="1400">
                <a:solidFill>
                  <a:srgbClr val="222222"/>
                </a:solidFill>
                <a:latin typeface="Times New Roman"/>
                <a:ea typeface="Times New Roman"/>
                <a:cs typeface="Times New Roman"/>
                <a:sym typeface="Times New Roman"/>
              </a:rPr>
              <a:t>2</a:t>
            </a:r>
            <a:r>
              <a:rPr b="0" i="0" lang="en-US" sz="1400">
                <a:solidFill>
                  <a:srgbClr val="222222"/>
                </a:solidFill>
                <a:latin typeface="Times New Roman"/>
                <a:ea typeface="Times New Roman"/>
                <a:cs typeface="Times New Roman"/>
                <a:sym typeface="Times New Roman"/>
              </a:rPr>
              <a:t>. </a:t>
            </a:r>
            <a:r>
              <a:rPr lang="en-US" sz="1400">
                <a:latin typeface="Times New Roman"/>
                <a:ea typeface="Times New Roman"/>
                <a:cs typeface="Times New Roman"/>
                <a:sym typeface="Times New Roman"/>
              </a:rPr>
              <a:t>Diabetic Retinopathy Detection Using Prognosis of Microaneurysm and Early Diagnosis System for Non-Proliferative Diabetic Retinopathy Based on Deep Learning Algorithms ,May 11, 2020 ,</a:t>
            </a:r>
            <a:r>
              <a:rPr b="1" lang="en-US" sz="1400">
                <a:latin typeface="Times New Roman"/>
                <a:ea typeface="Times New Roman"/>
                <a:cs typeface="Times New Roman"/>
                <a:sym typeface="Times New Roman"/>
              </a:rPr>
              <a:t> </a:t>
            </a:r>
            <a:r>
              <a:rPr lang="en-US" sz="1400">
                <a:latin typeface="Times New Roman"/>
                <a:ea typeface="Times New Roman"/>
                <a:cs typeface="Times New Roman"/>
                <a:sym typeface="Times New Roman"/>
              </a:rPr>
              <a:t>LIFENG QIAO , YING ZHU , AND HUI ZHOU .</a:t>
            </a:r>
            <a:endParaRPr/>
          </a:p>
          <a:p>
            <a:pPr indent="-91440" lvl="0" marL="91440" rtl="0" algn="just">
              <a:lnSpc>
                <a:spcPct val="90000"/>
              </a:lnSpc>
              <a:spcBef>
                <a:spcPts val="1400"/>
              </a:spcBef>
              <a:spcAft>
                <a:spcPts val="0"/>
              </a:spcAft>
              <a:buSzPts val="1400"/>
              <a:buChar char=" "/>
            </a:pPr>
            <a:r>
              <a:rPr lang="en-US" sz="1400">
                <a:latin typeface="Times New Roman"/>
                <a:ea typeface="Times New Roman"/>
                <a:cs typeface="Times New Roman"/>
                <a:sym typeface="Times New Roman"/>
              </a:rPr>
              <a:t>3. Diabetic Retinopathy Detection Using Prognosis of Microaneurysm and Early Diagnosis System for Non-Proliferative Diabetic Retinopathy Based on Deep Learning Algorithms ,May 2, 2020, LIFENG QIAO  , YING ZHU  , AND HUI ZHOU .</a:t>
            </a:r>
            <a:endParaRPr/>
          </a:p>
          <a:p>
            <a:pPr indent="-91440" lvl="0" marL="91440" rtl="0" algn="just">
              <a:lnSpc>
                <a:spcPct val="90000"/>
              </a:lnSpc>
              <a:spcBef>
                <a:spcPts val="1400"/>
              </a:spcBef>
              <a:spcAft>
                <a:spcPts val="0"/>
              </a:spcAft>
              <a:buSzPts val="1400"/>
              <a:buChar char=" "/>
            </a:pPr>
            <a:r>
              <a:rPr lang="en-US" sz="1400">
                <a:latin typeface="Times New Roman"/>
                <a:ea typeface="Times New Roman"/>
                <a:cs typeface="Times New Roman"/>
                <a:sym typeface="Times New Roman"/>
              </a:rPr>
              <a:t>4. Deep Learning in Automatic Diabetic Retinopathy Detection and Grading Systems: A Comprehensive Survey and Comparison of Methods 7 ,June 2024, ISRAA Y. ABUSHAWISH  , (Member, IEEE), SUDIPTA MODAK  , (Member, IEEE), ESAM ABDEL-RAHEEM  , (Senior Member, IEEE), SOLIMAN A. MAHMOUD , (Senior Member, IEEE), AND ABIR JAAFAR HUSSAIN  , (Senior Member, IEEE)</a:t>
            </a:r>
            <a:endParaRPr/>
          </a:p>
          <a:p>
            <a:pPr indent="0" lvl="0" marL="0" rtl="0" algn="just">
              <a:lnSpc>
                <a:spcPct val="90000"/>
              </a:lnSpc>
              <a:spcBef>
                <a:spcPts val="1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Calibri"/>
              <a:buNone/>
            </a:pPr>
            <a:r>
              <a:rPr b="1" lang="en-US" sz="3200">
                <a:solidFill>
                  <a:srgbClr val="595959"/>
                </a:solidFill>
              </a:rPr>
              <a:t>Motivation</a:t>
            </a:r>
            <a:endParaRPr b="1" sz="3200">
              <a:solidFill>
                <a:srgbClr val="595959"/>
              </a:solidFill>
            </a:endParaRPr>
          </a:p>
        </p:txBody>
      </p:sp>
      <p:sp>
        <p:nvSpPr>
          <p:cNvPr id="126" name="Google Shape;126;p4"/>
          <p:cNvSpPr txBox="1"/>
          <p:nvPr>
            <p:ph idx="1" type="body"/>
          </p:nvPr>
        </p:nvSpPr>
        <p:spPr>
          <a:xfrm>
            <a:off x="1097280" y="1694173"/>
            <a:ext cx="10157589" cy="2246769"/>
          </a:xfrm>
          <a:prstGeom prst="rect">
            <a:avLst/>
          </a:prstGeom>
          <a:noFill/>
          <a:ln>
            <a:noFill/>
          </a:ln>
        </p:spPr>
        <p:txBody>
          <a:bodyPr anchorCtr="0" anchor="ctr" bIns="45700" lIns="91425" spcFirstLastPara="1" rIns="91425" wrap="square" tIns="45700">
            <a:spAutoFit/>
          </a:bodyPr>
          <a:lstStyle/>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latin typeface="Times New Roman"/>
                <a:ea typeface="Times New Roman"/>
                <a:cs typeface="Times New Roman"/>
                <a:sym typeface="Times New Roman"/>
              </a:rPr>
              <a:t>Early Detection</a:t>
            </a:r>
            <a:r>
              <a:rPr b="0" i="0" lang="en-US" u="none" cap="none" strike="noStrike">
                <a:solidFill>
                  <a:srgbClr val="595959"/>
                </a:solidFill>
                <a:latin typeface="Times New Roman"/>
                <a:ea typeface="Times New Roman"/>
                <a:cs typeface="Times New Roman"/>
                <a:sym typeface="Times New Roman"/>
              </a:rPr>
              <a:t>: Helps identify Diabetic Retinopathy early to prevent vision loss.</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latin typeface="Times New Roman"/>
                <a:ea typeface="Times New Roman"/>
                <a:cs typeface="Times New Roman"/>
                <a:sym typeface="Times New Roman"/>
              </a:rPr>
              <a:t>Reduced Workload</a:t>
            </a:r>
            <a:r>
              <a:rPr b="0" i="0" lang="en-US" u="none" cap="none" strike="noStrike">
                <a:solidFill>
                  <a:srgbClr val="595959"/>
                </a:solidFill>
                <a:latin typeface="Times New Roman"/>
                <a:ea typeface="Times New Roman"/>
                <a:cs typeface="Times New Roman"/>
                <a:sym typeface="Times New Roman"/>
              </a:rPr>
              <a:t>: Eases the burden on doctors by automating diagnosis.</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latin typeface="Times New Roman"/>
                <a:ea typeface="Times New Roman"/>
                <a:cs typeface="Times New Roman"/>
                <a:sym typeface="Times New Roman"/>
              </a:rPr>
              <a:t>Access in Remote Areas</a:t>
            </a:r>
            <a:r>
              <a:rPr b="0" i="0" lang="en-US" u="none" cap="none" strike="noStrike">
                <a:solidFill>
                  <a:srgbClr val="595959"/>
                </a:solidFill>
                <a:latin typeface="Times New Roman"/>
                <a:ea typeface="Times New Roman"/>
                <a:cs typeface="Times New Roman"/>
                <a:sym typeface="Times New Roman"/>
              </a:rPr>
              <a:t>: Provides affordable diagnosis in underserved regions.</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latin typeface="Times New Roman"/>
                <a:ea typeface="Times New Roman"/>
                <a:cs typeface="Times New Roman"/>
                <a:sym typeface="Times New Roman"/>
              </a:rPr>
              <a:t>Improved Accuracy</a:t>
            </a:r>
            <a:r>
              <a:rPr b="0" i="0" lang="en-US" u="none" cap="none" strike="noStrike">
                <a:solidFill>
                  <a:srgbClr val="595959"/>
                </a:solidFill>
                <a:latin typeface="Times New Roman"/>
                <a:ea typeface="Times New Roman"/>
                <a:cs typeface="Times New Roman"/>
                <a:sym typeface="Times New Roman"/>
              </a:rPr>
              <a:t>: Uses advanced models like CNNs and GNNs for precise results.</a:t>
            </a:r>
            <a:endParaRPr/>
          </a:p>
          <a:p>
            <a:pPr indent="-127000" lvl="0" marL="91440" marR="0" rtl="0" algn="just">
              <a:lnSpc>
                <a:spcPct val="100000"/>
              </a:lnSpc>
              <a:spcBef>
                <a:spcPts val="0"/>
              </a:spcBef>
              <a:spcAft>
                <a:spcPts val="0"/>
              </a:spcAft>
              <a:buClr>
                <a:srgbClr val="595959"/>
              </a:buClr>
              <a:buSzPts val="2000"/>
              <a:buFont typeface="Noto Sans Symbols"/>
              <a:buChar char="✔"/>
            </a:pPr>
            <a:r>
              <a:rPr b="1" i="0" lang="en-US" u="none" cap="none" strike="noStrike">
                <a:solidFill>
                  <a:srgbClr val="595959"/>
                </a:solidFill>
                <a:latin typeface="Times New Roman"/>
                <a:ea typeface="Times New Roman"/>
                <a:cs typeface="Times New Roman"/>
                <a:sym typeface="Times New Roman"/>
              </a:rPr>
              <a:t>Better Healthcare Insights</a:t>
            </a:r>
            <a:r>
              <a:rPr b="0" i="0" lang="en-US" u="none" cap="none" strike="noStrike">
                <a:solidFill>
                  <a:srgbClr val="595959"/>
                </a:solidFill>
                <a:latin typeface="Times New Roman"/>
                <a:ea typeface="Times New Roman"/>
                <a:cs typeface="Times New Roman"/>
                <a:sym typeface="Times New Roman"/>
              </a:rPr>
              <a:t>: Analyzes data to improve understanding and management of DR. </a:t>
            </a:r>
            <a:endParaRPr/>
          </a:p>
          <a:p>
            <a:pPr indent="0" lvl="0" marL="91440" marR="0" rtl="0" algn="just">
              <a:lnSpc>
                <a:spcPct val="100000"/>
              </a:lnSpc>
              <a:spcBef>
                <a:spcPts val="0"/>
              </a:spcBef>
              <a:spcAft>
                <a:spcPts val="0"/>
              </a:spcAft>
              <a:buClr>
                <a:srgbClr val="3F3F3F"/>
              </a:buClr>
              <a:buSzPts val="2000"/>
              <a:buFont typeface="Noto Sans Symbols"/>
              <a:buNone/>
            </a:pPr>
            <a:r>
              <a:t/>
            </a:r>
            <a:endParaRPr>
              <a:solidFill>
                <a:srgbClr val="595959"/>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3F3F3F"/>
              </a:buClr>
              <a:buSzPts val="2000"/>
              <a:buNone/>
            </a:pPr>
            <a:r>
              <a:t/>
            </a:r>
            <a:endParaRPr b="0" i="0" u="none" cap="none" strike="noStrike">
              <a:solidFill>
                <a:srgbClr val="59595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Analytical Questions</a:t>
            </a:r>
            <a:endParaRPr b="1" sz="3200">
              <a:solidFill>
                <a:srgbClr val="595959"/>
              </a:solidFill>
              <a:latin typeface="Times New Roman"/>
              <a:ea typeface="Times New Roman"/>
              <a:cs typeface="Times New Roman"/>
              <a:sym typeface="Times New Roman"/>
            </a:endParaRPr>
          </a:p>
        </p:txBody>
      </p:sp>
      <p:sp>
        <p:nvSpPr>
          <p:cNvPr id="132" name="Google Shape;132;p5"/>
          <p:cNvSpPr txBox="1"/>
          <p:nvPr>
            <p:ph idx="1" type="body"/>
          </p:nvPr>
        </p:nvSpPr>
        <p:spPr>
          <a:xfrm>
            <a:off x="1097280" y="1779726"/>
            <a:ext cx="9048585" cy="3542508"/>
          </a:xfrm>
          <a:prstGeom prst="rect">
            <a:avLst/>
          </a:prstGeom>
          <a:noFill/>
          <a:ln>
            <a:noFill/>
          </a:ln>
        </p:spPr>
        <p:txBody>
          <a:bodyPr anchorCtr="0" anchor="ctr" bIns="45700" lIns="91425" spcFirstLastPara="1" rIns="91425" wrap="square" tIns="45700">
            <a:spAutoFit/>
          </a:bodyPr>
          <a:lstStyle/>
          <a:p>
            <a:pPr indent="0" lvl="0" marL="0" rtl="0" algn="just">
              <a:lnSpc>
                <a:spcPct val="90000"/>
              </a:lnSpc>
              <a:spcBef>
                <a:spcPts val="0"/>
              </a:spcBef>
              <a:spcAft>
                <a:spcPts val="0"/>
              </a:spcAft>
              <a:buSzPts val="2000"/>
              <a:buNone/>
            </a:pPr>
            <a:r>
              <a:rPr b="1" lang="en-US"/>
              <a:t>Easy</a:t>
            </a:r>
            <a:r>
              <a:rPr lang="en-US"/>
              <a:t>:</a:t>
            </a:r>
            <a:endParaRPr/>
          </a:p>
          <a:p>
            <a:pPr indent="-285750" lvl="1" marL="742950" rtl="0" algn="just">
              <a:lnSpc>
                <a:spcPct val="90000"/>
              </a:lnSpc>
              <a:spcBef>
                <a:spcPts val="400"/>
              </a:spcBef>
              <a:spcAft>
                <a:spcPts val="0"/>
              </a:spcAft>
              <a:buSzPts val="1800"/>
              <a:buFont typeface="Arial"/>
              <a:buChar char="•"/>
            </a:pPr>
            <a:r>
              <a:rPr lang="en-US"/>
              <a:t>What is the distribution of DR severity levels in the dataset?</a:t>
            </a:r>
            <a:endParaRPr/>
          </a:p>
          <a:p>
            <a:pPr indent="-285750" lvl="1" marL="742950" rtl="0" algn="just">
              <a:lnSpc>
                <a:spcPct val="90000"/>
              </a:lnSpc>
              <a:spcBef>
                <a:spcPts val="600"/>
              </a:spcBef>
              <a:spcAft>
                <a:spcPts val="0"/>
              </a:spcAft>
              <a:buSzPts val="1800"/>
              <a:buFont typeface="Arial"/>
              <a:buChar char="•"/>
            </a:pPr>
            <a:r>
              <a:rPr lang="en-US"/>
              <a:t>How many images are correctly classified by the model?</a:t>
            </a:r>
            <a:endParaRPr/>
          </a:p>
          <a:p>
            <a:pPr indent="0" lvl="0" marL="0" rtl="0" algn="just">
              <a:lnSpc>
                <a:spcPct val="90000"/>
              </a:lnSpc>
              <a:spcBef>
                <a:spcPts val="1600"/>
              </a:spcBef>
              <a:spcAft>
                <a:spcPts val="0"/>
              </a:spcAft>
              <a:buSzPts val="2000"/>
              <a:buNone/>
            </a:pPr>
            <a:r>
              <a:rPr b="1" lang="en-US"/>
              <a:t>2)Medium</a:t>
            </a:r>
            <a:r>
              <a:rPr lang="en-US"/>
              <a:t>:</a:t>
            </a:r>
            <a:endParaRPr/>
          </a:p>
          <a:p>
            <a:pPr indent="-285750" lvl="1" marL="742950" rtl="0" algn="just">
              <a:lnSpc>
                <a:spcPct val="90000"/>
              </a:lnSpc>
              <a:spcBef>
                <a:spcPts val="400"/>
              </a:spcBef>
              <a:spcAft>
                <a:spcPts val="0"/>
              </a:spcAft>
              <a:buSzPts val="1800"/>
              <a:buFont typeface="Arial"/>
              <a:buChar char="•"/>
            </a:pPr>
            <a:r>
              <a:rPr lang="en-US"/>
              <a:t>What are key features the model uses to predict DR severity?</a:t>
            </a:r>
            <a:endParaRPr/>
          </a:p>
          <a:p>
            <a:pPr indent="-285750" lvl="1" marL="742950" rtl="0" algn="just">
              <a:lnSpc>
                <a:spcPct val="90000"/>
              </a:lnSpc>
              <a:spcBef>
                <a:spcPts val="600"/>
              </a:spcBef>
              <a:spcAft>
                <a:spcPts val="0"/>
              </a:spcAft>
              <a:buSzPts val="1800"/>
              <a:buFont typeface="Arial"/>
              <a:buChar char="•"/>
            </a:pPr>
            <a:r>
              <a:rPr lang="en-US"/>
              <a:t>How does the model perform across different severity levels?</a:t>
            </a:r>
            <a:endParaRPr/>
          </a:p>
          <a:p>
            <a:pPr indent="0" lvl="0" marL="0" rtl="0" algn="just">
              <a:lnSpc>
                <a:spcPct val="90000"/>
              </a:lnSpc>
              <a:spcBef>
                <a:spcPts val="1600"/>
              </a:spcBef>
              <a:spcAft>
                <a:spcPts val="0"/>
              </a:spcAft>
              <a:buSzPts val="2000"/>
              <a:buNone/>
            </a:pPr>
            <a:r>
              <a:rPr b="1" lang="en-US"/>
              <a:t>3)Hard</a:t>
            </a:r>
            <a:r>
              <a:rPr lang="en-US"/>
              <a:t>:</a:t>
            </a:r>
            <a:endParaRPr/>
          </a:p>
          <a:p>
            <a:pPr indent="-285750" lvl="1" marL="742950" rtl="0" algn="just">
              <a:lnSpc>
                <a:spcPct val="90000"/>
              </a:lnSpc>
              <a:spcBef>
                <a:spcPts val="400"/>
              </a:spcBef>
              <a:spcAft>
                <a:spcPts val="0"/>
              </a:spcAft>
              <a:buSzPts val="1800"/>
              <a:buFont typeface="Arial"/>
              <a:buChar char="•"/>
            </a:pPr>
            <a:r>
              <a:rPr lang="en-US"/>
              <a:t>Can the model explain why certain cases are misclassified?</a:t>
            </a:r>
            <a:endParaRPr/>
          </a:p>
          <a:p>
            <a:pPr indent="-285750" lvl="1" marL="742950" rtl="0" algn="just">
              <a:lnSpc>
                <a:spcPct val="90000"/>
              </a:lnSpc>
              <a:spcBef>
                <a:spcPts val="600"/>
              </a:spcBef>
              <a:spcAft>
                <a:spcPts val="0"/>
              </a:spcAft>
              <a:buSzPts val="1800"/>
              <a:buFont typeface="Arial"/>
              <a:buChar char="•"/>
            </a:pPr>
            <a:r>
              <a:rPr lang="en-US"/>
              <a:t>How robust is the model to variations in image quality or noise?</a:t>
            </a:r>
            <a:endParaRPr/>
          </a:p>
          <a:p>
            <a:pPr indent="0" lvl="0" marL="0" marR="0" rtl="0" algn="just">
              <a:lnSpc>
                <a:spcPct val="100000"/>
              </a:lnSpc>
              <a:spcBef>
                <a:spcPts val="40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Predictive Questions</a:t>
            </a:r>
            <a:endParaRPr b="1" sz="3200">
              <a:solidFill>
                <a:srgbClr val="595959"/>
              </a:solidFill>
              <a:latin typeface="Times New Roman"/>
              <a:ea typeface="Times New Roman"/>
              <a:cs typeface="Times New Roman"/>
              <a:sym typeface="Times New Roman"/>
            </a:endParaRPr>
          </a:p>
        </p:txBody>
      </p:sp>
      <p:sp>
        <p:nvSpPr>
          <p:cNvPr id="138" name="Google Shape;138;p6"/>
          <p:cNvSpPr txBox="1"/>
          <p:nvPr>
            <p:ph idx="1" type="body"/>
          </p:nvPr>
        </p:nvSpPr>
        <p:spPr>
          <a:xfrm>
            <a:off x="1096963" y="1779985"/>
            <a:ext cx="10177987" cy="3542508"/>
          </a:xfrm>
          <a:prstGeom prst="rect">
            <a:avLst/>
          </a:prstGeom>
          <a:noFill/>
          <a:ln>
            <a:noFill/>
          </a:ln>
        </p:spPr>
        <p:txBody>
          <a:bodyPr anchorCtr="0" anchor="ctr" bIns="45700" lIns="91425" spcFirstLastPara="1" rIns="91425" wrap="square" tIns="45700">
            <a:spAutoFit/>
          </a:bodyPr>
          <a:lstStyle/>
          <a:p>
            <a:pPr indent="0" lvl="0" marL="0" rtl="0" algn="just">
              <a:lnSpc>
                <a:spcPct val="90000"/>
              </a:lnSpc>
              <a:spcBef>
                <a:spcPts val="0"/>
              </a:spcBef>
              <a:spcAft>
                <a:spcPts val="0"/>
              </a:spcAft>
              <a:buSzPts val="2000"/>
              <a:buNone/>
            </a:pPr>
            <a:r>
              <a:rPr b="1" lang="en-US"/>
              <a:t>1)Easy</a:t>
            </a:r>
            <a:r>
              <a:rPr lang="en-US"/>
              <a:t>:</a:t>
            </a:r>
            <a:endParaRPr/>
          </a:p>
          <a:p>
            <a:pPr indent="-285750" lvl="1" marL="742950" rtl="0" algn="just">
              <a:lnSpc>
                <a:spcPct val="90000"/>
              </a:lnSpc>
              <a:spcBef>
                <a:spcPts val="400"/>
              </a:spcBef>
              <a:spcAft>
                <a:spcPts val="0"/>
              </a:spcAft>
              <a:buSzPts val="1800"/>
              <a:buFont typeface="Arial"/>
              <a:buChar char="•"/>
            </a:pPr>
            <a:r>
              <a:rPr lang="en-US"/>
              <a:t>Can the model predict whether DR is present in an image?</a:t>
            </a:r>
            <a:endParaRPr/>
          </a:p>
          <a:p>
            <a:pPr indent="-285750" lvl="1" marL="742950" rtl="0" algn="just">
              <a:lnSpc>
                <a:spcPct val="90000"/>
              </a:lnSpc>
              <a:spcBef>
                <a:spcPts val="600"/>
              </a:spcBef>
              <a:spcAft>
                <a:spcPts val="0"/>
              </a:spcAft>
              <a:buSzPts val="1800"/>
              <a:buFont typeface="Arial"/>
              <a:buChar char="•"/>
            </a:pPr>
            <a:r>
              <a:rPr lang="en-US"/>
              <a:t>What is the likelihood of a severe DR case based on the input image?</a:t>
            </a:r>
            <a:endParaRPr/>
          </a:p>
          <a:p>
            <a:pPr indent="0" lvl="0" marL="0" rtl="0" algn="just">
              <a:lnSpc>
                <a:spcPct val="90000"/>
              </a:lnSpc>
              <a:spcBef>
                <a:spcPts val="1600"/>
              </a:spcBef>
              <a:spcAft>
                <a:spcPts val="0"/>
              </a:spcAft>
              <a:buSzPts val="2000"/>
              <a:buNone/>
            </a:pPr>
            <a:r>
              <a:rPr b="1" lang="en-US"/>
              <a:t>2)Medium</a:t>
            </a:r>
            <a:r>
              <a:rPr lang="en-US"/>
              <a:t>:</a:t>
            </a:r>
            <a:endParaRPr/>
          </a:p>
          <a:p>
            <a:pPr indent="-285750" lvl="1" marL="742950" rtl="0" algn="just">
              <a:lnSpc>
                <a:spcPct val="90000"/>
              </a:lnSpc>
              <a:spcBef>
                <a:spcPts val="400"/>
              </a:spcBef>
              <a:spcAft>
                <a:spcPts val="0"/>
              </a:spcAft>
              <a:buSzPts val="1800"/>
              <a:buFont typeface="Arial"/>
              <a:buChar char="•"/>
            </a:pPr>
            <a:r>
              <a:rPr lang="en-US"/>
              <a:t>How accurate are the model's predictions for borderline cases?</a:t>
            </a:r>
            <a:endParaRPr/>
          </a:p>
          <a:p>
            <a:pPr indent="-285750" lvl="1" marL="742950" rtl="0" algn="just">
              <a:lnSpc>
                <a:spcPct val="90000"/>
              </a:lnSpc>
              <a:spcBef>
                <a:spcPts val="600"/>
              </a:spcBef>
              <a:spcAft>
                <a:spcPts val="0"/>
              </a:spcAft>
              <a:buSzPts val="1800"/>
              <a:buFont typeface="Arial"/>
              <a:buChar char="•"/>
            </a:pPr>
            <a:r>
              <a:rPr lang="en-US"/>
              <a:t>How does the model handle unseen data during prediction?</a:t>
            </a:r>
            <a:endParaRPr/>
          </a:p>
          <a:p>
            <a:pPr indent="0" lvl="0" marL="0" rtl="0" algn="just">
              <a:lnSpc>
                <a:spcPct val="90000"/>
              </a:lnSpc>
              <a:spcBef>
                <a:spcPts val="1600"/>
              </a:spcBef>
              <a:spcAft>
                <a:spcPts val="0"/>
              </a:spcAft>
              <a:buSzPts val="2000"/>
              <a:buNone/>
            </a:pPr>
            <a:r>
              <a:rPr b="1" lang="en-US"/>
              <a:t>3)Hard</a:t>
            </a:r>
            <a:r>
              <a:rPr lang="en-US"/>
              <a:t>:</a:t>
            </a:r>
            <a:endParaRPr/>
          </a:p>
          <a:p>
            <a:pPr indent="-285750" lvl="1" marL="742950" rtl="0" algn="just">
              <a:lnSpc>
                <a:spcPct val="90000"/>
              </a:lnSpc>
              <a:spcBef>
                <a:spcPts val="400"/>
              </a:spcBef>
              <a:spcAft>
                <a:spcPts val="0"/>
              </a:spcAft>
              <a:buSzPts val="1800"/>
              <a:buFont typeface="Arial"/>
              <a:buChar char="•"/>
            </a:pPr>
            <a:r>
              <a:rPr lang="en-US"/>
              <a:t>Can the model predict DR progression?</a:t>
            </a:r>
            <a:endParaRPr/>
          </a:p>
          <a:p>
            <a:pPr indent="-285750" lvl="1" marL="742950" rtl="0" algn="just">
              <a:lnSpc>
                <a:spcPct val="90000"/>
              </a:lnSpc>
              <a:spcBef>
                <a:spcPts val="600"/>
              </a:spcBef>
              <a:spcAft>
                <a:spcPts val="0"/>
              </a:spcAft>
              <a:buSzPts val="1800"/>
              <a:buFont typeface="Arial"/>
              <a:buChar char="•"/>
            </a:pPr>
            <a:r>
              <a:rPr lang="en-US"/>
              <a:t>How reliable are predictions when testing on cross-domain datasets?</a:t>
            </a:r>
            <a:endParaRPr/>
          </a:p>
          <a:p>
            <a:pPr indent="0" lvl="0" marL="0" marR="0" rtl="0" algn="just">
              <a:lnSpc>
                <a:spcPct val="100000"/>
              </a:lnSpc>
              <a:spcBef>
                <a:spcPts val="400"/>
              </a:spcBef>
              <a:spcAft>
                <a:spcPts val="0"/>
              </a:spcAft>
              <a:buClr>
                <a:srgbClr val="3F3F3F"/>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Explainability Questions</a:t>
            </a:r>
            <a:endParaRPr b="1" sz="3200">
              <a:solidFill>
                <a:srgbClr val="595959"/>
              </a:solidFill>
              <a:latin typeface="Times New Roman"/>
              <a:ea typeface="Times New Roman"/>
              <a:cs typeface="Times New Roman"/>
              <a:sym typeface="Times New Roman"/>
            </a:endParaRPr>
          </a:p>
        </p:txBody>
      </p:sp>
      <p:sp>
        <p:nvSpPr>
          <p:cNvPr id="144" name="Google Shape;144;p7"/>
          <p:cNvSpPr txBox="1"/>
          <p:nvPr>
            <p:ph idx="1" type="body"/>
          </p:nvPr>
        </p:nvSpPr>
        <p:spPr>
          <a:xfrm>
            <a:off x="1096963" y="1779985"/>
            <a:ext cx="8643456" cy="3542508"/>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SzPts val="2000"/>
              <a:buNone/>
            </a:pPr>
            <a:r>
              <a:rPr b="1" lang="en-US"/>
              <a:t>1)Easy</a:t>
            </a:r>
            <a:r>
              <a:rPr lang="en-US"/>
              <a:t>:</a:t>
            </a:r>
            <a:endParaRPr/>
          </a:p>
          <a:p>
            <a:pPr indent="-285750" lvl="1" marL="742950" rtl="0" algn="l">
              <a:lnSpc>
                <a:spcPct val="90000"/>
              </a:lnSpc>
              <a:spcBef>
                <a:spcPts val="400"/>
              </a:spcBef>
              <a:spcAft>
                <a:spcPts val="0"/>
              </a:spcAft>
              <a:buSzPts val="1800"/>
              <a:buFont typeface="Arial"/>
              <a:buChar char="•"/>
            </a:pPr>
            <a:r>
              <a:rPr lang="en-US"/>
              <a:t>Which regions of the retinal image influence the model's predictions?</a:t>
            </a:r>
            <a:endParaRPr/>
          </a:p>
          <a:p>
            <a:pPr indent="-285750" lvl="1" marL="742950" rtl="0" algn="l">
              <a:lnSpc>
                <a:spcPct val="90000"/>
              </a:lnSpc>
              <a:spcBef>
                <a:spcPts val="600"/>
              </a:spcBef>
              <a:spcAft>
                <a:spcPts val="0"/>
              </a:spcAft>
              <a:buSzPts val="1800"/>
              <a:buFont typeface="Arial"/>
              <a:buChar char="•"/>
            </a:pPr>
            <a:r>
              <a:rPr lang="en-US"/>
              <a:t>What visualizations can be used to understand the model's output?</a:t>
            </a:r>
            <a:endParaRPr/>
          </a:p>
          <a:p>
            <a:pPr indent="0" lvl="0" marL="0" rtl="0" algn="l">
              <a:lnSpc>
                <a:spcPct val="90000"/>
              </a:lnSpc>
              <a:spcBef>
                <a:spcPts val="1600"/>
              </a:spcBef>
              <a:spcAft>
                <a:spcPts val="0"/>
              </a:spcAft>
              <a:buSzPts val="2000"/>
              <a:buNone/>
            </a:pPr>
            <a:r>
              <a:rPr b="1" lang="en-US"/>
              <a:t>2)Medium</a:t>
            </a:r>
            <a:r>
              <a:rPr lang="en-US"/>
              <a:t>:</a:t>
            </a:r>
            <a:endParaRPr/>
          </a:p>
          <a:p>
            <a:pPr indent="-285750" lvl="1" marL="742950" rtl="0" algn="l">
              <a:lnSpc>
                <a:spcPct val="90000"/>
              </a:lnSpc>
              <a:spcBef>
                <a:spcPts val="400"/>
              </a:spcBef>
              <a:spcAft>
                <a:spcPts val="0"/>
              </a:spcAft>
              <a:buSzPts val="1800"/>
              <a:buFont typeface="Arial"/>
              <a:buChar char="•"/>
            </a:pPr>
            <a:r>
              <a:rPr lang="en-US"/>
              <a:t>Can heatmaps or saliency maps highlight important image regions for predictions?</a:t>
            </a:r>
            <a:endParaRPr/>
          </a:p>
          <a:p>
            <a:pPr indent="-285750" lvl="1" marL="742950" rtl="0" algn="l">
              <a:lnSpc>
                <a:spcPct val="90000"/>
              </a:lnSpc>
              <a:spcBef>
                <a:spcPts val="600"/>
              </a:spcBef>
              <a:spcAft>
                <a:spcPts val="0"/>
              </a:spcAft>
              <a:buSzPts val="1800"/>
              <a:buFont typeface="Arial"/>
              <a:buChar char="•"/>
            </a:pPr>
            <a:r>
              <a:rPr lang="en-US"/>
              <a:t>How does the model's feature importance align with medical knowledge?</a:t>
            </a:r>
            <a:endParaRPr/>
          </a:p>
          <a:p>
            <a:pPr indent="0" lvl="0" marL="0" rtl="0" algn="l">
              <a:lnSpc>
                <a:spcPct val="90000"/>
              </a:lnSpc>
              <a:spcBef>
                <a:spcPts val="1600"/>
              </a:spcBef>
              <a:spcAft>
                <a:spcPts val="0"/>
              </a:spcAft>
              <a:buSzPts val="2000"/>
              <a:buNone/>
            </a:pPr>
            <a:r>
              <a:rPr b="1" lang="en-US"/>
              <a:t>3)Hard</a:t>
            </a:r>
            <a:r>
              <a:rPr lang="en-US"/>
              <a:t>:</a:t>
            </a:r>
            <a:endParaRPr/>
          </a:p>
          <a:p>
            <a:pPr indent="-285750" lvl="1" marL="742950" rtl="0" algn="l">
              <a:lnSpc>
                <a:spcPct val="90000"/>
              </a:lnSpc>
              <a:spcBef>
                <a:spcPts val="400"/>
              </a:spcBef>
              <a:spcAft>
                <a:spcPts val="0"/>
              </a:spcAft>
              <a:buSzPts val="1800"/>
              <a:buFont typeface="Arial"/>
              <a:buChar char="•"/>
            </a:pPr>
            <a:r>
              <a:rPr lang="en-US"/>
              <a:t>How can the model’s decisions be validated or justified for clinical use?</a:t>
            </a:r>
            <a:endParaRPr/>
          </a:p>
          <a:p>
            <a:pPr indent="-285750" lvl="1" marL="742950" rtl="0" algn="l">
              <a:lnSpc>
                <a:spcPct val="90000"/>
              </a:lnSpc>
              <a:spcBef>
                <a:spcPts val="600"/>
              </a:spcBef>
              <a:spcAft>
                <a:spcPts val="0"/>
              </a:spcAft>
              <a:buSzPts val="1800"/>
              <a:buFont typeface="Arial"/>
              <a:buChar char="•"/>
            </a:pPr>
            <a:r>
              <a:rPr lang="en-US"/>
              <a:t>Can counterfactual examples help explain the model's behavior?</a:t>
            </a:r>
            <a:endParaRPr/>
          </a:p>
          <a:p>
            <a:pPr indent="0" lvl="0" marL="0" marR="0" rtl="0" algn="l">
              <a:lnSpc>
                <a:spcPct val="100000"/>
              </a:lnSpc>
              <a:spcBef>
                <a:spcPts val="400"/>
              </a:spcBef>
              <a:spcAft>
                <a:spcPts val="0"/>
              </a:spcAft>
              <a:buClr>
                <a:srgbClr val="3F3F3F"/>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1097280" y="199138"/>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95959"/>
              </a:buClr>
              <a:buSzPts val="3200"/>
              <a:buFont typeface="Times New Roman"/>
              <a:buNone/>
            </a:pPr>
            <a:r>
              <a:rPr b="1" lang="en-US" sz="3200">
                <a:solidFill>
                  <a:srgbClr val="595959"/>
                </a:solidFill>
                <a:latin typeface="Times New Roman"/>
                <a:ea typeface="Times New Roman"/>
                <a:cs typeface="Times New Roman"/>
                <a:sym typeface="Times New Roman"/>
              </a:rPr>
              <a:t>Problem Statement</a:t>
            </a:r>
            <a:endParaRPr b="1" sz="3200">
              <a:solidFill>
                <a:srgbClr val="595959"/>
              </a:solidFill>
              <a:latin typeface="Times New Roman"/>
              <a:ea typeface="Times New Roman"/>
              <a:cs typeface="Times New Roman"/>
              <a:sym typeface="Times New Roman"/>
            </a:endParaRPr>
          </a:p>
        </p:txBody>
      </p:sp>
      <p:sp>
        <p:nvSpPr>
          <p:cNvPr id="150" name="Google Shape;150;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just">
              <a:lnSpc>
                <a:spcPct val="90000"/>
              </a:lnSpc>
              <a:spcBef>
                <a:spcPts val="0"/>
              </a:spcBef>
              <a:spcAft>
                <a:spcPts val="0"/>
              </a:spcAft>
              <a:buSzPts val="1800"/>
              <a:buFont typeface="Noto Sans Symbols"/>
              <a:buChar char="⮚"/>
            </a:pPr>
            <a:r>
              <a:rPr lang="en-US" sz="1800">
                <a:solidFill>
                  <a:srgbClr val="595959"/>
                </a:solidFill>
              </a:rPr>
              <a:t>Diabetic Retinopathy (DR) is a leading cause of vision loss, requiring early detection for effective treatment. Current manual diagnostic methods are time-consuming and prone to errors.</a:t>
            </a:r>
            <a:endParaRPr/>
          </a:p>
          <a:p>
            <a:pPr indent="-114300" lvl="0" marL="91440" rtl="0" algn="just">
              <a:lnSpc>
                <a:spcPct val="90000"/>
              </a:lnSpc>
              <a:spcBef>
                <a:spcPts val="1400"/>
              </a:spcBef>
              <a:spcAft>
                <a:spcPts val="0"/>
              </a:spcAft>
              <a:buSzPts val="1800"/>
              <a:buFont typeface="Noto Sans Symbols"/>
              <a:buChar char="⮚"/>
            </a:pPr>
            <a:r>
              <a:rPr lang="en-US" sz="1800">
                <a:solidFill>
                  <a:srgbClr val="595959"/>
                </a:solidFill>
              </a:rPr>
              <a:t> The goal is to develop an automated system using deep learning (CNNs and GNNs) to accurately detect and classify DR severity, ensuring efficient and reliable diagnosis.</a:t>
            </a:r>
            <a:endParaRPr sz="18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2ee1784a9c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DATASET DETAILS</a:t>
            </a:r>
            <a:endParaRPr b="1">
              <a:latin typeface="Times New Roman"/>
              <a:ea typeface="Times New Roman"/>
              <a:cs typeface="Times New Roman"/>
              <a:sym typeface="Times New Roman"/>
            </a:endParaRPr>
          </a:p>
        </p:txBody>
      </p:sp>
      <p:sp>
        <p:nvSpPr>
          <p:cNvPr id="157" name="Google Shape;157;g32ee1784a9c_0_0"/>
          <p:cNvSpPr txBox="1"/>
          <p:nvPr>
            <p:ph idx="1" type="body"/>
          </p:nvPr>
        </p:nvSpPr>
        <p:spPr>
          <a:xfrm>
            <a:off x="1097275" y="1737397"/>
            <a:ext cx="10058400" cy="5148000"/>
          </a:xfrm>
          <a:prstGeom prst="rect">
            <a:avLst/>
          </a:prstGeom>
        </p:spPr>
        <p:txBody>
          <a:bodyPr anchorCtr="0" anchor="t" bIns="45700" lIns="0" spcFirstLastPara="1" rIns="0" wrap="square" tIns="45700">
            <a:normAutofit fontScale="62500" lnSpcReduction="10000"/>
          </a:bodyPr>
          <a:lstStyle/>
          <a:p>
            <a:pPr indent="0" lvl="0" marL="0" rtl="0" algn="l">
              <a:lnSpc>
                <a:spcPct val="170000"/>
              </a:lnSpc>
              <a:spcBef>
                <a:spcPts val="0"/>
              </a:spcBef>
              <a:spcAft>
                <a:spcPts val="0"/>
              </a:spcAft>
              <a:buNone/>
            </a:pPr>
            <a:r>
              <a:rPr lang="en-US" sz="2850">
                <a:solidFill>
                  <a:srgbClr val="3C4043"/>
                </a:solidFill>
              </a:rPr>
              <a:t>The images consist of gaussian filtered retina scan images to detect diabetic retinopathy. These images are resized into 224x224 pixels so that they can be readily used with many pre-trained deep learning models.All of the images are already saved into their respective folders according to the severity/stage of diabetic retinopathy using the train.csv file provided. You will find five directories with the respective images:</a:t>
            </a:r>
            <a:endParaRPr sz="2850">
              <a:solidFill>
                <a:srgbClr val="3C4043"/>
              </a:solidFill>
            </a:endParaRPr>
          </a:p>
          <a:p>
            <a:pPr indent="0" lvl="0" marL="0" rtl="0" algn="l">
              <a:lnSpc>
                <a:spcPct val="170000"/>
              </a:lnSpc>
              <a:spcBef>
                <a:spcPts val="1200"/>
              </a:spcBef>
              <a:spcAft>
                <a:spcPts val="0"/>
              </a:spcAft>
              <a:buNone/>
            </a:pPr>
            <a:r>
              <a:rPr b="1" lang="en-US" sz="2850">
                <a:solidFill>
                  <a:srgbClr val="3C4043"/>
                </a:solidFill>
              </a:rPr>
              <a:t>0 - No_DR</a:t>
            </a:r>
            <a:endParaRPr b="1" sz="2850">
              <a:solidFill>
                <a:srgbClr val="3C4043"/>
              </a:solidFill>
            </a:endParaRPr>
          </a:p>
          <a:p>
            <a:pPr indent="0" lvl="0" marL="0" rtl="0" algn="l">
              <a:lnSpc>
                <a:spcPct val="170000"/>
              </a:lnSpc>
              <a:spcBef>
                <a:spcPts val="1200"/>
              </a:spcBef>
              <a:spcAft>
                <a:spcPts val="0"/>
              </a:spcAft>
              <a:buNone/>
            </a:pPr>
            <a:r>
              <a:rPr b="1" lang="en-US" sz="2850">
                <a:solidFill>
                  <a:srgbClr val="3C4043"/>
                </a:solidFill>
              </a:rPr>
              <a:t>1 - Mild</a:t>
            </a:r>
            <a:endParaRPr b="1" sz="2850">
              <a:solidFill>
                <a:srgbClr val="3C4043"/>
              </a:solidFill>
            </a:endParaRPr>
          </a:p>
          <a:p>
            <a:pPr indent="0" lvl="0" marL="0" rtl="0" algn="l">
              <a:lnSpc>
                <a:spcPct val="170000"/>
              </a:lnSpc>
              <a:spcBef>
                <a:spcPts val="1200"/>
              </a:spcBef>
              <a:spcAft>
                <a:spcPts val="0"/>
              </a:spcAft>
              <a:buNone/>
            </a:pPr>
            <a:r>
              <a:rPr b="1" lang="en-US" sz="2850">
                <a:solidFill>
                  <a:srgbClr val="3C4043"/>
                </a:solidFill>
              </a:rPr>
              <a:t>2 - Moderate</a:t>
            </a:r>
            <a:endParaRPr b="1" sz="2850">
              <a:solidFill>
                <a:srgbClr val="3C4043"/>
              </a:solidFill>
            </a:endParaRPr>
          </a:p>
          <a:p>
            <a:pPr indent="0" lvl="0" marL="0" rtl="0" algn="l">
              <a:lnSpc>
                <a:spcPct val="170000"/>
              </a:lnSpc>
              <a:spcBef>
                <a:spcPts val="1200"/>
              </a:spcBef>
              <a:spcAft>
                <a:spcPts val="0"/>
              </a:spcAft>
              <a:buNone/>
            </a:pPr>
            <a:r>
              <a:rPr b="1" lang="en-US" sz="2850">
                <a:solidFill>
                  <a:srgbClr val="3C4043"/>
                </a:solidFill>
              </a:rPr>
              <a:t>3 - Severe</a:t>
            </a:r>
            <a:endParaRPr b="1" sz="2850">
              <a:solidFill>
                <a:srgbClr val="3C4043"/>
              </a:solidFill>
            </a:endParaRPr>
          </a:p>
          <a:p>
            <a:pPr indent="0" lvl="0" marL="0" rtl="0" algn="l">
              <a:lnSpc>
                <a:spcPct val="170000"/>
              </a:lnSpc>
              <a:spcBef>
                <a:spcPts val="1200"/>
              </a:spcBef>
              <a:spcAft>
                <a:spcPts val="0"/>
              </a:spcAft>
              <a:buClr>
                <a:schemeClr val="dk1"/>
              </a:buClr>
              <a:buSzPct val="38596"/>
              <a:buFont typeface="Arial"/>
              <a:buNone/>
            </a:pPr>
            <a:r>
              <a:rPr b="1" lang="en-US" sz="2850">
                <a:solidFill>
                  <a:srgbClr val="3C4043"/>
                </a:solidFill>
              </a:rPr>
              <a:t>4 - Proliferate_DR</a:t>
            </a:r>
            <a:endParaRPr>
              <a:solidFill>
                <a:srgbClr val="3C4043"/>
              </a:solidFill>
            </a:endParaRPr>
          </a:p>
          <a:p>
            <a:pPr indent="0" lvl="0" marL="0" rtl="0" algn="l">
              <a:spcBef>
                <a:spcPts val="1200"/>
              </a:spcBef>
              <a:spcAft>
                <a:spcPts val="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2023-11-17T06:54:33Z</dcterms:created>
  <dc:creator>Bindu Avadhani</dc:creator>
</cp:coreProperties>
</file>