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NETWORK TRAFFIC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S.Jayasri</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Salem college of engineering and technology</a:t>
            </a:r>
          </a:p>
          <a:p>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92500" lnSpcReduction="20000"/>
          </a:bodyPr>
          <a:lstStyle/>
          <a:p>
            <a:r>
              <a:rPr lang="en-GB" sz="2400" dirty="0" smtClean="0">
                <a:latin typeface="Times New Roman" panose="02020603050405020304" pitchFamily="18" charset="0"/>
                <a:cs typeface="Times New Roman" panose="02020603050405020304" pitchFamily="18" charset="0"/>
              </a:rPr>
              <a:t>Here are some references for network traffic analysis:</a:t>
            </a:r>
          </a:p>
          <a:p>
            <a:r>
              <a:rPr lang="en-GB" sz="2400" dirty="0" smtClean="0">
                <a:latin typeface="Times New Roman" panose="02020603050405020304" pitchFamily="18" charset="0"/>
                <a:cs typeface="Times New Roman" panose="02020603050405020304" pitchFamily="18" charset="0"/>
              </a:rPr>
              <a:t>"Practical Packet Analysis: Using </a:t>
            </a:r>
            <a:r>
              <a:rPr lang="en-GB" sz="2400" dirty="0" err="1" smtClean="0">
                <a:latin typeface="Times New Roman" panose="02020603050405020304" pitchFamily="18" charset="0"/>
                <a:cs typeface="Times New Roman" panose="02020603050405020304" pitchFamily="18" charset="0"/>
              </a:rPr>
              <a:t>Wireshark</a:t>
            </a:r>
            <a:r>
              <a:rPr lang="en-GB" sz="2400" dirty="0" smtClean="0">
                <a:latin typeface="Times New Roman" panose="02020603050405020304" pitchFamily="18" charset="0"/>
                <a:cs typeface="Times New Roman" panose="02020603050405020304" pitchFamily="18" charset="0"/>
              </a:rPr>
              <a:t> to Solve Real-World Network Problems" by Chris </a:t>
            </a:r>
            <a:r>
              <a:rPr lang="en-GB" sz="2400" dirty="0" smtClean="0">
                <a:latin typeface="Times New Roman" panose="02020603050405020304" pitchFamily="18" charset="0"/>
                <a:cs typeface="Times New Roman" panose="02020603050405020304" pitchFamily="18" charset="0"/>
              </a:rPr>
              <a:t>Sanders</a:t>
            </a:r>
            <a:endParaRPr lang="en-GB" sz="2400" dirty="0" smtClean="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"Network Forensics: Tracking Hackers through Cyberspace" by Sherri Davidoff and Jonathan Ham - This book covers network forensics techniques, including analyzing network traffic to detect and investigate security incidents.</a:t>
            </a:r>
          </a:p>
          <a:p>
            <a:r>
              <a:rPr lang="en-GB" sz="2400" dirty="0" smtClean="0">
                <a:latin typeface="Times New Roman" panose="02020603050405020304" pitchFamily="18" charset="0"/>
                <a:cs typeface="Times New Roman" panose="02020603050405020304" pitchFamily="18" charset="0"/>
              </a:rPr>
              <a:t>"Applied Network Security Monitoring: Collection, Detection, and Analysis" by Chris Sanders, Jason Smith, and Jake Williams - This book focuses on network security monitoring, including traffic analysis techniques for threat detection and response.</a:t>
            </a:r>
          </a:p>
          <a:p>
            <a:r>
              <a:rPr lang="en-GB" sz="2400" dirty="0" smtClean="0">
                <a:latin typeface="Times New Roman" panose="02020603050405020304" pitchFamily="18" charset="0"/>
                <a:cs typeface="Times New Roman" panose="02020603050405020304" pitchFamily="18" charset="0"/>
              </a:rPr>
              <a:t>These references cover various aspects of network traffic </a:t>
            </a:r>
            <a:r>
              <a:rPr lang="en-GB" sz="2400" dirty="0" err="1" smtClean="0">
                <a:latin typeface="Times New Roman" panose="02020603050405020304" pitchFamily="18" charset="0"/>
                <a:cs typeface="Times New Roman" panose="02020603050405020304" pitchFamily="18" charset="0"/>
              </a:rPr>
              <a:t>analysis,from</a:t>
            </a:r>
            <a:r>
              <a:rPr lang="en-GB" sz="2400" dirty="0" smtClean="0">
                <a:latin typeface="Times New Roman" panose="02020603050405020304" pitchFamily="18" charset="0"/>
                <a:cs typeface="Times New Roman" panose="02020603050405020304" pitchFamily="18" charset="0"/>
              </a:rPr>
              <a:t> basic techniques to advanced topics like network forensics and security monitoring. Depending on your specific interests and level of expertise, you can choose the most relevant resources for your needs.</a:t>
            </a: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GB" sz="1400" dirty="0" smtClean="0">
                <a:solidFill>
                  <a:srgbClr val="000000"/>
                </a:solidFill>
                <a:latin typeface="Arial" panose="020B0604020202020204" pitchFamily="34" charset="0"/>
              </a:rPr>
              <a:t> </a:t>
            </a:r>
            <a:r>
              <a:rPr lang="en-GB" sz="18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The ever-growing volume and complexity of network traffic make it increasingly difficult to distinguish between legitimate activity and malicious threats. Traditional security measures like firewalls are no longer sufficient to catch sophisticated </a:t>
            </a:r>
            <a:r>
              <a:rPr lang="en-GB" sz="1800" dirty="0" err="1"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cyberattacks</a:t>
            </a:r>
            <a:r>
              <a:rPr lang="en-GB" sz="18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that exploit vulnerabilities and blend in with normal network operations.</a:t>
            </a:r>
            <a:endParaRPr lang="en-GB" sz="1800" dirty="0" smtClean="0">
              <a:latin typeface="Times New Roman" panose="02020603050405020304" pitchFamily="18" charset="0"/>
              <a:ea typeface="Arial" panose="020B0604020202020204" pitchFamily="34"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514350"/>
            <a:ext cx="11750329" cy="5584551"/>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GB" sz="20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GB" sz="20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GB" sz="20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Data Collection</a:t>
            </a:r>
            <a:r>
              <a:rPr lang="en-GB" sz="20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a:t>
            </a:r>
            <a:endParaRPr lang="en-GB" sz="2100" dirty="0" smtClean="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21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Packet Capture:</a:t>
            </a:r>
            <a:r>
              <a:rPr lang="en-GB" sz="21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Capturing full network packets for deep inspection (useful for forensics but resource-intensive</a:t>
            </a:r>
            <a:r>
              <a:rPr lang="en-GB" sz="21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a:t>
            </a:r>
            <a:endParaRPr lang="en-GB" sz="2100" dirty="0" smtClean="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21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API Integration:</a:t>
            </a:r>
            <a:r>
              <a:rPr lang="en-GB" sz="21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Pulling data directly from network devices and security tools through APIs.</a:t>
            </a:r>
            <a:endParaRPr lang="en-GB" sz="2100" dirty="0" smtClean="0">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GB" sz="1800" b="1" dirty="0" smtClean="0">
                <a:solidFill>
                  <a:srgbClr val="1F1F1F"/>
                </a:solidFill>
                <a:latin typeface="Arial" panose="020B0604020202020204" pitchFamily="34" charset="0"/>
                <a:ea typeface="Arial" panose="020B0604020202020204" pitchFamily="34" charset="0"/>
              </a:rPr>
              <a:t>Data </a:t>
            </a:r>
            <a:r>
              <a:rPr lang="en-GB" sz="1800" b="1" dirty="0" err="1" smtClean="0">
                <a:solidFill>
                  <a:srgbClr val="1F1F1F"/>
                </a:solidFill>
                <a:latin typeface="Arial" panose="020B0604020202020204" pitchFamily="34" charset="0"/>
                <a:ea typeface="Arial" panose="020B0604020202020204" pitchFamily="34" charset="0"/>
              </a:rPr>
              <a:t>Preprocessing</a:t>
            </a:r>
            <a:endParaRPr lang="en-GB" sz="1800" b="1" dirty="0" smtClean="0">
              <a:solidFill>
                <a:srgbClr val="1F1F1F"/>
              </a:solidFill>
              <a:latin typeface="Arial" panose="020B0604020202020204" pitchFamily="34" charset="0"/>
              <a:ea typeface="Arial" panose="020B0604020202020204" pitchFamily="34" charset="0"/>
            </a:endParaRPr>
          </a:p>
          <a:p>
            <a:r>
              <a:rPr lang="en-GB" sz="21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Data Cleaning:</a:t>
            </a:r>
            <a:r>
              <a:rPr lang="en-GB" sz="21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Cleanse the collected data to remove errors and inconsistencies.</a:t>
            </a:r>
            <a:endParaRPr lang="en-GB" sz="2100" dirty="0" smtClean="0">
              <a:latin typeface="Times New Roman" panose="02020603050405020304" pitchFamily="18" charset="0"/>
              <a:ea typeface="Arial" panose="020B0604020202020204" pitchFamily="34" charset="0"/>
              <a:cs typeface="Times New Roman" panose="02020603050405020304" pitchFamily="18" charset="0"/>
            </a:endParaRPr>
          </a:p>
          <a:p>
            <a:pPr fontAlgn="base">
              <a:buClr>
                <a:srgbClr val="000000"/>
              </a:buClr>
              <a:buSzPts val="1100"/>
            </a:pPr>
            <a:r>
              <a:rPr lang="en-GB" sz="21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Normalization:</a:t>
            </a:r>
            <a:r>
              <a:rPr lang="en-GB" sz="21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Format the data into a consistent structure for easier analysis. This might involve converting timestamps to a common format or scaling numerical values.</a:t>
            </a:r>
            <a:endParaRPr lang="en-GB" sz="2100" dirty="0" smtClean="0">
              <a:latin typeface="Times New Roman" panose="02020603050405020304" pitchFamily="18" charset="0"/>
              <a:ea typeface="Arial" panose="020B0604020202020204" pitchFamily="34" charset="0"/>
              <a:cs typeface="Times New Roman" panose="02020603050405020304" pitchFamily="18" charset="0"/>
            </a:endParaRPr>
          </a:p>
          <a:p>
            <a:pPr marL="0" indent="0">
              <a:spcAft>
                <a:spcPts val="1200"/>
              </a:spcAft>
              <a:buNone/>
            </a:pPr>
            <a:r>
              <a:rPr lang="en-GB" sz="23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Machine Learning and </a:t>
            </a:r>
            <a:r>
              <a:rPr lang="en-GB" sz="2300" b="1" dirty="0" err="1"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Behavioral</a:t>
            </a:r>
            <a:r>
              <a:rPr lang="en-GB" sz="23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Analytics:</a:t>
            </a:r>
            <a:endParaRPr lang="en-GB" sz="2300" dirty="0" smtClean="0">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buClr>
                <a:srgbClr val="000000"/>
              </a:buClr>
              <a:buSzPts val="1100"/>
              <a:buFont typeface="Arial" panose="020B0604020202020204" pitchFamily="34" charset="0"/>
              <a:buChar char="●"/>
            </a:pPr>
            <a:r>
              <a:rPr lang="en-GB" sz="21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Implement a system that continuously monitors network traffic data (flow records, telemetry) using machine learning algorithms</a:t>
            </a:r>
            <a:r>
              <a:rPr lang="en-GB" sz="21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a:t>
            </a:r>
            <a:endParaRPr lang="en-GB" sz="2100" dirty="0" smtClean="0">
              <a:latin typeface="Times New Roman" panose="02020603050405020304" pitchFamily="18" charset="0"/>
              <a:ea typeface="Arial" panose="020B0604020202020204" pitchFamily="34" charset="0"/>
              <a:cs typeface="Times New Roman" panose="02020603050405020304" pitchFamily="18" charset="0"/>
            </a:endParaRPr>
          </a:p>
          <a:p>
            <a:pPr marL="305435" indent="-305435"/>
            <a:endParaRPr lang="en-IN" sz="1200" dirty="0"/>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lnSpc>
                <a:spcPct val="100000"/>
              </a:lnSpc>
              <a:spcBef>
                <a:spcPts val="1200"/>
              </a:spcBef>
              <a:spcAft>
                <a:spcPts val="1200"/>
              </a:spcAft>
              <a:buNone/>
            </a:pPr>
            <a:r>
              <a:rPr lang="en-GB" sz="18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Data Analysis and Threat Detection:</a:t>
            </a:r>
            <a:endParaRPr lang="en-GB" sz="1800" dirty="0" smtClean="0">
              <a:latin typeface="Times New Roman" panose="02020603050405020304" pitchFamily="18" charset="0"/>
              <a:ea typeface="Arial" panose="020B0604020202020204" pitchFamily="34" charset="0"/>
              <a:cs typeface="Times New Roman" panose="02020603050405020304" pitchFamily="18" charset="0"/>
            </a:endParaRPr>
          </a:p>
          <a:p>
            <a:pPr fontAlgn="base">
              <a:lnSpc>
                <a:spcPct val="100000"/>
              </a:lnSpc>
              <a:buClr>
                <a:srgbClr val="000000"/>
              </a:buClr>
              <a:buSzPts val="1100"/>
            </a:pPr>
            <a:r>
              <a:rPr lang="en-GB" sz="18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Baseline Creation:</a:t>
            </a:r>
            <a:r>
              <a:rPr lang="en-GB" sz="18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Establish a baseline for "normal" traffic patterns within your network. This involves analyzing historical data to understand typical user </a:t>
            </a:r>
            <a:r>
              <a:rPr lang="en-GB" sz="1800" dirty="0" err="1"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behavior</a:t>
            </a:r>
            <a:r>
              <a:rPr lang="en-GB" sz="18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application usage, and traffic volumes.</a:t>
            </a:r>
            <a:endParaRPr lang="en-GB" sz="1800" dirty="0" smtClean="0">
              <a:latin typeface="Times New Roman" panose="02020603050405020304" pitchFamily="18" charset="0"/>
              <a:ea typeface="Arial" panose="020B0604020202020204" pitchFamily="34" charset="0"/>
              <a:cs typeface="Times New Roman" panose="02020603050405020304" pitchFamily="18" charset="0"/>
            </a:endParaRPr>
          </a:p>
          <a:p>
            <a:pPr fontAlgn="base">
              <a:lnSpc>
                <a:spcPct val="100000"/>
              </a:lnSpc>
              <a:buClr>
                <a:srgbClr val="000000"/>
              </a:buClr>
              <a:buSzPts val="1100"/>
            </a:pPr>
            <a:r>
              <a:rPr lang="en-GB" sz="18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Anomaly Detection:</a:t>
            </a:r>
            <a:r>
              <a:rPr lang="en-GB" sz="18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Implement anomaly detection techniques to identify deviations from the established baseline. These techniques can be statistical (e.g., identifying unusual traffic volumes) or machine learning-based (e.g., using algorithms to detect patterns indicative of malicious activity).</a:t>
            </a:r>
            <a:endParaRPr lang="en-GB" sz="1800" dirty="0" smtClean="0">
              <a:latin typeface="Times New Roman" panose="02020603050405020304" pitchFamily="18" charset="0"/>
              <a:ea typeface="Arial" panose="020B0604020202020204" pitchFamily="34" charset="0"/>
              <a:cs typeface="Times New Roman" panose="02020603050405020304" pitchFamily="18" charset="0"/>
            </a:endParaRPr>
          </a:p>
          <a:p>
            <a:pPr marL="0" indent="0">
              <a:lnSpc>
                <a:spcPct val="100000"/>
              </a:lnSpc>
              <a:spcBef>
                <a:spcPts val="1200"/>
              </a:spcBef>
              <a:spcAft>
                <a:spcPts val="1200"/>
              </a:spcAft>
              <a:buNone/>
            </a:pPr>
            <a:r>
              <a:rPr lang="en-GB" sz="18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Alerting</a:t>
            </a:r>
            <a:endParaRPr lang="en-GB" sz="1800" dirty="0" smtClean="0">
              <a:latin typeface="Times New Roman" panose="02020603050405020304" pitchFamily="18" charset="0"/>
              <a:ea typeface="Arial" panose="020B0604020202020204" pitchFamily="34" charset="0"/>
              <a:cs typeface="Times New Roman" panose="02020603050405020304" pitchFamily="18" charset="0"/>
            </a:endParaRPr>
          </a:p>
          <a:p>
            <a:pPr marL="0" lvl="0" indent="0" fontAlgn="base">
              <a:lnSpc>
                <a:spcPct val="100000"/>
              </a:lnSpc>
              <a:buClr>
                <a:srgbClr val="000000"/>
              </a:buClr>
              <a:buSzPts val="1100"/>
              <a:buNone/>
            </a:pPr>
            <a:r>
              <a:rPr lang="en-GB" sz="18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Alert Generation:</a:t>
            </a:r>
            <a:r>
              <a:rPr lang="en-GB" sz="18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Generate alerts based on the identified anomalies and threat correlations. Prioritize alerts based on severity and potential impact.</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47500" lnSpcReduction="20000"/>
          </a:bodyPr>
          <a:lstStyle/>
          <a:p>
            <a:pPr marL="0" indent="0">
              <a:buNone/>
            </a:pPr>
            <a:r>
              <a:rPr lang="en-GB" sz="24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Statistical Anomaly Detection:</a:t>
            </a:r>
            <a:endParaRPr lang="en-GB" sz="2400" dirty="0" smtClean="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21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Mean and Standard Deviation:</a:t>
            </a:r>
            <a:r>
              <a:rPr lang="en-GB" sz="21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Flags traffic exceeding a certain number of standard deviations from the average.</a:t>
            </a:r>
            <a:endParaRPr lang="en-GB" sz="2100" dirty="0" smtClean="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2100" b="1" dirty="0" err="1"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Interquartile</a:t>
            </a:r>
            <a:r>
              <a:rPr lang="en-GB" sz="21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Range (IQR):</a:t>
            </a:r>
            <a:r>
              <a:rPr lang="en-GB" sz="21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Identifies outliers falling outside the IQR, which encompasses the middle 50% of data points.</a:t>
            </a:r>
            <a:endParaRPr lang="en-GB" sz="2100" dirty="0" smtClean="0">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GB" sz="26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Machine Learning (ML) Algorithms:</a:t>
            </a:r>
            <a:endParaRPr lang="en-GB" sz="2600" dirty="0" smtClean="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23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Supervised Learning:</a:t>
            </a:r>
            <a:r>
              <a:rPr lang="en-GB" sz="23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Requires </a:t>
            </a:r>
            <a:r>
              <a:rPr lang="en-GB" sz="2300" dirty="0" err="1"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labeled</a:t>
            </a:r>
            <a:r>
              <a:rPr lang="en-GB" sz="23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data (normal vs. malicious) for training models like Support Vector Machines (SVM) or Random Forests to identify malicious patterns.</a:t>
            </a:r>
            <a:endParaRPr lang="en-GB" sz="2300" dirty="0" smtClean="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23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Unsupervised Learning:</a:t>
            </a:r>
            <a:r>
              <a:rPr lang="en-GB" sz="23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Analyzes unlabeled data to group similar traffic flows. K-Means clustering can be used to segment traffic based on features like source/destination IP, protocol, or port usage.</a:t>
            </a:r>
            <a:endParaRPr lang="en-GB" sz="2300" dirty="0" smtClean="0">
              <a:latin typeface="Times New Roman" panose="02020603050405020304" pitchFamily="18" charset="0"/>
              <a:ea typeface="Arial" panose="020B0604020202020204" pitchFamily="34" charset="0"/>
              <a:cs typeface="Times New Roman" panose="02020603050405020304" pitchFamily="18" charset="0"/>
            </a:endParaRPr>
          </a:p>
          <a:p>
            <a:pPr marL="0" indent="0">
              <a:spcBef>
                <a:spcPts val="1125"/>
              </a:spcBef>
              <a:spcAft>
                <a:spcPts val="1200"/>
              </a:spcAft>
              <a:buNone/>
            </a:pPr>
            <a:r>
              <a:rPr lang="en-GB" sz="2600" b="1" dirty="0" smtClean="0">
                <a:solidFill>
                  <a:srgbClr val="1F1F1F"/>
                </a:solidFill>
                <a:latin typeface="Times New Roman" panose="02020603050405020304" pitchFamily="18" charset="0"/>
                <a:cs typeface="Times New Roman" panose="02020603050405020304" pitchFamily="18" charset="0"/>
              </a:rPr>
              <a:t>Deployment Considerations for Network Traffic Analysis</a:t>
            </a:r>
          </a:p>
          <a:p>
            <a:pPr marL="0" indent="0">
              <a:spcBef>
                <a:spcPts val="1125"/>
              </a:spcBef>
              <a:spcAft>
                <a:spcPts val="1200"/>
              </a:spcAft>
              <a:buNone/>
            </a:pPr>
            <a:r>
              <a:rPr lang="en-GB" sz="1800" b="1" dirty="0" smtClean="0">
                <a:solidFill>
                  <a:srgbClr val="1F1F1F"/>
                </a:solidFill>
                <a:latin typeface="Arial" panose="020B0604020202020204" pitchFamily="34" charset="0"/>
                <a:ea typeface="Arial" panose="020B0604020202020204" pitchFamily="34" charset="0"/>
              </a:rPr>
              <a:t> </a:t>
            </a:r>
            <a:r>
              <a:rPr lang="en-GB" sz="23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Data Collection and Storage:</a:t>
            </a:r>
            <a:endParaRPr lang="en-GB" sz="2300" dirty="0" smtClean="0">
              <a:latin typeface="Times New Roman" panose="02020603050405020304" pitchFamily="18" charset="0"/>
              <a:ea typeface="Arial" panose="020B0604020202020204" pitchFamily="34" charset="0"/>
              <a:cs typeface="Times New Roman" panose="02020603050405020304" pitchFamily="18" charset="0"/>
            </a:endParaRPr>
          </a:p>
          <a:p>
            <a:pPr marL="0" lvl="0" indent="0" fontAlgn="base">
              <a:buClr>
                <a:srgbClr val="000000"/>
              </a:buClr>
              <a:buSzPts val="1100"/>
              <a:buNone/>
            </a:pPr>
            <a:r>
              <a:rPr lang="en-GB" sz="23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Choose efficient methods like flow data collection for real-time analysis. Packet capture might be needed for forensic investigations but requires significant storage.</a:t>
            </a:r>
            <a:endParaRPr lang="en-GB" sz="2300" dirty="0" smtClean="0">
              <a:latin typeface="Times New Roman" panose="02020603050405020304" pitchFamily="18" charset="0"/>
              <a:ea typeface="Arial" panose="020B0604020202020204" pitchFamily="34" charset="0"/>
              <a:cs typeface="Times New Roman" panose="02020603050405020304" pitchFamily="18" charset="0"/>
            </a:endParaRPr>
          </a:p>
          <a:p>
            <a:pPr marL="0" indent="0">
              <a:spcBef>
                <a:spcPts val="1200"/>
              </a:spcBef>
              <a:spcAft>
                <a:spcPts val="1200"/>
              </a:spcAft>
              <a:buNone/>
            </a:pPr>
            <a:r>
              <a:rPr lang="en-GB" sz="1800" b="1" dirty="0" smtClean="0">
                <a:solidFill>
                  <a:srgbClr val="1F1F1F"/>
                </a:solidFill>
                <a:latin typeface="Arial" panose="020B0604020202020204" pitchFamily="34" charset="0"/>
                <a:ea typeface="Arial" panose="020B0604020202020204" pitchFamily="34" charset="0"/>
              </a:rPr>
              <a:t> </a:t>
            </a:r>
            <a:r>
              <a:rPr lang="en-GB" sz="23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Network Infrastructure Integration:</a:t>
            </a:r>
            <a:endParaRPr lang="en-GB" sz="2300" dirty="0" smtClean="0">
              <a:latin typeface="Times New Roman" panose="02020603050405020304" pitchFamily="18" charset="0"/>
              <a:ea typeface="Arial" panose="020B0604020202020204" pitchFamily="34" charset="0"/>
              <a:cs typeface="Times New Roman" panose="02020603050405020304" pitchFamily="18" charset="0"/>
            </a:endParaRPr>
          </a:p>
          <a:p>
            <a:pPr marL="0" lvl="0" indent="0" fontAlgn="base">
              <a:buClr>
                <a:srgbClr val="000000"/>
              </a:buClr>
              <a:buSzPts val="1100"/>
              <a:buNone/>
            </a:pPr>
            <a:r>
              <a:rPr lang="en-GB" sz="26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Integrate seamlessly with existing network devices (firewalls, switches) and security tools (IDS/IPS) through APIs or agent deployment for comprehensive data collection.</a:t>
            </a:r>
            <a:endParaRPr lang="en-GB" sz="2600" dirty="0" smtClean="0">
              <a:latin typeface="Times New Roman" panose="02020603050405020304" pitchFamily="18" charset="0"/>
              <a:ea typeface="Arial" panose="020B0604020202020204" pitchFamily="34" charset="0"/>
              <a:cs typeface="Times New Roman" panose="02020603050405020304" pitchFamily="18" charset="0"/>
            </a:endParaRPr>
          </a:p>
          <a:p>
            <a:pPr marL="0" lvl="0" indent="0" fontAlgn="base">
              <a:buClr>
                <a:srgbClr val="000000"/>
              </a:buClr>
              <a:buSzPts val="1100"/>
              <a:buNone/>
            </a:pPr>
            <a:r>
              <a:rPr lang="en-GB" sz="26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Security:</a:t>
            </a:r>
          </a:p>
          <a:p>
            <a:pPr marL="0" lvl="0" indent="0" fontAlgn="base">
              <a:buClr>
                <a:srgbClr val="000000"/>
              </a:buClr>
              <a:buSzPts val="1100"/>
              <a:buNone/>
            </a:pPr>
            <a:r>
              <a:rPr lang="en-GB" sz="23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Implement robust security measures to protect sensitive network traffic data at rest and in transit. Encryption and access controls are crucial.</a:t>
            </a:r>
            <a:endParaRPr lang="en-GB" sz="2300" dirty="0" smtClean="0">
              <a:latin typeface="Times New Roman" panose="02020603050405020304" pitchFamily="18" charset="0"/>
              <a:ea typeface="Arial" panose="020B0604020202020204" pitchFamily="34"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342900" lvl="0" indent="-342900" fontAlgn="base">
              <a:buClr>
                <a:srgbClr val="000000"/>
              </a:buClr>
              <a:buSzPts val="1100"/>
              <a:buFont typeface="Arial" panose="020B0604020202020204" pitchFamily="34" charset="0"/>
              <a:buChar char="●"/>
            </a:pPr>
            <a:r>
              <a:rPr lang="en-GB" sz="20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Improved Threat Detection:</a:t>
            </a:r>
            <a:endParaRPr lang="en-GB" sz="2000" dirty="0" smtClean="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18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By analyzing patterns and deviations from normal traffic </a:t>
            </a:r>
            <a:r>
              <a:rPr lang="en-GB" sz="1800" dirty="0" err="1"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behavior</a:t>
            </a:r>
            <a:r>
              <a:rPr lang="en-GB" sz="18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NTA can proactively identify malicious activities like malware communication, lateral movement within the network, or data </a:t>
            </a:r>
            <a:r>
              <a:rPr lang="en-GB" sz="1800" dirty="0" err="1"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exfiltration</a:t>
            </a:r>
            <a:r>
              <a:rPr lang="en-GB" sz="18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attempts.</a:t>
            </a:r>
            <a:endParaRPr lang="en-GB" sz="1800" dirty="0" smtClean="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18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Machine learning algorithms can detect even sophisticated threats that bypass traditional signature-based security solutions.</a:t>
            </a:r>
            <a:endParaRPr lang="en-GB" sz="1800" dirty="0" smtClean="0">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buClr>
                <a:srgbClr val="000000"/>
              </a:buClr>
              <a:buSzPts val="1100"/>
              <a:buFont typeface="Arial" panose="020B0604020202020204" pitchFamily="34" charset="0"/>
              <a:buChar char="●"/>
            </a:pPr>
            <a:r>
              <a:rPr lang="en-GB" sz="20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Enhanced Network Visibility:</a:t>
            </a:r>
            <a:endParaRPr lang="en-GB" sz="2000" dirty="0" smtClean="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18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NTA provides a comprehensive view of network activity, including both north-south traffic (entering and leaving the network) and east-west traffic (communication within the network).</a:t>
            </a:r>
            <a:endParaRPr lang="en-GB" sz="1800" dirty="0" smtClean="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fontAlgn="base">
              <a:buClr>
                <a:srgbClr val="000000"/>
              </a:buClr>
              <a:buSzPts val="1100"/>
              <a:buFont typeface="Arial" panose="020B0604020202020204" pitchFamily="34" charset="0"/>
              <a:buChar char="○"/>
            </a:pPr>
            <a:r>
              <a:rPr lang="en-GB" sz="18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This visibility helps identify potential vulnerabilities and suspicious communication patterns that might be missed by traditional security measures.</a:t>
            </a:r>
            <a:endParaRPr lang="en-GB" sz="1800" dirty="0" smtClean="0">
              <a:latin typeface="Times New Roman" panose="02020603050405020304" pitchFamily="18" charset="0"/>
              <a:ea typeface="Arial" panose="020B0604020202020204" pitchFamily="34" charset="0"/>
              <a:cs typeface="Times New Roman" panose="02020603050405020304" pitchFamily="18" charset="0"/>
            </a:endParaRPr>
          </a:p>
          <a:p>
            <a:endParaRPr lang="en-GB" dirty="0" smtClean="0"/>
          </a:p>
          <a:p>
            <a:pPr marL="0" indent="0">
              <a:buNone/>
            </a:pPr>
            <a:endParaRPr lang="en-IN" sz="2400" dirty="0"/>
          </a:p>
        </p:txBody>
      </p:sp>
      <p:pic>
        <p:nvPicPr>
          <p:cNvPr id="4" name="Picture 3">
            <a:extLst>
              <a:ext uri="{FF2B5EF4-FFF2-40B4-BE49-F238E27FC236}">
                <a16:creationId xmlns:a16="http://schemas.microsoft.com/office/drawing/2014/main" xmlns="" id="{6C659A26-5E56-C093-E1A6-60A27199339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02326" y="4944453"/>
            <a:ext cx="1517523" cy="1075347"/>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0" indent="0">
              <a:spcAft>
                <a:spcPts val="1200"/>
              </a:spcAft>
              <a:buNone/>
            </a:pPr>
            <a:r>
              <a:rPr lang="en-GB" sz="20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Key takeaways to emphasize in your conclusion:</a:t>
            </a:r>
            <a:endParaRPr lang="en-GB" sz="2000" b="1" dirty="0" smtClean="0">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buClr>
                <a:srgbClr val="000000"/>
              </a:buClr>
              <a:buSzPts val="1100"/>
              <a:buFont typeface="Arial" panose="020B0604020202020204" pitchFamily="34" charset="0"/>
              <a:buChar char="●"/>
            </a:pPr>
            <a:r>
              <a:rPr lang="en-GB" sz="20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Proactive Threat Detection:</a:t>
            </a:r>
            <a:r>
              <a:rPr lang="en-GB" sz="20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NTA empowers organizations to move beyond reactive security measures. By identifying anomalies and suspicious patterns, it allows for early detection and mitigation of threats before they can cause significant damage.</a:t>
            </a:r>
            <a:endParaRPr lang="en-GB" sz="2000" dirty="0" smtClean="0">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GB" sz="20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In conclusion, network traffic analysis offers a powerful and multifaceted approach to </a:t>
            </a:r>
            <a:r>
              <a:rPr lang="en-GB" sz="2000" dirty="0" err="1"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cybersecurity</a:t>
            </a:r>
            <a:r>
              <a:rPr lang="en-GB" sz="20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By leveraging its capabilities, organizations can significantly enhance their ability to detect, respond to, and ultimately prevent cyber threats.</a:t>
            </a:r>
            <a:endParaRPr lang="en-GB" sz="2000" dirty="0" smtClean="0">
              <a:latin typeface="Times New Roman" panose="02020603050405020304" pitchFamily="18" charset="0"/>
              <a:ea typeface="Arial" panose="020B0604020202020204" pitchFamily="34" charset="0"/>
              <a:cs typeface="Times New Roman" panose="02020603050405020304" pitchFamily="18" charset="0"/>
            </a:endParaRP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lnSpcReduction="10000"/>
          </a:bodyPr>
          <a:lstStyle/>
          <a:p>
            <a:pPr marL="0" indent="0">
              <a:spcBef>
                <a:spcPts val="1200"/>
              </a:spcBef>
              <a:spcAft>
                <a:spcPts val="1200"/>
              </a:spcAft>
              <a:buNone/>
            </a:pPr>
            <a:r>
              <a:rPr lang="en-GB" sz="1800" dirty="0" smtClean="0">
                <a:solidFill>
                  <a:srgbClr val="1F1F1F"/>
                </a:solidFill>
                <a:latin typeface="Arial" panose="020B0604020202020204" pitchFamily="34" charset="0"/>
                <a:ea typeface="Arial" panose="020B0604020202020204" pitchFamily="34" charset="0"/>
              </a:rPr>
              <a:t> </a:t>
            </a:r>
            <a:r>
              <a:rPr lang="en-GB" sz="20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The future of network traffic analysis (NTA) is bright, driven by advancements in technology and the ever-evolving threat landscape.</a:t>
            </a:r>
            <a:endParaRPr lang="en-GB" sz="2000" dirty="0" smtClean="0">
              <a:latin typeface="Times New Roman" panose="02020603050405020304" pitchFamily="18" charset="0"/>
              <a:ea typeface="Arial" panose="020B0604020202020204" pitchFamily="34" charset="0"/>
              <a:cs typeface="Times New Roman" panose="02020603050405020304" pitchFamily="18" charset="0"/>
            </a:endParaRPr>
          </a:p>
          <a:p>
            <a:pPr marL="0" indent="0">
              <a:spcBef>
                <a:spcPts val="1200"/>
              </a:spcBef>
              <a:spcAft>
                <a:spcPts val="1200"/>
              </a:spcAft>
              <a:buNone/>
            </a:pPr>
            <a:r>
              <a:rPr lang="en-GB" sz="20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Integration with Cloud and </a:t>
            </a:r>
            <a:r>
              <a:rPr lang="en-GB" sz="2000" b="1" dirty="0" err="1"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IoT</a:t>
            </a:r>
            <a:r>
              <a:rPr lang="en-GB" sz="20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Security:</a:t>
            </a:r>
            <a:endParaRPr lang="en-GB" sz="2000" dirty="0" smtClean="0">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buClr>
                <a:srgbClr val="000000"/>
              </a:buClr>
              <a:buSzPts val="1100"/>
              <a:buFont typeface="Arial" panose="020B0604020202020204" pitchFamily="34" charset="0"/>
              <a:buChar char="●"/>
            </a:pPr>
            <a:r>
              <a:rPr lang="en-GB" sz="20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As cloud adoption and the Internet of Things (</a:t>
            </a:r>
            <a:r>
              <a:rPr lang="en-GB" sz="2000" dirty="0" err="1"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IoT</a:t>
            </a:r>
            <a:r>
              <a:rPr lang="en-GB" sz="20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continue to rise, NTA solutions will need to adapt to analyze traffic from these dynamic environments.</a:t>
            </a:r>
            <a:endParaRPr lang="en-GB" sz="2000" dirty="0" smtClean="0">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buClr>
                <a:srgbClr val="000000"/>
              </a:buClr>
              <a:buSzPts val="1100"/>
              <a:buFont typeface="Arial" panose="020B0604020202020204" pitchFamily="34" charset="0"/>
              <a:buChar char="●"/>
            </a:pPr>
            <a:r>
              <a:rPr lang="en-GB" sz="20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Expect to see tools capable of handling the unique challenges of cloud-based infrastructure and the ever-growing volume of data generated by </a:t>
            </a:r>
            <a:r>
              <a:rPr lang="en-GB" sz="2000" dirty="0" err="1"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IoT</a:t>
            </a:r>
            <a:r>
              <a:rPr lang="en-GB" sz="20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devices.</a:t>
            </a:r>
            <a:endParaRPr lang="en-GB" sz="2000" dirty="0" smtClean="0">
              <a:latin typeface="Times New Roman" panose="02020603050405020304" pitchFamily="18" charset="0"/>
              <a:ea typeface="Arial" panose="020B0604020202020204" pitchFamily="34" charset="0"/>
              <a:cs typeface="Times New Roman" panose="02020603050405020304" pitchFamily="18" charset="0"/>
            </a:endParaRPr>
          </a:p>
          <a:p>
            <a:pPr marL="0" indent="0">
              <a:spcBef>
                <a:spcPts val="1200"/>
              </a:spcBef>
              <a:spcAft>
                <a:spcPts val="1200"/>
              </a:spcAft>
              <a:buNone/>
            </a:pPr>
            <a:r>
              <a:rPr lang="en-GB" sz="20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Focus on Deception and </a:t>
            </a:r>
            <a:r>
              <a:rPr lang="en-GB" sz="2000" b="1" dirty="0" err="1"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Honeypots</a:t>
            </a:r>
            <a:r>
              <a:rPr lang="en-GB" sz="2000" b="1"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a:t>
            </a:r>
            <a:endParaRPr lang="en-GB" sz="2000" dirty="0" smtClean="0">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buClr>
                <a:srgbClr val="000000"/>
              </a:buClr>
              <a:buSzPts val="1100"/>
              <a:buFont typeface="Arial" panose="020B0604020202020204" pitchFamily="34" charset="0"/>
              <a:buChar char="●"/>
            </a:pPr>
            <a:r>
              <a:rPr lang="en-GB" sz="20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NTA might be integrated with deception technologies. By planting </a:t>
            </a:r>
            <a:r>
              <a:rPr lang="en-GB" sz="2000" dirty="0" err="1"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honeypots</a:t>
            </a:r>
            <a:r>
              <a:rPr lang="en-GB" sz="2000" dirty="0" smtClean="0">
                <a:solidFill>
                  <a:srgbClr val="1F1F1F"/>
                </a:solidFill>
                <a:latin typeface="Times New Roman" panose="02020603050405020304" pitchFamily="18" charset="0"/>
                <a:ea typeface="Arial" panose="020B0604020202020204" pitchFamily="34" charset="0"/>
                <a:cs typeface="Times New Roman" panose="02020603050405020304" pitchFamily="18" charset="0"/>
              </a:rPr>
              <a:t> (decoy systems) within the network, security teams can lure attackers and leverage NTA to analyze their network traffic patterns, helping to identify their tactics and techniques.</a:t>
            </a:r>
            <a:endParaRPr lang="en-US" sz="2000" b="1"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914</Words>
  <Application>Microsoft Office PowerPoint</Application>
  <PresentationFormat>Custom</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NETWORK TRAFFIC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This Pc</cp:lastModifiedBy>
  <cp:revision>23</cp:revision>
  <dcterms:created xsi:type="dcterms:W3CDTF">2021-05-26T16:50:10Z</dcterms:created>
  <dcterms:modified xsi:type="dcterms:W3CDTF">2024-04-01T19:08:31Z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