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4766" y="123217"/>
            <a:ext cx="8676222" cy="4740613"/>
          </a:xfrm>
        </p:spPr>
        <p:txBody>
          <a:bodyPr>
            <a:normAutofit/>
          </a:bodyPr>
          <a:lstStyle/>
          <a:p>
            <a:r>
              <a:rPr lang="en-IN" sz="3600" dirty="0" err="1">
                <a:solidFill>
                  <a:schemeClr val="tx1">
                    <a:lumMod val="95000"/>
                  </a:schemeClr>
                </a:solidFill>
              </a:rPr>
              <a:t>TOPIC:Java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 architecture</a:t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PRESENTED </a:t>
            </a:r>
            <a:r>
              <a:rPr lang="en-IN" sz="3600" dirty="0" smtClean="0">
                <a:solidFill>
                  <a:schemeClr val="tx1">
                    <a:lumMod val="95000"/>
                  </a:schemeClr>
                </a:solidFill>
              </a:rPr>
              <a:t>BY:JAYASRI J</a:t>
            </a: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IN" sz="36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IN" sz="3600" dirty="0">
                <a:solidFill>
                  <a:schemeClr val="tx1">
                    <a:lumMod val="95000"/>
                  </a:schemeClr>
                </a:solidFill>
              </a:rPr>
              <a:t>BE(ECE)IV YEAR</a:t>
            </a:r>
            <a:r>
              <a:rPr lang="en-IN" dirty="0">
                <a:solidFill>
                  <a:srgbClr val="00B0F0"/>
                </a:solidFill>
              </a:rPr>
              <a:t/>
            </a:r>
            <a:br>
              <a:rPr lang="en-IN" dirty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673157"/>
            <a:ext cx="8676222" cy="311285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EE0435-FE3B-F773-EBD8-B26E24AB5665}"/>
              </a:ext>
            </a:extLst>
          </p:cNvPr>
          <p:cNvSpPr txBox="1"/>
          <p:nvPr/>
        </p:nvSpPr>
        <p:spPr>
          <a:xfrm>
            <a:off x="821094" y="1807417"/>
            <a:ext cx="95706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CONCLUSION: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Georgia" panose="02040502050405020303" pitchFamily="18" charset="0"/>
              </a:rPr>
              <a:t>Java Architecture is the backbone of one of the most widely used and versatile programming languages in the world. The combination of the </a:t>
            </a:r>
            <a:r>
              <a:rPr lang="en-US" b="1" dirty="0">
                <a:latin typeface="Georgia" panose="02040502050405020303" pitchFamily="18" charset="0"/>
              </a:rPr>
              <a:t>Java Development Kit (JDK)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b="1" dirty="0">
                <a:latin typeface="Georgia" panose="02040502050405020303" pitchFamily="18" charset="0"/>
              </a:rPr>
              <a:t>Java Runtime Environment (JRE)</a:t>
            </a:r>
            <a:r>
              <a:rPr lang="en-US" dirty="0">
                <a:latin typeface="Georgia" panose="02040502050405020303" pitchFamily="18" charset="0"/>
              </a:rPr>
              <a:t>, and </a:t>
            </a:r>
            <a:r>
              <a:rPr lang="en-US" b="1" dirty="0">
                <a:latin typeface="Georgia" panose="02040502050405020303" pitchFamily="18" charset="0"/>
              </a:rPr>
              <a:t>Java Virtual Machine (JVM)</a:t>
            </a:r>
            <a:r>
              <a:rPr lang="en-US" dirty="0">
                <a:latin typeface="Georgia" panose="02040502050405020303" pitchFamily="18" charset="0"/>
              </a:rPr>
              <a:t> allows for the development and execution of applications that are platform-independent, secure, and efficient. Understanding the architecture is crucial for developers to leverage the key benefits that Java offers: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</a:t>
            </a:r>
          </a:p>
          <a:p>
            <a:r>
              <a:rPr lang="en-US" dirty="0">
                <a:latin typeface="Georgia" panose="02040502050405020303" pitchFamily="18" charset="0"/>
              </a:rPr>
              <a:t>                                                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A8C5-D548-46B1-2AF8-A0F903D5730B}"/>
              </a:ext>
            </a:extLst>
          </p:cNvPr>
          <p:cNvSpPr txBox="1"/>
          <p:nvPr/>
        </p:nvSpPr>
        <p:spPr>
          <a:xfrm>
            <a:off x="4068147" y="4180115"/>
            <a:ext cx="3508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Platform Independence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Managed Runtime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Georgia" panose="02040502050405020303" pitchFamily="18" charset="0"/>
              </a:rPr>
              <a:t>Performance and Security</a:t>
            </a:r>
          </a:p>
        </p:txBody>
      </p:sp>
    </p:spTree>
    <p:extLst>
      <p:ext uri="{BB962C8B-B14F-4D97-AF65-F5344CB8AC3E}">
        <p14:creationId xmlns:p14="http://schemas.microsoft.com/office/powerpoint/2010/main" val="311484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EE2436A-5F26-014A-BB1F-2CB7D968E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813" y="1451920"/>
            <a:ext cx="7655669" cy="37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85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3A2-17E7-E2DB-E458-BC257410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737118"/>
            <a:ext cx="6997960" cy="59716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Georgia" panose="02040502050405020303" pitchFamily="18" charset="0"/>
              </a:rPr>
              <a:t>Introduction to Java Architecture</a:t>
            </a:r>
            <a:r>
              <a:rPr lang="en-IN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DA8FF-F24C-2089-1294-869989F9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1509227"/>
            <a:ext cx="7275112" cy="404248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Optimizing Performance:</a:t>
            </a:r>
            <a:r>
              <a:rPr lang="en-US" sz="1900" dirty="0">
                <a:latin typeface="Georgia" panose="02040502050405020303" pitchFamily="18" charset="0"/>
              </a:rPr>
              <a:t> Understanding the inner workings of JVM, JDK, and JRE helps developers write more efficient code and optimize resource usage.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Debugging and Troubleshooting:</a:t>
            </a:r>
            <a:r>
              <a:rPr lang="en-US" sz="1900" dirty="0">
                <a:latin typeface="Georgia" panose="02040502050405020303" pitchFamily="18" charset="0"/>
              </a:rPr>
              <a:t> Knowledge of memory management, garbage collection, and security mechanisms aids in solving complex problems.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Building Cross-Platform Applications:</a:t>
            </a:r>
            <a:r>
              <a:rPr lang="en-US" sz="1900" dirty="0">
                <a:latin typeface="Georgia" panose="02040502050405020303" pitchFamily="18" charset="0"/>
              </a:rPr>
              <a:t> Java’s architecture allows for seamless deployment across different platforms, making it essential to understand for scalability.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Leveraging Security Features:</a:t>
            </a:r>
            <a:r>
              <a:rPr lang="en-US" sz="1900" dirty="0">
                <a:latin typeface="Georgia" panose="02040502050405020303" pitchFamily="18" charset="0"/>
              </a:rPr>
              <a:t> Java’s built-in security model can help developers create more secure applications, especially in web and enterprise environments.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B7920-5F96-194E-42AB-040198E0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53"/>
          <a:stretch/>
        </p:blipFill>
        <p:spPr>
          <a:xfrm>
            <a:off x="7601683" y="2135447"/>
            <a:ext cx="3910910" cy="23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9E35-78DB-2156-9528-D0ABAFFF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Java Platform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0E96-EC65-AB46-0018-B40D72072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2107"/>
            <a:ext cx="9905998" cy="4002832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Java Platform</a:t>
            </a:r>
            <a:r>
              <a:rPr lang="en-IN" sz="2900" dirty="0">
                <a:latin typeface="Georgia" panose="02040502050405020303" pitchFamily="18" charset="0"/>
              </a:rPr>
              <a:t> refers to the combination of Java Virtual Machine (JVM), Java Development Kit (JDK), and Java Runtime Environment (JRE) that together provide the environment for developing and running Java applications.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JDK</a:t>
            </a:r>
            <a:r>
              <a:rPr lang="en-IN" sz="2900" dirty="0">
                <a:latin typeface="Georgia" panose="02040502050405020303" pitchFamily="18" charset="0"/>
              </a:rPr>
              <a:t>: Contains tools required for Java development (compiler, libraries, etc.)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JRE</a:t>
            </a:r>
            <a:r>
              <a:rPr lang="en-IN" sz="2900" dirty="0">
                <a:latin typeface="Georgia" panose="02040502050405020303" pitchFamily="18" charset="0"/>
              </a:rPr>
              <a:t>: Provides the runtime environment to run Java applications (includes the JVM and core libraries).</a:t>
            </a:r>
          </a:p>
          <a:p>
            <a:pPr marL="0" indent="0">
              <a:buNone/>
            </a:pPr>
            <a:endParaRPr lang="en-IN" sz="2900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900" b="1" dirty="0">
                <a:latin typeface="Georgia" panose="02040502050405020303" pitchFamily="18" charset="0"/>
              </a:rPr>
              <a:t>JVM</a:t>
            </a:r>
            <a:r>
              <a:rPr lang="en-IN" sz="2900" dirty="0">
                <a:latin typeface="Georgia" panose="02040502050405020303" pitchFamily="18" charset="0"/>
              </a:rPr>
              <a:t>: Core part of the platform, responsible for executing Java bytecode on any operating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50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FB9B-7F5D-5746-76A5-D63477BB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  <a:ea typeface="Cambria Math" panose="02040503050406030204" pitchFamily="18" charset="0"/>
                <a:cs typeface="Cascadia Mono Light" panose="020B0609020000020004" pitchFamily="49" charset="0"/>
              </a:rPr>
              <a:t>Components of Java Architecture: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52CF57-46EB-6AD6-7526-AABA0C27C2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243943"/>
            <a:ext cx="103188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 DEVELOPMENT KIT(JDK):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DEFINITION: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The JDK is a complete software development kit used for developing Java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800" cap="none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COMPONENTS: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Compiler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Converts Java source code into bytecode.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Debugger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Helps identify and fix errors in the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Other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Includes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javadoc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(documentation tool), jar (packaging tool), and other utilities.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cap="none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Provides all necessary tools for writing, compiling, and testing Java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0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4468E-5568-1833-0953-0CF7EBA4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5577"/>
            <a:ext cx="9905998" cy="43356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Georgia" panose="02040502050405020303" pitchFamily="18" charset="0"/>
              </a:rPr>
              <a:t>2) Java Runtime Environment (JRE):</a:t>
            </a:r>
          </a:p>
          <a:p>
            <a:pPr marL="0" indent="0">
              <a:buNone/>
            </a:pPr>
            <a:endParaRPr lang="en-US" sz="19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Definition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The JRE is a subset of the JDK that allows users to run Java applications.</a:t>
            </a:r>
          </a:p>
          <a:p>
            <a:pPr marL="0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Components</a:t>
            </a:r>
            <a:r>
              <a:rPr lang="en-US" sz="19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JVM</a:t>
            </a:r>
            <a:r>
              <a:rPr lang="en-US" sz="1900" dirty="0">
                <a:latin typeface="Georgia" panose="02040502050405020303" pitchFamily="18" charset="0"/>
              </a:rPr>
              <a:t>: Executes Java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b="1" dirty="0">
                <a:latin typeface="Georgia" panose="02040502050405020303" pitchFamily="18" charset="0"/>
              </a:rPr>
              <a:t>Core Libraries</a:t>
            </a:r>
            <a:r>
              <a:rPr lang="en-US" sz="1900" dirty="0">
                <a:latin typeface="Georgia" panose="02040502050405020303" pitchFamily="18" charset="0"/>
              </a:rPr>
              <a:t>: Includes classes that handle input/output, networking, data structures, and more.</a:t>
            </a:r>
          </a:p>
          <a:p>
            <a:pPr marL="457200" lvl="1" indent="0">
              <a:buNone/>
            </a:pPr>
            <a:endParaRPr lang="en-US" sz="19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b="1" dirty="0">
                <a:latin typeface="Georgia" panose="02040502050405020303" pitchFamily="18" charset="0"/>
              </a:rPr>
              <a:t>Purpose</a:t>
            </a:r>
            <a:r>
              <a:rPr lang="en-US" sz="19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Georgia" panose="02040502050405020303" pitchFamily="18" charset="0"/>
              </a:rPr>
              <a:t>            Provides the runtime environment for Java programs to run but does not include development tools like the compiler.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20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4E173-52C4-B6E5-C4AC-88920272A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07707"/>
            <a:ext cx="9905998" cy="45626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Georgia" panose="02040502050405020303" pitchFamily="18" charset="0"/>
              </a:rPr>
              <a:t>3) Java Virtual Machine (JVM):</a:t>
            </a:r>
          </a:p>
          <a:p>
            <a:pPr marL="0" indent="0">
              <a:buNone/>
            </a:pPr>
            <a:endParaRPr lang="en-US" sz="2100" b="1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Definition</a:t>
            </a:r>
            <a:r>
              <a:rPr lang="en-US" sz="2100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The JVM is the engine that drives Java applications. It interprets or compiles Java bytecode into machine code specific to the operating system.</a:t>
            </a:r>
          </a:p>
          <a:p>
            <a:pPr marL="0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Key Functions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 err="1">
                <a:latin typeface="Georgia" panose="02040502050405020303" pitchFamily="18" charset="0"/>
              </a:rPr>
              <a:t>Classloader</a:t>
            </a:r>
            <a:r>
              <a:rPr lang="en-US" sz="2100" dirty="0">
                <a:latin typeface="Georgia" panose="02040502050405020303" pitchFamily="18" charset="0"/>
              </a:rPr>
              <a:t>: Loads class files into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Bytecode Verifier</a:t>
            </a:r>
            <a:r>
              <a:rPr lang="en-US" sz="2100" dirty="0">
                <a:latin typeface="Georgia" panose="02040502050405020303" pitchFamily="18" charset="0"/>
              </a:rPr>
              <a:t>: Ensures bytecode is valid and safe to execute.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Execution Engine</a:t>
            </a:r>
            <a:r>
              <a:rPr lang="en-US" sz="2100" dirty="0">
                <a:latin typeface="Georgia" panose="02040502050405020303" pitchFamily="18" charset="0"/>
              </a:rPr>
              <a:t>: Executes the loaded bytecode.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100" b="1" dirty="0">
                <a:latin typeface="Georgia" panose="02040502050405020303" pitchFamily="18" charset="0"/>
              </a:rPr>
              <a:t>Garbage Collection</a:t>
            </a:r>
            <a:r>
              <a:rPr lang="en-US" sz="2100" dirty="0">
                <a:latin typeface="Georgia" panose="02040502050405020303" pitchFamily="18" charset="0"/>
              </a:rPr>
              <a:t>: Manages memory by automatically removing unreferenced objects.</a:t>
            </a:r>
          </a:p>
          <a:p>
            <a:pPr marL="457200" lvl="1" indent="0">
              <a:buNone/>
            </a:pPr>
            <a:endParaRPr lang="en-US" sz="2100" dirty="0"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>
                <a:latin typeface="Georgia" panose="02040502050405020303" pitchFamily="18" charset="0"/>
              </a:rPr>
              <a:t>Platform Independence</a:t>
            </a:r>
            <a:r>
              <a:rPr lang="en-US" sz="2100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2100" dirty="0">
                <a:latin typeface="Georgia" panose="02040502050405020303" pitchFamily="18" charset="0"/>
              </a:rPr>
              <a:t>             The JVM allows Java applications to run on any system by translating bytecode to native machine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87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907DF3-D513-4A36-126A-C415ED081F2C}"/>
              </a:ext>
            </a:extLst>
          </p:cNvPr>
          <p:cNvSpPr txBox="1"/>
          <p:nvPr/>
        </p:nvSpPr>
        <p:spPr>
          <a:xfrm>
            <a:off x="979713" y="867747"/>
            <a:ext cx="1012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Georgia" panose="02040502050405020303" pitchFamily="18" charset="0"/>
              </a:rPr>
              <a:t>BLOCK DIAGRAM OF JDK,JRE,JVM: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9DF7A1-8CE0-078C-C2E9-8AFFF0D4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21" y="1826273"/>
            <a:ext cx="826770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27C22-9C82-8295-33BB-3481122D226A}"/>
              </a:ext>
            </a:extLst>
          </p:cNvPr>
          <p:cNvSpPr txBox="1"/>
          <p:nvPr/>
        </p:nvSpPr>
        <p:spPr>
          <a:xfrm>
            <a:off x="905069" y="1950097"/>
            <a:ext cx="10114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EMPHASIZING PLATFORM INDEPENDENCE AND MANAGE RUNTIME: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Platform Independence</a:t>
            </a:r>
            <a:r>
              <a:rPr lang="en-US" dirty="0">
                <a:latin typeface="Georgia" panose="02040502050405020303" pitchFamily="18" charset="0"/>
              </a:rPr>
              <a:t>: Java’s "Write Once, Run Anywhere" capability is made possible by the JVM, allowing Java applications to run on any operating system without modification.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Managed Runtime</a:t>
            </a:r>
            <a:r>
              <a:rPr lang="en-US" dirty="0">
                <a:latin typeface="Georgia" panose="02040502050405020303" pitchFamily="18" charset="0"/>
              </a:rPr>
              <a:t>: Through features like </a:t>
            </a:r>
            <a:r>
              <a:rPr lang="en-US" b="1" dirty="0">
                <a:latin typeface="Georgia" panose="02040502050405020303" pitchFamily="18" charset="0"/>
              </a:rPr>
              <a:t>Garbage Collection</a:t>
            </a:r>
            <a:r>
              <a:rPr lang="en-US" dirty="0">
                <a:latin typeface="Georgia" panose="02040502050405020303" pitchFamily="18" charset="0"/>
              </a:rPr>
              <a:t>, the JVM manages memory, improving efficiency and reducing the risk of memory leaks or corruption.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5F42E-3EDD-EF66-0139-D6C79782374A}"/>
              </a:ext>
            </a:extLst>
          </p:cNvPr>
          <p:cNvSpPr txBox="1"/>
          <p:nvPr/>
        </p:nvSpPr>
        <p:spPr>
          <a:xfrm>
            <a:off x="707183" y="746449"/>
            <a:ext cx="101349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PERFORMANCE AND SECURITY:</a:t>
            </a:r>
          </a:p>
          <a:p>
            <a:endParaRPr lang="en-US" b="1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Performance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Just-in-Time (JIT) Compilation</a:t>
            </a:r>
            <a:r>
              <a:rPr lang="en-US" dirty="0">
                <a:latin typeface="Georgia" panose="02040502050405020303" pitchFamily="18" charset="0"/>
              </a:rPr>
              <a:t>: Enhances performance by converting bytecode into native machine code during execution, speeding up frequently used code paths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Memory Management</a:t>
            </a:r>
            <a:r>
              <a:rPr lang="en-US" dirty="0">
                <a:latin typeface="Georgia" panose="02040502050405020303" pitchFamily="18" charset="0"/>
              </a:rPr>
              <a:t>: Automatic garbage collection and optimized memory allocation improve runtime efficiency.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Georgia" panose="02040502050405020303" pitchFamily="18" charset="0"/>
              </a:rPr>
              <a:t>Security</a:t>
            </a:r>
            <a:r>
              <a:rPr lang="en-US" dirty="0">
                <a:latin typeface="Georgia" panose="02040502050405020303" pitchFamily="18" charset="0"/>
              </a:rPr>
              <a:t>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JVM's Security Mechanisms</a:t>
            </a:r>
            <a:r>
              <a:rPr lang="en-US" dirty="0">
                <a:latin typeface="Georgia" panose="02040502050405020303" pitchFamily="18" charset="0"/>
              </a:rPr>
              <a:t>: Ensures secure execution through bytecode verification and sandboxing, preventing malicious code from compromising the system.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Security Manager and Permissions</a:t>
            </a:r>
            <a:r>
              <a:rPr lang="en-US" dirty="0">
                <a:latin typeface="Georgia" panose="02040502050405020303" pitchFamily="18" charset="0"/>
              </a:rPr>
              <a:t>: Fine-grained control over what Java applications can access, offering a robust security model.</a:t>
            </a:r>
          </a:p>
        </p:txBody>
      </p:sp>
    </p:spTree>
    <p:extLst>
      <p:ext uri="{BB962C8B-B14F-4D97-AF65-F5344CB8AC3E}">
        <p14:creationId xmlns:p14="http://schemas.microsoft.com/office/powerpoint/2010/main" val="102230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120</TotalTime>
  <Words>701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Cambria Math</vt:lpstr>
      <vt:lpstr>Cascadia Mono Light</vt:lpstr>
      <vt:lpstr>Century Gothic</vt:lpstr>
      <vt:lpstr>Georgia</vt:lpstr>
      <vt:lpstr>Wingdings</vt:lpstr>
      <vt:lpstr>Mesh</vt:lpstr>
      <vt:lpstr>TOPIC:Java architecture PRESENTED BY:JAYASRI J BE(ECE)IV YEAR </vt:lpstr>
      <vt:lpstr>Introduction to Java Architecture:</vt:lpstr>
      <vt:lpstr>Java Platform Overview:</vt:lpstr>
      <vt:lpstr>Components of Java Architecture: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 v</dc:creator>
  <cp:lastModifiedBy>HP</cp:lastModifiedBy>
  <cp:revision>5</cp:revision>
  <dcterms:created xsi:type="dcterms:W3CDTF">2024-10-21T15:59:26Z</dcterms:created>
  <dcterms:modified xsi:type="dcterms:W3CDTF">2024-10-22T05:14:43Z</dcterms:modified>
</cp:coreProperties>
</file>