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94"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95" r:id="rId16"/>
    <p:sldId id="273" r:id="rId17"/>
    <p:sldId id="274" r:id="rId18"/>
    <p:sldId id="275" r:id="rId19"/>
    <p:sldId id="276" r:id="rId20"/>
    <p:sldId id="277" r:id="rId21"/>
    <p:sldId id="278" r:id="rId22"/>
    <p:sldId id="296" r:id="rId23"/>
    <p:sldId id="279" r:id="rId24"/>
    <p:sldId id="280" r:id="rId25"/>
    <p:sldId id="281" r:id="rId26"/>
    <p:sldId id="282" r:id="rId27"/>
    <p:sldId id="283" r:id="rId28"/>
    <p:sldId id="284" r:id="rId29"/>
    <p:sldId id="297"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4C38F-88BE-41EE-A82F-E84D4C1D6146}" v="106" dt="2023-10-03T05:14:21.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E0BC88-CDDA-412D-8306-6A31E46049FE}" type="datetimeFigureOut">
              <a:rPr lang="en-IN" smtClean="0"/>
              <a:t>03-10-2023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EF89872-8E4A-4F80-8F41-40611123F56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141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0BC88-CDDA-412D-8306-6A31E46049FE}"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89872-8E4A-4F80-8F41-40611123F56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409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0BC88-CDDA-412D-8306-6A31E46049FE}"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89872-8E4A-4F80-8F41-40611123F56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750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0BC88-CDDA-412D-8306-6A31E46049FE}"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89872-8E4A-4F80-8F41-40611123F56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439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0BC88-CDDA-412D-8306-6A31E46049FE}"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89872-8E4A-4F80-8F41-40611123F56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57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E0BC88-CDDA-412D-8306-6A31E46049FE}"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89872-8E4A-4F80-8F41-40611123F56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952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E0BC88-CDDA-412D-8306-6A31E46049FE}"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89872-8E4A-4F80-8F41-40611123F56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001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E0BC88-CDDA-412D-8306-6A31E46049FE}"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89872-8E4A-4F80-8F41-40611123F56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56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0BC88-CDDA-412D-8306-6A31E46049FE}"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89872-8E4A-4F80-8F41-40611123F562}" type="slidenum">
              <a:rPr lang="en-IN" smtClean="0"/>
              <a:t>‹#›</a:t>
            </a:fld>
            <a:endParaRPr lang="en-IN"/>
          </a:p>
        </p:txBody>
      </p:sp>
    </p:spTree>
    <p:extLst>
      <p:ext uri="{BB962C8B-B14F-4D97-AF65-F5344CB8AC3E}">
        <p14:creationId xmlns:p14="http://schemas.microsoft.com/office/powerpoint/2010/main" val="174035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E0BC88-CDDA-412D-8306-6A31E46049FE}"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89872-8E4A-4F80-8F41-40611123F56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158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6E0BC88-CDDA-412D-8306-6A31E46049FE}" type="datetimeFigureOut">
              <a:rPr lang="en-IN" smtClean="0"/>
              <a:t>03-10-2023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1EF89872-8E4A-4F80-8F41-40611123F56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76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6E0BC88-CDDA-412D-8306-6A31E46049FE}" type="datetimeFigureOut">
              <a:rPr lang="en-IN" smtClean="0"/>
              <a:t>03-10-2023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EF89872-8E4A-4F80-8F41-40611123F56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99520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forms.gle/NF472EXzhd2Xc7Gv5"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0DBC8-F1BF-B466-EA80-989309B90BBA}"/>
              </a:ext>
            </a:extLst>
          </p:cNvPr>
          <p:cNvSpPr txBox="1"/>
          <p:nvPr/>
        </p:nvSpPr>
        <p:spPr>
          <a:xfrm>
            <a:off x="1717674" y="1192188"/>
            <a:ext cx="7934325" cy="2071529"/>
          </a:xfrm>
          <a:prstGeom prst="rect">
            <a:avLst/>
          </a:prstGeom>
          <a:noFill/>
        </p:spPr>
        <p:txBody>
          <a:bodyPr wrap="square">
            <a:spAutoFit/>
          </a:bodyPr>
          <a:lstStyle/>
          <a:p>
            <a:pPr marL="457200" algn="ctr">
              <a:lnSpc>
                <a:spcPct val="150000"/>
              </a:lnSpc>
              <a:spcAft>
                <a:spcPts val="800"/>
              </a:spcAft>
            </a:pP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WELCOME</a:t>
            </a:r>
            <a:endParaRPr lang="en-IN" sz="9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Graphic 6" descr="Head with gears with solid fill">
            <a:extLst>
              <a:ext uri="{FF2B5EF4-FFF2-40B4-BE49-F238E27FC236}">
                <a16:creationId xmlns:a16="http://schemas.microsoft.com/office/drawing/2014/main" id="{8C9F8F8E-6D8C-6292-B296-2F5D559475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32800" y="3289301"/>
            <a:ext cx="1968500" cy="1968500"/>
          </a:xfrm>
          <a:prstGeom prst="rect">
            <a:avLst/>
          </a:prstGeom>
        </p:spPr>
      </p:pic>
    </p:spTree>
    <p:extLst>
      <p:ext uri="{BB962C8B-B14F-4D97-AF65-F5344CB8AC3E}">
        <p14:creationId xmlns:p14="http://schemas.microsoft.com/office/powerpoint/2010/main" val="3808291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FF66F0-B63E-007F-AE38-00069AC70A8F}"/>
              </a:ext>
            </a:extLst>
          </p:cNvPr>
          <p:cNvSpPr txBox="1"/>
          <p:nvPr/>
        </p:nvSpPr>
        <p:spPr>
          <a:xfrm>
            <a:off x="326570" y="201514"/>
            <a:ext cx="11070771" cy="5890715"/>
          </a:xfrm>
          <a:prstGeom prst="rect">
            <a:avLst/>
          </a:prstGeom>
          <a:noFill/>
        </p:spPr>
        <p:txBody>
          <a:bodyPr wrap="square">
            <a:spAutoFit/>
          </a:bodyPr>
          <a:lstStyle/>
          <a:p>
            <a:pPr marL="228600">
              <a:lnSpc>
                <a:spcPct val="150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Main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-Add a title to your pie chart.</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50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Legend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-This code adds a legend to the top-right corner of the plot with labels and corresponding colors.</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571500" indent="-342900">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Use the bar plot () function to create a bar chart in R. We can customize the appearance of bar chart by adding parameters to bar plot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Col-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Specify a vector of colors for the bars.</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pPr>
            <a:r>
              <a:rPr lang="en-IN" sz="2000" b="1" dirty="0">
                <a:latin typeface="Calibri" panose="020F0502020204030204" pitchFamily="34"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Main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Add a title to your bar chart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X-Lab &amp; Y-Lab</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Label the x and y axes.</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pPr>
            <a:r>
              <a:rPr lang="en-IN" sz="2000" b="1" dirty="0">
                <a:latin typeface="Calibri" panose="020F0502020204030204" pitchFamily="34" charset="0"/>
                <a:ea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Horiz</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Create a horizontal bar chart instead of a vertical one.</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pPr>
            <a:r>
              <a:rPr lang="en-IN" sz="20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Legend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Create a legend to explain the color-coding.</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R-studio, you can perform a chi-square test using the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chisq.test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function to determine if there is an association between to categorical variables.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25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15E95-586D-1C52-36CF-A6F72CF7F5BC}"/>
              </a:ext>
            </a:extLst>
          </p:cNvPr>
          <p:cNvSpPr txBox="1"/>
          <p:nvPr/>
        </p:nvSpPr>
        <p:spPr>
          <a:xfrm>
            <a:off x="324091" y="1064872"/>
            <a:ext cx="11146420" cy="3501215"/>
          </a:xfrm>
          <a:prstGeom prst="rect">
            <a:avLst/>
          </a:prstGeom>
          <a:noFill/>
        </p:spPr>
        <p:txBody>
          <a:bodyPr wrap="square">
            <a:spAutoFit/>
          </a:bodyPr>
          <a:lstStyle/>
          <a:p>
            <a:pPr algn="ctr">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data is carried out in the form of google sheet. This data set having 300 samples collected from different age groups including students, working professionals and unemployees.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400" u="sng" dirty="0">
                <a:solidFill>
                  <a:srgbClr val="1155CC"/>
                </a:solidFill>
                <a:effectLst/>
                <a:latin typeface="Roboto" panose="02000000000000000000" pitchFamily="2" charset="0"/>
                <a:ea typeface="Times New Roman" panose="02020603050405020304" pitchFamily="18" charset="0"/>
                <a:cs typeface="Times New Roman" panose="02020603050405020304" pitchFamily="18" charset="0"/>
                <a:hlinkClick r:id="rId2"/>
              </a:rPr>
              <a:t>https://forms.gle/NF472EXzhd2Xc7Gv5</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3063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19776-9C98-12BA-E042-1879F0BCF3C3}"/>
              </a:ext>
            </a:extLst>
          </p:cNvPr>
          <p:cNvSpPr txBox="1"/>
          <p:nvPr/>
        </p:nvSpPr>
        <p:spPr>
          <a:xfrm>
            <a:off x="520859" y="0"/>
            <a:ext cx="11354765" cy="6085640"/>
          </a:xfrm>
          <a:prstGeom prst="rect">
            <a:avLst/>
          </a:prstGeom>
          <a:noFill/>
        </p:spPr>
        <p:txBody>
          <a:bodyPr wrap="square">
            <a:spAutoFit/>
          </a:bodyPr>
          <a:lstStyle/>
          <a:p>
            <a:pPr algn="ctr">
              <a:lnSpc>
                <a:spcPct val="150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ABOUT THE SOFTWARE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 is a programming language and open-source software environment primarily used for statistical computing and data analysis. Here are some key aspects of R programming software: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Open source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 is distributed under the GNU General Public License (GPL), which means it is free to use, modify, and distribute. This open-source nature has contributed to its widespread adoption and the development of a rich ecosystem of packages and libraries.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Statistical Computing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 was developed by statisticians and is designed with a strong focus on statistical analysis and data visualization. It provides a wide range of statistical and graphical techniques for data analysis.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Packages and Libraries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 has a vast repository of packages and libraries that extend its capabilities. These packages cover various areas, such as data manipulation, machine learning, time series, spatial analysis, and more. The Comprehensive R Archive Network (CRAN) is the primary repository for R packages.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88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1E6F4-D511-ABA8-49CD-DC69CE1EDE75}"/>
              </a:ext>
            </a:extLst>
          </p:cNvPr>
          <p:cNvSpPr txBox="1"/>
          <p:nvPr/>
        </p:nvSpPr>
        <p:spPr>
          <a:xfrm>
            <a:off x="447554" y="348390"/>
            <a:ext cx="11296891" cy="3269293"/>
          </a:xfrm>
          <a:prstGeom prst="rect">
            <a:avLst/>
          </a:prstGeom>
          <a:noFill/>
        </p:spPr>
        <p:txBody>
          <a:bodyPr wrap="square">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Data Manipulations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 excels at data manipulations and transformation. It offers powerful data structures like data frames and tools for data cleaning, reshaping, and merging.</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Data Visualization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 provides extensive tools for data visualization, including the popular GGplot2 package. You can create a wide range of static and interactive plots and charts for data exploration and presentation.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Data Import and Export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 can handle various data formats, including CSV, Excel, SQL databases, JSON, and more. This flexibility makes it easy to import and export data from different sources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9E8202-CDA7-4F2E-FC49-1F1F6C6EA451}"/>
              </a:ext>
            </a:extLst>
          </p:cNvPr>
          <p:cNvSpPr txBox="1"/>
          <p:nvPr/>
        </p:nvSpPr>
        <p:spPr>
          <a:xfrm>
            <a:off x="538911" y="3617683"/>
            <a:ext cx="11205534" cy="2351285"/>
          </a:xfrm>
          <a:prstGeom prst="rect">
            <a:avLst/>
          </a:prstGeom>
          <a:noFill/>
        </p:spPr>
        <p:txBody>
          <a:bodyPr wrap="square">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Cross-Platform</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 is available for various platforms, including Windows, macOS, and Linux, making it accessible to a wide range of users.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Data Science and Machine Learning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 has gained popularity in the field of data science and machine learning due to its extensive libraries for these purposes. Packages like caret,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randomForest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are widely used for predictive modeling.</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73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2CD7D7-70EA-96CD-28B8-6E5562B6193B}"/>
              </a:ext>
            </a:extLst>
          </p:cNvPr>
          <p:cNvSpPr txBox="1"/>
          <p:nvPr/>
        </p:nvSpPr>
        <p:spPr>
          <a:xfrm>
            <a:off x="671814" y="254007"/>
            <a:ext cx="10848372" cy="2812950"/>
          </a:xfrm>
          <a:prstGeom prst="rect">
            <a:avLst/>
          </a:prstGeom>
          <a:noFill/>
        </p:spPr>
        <p:txBody>
          <a:bodyPr wrap="square">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Reproducibility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With R, you can create reproducible research workflows by using tools like R Markdown and version control systems, ensuring that your analysis can be easily shared and reproduced.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summary, R is a versatile and powerful programming language and software environment for statistical computing and data analysis. Its open-source nature, extensive package ecosystem, and active community support make it a valuable tool for researchers, data analysts, and data scientists.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03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2D939-A9D2-EEAB-2632-9711546D680B}"/>
              </a:ext>
            </a:extLst>
          </p:cNvPr>
          <p:cNvSpPr txBox="1"/>
          <p:nvPr/>
        </p:nvSpPr>
        <p:spPr>
          <a:xfrm>
            <a:off x="1058635" y="2064408"/>
            <a:ext cx="8836479" cy="2308324"/>
          </a:xfrm>
          <a:prstGeom prst="rect">
            <a:avLst/>
          </a:prstGeom>
          <a:noFill/>
        </p:spPr>
        <p:txBody>
          <a:bodyPr wrap="square">
            <a:spAutoFit/>
          </a:bodyPr>
          <a:lstStyle/>
          <a:p>
            <a:r>
              <a:rPr lang="en-IN" sz="2400" dirty="0"/>
              <a:t>x&lt;-table(Age)</a:t>
            </a:r>
          </a:p>
          <a:p>
            <a:r>
              <a:rPr lang="en-IN" sz="2400" dirty="0"/>
              <a:t>labels&lt;-c("under18","18-24","25-30","30&amp;Above")</a:t>
            </a:r>
          </a:p>
          <a:p>
            <a:r>
              <a:rPr lang="en-IN" sz="2400" dirty="0" err="1"/>
              <a:t>piepercent</a:t>
            </a:r>
            <a:r>
              <a:rPr lang="en-IN" sz="2400" dirty="0"/>
              <a:t>&lt;round(100*x/sum(x),1)</a:t>
            </a:r>
          </a:p>
          <a:p>
            <a:r>
              <a:rPr lang="en-IN" sz="2400" dirty="0"/>
              <a:t>pie(</a:t>
            </a:r>
            <a:r>
              <a:rPr lang="en-IN" sz="2400" dirty="0" err="1"/>
              <a:t>x,labels</a:t>
            </a:r>
            <a:r>
              <a:rPr lang="en-IN" sz="2400" dirty="0"/>
              <a:t>=</a:t>
            </a:r>
            <a:r>
              <a:rPr lang="en-IN" sz="2400" dirty="0" err="1"/>
              <a:t>piepercent,main</a:t>
            </a:r>
            <a:r>
              <a:rPr lang="en-IN" sz="2400" dirty="0"/>
              <a:t>="</a:t>
            </a:r>
            <a:r>
              <a:rPr lang="en-IN" sz="2400" dirty="0" err="1"/>
              <a:t>AGELIMIT",col</a:t>
            </a:r>
            <a:r>
              <a:rPr lang="en-IN" sz="2400" dirty="0"/>
              <a:t>=rainbow(length(x)))</a:t>
            </a:r>
          </a:p>
          <a:p>
            <a:r>
              <a:rPr lang="en-IN" sz="2400" dirty="0"/>
              <a:t>legend("</a:t>
            </a:r>
            <a:r>
              <a:rPr lang="en-IN" sz="2400" dirty="0" err="1"/>
              <a:t>topright</a:t>
            </a:r>
            <a:r>
              <a:rPr lang="en-IN" sz="2400" dirty="0"/>
              <a:t>",</a:t>
            </a:r>
            <a:r>
              <a:rPr lang="en-IN" sz="2400" dirty="0" err="1"/>
              <a:t>labels,cex</a:t>
            </a:r>
            <a:r>
              <a:rPr lang="en-IN" sz="2400" dirty="0"/>
              <a:t> = 0.5,fill = rainbow(length(x)))</a:t>
            </a:r>
          </a:p>
          <a:p>
            <a:r>
              <a:rPr lang="en-IN" sz="2400" dirty="0"/>
              <a:t>box()</a:t>
            </a:r>
          </a:p>
        </p:txBody>
      </p:sp>
      <p:sp>
        <p:nvSpPr>
          <p:cNvPr id="5" name="TextBox 4">
            <a:extLst>
              <a:ext uri="{FF2B5EF4-FFF2-40B4-BE49-F238E27FC236}">
                <a16:creationId xmlns:a16="http://schemas.microsoft.com/office/drawing/2014/main" id="{D6B37ECD-640C-9159-26DF-FA9BCABF9085}"/>
              </a:ext>
            </a:extLst>
          </p:cNvPr>
          <p:cNvSpPr txBox="1"/>
          <p:nvPr/>
        </p:nvSpPr>
        <p:spPr>
          <a:xfrm>
            <a:off x="1058635" y="644981"/>
            <a:ext cx="6101442" cy="470000"/>
          </a:xfrm>
          <a:prstGeom prst="rect">
            <a:avLst/>
          </a:prstGeom>
          <a:noFill/>
        </p:spPr>
        <p:txBody>
          <a:bodyPr wrap="square">
            <a:spAutoFit/>
          </a:bodyPr>
          <a:lstStyle/>
          <a:p>
            <a:pPr>
              <a:lnSpc>
                <a:spcPct val="107000"/>
              </a:lnSpc>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R-CODE FOR PIE CHART</a:t>
            </a:r>
            <a:endParaRPr lang="en-IN" sz="24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784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3E0688-7A59-E806-FBFD-D4F8EB12C8A0}"/>
              </a:ext>
            </a:extLst>
          </p:cNvPr>
          <p:cNvSpPr txBox="1"/>
          <p:nvPr/>
        </p:nvSpPr>
        <p:spPr>
          <a:xfrm>
            <a:off x="2856053" y="144478"/>
            <a:ext cx="6105644" cy="587148"/>
          </a:xfrm>
          <a:prstGeom prst="rect">
            <a:avLst/>
          </a:prstGeom>
          <a:noFill/>
        </p:spPr>
        <p:txBody>
          <a:bodyPr wrap="square">
            <a:spAutoFit/>
          </a:bodyPr>
          <a:lstStyle/>
          <a:p>
            <a:pPr algn="ctr">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EXPERIMENTAL RESULTS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B9EC4F-38DB-EBD8-4D8B-35BF1DFF68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04100" y="1423797"/>
            <a:ext cx="4787900" cy="3600450"/>
          </a:xfrm>
          <a:prstGeom prst="rect">
            <a:avLst/>
          </a:prstGeom>
          <a:noFill/>
        </p:spPr>
      </p:pic>
      <p:sp>
        <p:nvSpPr>
          <p:cNvPr id="6" name="TextBox 5">
            <a:extLst>
              <a:ext uri="{FF2B5EF4-FFF2-40B4-BE49-F238E27FC236}">
                <a16:creationId xmlns:a16="http://schemas.microsoft.com/office/drawing/2014/main" id="{B0A13E2A-0932-E56D-AF73-0E322CA6EFFB}"/>
              </a:ext>
            </a:extLst>
          </p:cNvPr>
          <p:cNvSpPr txBox="1"/>
          <p:nvPr/>
        </p:nvSpPr>
        <p:spPr>
          <a:xfrm>
            <a:off x="610564" y="2577633"/>
            <a:ext cx="6646762" cy="1569660"/>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rPr>
              <a:t>In the above chart we can see that highest percentage of </a:t>
            </a:r>
            <a:r>
              <a:rPr lang="en-IN" sz="2400" b="1" dirty="0">
                <a:effectLst/>
                <a:latin typeface="Times New Roman" panose="02020603050405020304" pitchFamily="18" charset="0"/>
                <a:ea typeface="Times New Roman" panose="02020603050405020304" pitchFamily="18" charset="0"/>
              </a:rPr>
              <a:t>75.3% </a:t>
            </a:r>
            <a:r>
              <a:rPr lang="en-IN" sz="2400" dirty="0">
                <a:effectLst/>
                <a:latin typeface="Times New Roman" panose="02020603050405020304" pitchFamily="18" charset="0"/>
                <a:ea typeface="Times New Roman" panose="02020603050405020304" pitchFamily="18" charset="0"/>
              </a:rPr>
              <a:t>belongs to </a:t>
            </a:r>
            <a:r>
              <a:rPr lang="en-IN" sz="2400" b="1" dirty="0">
                <a:effectLst/>
                <a:latin typeface="Times New Roman" panose="02020603050405020304" pitchFamily="18" charset="0"/>
                <a:ea typeface="Times New Roman" panose="02020603050405020304" pitchFamily="18" charset="0"/>
              </a:rPr>
              <a:t>18-24 </a:t>
            </a:r>
            <a:r>
              <a:rPr lang="en-IN" sz="2400" dirty="0">
                <a:effectLst/>
                <a:latin typeface="Times New Roman" panose="02020603050405020304" pitchFamily="18" charset="0"/>
                <a:ea typeface="Times New Roman" panose="02020603050405020304" pitchFamily="18" charset="0"/>
              </a:rPr>
              <a:t>age group and lowest percentage of</a:t>
            </a:r>
            <a:r>
              <a:rPr lang="en-IN" sz="2400" b="1" dirty="0">
                <a:effectLst/>
                <a:latin typeface="Times New Roman" panose="02020603050405020304" pitchFamily="18" charset="0"/>
                <a:ea typeface="Times New Roman" panose="02020603050405020304" pitchFamily="18" charset="0"/>
              </a:rPr>
              <a:t> 3.7%</a:t>
            </a:r>
            <a:r>
              <a:rPr lang="en-IN" sz="2400" dirty="0">
                <a:effectLst/>
                <a:latin typeface="Times New Roman" panose="02020603050405020304" pitchFamily="18" charset="0"/>
                <a:ea typeface="Times New Roman" panose="02020603050405020304" pitchFamily="18" charset="0"/>
              </a:rPr>
              <a:t>belongs to </a:t>
            </a:r>
            <a:r>
              <a:rPr lang="en-IN" sz="2400" b="1" dirty="0">
                <a:effectLst/>
                <a:latin typeface="Times New Roman" panose="02020603050405020304" pitchFamily="18" charset="0"/>
                <a:ea typeface="Times New Roman" panose="02020603050405020304" pitchFamily="18" charset="0"/>
              </a:rPr>
              <a:t>Under 18 </a:t>
            </a:r>
            <a:r>
              <a:rPr lang="en-IN" sz="2400" dirty="0">
                <a:effectLst/>
                <a:latin typeface="Times New Roman" panose="02020603050405020304" pitchFamily="18" charset="0"/>
                <a:ea typeface="Times New Roman" panose="02020603050405020304" pitchFamily="18" charset="0"/>
              </a:rPr>
              <a:t>age group</a:t>
            </a:r>
            <a:endParaRPr lang="en-IN" sz="2400" dirty="0"/>
          </a:p>
        </p:txBody>
      </p:sp>
      <p:sp>
        <p:nvSpPr>
          <p:cNvPr id="8" name="TextBox 7">
            <a:extLst>
              <a:ext uri="{FF2B5EF4-FFF2-40B4-BE49-F238E27FC236}">
                <a16:creationId xmlns:a16="http://schemas.microsoft.com/office/drawing/2014/main" id="{108A41F0-84CB-E257-F53F-4B7EF523D0AF}"/>
              </a:ext>
            </a:extLst>
          </p:cNvPr>
          <p:cNvSpPr txBox="1"/>
          <p:nvPr/>
        </p:nvSpPr>
        <p:spPr>
          <a:xfrm>
            <a:off x="1236173" y="1423797"/>
            <a:ext cx="6105644" cy="461665"/>
          </a:xfrm>
          <a:prstGeom prst="rect">
            <a:avLst/>
          </a:prstGeom>
          <a:noFill/>
        </p:spPr>
        <p:txBody>
          <a:bodyPr wrap="square">
            <a:spAutoFit/>
          </a:bodyPr>
          <a:lstStyle/>
          <a:p>
            <a:r>
              <a:rPr lang="en-IN" sz="2400" b="1" dirty="0">
                <a:effectLst/>
                <a:latin typeface="Times New Roman" panose="02020603050405020304" pitchFamily="18" charset="0"/>
                <a:ea typeface="Times New Roman" panose="02020603050405020304" pitchFamily="18" charset="0"/>
              </a:rPr>
              <a:t>VISUALIZATION OF DATA</a:t>
            </a:r>
            <a:endParaRPr lang="en-IN" sz="2400" dirty="0"/>
          </a:p>
        </p:txBody>
      </p:sp>
    </p:spTree>
    <p:extLst>
      <p:ext uri="{BB962C8B-B14F-4D97-AF65-F5344CB8AC3E}">
        <p14:creationId xmlns:p14="http://schemas.microsoft.com/office/powerpoint/2010/main" val="4267097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D068B0-9DA5-BE52-708D-1BBA22619F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5023" y="1209361"/>
            <a:ext cx="5663062" cy="4057119"/>
          </a:xfrm>
          <a:prstGeom prst="rect">
            <a:avLst/>
          </a:prstGeom>
          <a:noFill/>
        </p:spPr>
      </p:pic>
      <p:sp>
        <p:nvSpPr>
          <p:cNvPr id="5" name="TextBox 4">
            <a:extLst>
              <a:ext uri="{FF2B5EF4-FFF2-40B4-BE49-F238E27FC236}">
                <a16:creationId xmlns:a16="http://schemas.microsoft.com/office/drawing/2014/main" id="{931908DC-FBFD-EBEF-83C5-6975DE8C8F0A}"/>
              </a:ext>
            </a:extLst>
          </p:cNvPr>
          <p:cNvSpPr txBox="1"/>
          <p:nvPr/>
        </p:nvSpPr>
        <p:spPr>
          <a:xfrm>
            <a:off x="259379" y="1406854"/>
            <a:ext cx="6105644" cy="830997"/>
          </a:xfrm>
          <a:prstGeom prst="rect">
            <a:avLst/>
          </a:prstGeom>
          <a:noFill/>
        </p:spPr>
        <p:txBody>
          <a:bodyPr wrap="square">
            <a:spAutoFit/>
          </a:bodyPr>
          <a:lstStyle/>
          <a:p>
            <a:r>
              <a:rPr lang="en-IN" sz="2400" dirty="0"/>
              <a:t>How often do you use online platforms for entertainment?</a:t>
            </a:r>
          </a:p>
        </p:txBody>
      </p:sp>
      <p:sp>
        <p:nvSpPr>
          <p:cNvPr id="7" name="TextBox 6">
            <a:extLst>
              <a:ext uri="{FF2B5EF4-FFF2-40B4-BE49-F238E27FC236}">
                <a16:creationId xmlns:a16="http://schemas.microsoft.com/office/drawing/2014/main" id="{5C47421B-37D5-716B-D7F1-4BB6562BEDA1}"/>
              </a:ext>
            </a:extLst>
          </p:cNvPr>
          <p:cNvSpPr txBox="1"/>
          <p:nvPr/>
        </p:nvSpPr>
        <p:spPr>
          <a:xfrm>
            <a:off x="163915" y="2324210"/>
            <a:ext cx="6105644" cy="1569660"/>
          </a:xfrm>
          <a:prstGeom prst="rect">
            <a:avLst/>
          </a:prstGeom>
          <a:noFill/>
        </p:spPr>
        <p:txBody>
          <a:bodyPr wrap="square">
            <a:spAutoFit/>
          </a:bodyPr>
          <a:lstStyle/>
          <a:p>
            <a:pPr algn="just">
              <a:spcAft>
                <a:spcPts val="800"/>
              </a:spcAft>
              <a:tabLst>
                <a:tab pos="92329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In the above chart we can see that most of them use OTT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daily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with highest percentage of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65.7%</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and some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never</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use with percentage of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190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7F32A1-76F6-9632-86C1-29785493F8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2033" y="1411022"/>
            <a:ext cx="5837891" cy="4272148"/>
          </a:xfrm>
          <a:prstGeom prst="rect">
            <a:avLst/>
          </a:prstGeom>
          <a:noFill/>
        </p:spPr>
      </p:pic>
      <p:sp>
        <p:nvSpPr>
          <p:cNvPr id="4" name="TextBox 3">
            <a:extLst>
              <a:ext uri="{FF2B5EF4-FFF2-40B4-BE49-F238E27FC236}">
                <a16:creationId xmlns:a16="http://schemas.microsoft.com/office/drawing/2014/main" id="{66655D79-E033-B120-F6CF-3BD5ADBDB712}"/>
              </a:ext>
            </a:extLst>
          </p:cNvPr>
          <p:cNvSpPr txBox="1"/>
          <p:nvPr/>
        </p:nvSpPr>
        <p:spPr>
          <a:xfrm>
            <a:off x="236389" y="1696616"/>
            <a:ext cx="6105644" cy="830997"/>
          </a:xfrm>
          <a:prstGeom prst="rect">
            <a:avLst/>
          </a:prstGeom>
          <a:noFill/>
        </p:spPr>
        <p:txBody>
          <a:bodyPr wrap="square">
            <a:spAutoFit/>
          </a:bodyPr>
          <a:lstStyle/>
          <a:p>
            <a:r>
              <a:rPr lang="en-IN" sz="2400" dirty="0"/>
              <a:t>Will you subscribe to an online platform if it offers a free trail period?</a:t>
            </a:r>
          </a:p>
        </p:txBody>
      </p:sp>
      <p:sp>
        <p:nvSpPr>
          <p:cNvPr id="6" name="TextBox 5">
            <a:extLst>
              <a:ext uri="{FF2B5EF4-FFF2-40B4-BE49-F238E27FC236}">
                <a16:creationId xmlns:a16="http://schemas.microsoft.com/office/drawing/2014/main" id="{8D1F1894-9BDE-B0AB-F13F-60F86E5120EF}"/>
              </a:ext>
            </a:extLst>
          </p:cNvPr>
          <p:cNvSpPr txBox="1"/>
          <p:nvPr/>
        </p:nvSpPr>
        <p:spPr>
          <a:xfrm>
            <a:off x="236389" y="2782669"/>
            <a:ext cx="6105644" cy="1200329"/>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rPr>
              <a:t>In the above chart we can see that many try the free trail when </a:t>
            </a:r>
            <a:r>
              <a:rPr lang="en-IN" sz="2400" b="1" dirty="0">
                <a:effectLst/>
                <a:latin typeface="Times New Roman" panose="02020603050405020304" pitchFamily="18" charset="0"/>
                <a:ea typeface="Times New Roman" panose="02020603050405020304" pitchFamily="18" charset="0"/>
              </a:rPr>
              <a:t>it depends on the length of the time period </a:t>
            </a:r>
            <a:r>
              <a:rPr lang="en-IN" sz="2400" dirty="0">
                <a:effectLst/>
                <a:latin typeface="Times New Roman" panose="02020603050405020304" pitchFamily="18" charset="0"/>
                <a:ea typeface="Times New Roman" panose="02020603050405020304" pitchFamily="18" charset="0"/>
              </a:rPr>
              <a:t>with</a:t>
            </a:r>
            <a:r>
              <a:rPr lang="en-IN" sz="2400" b="1" dirty="0">
                <a:effectLst/>
                <a:latin typeface="Times New Roman" panose="02020603050405020304" pitchFamily="18" charset="0"/>
                <a:ea typeface="Times New Roman" panose="02020603050405020304" pitchFamily="18" charset="0"/>
              </a:rPr>
              <a:t> 44.3%.</a:t>
            </a:r>
            <a:r>
              <a:rPr lang="en-IN" sz="1800" b="1" dirty="0">
                <a:effectLst/>
                <a:latin typeface="Times New Roman" panose="02020603050405020304" pitchFamily="18" charset="0"/>
                <a:ea typeface="Times New Roman" panose="02020603050405020304" pitchFamily="18" charset="0"/>
              </a:rPr>
              <a:t> </a:t>
            </a:r>
            <a:endParaRPr lang="en-IN" b="1" dirty="0"/>
          </a:p>
        </p:txBody>
      </p:sp>
    </p:spTree>
    <p:extLst>
      <p:ext uri="{BB962C8B-B14F-4D97-AF65-F5344CB8AC3E}">
        <p14:creationId xmlns:p14="http://schemas.microsoft.com/office/powerpoint/2010/main" val="2722118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03A0C7-0247-1E29-1AC4-9AEA4EE64D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59913" y="1151380"/>
            <a:ext cx="5432087" cy="4261986"/>
          </a:xfrm>
          <a:prstGeom prst="rect">
            <a:avLst/>
          </a:prstGeom>
          <a:noFill/>
        </p:spPr>
      </p:pic>
      <p:sp>
        <p:nvSpPr>
          <p:cNvPr id="5" name="TextBox 4">
            <a:extLst>
              <a:ext uri="{FF2B5EF4-FFF2-40B4-BE49-F238E27FC236}">
                <a16:creationId xmlns:a16="http://schemas.microsoft.com/office/drawing/2014/main" id="{41C45B18-3B30-ED2B-DDAF-EAEF908B707C}"/>
              </a:ext>
            </a:extLst>
          </p:cNvPr>
          <p:cNvSpPr txBox="1"/>
          <p:nvPr/>
        </p:nvSpPr>
        <p:spPr>
          <a:xfrm>
            <a:off x="654269" y="1151380"/>
            <a:ext cx="6105644" cy="830997"/>
          </a:xfrm>
          <a:prstGeom prst="rect">
            <a:avLst/>
          </a:prstGeom>
          <a:noFill/>
        </p:spPr>
        <p:txBody>
          <a:bodyPr wrap="square">
            <a:spAutoFit/>
          </a:bodyPr>
          <a:lstStyle/>
          <a:p>
            <a:r>
              <a:rPr lang="en-IN" sz="2400" dirty="0"/>
              <a:t>Which genre of content do you prefer on OTT?</a:t>
            </a:r>
          </a:p>
        </p:txBody>
      </p:sp>
      <p:sp>
        <p:nvSpPr>
          <p:cNvPr id="7" name="TextBox 6">
            <a:extLst>
              <a:ext uri="{FF2B5EF4-FFF2-40B4-BE49-F238E27FC236}">
                <a16:creationId xmlns:a16="http://schemas.microsoft.com/office/drawing/2014/main" id="{6F29BCF8-F2A7-DDB8-87B8-74D7613A870C}"/>
              </a:ext>
            </a:extLst>
          </p:cNvPr>
          <p:cNvSpPr txBox="1"/>
          <p:nvPr/>
        </p:nvSpPr>
        <p:spPr>
          <a:xfrm>
            <a:off x="550097" y="2228671"/>
            <a:ext cx="6105644" cy="1200329"/>
          </a:xfrm>
          <a:prstGeom prst="rect">
            <a:avLst/>
          </a:prstGeom>
          <a:noFill/>
        </p:spPr>
        <p:txBody>
          <a:bodyPr wrap="square">
            <a:spAutoFit/>
          </a:bodyPr>
          <a:lstStyle/>
          <a:p>
            <a:pPr algn="just"/>
            <a:r>
              <a:rPr lang="en-IN" sz="2400" dirty="0">
                <a:effectLst/>
                <a:latin typeface="Times New Roman" panose="02020603050405020304" pitchFamily="18" charset="0"/>
                <a:ea typeface="Times New Roman" panose="02020603050405020304" pitchFamily="18" charset="0"/>
              </a:rPr>
              <a:t>In the above chart the mostly watched genre is </a:t>
            </a:r>
            <a:r>
              <a:rPr lang="en-IN" sz="2000" b="1" dirty="0">
                <a:effectLst/>
                <a:latin typeface="Times New Roman" panose="02020603050405020304" pitchFamily="18" charset="0"/>
                <a:ea typeface="Times New Roman" panose="02020603050405020304" pitchFamily="18" charset="0"/>
              </a:rPr>
              <a:t>COMEDY</a:t>
            </a:r>
            <a:r>
              <a:rPr lang="en-IN" sz="2400" dirty="0">
                <a:effectLst/>
                <a:latin typeface="Times New Roman" panose="02020603050405020304" pitchFamily="18" charset="0"/>
                <a:ea typeface="Times New Roman" panose="02020603050405020304" pitchFamily="18" charset="0"/>
              </a:rPr>
              <a:t> with </a:t>
            </a:r>
            <a:r>
              <a:rPr lang="en-IN" sz="2400" b="1" dirty="0">
                <a:effectLst/>
                <a:latin typeface="Times New Roman" panose="02020603050405020304" pitchFamily="18" charset="0"/>
                <a:ea typeface="Times New Roman" panose="02020603050405020304" pitchFamily="18" charset="0"/>
              </a:rPr>
              <a:t>29.3%</a:t>
            </a:r>
            <a:r>
              <a:rPr lang="en-IN" sz="2400" dirty="0">
                <a:effectLst/>
                <a:latin typeface="Times New Roman" panose="02020603050405020304" pitchFamily="18" charset="0"/>
                <a:ea typeface="Times New Roman" panose="02020603050405020304" pitchFamily="18" charset="0"/>
              </a:rPr>
              <a:t> and least watched genre is </a:t>
            </a:r>
            <a:r>
              <a:rPr lang="en-IN" sz="2000" b="1" dirty="0">
                <a:effectLst/>
                <a:latin typeface="Times New Roman" panose="02020603050405020304" pitchFamily="18" charset="0"/>
                <a:ea typeface="Times New Roman" panose="02020603050405020304" pitchFamily="18" charset="0"/>
              </a:rPr>
              <a:t>DOCUMENTARY </a:t>
            </a:r>
            <a:r>
              <a:rPr lang="en-IN" sz="2400" dirty="0">
                <a:effectLst/>
                <a:latin typeface="Times New Roman" panose="02020603050405020304" pitchFamily="18" charset="0"/>
                <a:ea typeface="Times New Roman" panose="02020603050405020304" pitchFamily="18" charset="0"/>
              </a:rPr>
              <a:t>with</a:t>
            </a:r>
            <a:r>
              <a:rPr lang="en-IN" sz="2400" b="1" dirty="0">
                <a:effectLst/>
                <a:latin typeface="Times New Roman" panose="02020603050405020304" pitchFamily="18" charset="0"/>
                <a:ea typeface="Times New Roman" panose="02020603050405020304" pitchFamily="18" charset="0"/>
              </a:rPr>
              <a:t> 2.3%.</a:t>
            </a:r>
            <a:endParaRPr lang="en-IN" sz="2400" b="1" dirty="0"/>
          </a:p>
        </p:txBody>
      </p:sp>
    </p:spTree>
    <p:extLst>
      <p:ext uri="{BB962C8B-B14F-4D97-AF65-F5344CB8AC3E}">
        <p14:creationId xmlns:p14="http://schemas.microsoft.com/office/powerpoint/2010/main" val="3654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1AA92-3415-12A0-7C8D-C5E30702568C}"/>
              </a:ext>
            </a:extLst>
          </p:cNvPr>
          <p:cNvSpPr txBox="1"/>
          <p:nvPr/>
        </p:nvSpPr>
        <p:spPr>
          <a:xfrm>
            <a:off x="1186543" y="589253"/>
            <a:ext cx="9405257" cy="1243738"/>
          </a:xfrm>
          <a:prstGeom prst="rect">
            <a:avLst/>
          </a:prstGeom>
          <a:noFill/>
        </p:spPr>
        <p:txBody>
          <a:bodyPr wrap="square">
            <a:spAutoFit/>
          </a:bodyPr>
          <a:lstStyle/>
          <a:p>
            <a:pPr algn="ctr">
              <a:lnSpc>
                <a:spcPct val="150000"/>
              </a:lnSpc>
              <a:spcAft>
                <a:spcPts val="800"/>
              </a:spcAft>
            </a:pPr>
            <a:r>
              <a:rPr lang="en-IN" sz="2400" b="1"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SRI PADMAVATHI MAHILA VISVAVIDYALAYAM </a:t>
            </a:r>
          </a:p>
          <a:p>
            <a:pPr algn="ctr">
              <a:lnSpc>
                <a:spcPct val="150000"/>
              </a:lnSpc>
              <a:spcAft>
                <a:spcPts val="800"/>
              </a:spcAft>
            </a:pPr>
            <a:r>
              <a:rPr lang="en-IN" sz="2400" b="1"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TIRUPATI</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34E8D-8318-B0C0-451F-A958FC5EA6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4951" y="1903299"/>
            <a:ext cx="1588440" cy="1525701"/>
          </a:xfrm>
          <a:prstGeom prst="rect">
            <a:avLst/>
          </a:prstGeom>
        </p:spPr>
      </p:pic>
      <p:sp>
        <p:nvSpPr>
          <p:cNvPr id="6" name="TextBox 5">
            <a:extLst>
              <a:ext uri="{FF2B5EF4-FFF2-40B4-BE49-F238E27FC236}">
                <a16:creationId xmlns:a16="http://schemas.microsoft.com/office/drawing/2014/main" id="{90D5C346-422C-E2E9-418C-5A523BC3F45D}"/>
              </a:ext>
            </a:extLst>
          </p:cNvPr>
          <p:cNvSpPr txBox="1"/>
          <p:nvPr/>
        </p:nvSpPr>
        <p:spPr>
          <a:xfrm>
            <a:off x="2941866" y="3880309"/>
            <a:ext cx="6101442" cy="587148"/>
          </a:xfrm>
          <a:prstGeom prst="rect">
            <a:avLst/>
          </a:prstGeom>
          <a:noFill/>
        </p:spPr>
        <p:txBody>
          <a:bodyPr wrap="square">
            <a:spAutoFit/>
          </a:bodyPr>
          <a:lstStyle/>
          <a:p>
            <a:pPr algn="ctr">
              <a:lnSpc>
                <a:spcPct val="150000"/>
              </a:lnSpc>
              <a:spcAft>
                <a:spcPts val="800"/>
              </a:spcAft>
            </a:pPr>
            <a:r>
              <a:rPr lang="en-IN" sz="2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STATISTICS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3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9BB767-D954-58BA-8112-E97CBA89BC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4344" y="1042300"/>
            <a:ext cx="6207656" cy="4554496"/>
          </a:xfrm>
          <a:prstGeom prst="rect">
            <a:avLst/>
          </a:prstGeom>
          <a:noFill/>
        </p:spPr>
      </p:pic>
      <p:sp>
        <p:nvSpPr>
          <p:cNvPr id="4" name="TextBox 3">
            <a:extLst>
              <a:ext uri="{FF2B5EF4-FFF2-40B4-BE49-F238E27FC236}">
                <a16:creationId xmlns:a16="http://schemas.microsoft.com/office/drawing/2014/main" id="{C5E758D9-3D23-A47D-EF87-A846666A157F}"/>
              </a:ext>
            </a:extLst>
          </p:cNvPr>
          <p:cNvSpPr txBox="1"/>
          <p:nvPr/>
        </p:nvSpPr>
        <p:spPr>
          <a:xfrm>
            <a:off x="208345" y="967578"/>
            <a:ext cx="6151944" cy="830997"/>
          </a:xfrm>
          <a:prstGeom prst="rect">
            <a:avLst/>
          </a:prstGeom>
          <a:noFill/>
        </p:spPr>
        <p:txBody>
          <a:bodyPr wrap="square">
            <a:spAutoFit/>
          </a:bodyPr>
          <a:lstStyle/>
          <a:p>
            <a:r>
              <a:rPr lang="en-IN" sz="2400" dirty="0"/>
              <a:t>Which OTT platform provides the best user experience and interface?</a:t>
            </a:r>
          </a:p>
        </p:txBody>
      </p:sp>
      <p:sp>
        <p:nvSpPr>
          <p:cNvPr id="6" name="TextBox 5">
            <a:extLst>
              <a:ext uri="{FF2B5EF4-FFF2-40B4-BE49-F238E27FC236}">
                <a16:creationId xmlns:a16="http://schemas.microsoft.com/office/drawing/2014/main" id="{8AA91574-21D2-C811-8505-27EDB1FE1BE1}"/>
              </a:ext>
            </a:extLst>
          </p:cNvPr>
          <p:cNvSpPr txBox="1"/>
          <p:nvPr/>
        </p:nvSpPr>
        <p:spPr>
          <a:xfrm>
            <a:off x="208345" y="2228672"/>
            <a:ext cx="5775999" cy="1200329"/>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rPr>
              <a:t>In the above chart</a:t>
            </a:r>
            <a:r>
              <a:rPr lang="en-IN" sz="2400" b="1" dirty="0">
                <a:effectLst/>
                <a:latin typeface="Times New Roman" panose="02020603050405020304" pitchFamily="18" charset="0"/>
                <a:ea typeface="Times New Roman" panose="02020603050405020304" pitchFamily="18" charset="0"/>
              </a:rPr>
              <a:t> </a:t>
            </a:r>
            <a:r>
              <a:rPr lang="en-IN" sz="2000" b="1" dirty="0">
                <a:effectLst/>
                <a:latin typeface="Times New Roman" panose="02020603050405020304" pitchFamily="18" charset="0"/>
                <a:ea typeface="Times New Roman" panose="02020603050405020304" pitchFamily="18" charset="0"/>
              </a:rPr>
              <a:t>NETFLIX</a:t>
            </a:r>
            <a:r>
              <a:rPr lang="en-IN" sz="2400" b="1"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provides the best interface with </a:t>
            </a:r>
            <a:r>
              <a:rPr lang="en-IN" sz="2400" b="1" dirty="0">
                <a:effectLst/>
                <a:latin typeface="Times New Roman" panose="02020603050405020304" pitchFamily="18" charset="0"/>
                <a:ea typeface="Times New Roman" panose="02020603050405020304" pitchFamily="18" charset="0"/>
              </a:rPr>
              <a:t>36.7% </a:t>
            </a:r>
            <a:r>
              <a:rPr lang="en-IN" sz="2400" dirty="0">
                <a:effectLst/>
                <a:latin typeface="Times New Roman" panose="02020603050405020304" pitchFamily="18" charset="0"/>
                <a:ea typeface="Times New Roman" panose="02020603050405020304" pitchFamily="18" charset="0"/>
              </a:rPr>
              <a:t>and </a:t>
            </a:r>
            <a:r>
              <a:rPr lang="en-IN" sz="2000" b="1" dirty="0">
                <a:effectLst/>
                <a:latin typeface="Times New Roman" panose="02020603050405020304" pitchFamily="18" charset="0"/>
                <a:ea typeface="Times New Roman" panose="02020603050405020304" pitchFamily="18" charset="0"/>
              </a:rPr>
              <a:t>SONY LIV </a:t>
            </a:r>
            <a:r>
              <a:rPr lang="en-IN" sz="2400" dirty="0">
                <a:effectLst/>
                <a:latin typeface="Times New Roman" panose="02020603050405020304" pitchFamily="18" charset="0"/>
                <a:ea typeface="Times New Roman" panose="02020603050405020304" pitchFamily="18" charset="0"/>
              </a:rPr>
              <a:t>doesn’t provide the best interface with </a:t>
            </a:r>
            <a:r>
              <a:rPr lang="en-IN" sz="2400" b="1" dirty="0">
                <a:effectLst/>
                <a:latin typeface="Times New Roman" panose="02020603050405020304" pitchFamily="18" charset="0"/>
                <a:ea typeface="Times New Roman" panose="02020603050405020304" pitchFamily="18" charset="0"/>
              </a:rPr>
              <a:t>1.3%.</a:t>
            </a:r>
            <a:endParaRPr lang="en-IN" sz="2400" b="1" dirty="0"/>
          </a:p>
        </p:txBody>
      </p:sp>
    </p:spTree>
    <p:extLst>
      <p:ext uri="{BB962C8B-B14F-4D97-AF65-F5344CB8AC3E}">
        <p14:creationId xmlns:p14="http://schemas.microsoft.com/office/powerpoint/2010/main" val="276033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2BEC8B-584D-D885-6906-A65D1195D1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0968" y="1345441"/>
            <a:ext cx="5311032" cy="4167117"/>
          </a:xfrm>
          <a:prstGeom prst="rect">
            <a:avLst/>
          </a:prstGeom>
          <a:noFill/>
        </p:spPr>
      </p:pic>
      <p:sp>
        <p:nvSpPr>
          <p:cNvPr id="4" name="TextBox 3">
            <a:extLst>
              <a:ext uri="{FF2B5EF4-FFF2-40B4-BE49-F238E27FC236}">
                <a16:creationId xmlns:a16="http://schemas.microsoft.com/office/drawing/2014/main" id="{9D40B102-0EA8-9380-7ADE-851280C17DEB}"/>
              </a:ext>
            </a:extLst>
          </p:cNvPr>
          <p:cNvSpPr txBox="1"/>
          <p:nvPr/>
        </p:nvSpPr>
        <p:spPr>
          <a:xfrm>
            <a:off x="590129" y="1210625"/>
            <a:ext cx="6105644" cy="830997"/>
          </a:xfrm>
          <a:prstGeom prst="rect">
            <a:avLst/>
          </a:prstGeom>
          <a:noFill/>
        </p:spPr>
        <p:txBody>
          <a:bodyPr wrap="square">
            <a:spAutoFit/>
          </a:bodyPr>
          <a:lstStyle/>
          <a:p>
            <a:r>
              <a:rPr lang="en-IN" sz="2400" dirty="0"/>
              <a:t>Which OTT platform will you use for entertainment?</a:t>
            </a:r>
          </a:p>
        </p:txBody>
      </p:sp>
      <p:sp>
        <p:nvSpPr>
          <p:cNvPr id="6" name="TextBox 5">
            <a:extLst>
              <a:ext uri="{FF2B5EF4-FFF2-40B4-BE49-F238E27FC236}">
                <a16:creationId xmlns:a16="http://schemas.microsoft.com/office/drawing/2014/main" id="{1AA3BEEA-1EC9-AC56-4CAD-6573B47ED347}"/>
              </a:ext>
            </a:extLst>
          </p:cNvPr>
          <p:cNvSpPr txBox="1"/>
          <p:nvPr/>
        </p:nvSpPr>
        <p:spPr>
          <a:xfrm>
            <a:off x="590129" y="2286392"/>
            <a:ext cx="6105644" cy="1200329"/>
          </a:xfrm>
          <a:prstGeom prst="rect">
            <a:avLst/>
          </a:prstGeom>
          <a:noFill/>
        </p:spPr>
        <p:txBody>
          <a:bodyPr wrap="square">
            <a:spAutoFit/>
          </a:bodyPr>
          <a:lstStyle/>
          <a:p>
            <a:pPr algn="just">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the above chart the mostly used OTT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DISNEY+HOTSTAR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with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36%</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and least used OTT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SONY LIV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with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7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87A170-1847-5C20-B5A5-25D1B960BF98}"/>
              </a:ext>
            </a:extLst>
          </p:cNvPr>
          <p:cNvSpPr txBox="1"/>
          <p:nvPr/>
        </p:nvSpPr>
        <p:spPr>
          <a:xfrm>
            <a:off x="293734" y="1981789"/>
            <a:ext cx="12570278" cy="1631216"/>
          </a:xfrm>
          <a:prstGeom prst="rect">
            <a:avLst/>
          </a:prstGeom>
          <a:noFill/>
        </p:spPr>
        <p:txBody>
          <a:bodyPr wrap="square">
            <a:spAutoFit/>
          </a:bodyPr>
          <a:lstStyle/>
          <a:p>
            <a:r>
              <a:rPr lang="en-IN" sz="2000" dirty="0"/>
              <a:t>a2&lt;-table(Factors)</a:t>
            </a:r>
          </a:p>
          <a:p>
            <a:r>
              <a:rPr lang="en-IN" sz="2000" dirty="0"/>
              <a:t>b2&lt;-c("Price","content","</a:t>
            </a:r>
            <a:r>
              <a:rPr lang="en-IN" sz="2000" dirty="0" err="1"/>
              <a:t>Multipledevice</a:t>
            </a:r>
            <a:r>
              <a:rPr lang="en-IN" sz="2000" dirty="0"/>
              <a:t>","All")</a:t>
            </a:r>
          </a:p>
          <a:p>
            <a:r>
              <a:rPr lang="en-IN" sz="2000" dirty="0" err="1"/>
              <a:t>barp</a:t>
            </a:r>
            <a:r>
              <a:rPr lang="en-IN" sz="2000" dirty="0"/>
              <a:t>&lt;-</a:t>
            </a:r>
            <a:r>
              <a:rPr lang="en-IN" sz="2000" dirty="0" err="1"/>
              <a:t>barplot</a:t>
            </a:r>
            <a:r>
              <a:rPr lang="en-IN" sz="2000" dirty="0"/>
              <a:t>(a2,names.arg = b2,xlab="values",</a:t>
            </a:r>
            <a:r>
              <a:rPr lang="en-IN" sz="2000" dirty="0" err="1"/>
              <a:t>ylab</a:t>
            </a:r>
            <a:r>
              <a:rPr lang="en-IN" sz="2000" dirty="0"/>
              <a:t> = "</a:t>
            </a:r>
            <a:r>
              <a:rPr lang="en-IN" sz="2000" dirty="0" err="1"/>
              <a:t>count",main</a:t>
            </a:r>
            <a:r>
              <a:rPr lang="en-IN" sz="2000" dirty="0"/>
              <a:t>="</a:t>
            </a:r>
            <a:r>
              <a:rPr lang="en-IN" sz="2000" dirty="0" err="1"/>
              <a:t>Factors",col</a:t>
            </a:r>
            <a:r>
              <a:rPr lang="en-IN" sz="2000" dirty="0"/>
              <a:t>="</a:t>
            </a:r>
            <a:r>
              <a:rPr lang="en-IN" sz="2000" dirty="0" err="1"/>
              <a:t>skyblue</a:t>
            </a:r>
            <a:r>
              <a:rPr lang="en-IN" sz="2000" dirty="0"/>
              <a:t>",</a:t>
            </a:r>
            <a:r>
              <a:rPr lang="en-IN" sz="2000" dirty="0" err="1"/>
              <a:t>ylim</a:t>
            </a:r>
            <a:r>
              <a:rPr lang="en-IN" sz="2000" dirty="0"/>
              <a:t> = c(0,300),las=1)</a:t>
            </a:r>
          </a:p>
          <a:p>
            <a:r>
              <a:rPr lang="en-IN" sz="2000" dirty="0" err="1"/>
              <a:t>piepercent</a:t>
            </a:r>
            <a:r>
              <a:rPr lang="en-IN" sz="2000" dirty="0"/>
              <a:t>&lt;-round(100*a2/sum(a2),1)</a:t>
            </a:r>
          </a:p>
          <a:p>
            <a:r>
              <a:rPr lang="en-IN" sz="2000" dirty="0"/>
              <a:t>text(barp,a2,labels=</a:t>
            </a:r>
            <a:r>
              <a:rPr lang="en-IN" sz="2000" dirty="0" err="1"/>
              <a:t>piepercent</a:t>
            </a:r>
            <a:r>
              <a:rPr lang="en-IN" sz="2000" dirty="0"/>
              <a:t>)</a:t>
            </a:r>
          </a:p>
        </p:txBody>
      </p:sp>
      <p:sp>
        <p:nvSpPr>
          <p:cNvPr id="7" name="TextBox 6">
            <a:extLst>
              <a:ext uri="{FF2B5EF4-FFF2-40B4-BE49-F238E27FC236}">
                <a16:creationId xmlns:a16="http://schemas.microsoft.com/office/drawing/2014/main" id="{227DF635-AE30-24EE-6F9A-C810F456EBD7}"/>
              </a:ext>
            </a:extLst>
          </p:cNvPr>
          <p:cNvSpPr txBox="1"/>
          <p:nvPr/>
        </p:nvSpPr>
        <p:spPr>
          <a:xfrm>
            <a:off x="386444" y="928010"/>
            <a:ext cx="6433456" cy="470000"/>
          </a:xfrm>
          <a:prstGeom prst="rect">
            <a:avLst/>
          </a:prstGeom>
          <a:noFill/>
        </p:spPr>
        <p:txBody>
          <a:bodyPr wrap="square">
            <a:spAutoFit/>
          </a:bodyPr>
          <a:lstStyle/>
          <a:p>
            <a:pPr>
              <a:lnSpc>
                <a:spcPct val="107000"/>
              </a:lnSpc>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R-CODE FOR BARPLOT</a:t>
            </a:r>
            <a:endParaRPr lang="en-IN" sz="24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072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1DD390-4C50-E1B6-3DBF-FBC20BF40D0F}"/>
              </a:ext>
            </a:extLst>
          </p:cNvPr>
          <p:cNvSpPr txBox="1"/>
          <p:nvPr/>
        </p:nvSpPr>
        <p:spPr>
          <a:xfrm>
            <a:off x="387752" y="1206696"/>
            <a:ext cx="6151944" cy="830997"/>
          </a:xfrm>
          <a:prstGeom prst="rect">
            <a:avLst/>
          </a:prstGeom>
          <a:noFill/>
        </p:spPr>
        <p:txBody>
          <a:bodyPr wrap="square">
            <a:spAutoFit/>
          </a:bodyPr>
          <a:lstStyle/>
          <a:p>
            <a:r>
              <a:rPr lang="en-IN" sz="2400" dirty="0"/>
              <a:t>What factors are most important to you while choosing an online platforms for entertainment?</a:t>
            </a:r>
          </a:p>
        </p:txBody>
      </p:sp>
      <p:sp>
        <p:nvSpPr>
          <p:cNvPr id="6" name="TextBox 5">
            <a:extLst>
              <a:ext uri="{FF2B5EF4-FFF2-40B4-BE49-F238E27FC236}">
                <a16:creationId xmlns:a16="http://schemas.microsoft.com/office/drawing/2014/main" id="{594953BF-36A0-514F-E2F2-49B94598E68F}"/>
              </a:ext>
            </a:extLst>
          </p:cNvPr>
          <p:cNvSpPr txBox="1"/>
          <p:nvPr/>
        </p:nvSpPr>
        <p:spPr>
          <a:xfrm>
            <a:off x="438254" y="2304403"/>
            <a:ext cx="6101442" cy="2041585"/>
          </a:xfrm>
          <a:prstGeom prst="rect">
            <a:avLst/>
          </a:prstGeom>
          <a:noFill/>
        </p:spPr>
        <p:txBody>
          <a:bodyPr wrap="square">
            <a:spAutoFit/>
          </a:bodyPr>
          <a:lstStyle/>
          <a:p>
            <a:pPr algn="just">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the above chart the mostly influenced Factors are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price,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content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usage in multiple devices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72%.</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p>
            <a:br>
              <a:rPr lang="en-IN" sz="2400" dirty="0">
                <a:effectLst/>
                <a:latin typeface="Times New Roman" panose="02020603050405020304" pitchFamily="18" charset="0"/>
                <a:ea typeface="Times New Roman" panose="02020603050405020304" pitchFamily="18" charset="0"/>
              </a:rPr>
            </a:br>
            <a:endParaRPr lang="en-IN" sz="2400" dirty="0"/>
          </a:p>
        </p:txBody>
      </p:sp>
      <p:pic>
        <p:nvPicPr>
          <p:cNvPr id="2" name="Picture 1">
            <a:extLst>
              <a:ext uri="{FF2B5EF4-FFF2-40B4-BE49-F238E27FC236}">
                <a16:creationId xmlns:a16="http://schemas.microsoft.com/office/drawing/2014/main" id="{663CE9A7-9A41-2191-9A7B-1AE49EBC5CF7}"/>
              </a:ext>
            </a:extLst>
          </p:cNvPr>
          <p:cNvPicPr>
            <a:picLocks noChangeAspect="1"/>
          </p:cNvPicPr>
          <p:nvPr/>
        </p:nvPicPr>
        <p:blipFill>
          <a:blip r:embed="rId2"/>
          <a:stretch>
            <a:fillRect/>
          </a:stretch>
        </p:blipFill>
        <p:spPr>
          <a:xfrm>
            <a:off x="6979468" y="1206696"/>
            <a:ext cx="5212532" cy="4096867"/>
          </a:xfrm>
          <a:prstGeom prst="rect">
            <a:avLst/>
          </a:prstGeom>
        </p:spPr>
      </p:pic>
    </p:spTree>
    <p:extLst>
      <p:ext uri="{BB962C8B-B14F-4D97-AF65-F5344CB8AC3E}">
        <p14:creationId xmlns:p14="http://schemas.microsoft.com/office/powerpoint/2010/main" val="255942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9904C0-DD23-7A8D-1CB0-094AE7F05A8B}"/>
              </a:ext>
            </a:extLst>
          </p:cNvPr>
          <p:cNvSpPr txBox="1"/>
          <p:nvPr/>
        </p:nvSpPr>
        <p:spPr>
          <a:xfrm>
            <a:off x="224790" y="994319"/>
            <a:ext cx="6101442" cy="830997"/>
          </a:xfrm>
          <a:prstGeom prst="rect">
            <a:avLst/>
          </a:prstGeom>
          <a:noFill/>
        </p:spPr>
        <p:txBody>
          <a:bodyPr wrap="square">
            <a:spAutoFit/>
          </a:bodyPr>
          <a:lstStyle/>
          <a:p>
            <a:r>
              <a:rPr lang="en-IN" sz="2400" dirty="0"/>
              <a:t>Do you prefer user reviews and ratings while subscribing to an online platforms?</a:t>
            </a:r>
          </a:p>
        </p:txBody>
      </p:sp>
      <p:sp>
        <p:nvSpPr>
          <p:cNvPr id="6" name="TextBox 5">
            <a:extLst>
              <a:ext uri="{FF2B5EF4-FFF2-40B4-BE49-F238E27FC236}">
                <a16:creationId xmlns:a16="http://schemas.microsoft.com/office/drawing/2014/main" id="{A21CFA60-C2AE-305A-6E4A-5BCF026ABE19}"/>
              </a:ext>
            </a:extLst>
          </p:cNvPr>
          <p:cNvSpPr txBox="1"/>
          <p:nvPr/>
        </p:nvSpPr>
        <p:spPr>
          <a:xfrm>
            <a:off x="315686" y="2145911"/>
            <a:ext cx="6101442" cy="1200329"/>
          </a:xfrm>
          <a:prstGeom prst="rect">
            <a:avLst/>
          </a:prstGeom>
          <a:noFill/>
        </p:spPr>
        <p:txBody>
          <a:bodyPr wrap="square">
            <a:spAutoFit/>
          </a:bodyPr>
          <a:lstStyle/>
          <a:p>
            <a:pPr algn="just">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the above chart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19.3%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people prefer user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reviews and ratings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while subscribing to an online platform.</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DDBFA488-AD7D-C7DD-A2EC-198E6E9F445F}"/>
              </a:ext>
            </a:extLst>
          </p:cNvPr>
          <p:cNvSpPr>
            <a:spLocks noChangeAspect="1" noChangeArrowheads="1"/>
          </p:cNvSpPr>
          <p:nvPr/>
        </p:nvSpPr>
        <p:spPr bwMode="auto">
          <a:xfrm>
            <a:off x="5943599" y="3276599"/>
            <a:ext cx="2633241" cy="2633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D38D5C1-23EF-B650-9728-2EAF97F2A81B}"/>
              </a:ext>
            </a:extLst>
          </p:cNvPr>
          <p:cNvPicPr>
            <a:picLocks noChangeAspect="1"/>
          </p:cNvPicPr>
          <p:nvPr/>
        </p:nvPicPr>
        <p:blipFill>
          <a:blip r:embed="rId2"/>
          <a:stretch>
            <a:fillRect/>
          </a:stretch>
        </p:blipFill>
        <p:spPr>
          <a:xfrm>
            <a:off x="6567248" y="820698"/>
            <a:ext cx="5624752" cy="4421651"/>
          </a:xfrm>
          <a:prstGeom prst="rect">
            <a:avLst/>
          </a:prstGeom>
        </p:spPr>
      </p:pic>
    </p:spTree>
    <p:extLst>
      <p:ext uri="{BB962C8B-B14F-4D97-AF65-F5344CB8AC3E}">
        <p14:creationId xmlns:p14="http://schemas.microsoft.com/office/powerpoint/2010/main" val="2571323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9529B-0A14-F5EB-B31E-E8EB394C04B8}"/>
              </a:ext>
            </a:extLst>
          </p:cNvPr>
          <p:cNvSpPr txBox="1"/>
          <p:nvPr/>
        </p:nvSpPr>
        <p:spPr>
          <a:xfrm>
            <a:off x="557893" y="1073757"/>
            <a:ext cx="6101442" cy="830997"/>
          </a:xfrm>
          <a:prstGeom prst="rect">
            <a:avLst/>
          </a:prstGeom>
          <a:noFill/>
        </p:spPr>
        <p:txBody>
          <a:bodyPr wrap="square">
            <a:spAutoFit/>
          </a:bodyPr>
          <a:lstStyle/>
          <a:p>
            <a:r>
              <a:rPr lang="en-IN" sz="2400" dirty="0"/>
              <a:t>Do you think OTT platforms create negative impact on television/cable services?</a:t>
            </a:r>
          </a:p>
        </p:txBody>
      </p:sp>
      <p:sp>
        <p:nvSpPr>
          <p:cNvPr id="6" name="TextBox 5">
            <a:extLst>
              <a:ext uri="{FF2B5EF4-FFF2-40B4-BE49-F238E27FC236}">
                <a16:creationId xmlns:a16="http://schemas.microsoft.com/office/drawing/2014/main" id="{8326261E-9633-3072-F926-59106B4E6116}"/>
              </a:ext>
            </a:extLst>
          </p:cNvPr>
          <p:cNvSpPr txBox="1"/>
          <p:nvPr/>
        </p:nvSpPr>
        <p:spPr>
          <a:xfrm>
            <a:off x="557893" y="2178156"/>
            <a:ext cx="6101442" cy="2443939"/>
          </a:xfrm>
          <a:prstGeom prst="rect">
            <a:avLst/>
          </a:prstGeom>
          <a:noFill/>
        </p:spPr>
        <p:txBody>
          <a:bodyPr wrap="square">
            <a:spAutoFit/>
          </a:bodyPr>
          <a:lstStyle/>
          <a:p>
            <a:pPr>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the above chart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27.3%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respondents think OTT platform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create negative impact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on television/cable services. Remaining 55% think they may create negative impact on the Television whereas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17.7%</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think it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doesn’t create any negative impact.</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AEEF71-CCAA-115C-2021-CCB1BA3E41FF}"/>
              </a:ext>
            </a:extLst>
          </p:cNvPr>
          <p:cNvPicPr>
            <a:picLocks noChangeAspect="1"/>
          </p:cNvPicPr>
          <p:nvPr/>
        </p:nvPicPr>
        <p:blipFill>
          <a:blip r:embed="rId2"/>
          <a:stretch>
            <a:fillRect/>
          </a:stretch>
        </p:blipFill>
        <p:spPr>
          <a:xfrm>
            <a:off x="6981825" y="869071"/>
            <a:ext cx="5210175" cy="4095750"/>
          </a:xfrm>
          <a:prstGeom prst="rect">
            <a:avLst/>
          </a:prstGeom>
        </p:spPr>
      </p:pic>
    </p:spTree>
    <p:extLst>
      <p:ext uri="{BB962C8B-B14F-4D97-AF65-F5344CB8AC3E}">
        <p14:creationId xmlns:p14="http://schemas.microsoft.com/office/powerpoint/2010/main" val="546598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FC7C05-B0E5-860E-B5E9-36A80F2CFFAD}"/>
              </a:ext>
            </a:extLst>
          </p:cNvPr>
          <p:cNvSpPr txBox="1"/>
          <p:nvPr/>
        </p:nvSpPr>
        <p:spPr>
          <a:xfrm>
            <a:off x="335098" y="878540"/>
            <a:ext cx="6101442" cy="830997"/>
          </a:xfrm>
          <a:prstGeom prst="rect">
            <a:avLst/>
          </a:prstGeom>
          <a:noFill/>
        </p:spPr>
        <p:txBody>
          <a:bodyPr wrap="square">
            <a:spAutoFit/>
          </a:bodyPr>
          <a:lstStyle/>
          <a:p>
            <a:r>
              <a:rPr lang="en-IN" sz="2400" dirty="0"/>
              <a:t>Which OTT platforms offers the most diverse content selection?</a:t>
            </a:r>
          </a:p>
        </p:txBody>
      </p:sp>
      <p:sp>
        <p:nvSpPr>
          <p:cNvPr id="6" name="TextBox 5">
            <a:extLst>
              <a:ext uri="{FF2B5EF4-FFF2-40B4-BE49-F238E27FC236}">
                <a16:creationId xmlns:a16="http://schemas.microsoft.com/office/drawing/2014/main" id="{5FBBA016-ECF2-7712-415D-31A5D36853C7}"/>
              </a:ext>
            </a:extLst>
          </p:cNvPr>
          <p:cNvSpPr txBox="1"/>
          <p:nvPr/>
        </p:nvSpPr>
        <p:spPr>
          <a:xfrm>
            <a:off x="167278" y="1752544"/>
            <a:ext cx="5923280" cy="2308324"/>
          </a:xfrm>
          <a:prstGeom prst="rect">
            <a:avLst/>
          </a:prstGeom>
          <a:noFill/>
        </p:spPr>
        <p:txBody>
          <a:bodyPr wrap="square">
            <a:spAutoFit/>
          </a:bodyPr>
          <a:lstStyle/>
          <a:p>
            <a:pPr algn="just">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the above chart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38.7%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of the respondent preferred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Netflix</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is the OTT platform offers the most diverse content selection, the next one comes under is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Prime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26.3%</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the very next one is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Disney+hostar</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25.7%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whereas</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sonyliv</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is the least used with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8A1A22-93D2-8477-E131-CAF399A31DCB}"/>
              </a:ext>
            </a:extLst>
          </p:cNvPr>
          <p:cNvPicPr>
            <a:picLocks noChangeAspect="1"/>
          </p:cNvPicPr>
          <p:nvPr/>
        </p:nvPicPr>
        <p:blipFill>
          <a:blip r:embed="rId2"/>
          <a:stretch>
            <a:fillRect/>
          </a:stretch>
        </p:blipFill>
        <p:spPr>
          <a:xfrm>
            <a:off x="6814547" y="858830"/>
            <a:ext cx="5388183" cy="4235683"/>
          </a:xfrm>
          <a:prstGeom prst="rect">
            <a:avLst/>
          </a:prstGeom>
        </p:spPr>
      </p:pic>
    </p:spTree>
    <p:extLst>
      <p:ext uri="{BB962C8B-B14F-4D97-AF65-F5344CB8AC3E}">
        <p14:creationId xmlns:p14="http://schemas.microsoft.com/office/powerpoint/2010/main" val="2401935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724E67-0EDC-7C65-575D-6B90C7B7A392}"/>
              </a:ext>
            </a:extLst>
          </p:cNvPr>
          <p:cNvSpPr txBox="1"/>
          <p:nvPr/>
        </p:nvSpPr>
        <p:spPr>
          <a:xfrm>
            <a:off x="502558" y="1331615"/>
            <a:ext cx="6101442" cy="830997"/>
          </a:xfrm>
          <a:prstGeom prst="rect">
            <a:avLst/>
          </a:prstGeom>
          <a:noFill/>
        </p:spPr>
        <p:txBody>
          <a:bodyPr wrap="square">
            <a:spAutoFit/>
          </a:bodyPr>
          <a:lstStyle/>
          <a:p>
            <a:r>
              <a:rPr lang="en-IN" sz="2400" dirty="0"/>
              <a:t>On which device do you prefer to watch an OTT platform?</a:t>
            </a:r>
          </a:p>
        </p:txBody>
      </p:sp>
      <p:sp>
        <p:nvSpPr>
          <p:cNvPr id="6" name="TextBox 5">
            <a:extLst>
              <a:ext uri="{FF2B5EF4-FFF2-40B4-BE49-F238E27FC236}">
                <a16:creationId xmlns:a16="http://schemas.microsoft.com/office/drawing/2014/main" id="{53F2D840-D714-33F8-AF99-1442031CCEEB}"/>
              </a:ext>
            </a:extLst>
          </p:cNvPr>
          <p:cNvSpPr txBox="1"/>
          <p:nvPr/>
        </p:nvSpPr>
        <p:spPr>
          <a:xfrm>
            <a:off x="502558" y="2484190"/>
            <a:ext cx="6101442" cy="1938992"/>
          </a:xfrm>
          <a:prstGeom prst="rect">
            <a:avLst/>
          </a:prstGeom>
          <a:noFill/>
        </p:spPr>
        <p:txBody>
          <a:bodyPr wrap="square">
            <a:spAutoFit/>
          </a:bodyPr>
          <a:lstStyle/>
          <a:p>
            <a:pPr algn="just">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the above chart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51.7%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of respondents prefer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Smart phone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watch an OTT platform,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30.3%</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of respondents prefer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Smart Tv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watch an OTT platform when least with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prefer to watch on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tablet </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341D1B-81E9-FE12-58CD-780CD59F5E57}"/>
              </a:ext>
            </a:extLst>
          </p:cNvPr>
          <p:cNvPicPr>
            <a:picLocks noChangeAspect="1"/>
          </p:cNvPicPr>
          <p:nvPr/>
        </p:nvPicPr>
        <p:blipFill>
          <a:blip r:embed="rId2"/>
          <a:stretch>
            <a:fillRect/>
          </a:stretch>
        </p:blipFill>
        <p:spPr>
          <a:xfrm>
            <a:off x="6981825" y="891268"/>
            <a:ext cx="5210175" cy="4095750"/>
          </a:xfrm>
          <a:prstGeom prst="rect">
            <a:avLst/>
          </a:prstGeom>
        </p:spPr>
      </p:pic>
    </p:spTree>
    <p:extLst>
      <p:ext uri="{BB962C8B-B14F-4D97-AF65-F5344CB8AC3E}">
        <p14:creationId xmlns:p14="http://schemas.microsoft.com/office/powerpoint/2010/main" val="1486930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30B9D4-BDD8-1605-DB65-1377B7232525}"/>
              </a:ext>
            </a:extLst>
          </p:cNvPr>
          <p:cNvSpPr txBox="1"/>
          <p:nvPr/>
        </p:nvSpPr>
        <p:spPr>
          <a:xfrm>
            <a:off x="560615" y="1170343"/>
            <a:ext cx="6101442" cy="830997"/>
          </a:xfrm>
          <a:prstGeom prst="rect">
            <a:avLst/>
          </a:prstGeom>
          <a:noFill/>
        </p:spPr>
        <p:txBody>
          <a:bodyPr wrap="square">
            <a:spAutoFit/>
          </a:bodyPr>
          <a:lstStyle/>
          <a:p>
            <a:r>
              <a:rPr lang="en-IN" sz="2400" dirty="0"/>
              <a:t>Will you continue using an OTT platform if it increases subscription price?</a:t>
            </a:r>
          </a:p>
        </p:txBody>
      </p:sp>
      <p:sp>
        <p:nvSpPr>
          <p:cNvPr id="6" name="TextBox 5">
            <a:extLst>
              <a:ext uri="{FF2B5EF4-FFF2-40B4-BE49-F238E27FC236}">
                <a16:creationId xmlns:a16="http://schemas.microsoft.com/office/drawing/2014/main" id="{F60C6BA3-06F9-5E6D-90E1-0C31C04EA8C4}"/>
              </a:ext>
            </a:extLst>
          </p:cNvPr>
          <p:cNvSpPr txBox="1"/>
          <p:nvPr/>
        </p:nvSpPr>
        <p:spPr>
          <a:xfrm>
            <a:off x="560615" y="2315452"/>
            <a:ext cx="6101442" cy="1258421"/>
          </a:xfrm>
          <a:prstGeom prst="rect">
            <a:avLst/>
          </a:prstGeom>
          <a:noFill/>
        </p:spPr>
        <p:txBody>
          <a:bodyPr wrap="square">
            <a:spAutoFit/>
          </a:bodyPr>
          <a:lstStyle/>
          <a:p>
            <a:pPr>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the above chart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58.7%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of respondents will continue using an OTT platform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even if it increases subscription price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493063-64F2-2111-1E09-A3385C59679D}"/>
              </a:ext>
            </a:extLst>
          </p:cNvPr>
          <p:cNvPicPr>
            <a:picLocks noChangeAspect="1"/>
          </p:cNvPicPr>
          <p:nvPr/>
        </p:nvPicPr>
        <p:blipFill>
          <a:blip r:embed="rId2"/>
          <a:stretch>
            <a:fillRect/>
          </a:stretch>
        </p:blipFill>
        <p:spPr>
          <a:xfrm>
            <a:off x="6705600" y="896786"/>
            <a:ext cx="5476530" cy="4305133"/>
          </a:xfrm>
          <a:prstGeom prst="rect">
            <a:avLst/>
          </a:prstGeom>
        </p:spPr>
      </p:pic>
    </p:spTree>
    <p:extLst>
      <p:ext uri="{BB962C8B-B14F-4D97-AF65-F5344CB8AC3E}">
        <p14:creationId xmlns:p14="http://schemas.microsoft.com/office/powerpoint/2010/main" val="1853651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B2414B-5F2C-C9A9-CBA9-8658BD4A8618}"/>
              </a:ext>
            </a:extLst>
          </p:cNvPr>
          <p:cNvSpPr txBox="1"/>
          <p:nvPr/>
        </p:nvSpPr>
        <p:spPr>
          <a:xfrm>
            <a:off x="1137920" y="3697274"/>
            <a:ext cx="6101080" cy="369332"/>
          </a:xfrm>
          <a:prstGeom prst="rect">
            <a:avLst/>
          </a:prstGeom>
          <a:noFill/>
        </p:spPr>
        <p:txBody>
          <a:bodyPr wrap="square">
            <a:spAutoFit/>
          </a:bodyPr>
          <a:lstStyle/>
          <a:p>
            <a:r>
              <a:rPr lang="en-IN" dirty="0" err="1"/>
              <a:t>chisq.test</a:t>
            </a:r>
            <a:r>
              <a:rPr lang="en-IN" dirty="0"/>
              <a:t>(</a:t>
            </a:r>
            <a:r>
              <a:rPr lang="en-IN" dirty="0" err="1"/>
              <a:t>Age,Often_used</a:t>
            </a:r>
            <a:r>
              <a:rPr lang="en-IN" dirty="0"/>
              <a:t>)</a:t>
            </a:r>
          </a:p>
        </p:txBody>
      </p:sp>
      <p:sp>
        <p:nvSpPr>
          <p:cNvPr id="5" name="TextBox 4">
            <a:extLst>
              <a:ext uri="{FF2B5EF4-FFF2-40B4-BE49-F238E27FC236}">
                <a16:creationId xmlns:a16="http://schemas.microsoft.com/office/drawing/2014/main" id="{8BDE7C43-004B-0F51-6297-1956F9201BB6}"/>
              </a:ext>
            </a:extLst>
          </p:cNvPr>
          <p:cNvSpPr txBox="1"/>
          <p:nvPr/>
        </p:nvSpPr>
        <p:spPr>
          <a:xfrm>
            <a:off x="1140460" y="1258054"/>
            <a:ext cx="6101080" cy="369332"/>
          </a:xfrm>
          <a:prstGeom prst="rect">
            <a:avLst/>
          </a:prstGeom>
          <a:noFill/>
        </p:spPr>
        <p:txBody>
          <a:bodyPr wrap="square">
            <a:spAutoFit/>
          </a:bodyPr>
          <a:lstStyle/>
          <a:p>
            <a:r>
              <a:rPr lang="en-IN" dirty="0"/>
              <a:t>summary(</a:t>
            </a:r>
            <a:r>
              <a:rPr lang="en-IN" dirty="0" err="1"/>
              <a:t>Often_used</a:t>
            </a:r>
            <a:r>
              <a:rPr lang="en-IN" dirty="0"/>
              <a:t>)</a:t>
            </a:r>
          </a:p>
        </p:txBody>
      </p:sp>
      <p:sp>
        <p:nvSpPr>
          <p:cNvPr id="7" name="TextBox 6">
            <a:extLst>
              <a:ext uri="{FF2B5EF4-FFF2-40B4-BE49-F238E27FC236}">
                <a16:creationId xmlns:a16="http://schemas.microsoft.com/office/drawing/2014/main" id="{2114C9FE-E5AF-F40D-E2D5-63E961DC4B7C}"/>
              </a:ext>
            </a:extLst>
          </p:cNvPr>
          <p:cNvSpPr txBox="1"/>
          <p:nvPr/>
        </p:nvSpPr>
        <p:spPr>
          <a:xfrm>
            <a:off x="1137920" y="2487488"/>
            <a:ext cx="6101080" cy="369332"/>
          </a:xfrm>
          <a:prstGeom prst="rect">
            <a:avLst/>
          </a:prstGeom>
          <a:noFill/>
        </p:spPr>
        <p:txBody>
          <a:bodyPr wrap="square">
            <a:spAutoFit/>
          </a:bodyPr>
          <a:lstStyle/>
          <a:p>
            <a:r>
              <a:rPr lang="en-IN" dirty="0" err="1"/>
              <a:t>sd</a:t>
            </a:r>
            <a:r>
              <a:rPr lang="en-IN" dirty="0"/>
              <a:t>(</a:t>
            </a:r>
            <a:r>
              <a:rPr lang="en-IN" dirty="0" err="1"/>
              <a:t>Often_used</a:t>
            </a:r>
            <a:r>
              <a:rPr lang="en-IN" dirty="0"/>
              <a:t>)</a:t>
            </a:r>
          </a:p>
        </p:txBody>
      </p:sp>
      <p:sp>
        <p:nvSpPr>
          <p:cNvPr id="9" name="TextBox 8">
            <a:extLst>
              <a:ext uri="{FF2B5EF4-FFF2-40B4-BE49-F238E27FC236}">
                <a16:creationId xmlns:a16="http://schemas.microsoft.com/office/drawing/2014/main" id="{612F7053-5776-454D-1188-845D8DD87B62}"/>
              </a:ext>
            </a:extLst>
          </p:cNvPr>
          <p:cNvSpPr txBox="1"/>
          <p:nvPr/>
        </p:nvSpPr>
        <p:spPr>
          <a:xfrm>
            <a:off x="1140460" y="597654"/>
            <a:ext cx="610108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Times New Roman" panose="02020603050405020304" pitchFamily="18" charset="0"/>
              </a:rPr>
              <a:t>R-CODE FOR DESCRIPTIVE STATISTICS</a:t>
            </a:r>
            <a:endParaRPr lang="en-IN" sz="2000" b="1" u="sng" dirty="0"/>
          </a:p>
        </p:txBody>
      </p:sp>
      <p:sp>
        <p:nvSpPr>
          <p:cNvPr id="11" name="TextBox 10">
            <a:extLst>
              <a:ext uri="{FF2B5EF4-FFF2-40B4-BE49-F238E27FC236}">
                <a16:creationId xmlns:a16="http://schemas.microsoft.com/office/drawing/2014/main" id="{7FDEBC54-EE0A-96B4-1E63-5AC024730B4A}"/>
              </a:ext>
            </a:extLst>
          </p:cNvPr>
          <p:cNvSpPr txBox="1"/>
          <p:nvPr/>
        </p:nvSpPr>
        <p:spPr>
          <a:xfrm>
            <a:off x="1137920" y="3076992"/>
            <a:ext cx="610108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Times New Roman" panose="02020603050405020304" pitchFamily="18" charset="0"/>
              </a:rPr>
              <a:t>R-CODE FOR CHI-SQUARE</a:t>
            </a:r>
            <a:endParaRPr lang="en-IN" sz="2000" b="1" u="sng" dirty="0"/>
          </a:p>
        </p:txBody>
      </p:sp>
      <p:sp>
        <p:nvSpPr>
          <p:cNvPr id="13" name="TextBox 12">
            <a:extLst>
              <a:ext uri="{FF2B5EF4-FFF2-40B4-BE49-F238E27FC236}">
                <a16:creationId xmlns:a16="http://schemas.microsoft.com/office/drawing/2014/main" id="{020E534D-D7C1-BA97-48DA-4F7A89BB6B85}"/>
              </a:ext>
            </a:extLst>
          </p:cNvPr>
          <p:cNvSpPr txBox="1"/>
          <p:nvPr/>
        </p:nvSpPr>
        <p:spPr>
          <a:xfrm>
            <a:off x="1137920" y="1837323"/>
            <a:ext cx="610108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Times New Roman" panose="02020603050405020304" pitchFamily="18" charset="0"/>
              </a:rPr>
              <a:t>R-CODE FOR STANDARD DEVIATION</a:t>
            </a:r>
            <a:endParaRPr lang="en-IN" sz="2000" b="1" u="sng" dirty="0"/>
          </a:p>
        </p:txBody>
      </p:sp>
    </p:spTree>
    <p:extLst>
      <p:ext uri="{BB962C8B-B14F-4D97-AF65-F5344CB8AC3E}">
        <p14:creationId xmlns:p14="http://schemas.microsoft.com/office/powerpoint/2010/main" val="282427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616577-549C-EC28-0B3F-43D8054FF95C}"/>
              </a:ext>
            </a:extLst>
          </p:cNvPr>
          <p:cNvSpPr txBox="1"/>
          <p:nvPr/>
        </p:nvSpPr>
        <p:spPr>
          <a:xfrm>
            <a:off x="2111829" y="1741714"/>
            <a:ext cx="8305800" cy="2599109"/>
          </a:xfrm>
          <a:prstGeom prst="rect">
            <a:avLst/>
          </a:prstGeom>
          <a:noFill/>
        </p:spPr>
        <p:txBody>
          <a:bodyPr wrap="square">
            <a:spAutoFit/>
          </a:bodyPr>
          <a:lstStyle/>
          <a:p>
            <a:pPr algn="ctr">
              <a:lnSpc>
                <a:spcPct val="150000"/>
              </a:lnSpc>
              <a:spcAft>
                <a:spcPts val="800"/>
              </a:spcAft>
            </a:pP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ON OTT MEDIA </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USING ML TOOL</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083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7C974C-45E1-692C-6240-09E45B261911}"/>
              </a:ext>
            </a:extLst>
          </p:cNvPr>
          <p:cNvGraphicFramePr>
            <a:graphicFrameLocks noGrp="1"/>
          </p:cNvGraphicFramePr>
          <p:nvPr>
            <p:extLst>
              <p:ext uri="{D42A27DB-BD31-4B8C-83A1-F6EECF244321}">
                <p14:modId xmlns:p14="http://schemas.microsoft.com/office/powerpoint/2010/main" val="1627283859"/>
              </p:ext>
            </p:extLst>
          </p:nvPr>
        </p:nvGraphicFramePr>
        <p:xfrm>
          <a:off x="3017520" y="345904"/>
          <a:ext cx="6473371" cy="5558447"/>
        </p:xfrm>
        <a:graphic>
          <a:graphicData uri="http://schemas.openxmlformats.org/drawingml/2006/table">
            <a:tbl>
              <a:tblPr firstRow="1" firstCol="1" bandRow="1">
                <a:tableStyleId>{5C22544A-7EE6-4342-B048-85BDC9FD1C3A}</a:tableStyleId>
              </a:tblPr>
              <a:tblGrid>
                <a:gridCol w="3706043">
                  <a:extLst>
                    <a:ext uri="{9D8B030D-6E8A-4147-A177-3AD203B41FA5}">
                      <a16:colId xmlns:a16="http://schemas.microsoft.com/office/drawing/2014/main" val="53874089"/>
                    </a:ext>
                  </a:extLst>
                </a:gridCol>
                <a:gridCol w="2767328">
                  <a:extLst>
                    <a:ext uri="{9D8B030D-6E8A-4147-A177-3AD203B41FA5}">
                      <a16:colId xmlns:a16="http://schemas.microsoft.com/office/drawing/2014/main" val="120550036"/>
                    </a:ext>
                  </a:extLst>
                </a:gridCol>
              </a:tblGrid>
              <a:tr h="389477">
                <a:tc>
                  <a:txBody>
                    <a:bodyPr/>
                    <a:lstStyle/>
                    <a:p>
                      <a:pPr algn="ctr">
                        <a:lnSpc>
                          <a:spcPct val="107000"/>
                        </a:lnSpc>
                        <a:spcAft>
                          <a:spcPts val="800"/>
                        </a:spcAft>
                      </a:pPr>
                      <a:r>
                        <a:rPr lang="en-IN" sz="2000" dirty="0">
                          <a:solidFill>
                            <a:schemeClr val="tx1"/>
                          </a:solidFill>
                          <a:effectLst/>
                        </a:rPr>
                        <a:t>Variables</a:t>
                      </a:r>
                      <a:endParaRPr lang="en-IN"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40000"/>
                        <a:lumOff val="60000"/>
                      </a:schemeClr>
                    </a:solidFill>
                  </a:tcPr>
                </a:tc>
                <a:tc>
                  <a:txBody>
                    <a:bodyPr/>
                    <a:lstStyle/>
                    <a:p>
                      <a:pPr algn="ctr">
                        <a:lnSpc>
                          <a:spcPct val="107000"/>
                        </a:lnSpc>
                        <a:spcAft>
                          <a:spcPts val="800"/>
                        </a:spcAft>
                      </a:pPr>
                      <a:r>
                        <a:rPr lang="en-IN" sz="2000" dirty="0">
                          <a:solidFill>
                            <a:schemeClr val="tx1"/>
                          </a:solidFill>
                          <a:effectLst/>
                        </a:rPr>
                        <a:t>Mean ± SD</a:t>
                      </a:r>
                      <a:endParaRPr lang="en-IN"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40000"/>
                        <a:lumOff val="60000"/>
                      </a:schemeClr>
                    </a:solidFill>
                  </a:tcPr>
                </a:tc>
                <a:extLst>
                  <a:ext uri="{0D108BD9-81ED-4DB2-BD59-A6C34878D82A}">
                    <a16:rowId xmlns:a16="http://schemas.microsoft.com/office/drawing/2014/main" val="3962013641"/>
                  </a:ext>
                </a:extLst>
              </a:tr>
              <a:tr h="250371">
                <a:tc>
                  <a:txBody>
                    <a:bodyPr/>
                    <a:lstStyle/>
                    <a:p>
                      <a:pPr algn="ctr">
                        <a:lnSpc>
                          <a:spcPct val="107000"/>
                        </a:lnSpc>
                        <a:spcAft>
                          <a:spcPts val="800"/>
                        </a:spcAft>
                      </a:pPr>
                      <a:r>
                        <a:rPr lang="en-IN" sz="1400" dirty="0">
                          <a:solidFill>
                            <a:schemeClr val="tx1"/>
                          </a:solidFill>
                          <a:effectLst/>
                        </a:rPr>
                        <a:t>Often used</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1.55± 0.830</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1805579528"/>
                  </a:ext>
                </a:extLst>
              </a:tr>
              <a:tr h="234219">
                <a:tc>
                  <a:txBody>
                    <a:bodyPr/>
                    <a:lstStyle/>
                    <a:p>
                      <a:pPr algn="ctr">
                        <a:lnSpc>
                          <a:spcPct val="107000"/>
                        </a:lnSpc>
                        <a:spcAft>
                          <a:spcPts val="800"/>
                        </a:spcAft>
                      </a:pPr>
                      <a:r>
                        <a:rPr lang="en-IN" sz="1400" dirty="0">
                          <a:solidFill>
                            <a:schemeClr val="tx1"/>
                          </a:solidFill>
                          <a:effectLst/>
                        </a:rPr>
                        <a:t>Free trail</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2.203±0.802</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825809300"/>
                  </a:ext>
                </a:extLst>
              </a:tr>
              <a:tr h="234219">
                <a:tc>
                  <a:txBody>
                    <a:bodyPr/>
                    <a:lstStyle/>
                    <a:p>
                      <a:pPr algn="ctr">
                        <a:lnSpc>
                          <a:spcPct val="107000"/>
                        </a:lnSpc>
                        <a:spcAft>
                          <a:spcPts val="800"/>
                        </a:spcAft>
                      </a:pPr>
                      <a:r>
                        <a:rPr lang="en-IN" sz="1400" dirty="0">
                          <a:solidFill>
                            <a:schemeClr val="tx1"/>
                          </a:solidFill>
                          <a:effectLst/>
                        </a:rPr>
                        <a:t>Parental control</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1.773±0.419</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3134267894"/>
                  </a:ext>
                </a:extLst>
              </a:tr>
              <a:tr h="234219">
                <a:tc>
                  <a:txBody>
                    <a:bodyPr/>
                    <a:lstStyle/>
                    <a:p>
                      <a:pPr algn="ctr">
                        <a:lnSpc>
                          <a:spcPct val="107000"/>
                        </a:lnSpc>
                        <a:spcAft>
                          <a:spcPts val="800"/>
                        </a:spcAft>
                      </a:pPr>
                      <a:r>
                        <a:rPr lang="en-IN" sz="1400" dirty="0">
                          <a:solidFill>
                            <a:schemeClr val="tx1"/>
                          </a:solidFill>
                          <a:effectLst/>
                        </a:rPr>
                        <a:t>Review rating</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1.807±0.395</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3068678176"/>
                  </a:ext>
                </a:extLst>
              </a:tr>
              <a:tr h="234219">
                <a:tc>
                  <a:txBody>
                    <a:bodyPr/>
                    <a:lstStyle/>
                    <a:p>
                      <a:pPr algn="ctr">
                        <a:lnSpc>
                          <a:spcPct val="107000"/>
                        </a:lnSpc>
                        <a:spcAft>
                          <a:spcPts val="800"/>
                        </a:spcAft>
                      </a:pPr>
                      <a:r>
                        <a:rPr lang="en-IN" sz="1400" dirty="0">
                          <a:solidFill>
                            <a:schemeClr val="tx1"/>
                          </a:solidFill>
                          <a:effectLst/>
                        </a:rPr>
                        <a:t>Factors</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3.447±0.936</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497511397"/>
                  </a:ext>
                </a:extLst>
              </a:tr>
              <a:tr h="234219">
                <a:tc>
                  <a:txBody>
                    <a:bodyPr/>
                    <a:lstStyle/>
                    <a:p>
                      <a:pPr algn="ctr">
                        <a:lnSpc>
                          <a:spcPct val="107000"/>
                        </a:lnSpc>
                        <a:spcAft>
                          <a:spcPts val="800"/>
                        </a:spcAft>
                      </a:pPr>
                      <a:r>
                        <a:rPr lang="en-IN" sz="1400" dirty="0">
                          <a:solidFill>
                            <a:schemeClr val="tx1"/>
                          </a:solidFill>
                          <a:effectLst/>
                        </a:rPr>
                        <a:t>Negative impact</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2.277±0.865</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353078854"/>
                  </a:ext>
                </a:extLst>
              </a:tr>
              <a:tr h="234219">
                <a:tc>
                  <a:txBody>
                    <a:bodyPr/>
                    <a:lstStyle/>
                    <a:p>
                      <a:pPr algn="ctr">
                        <a:lnSpc>
                          <a:spcPct val="107000"/>
                        </a:lnSpc>
                        <a:spcAft>
                          <a:spcPts val="800"/>
                        </a:spcAft>
                      </a:pPr>
                      <a:r>
                        <a:rPr lang="en-IN" sz="1400" dirty="0">
                          <a:solidFill>
                            <a:schemeClr val="tx1"/>
                          </a:solidFill>
                          <a:effectLst/>
                        </a:rPr>
                        <a:t>Find genre</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1.82±0.384</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3538466494"/>
                  </a:ext>
                </a:extLst>
              </a:tr>
              <a:tr h="234219">
                <a:tc>
                  <a:txBody>
                    <a:bodyPr/>
                    <a:lstStyle/>
                    <a:p>
                      <a:pPr algn="ctr">
                        <a:lnSpc>
                          <a:spcPct val="107000"/>
                        </a:lnSpc>
                        <a:spcAft>
                          <a:spcPts val="800"/>
                        </a:spcAft>
                      </a:pPr>
                      <a:r>
                        <a:rPr lang="en-IN" sz="1400" dirty="0">
                          <a:solidFill>
                            <a:schemeClr val="tx1"/>
                          </a:solidFill>
                          <a:effectLst/>
                        </a:rPr>
                        <a:t>Diverse content</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2.2±1.348</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640748041"/>
                  </a:ext>
                </a:extLst>
              </a:tr>
              <a:tr h="234219">
                <a:tc>
                  <a:txBody>
                    <a:bodyPr/>
                    <a:lstStyle/>
                    <a:p>
                      <a:pPr algn="ctr">
                        <a:lnSpc>
                          <a:spcPct val="107000"/>
                        </a:lnSpc>
                        <a:spcAft>
                          <a:spcPts val="800"/>
                        </a:spcAft>
                      </a:pPr>
                      <a:r>
                        <a:rPr lang="en-IN" sz="1400" dirty="0">
                          <a:solidFill>
                            <a:schemeClr val="tx1"/>
                          </a:solidFill>
                          <a:effectLst/>
                        </a:rPr>
                        <a:t>Preferred OTT</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2.517±1.420</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3244946524"/>
                  </a:ext>
                </a:extLst>
              </a:tr>
              <a:tr h="234219">
                <a:tc>
                  <a:txBody>
                    <a:bodyPr/>
                    <a:lstStyle/>
                    <a:p>
                      <a:pPr algn="ctr">
                        <a:lnSpc>
                          <a:spcPct val="107000"/>
                        </a:lnSpc>
                        <a:spcAft>
                          <a:spcPts val="800"/>
                        </a:spcAft>
                      </a:pPr>
                      <a:r>
                        <a:rPr lang="en-IN" sz="1400" dirty="0">
                          <a:solidFill>
                            <a:schemeClr val="tx1"/>
                          </a:solidFill>
                          <a:effectLst/>
                        </a:rPr>
                        <a:t>Genre</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4.053±2.406</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1509246984"/>
                  </a:ext>
                </a:extLst>
              </a:tr>
              <a:tr h="234219">
                <a:tc>
                  <a:txBody>
                    <a:bodyPr/>
                    <a:lstStyle/>
                    <a:p>
                      <a:pPr algn="ctr">
                        <a:lnSpc>
                          <a:spcPct val="107000"/>
                        </a:lnSpc>
                        <a:spcAft>
                          <a:spcPts val="800"/>
                        </a:spcAft>
                      </a:pPr>
                      <a:r>
                        <a:rPr lang="en-IN" sz="1400" dirty="0">
                          <a:solidFill>
                            <a:schemeClr val="tx1"/>
                          </a:solidFill>
                          <a:effectLst/>
                        </a:rPr>
                        <a:t>Extra pay</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a:solidFill>
                            <a:schemeClr val="tx1"/>
                          </a:solidFill>
                          <a:effectLst/>
                        </a:rPr>
                        <a:t>2±0.936</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2904270193"/>
                  </a:ext>
                </a:extLst>
              </a:tr>
              <a:tr h="234219">
                <a:tc>
                  <a:txBody>
                    <a:bodyPr/>
                    <a:lstStyle/>
                    <a:p>
                      <a:pPr algn="ctr">
                        <a:lnSpc>
                          <a:spcPct val="107000"/>
                        </a:lnSpc>
                        <a:spcAft>
                          <a:spcPts val="800"/>
                        </a:spcAft>
                      </a:pPr>
                      <a:r>
                        <a:rPr lang="en-IN" sz="1400" dirty="0">
                          <a:solidFill>
                            <a:schemeClr val="tx1"/>
                          </a:solidFill>
                          <a:effectLst/>
                        </a:rPr>
                        <a:t>Content</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2.557±0.740</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4213231130"/>
                  </a:ext>
                </a:extLst>
              </a:tr>
              <a:tr h="234219">
                <a:tc>
                  <a:txBody>
                    <a:bodyPr/>
                    <a:lstStyle/>
                    <a:p>
                      <a:pPr algn="ctr">
                        <a:lnSpc>
                          <a:spcPct val="107000"/>
                        </a:lnSpc>
                        <a:spcAft>
                          <a:spcPts val="800"/>
                        </a:spcAft>
                      </a:pPr>
                      <a:r>
                        <a:rPr lang="en-IN" sz="1400" dirty="0">
                          <a:solidFill>
                            <a:schemeClr val="tx1"/>
                          </a:solidFill>
                          <a:effectLst/>
                        </a:rPr>
                        <a:t>Experience interface</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2.25±1.361</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27505839"/>
                  </a:ext>
                </a:extLst>
              </a:tr>
              <a:tr h="234219">
                <a:tc>
                  <a:txBody>
                    <a:bodyPr/>
                    <a:lstStyle/>
                    <a:p>
                      <a:pPr algn="ctr">
                        <a:lnSpc>
                          <a:spcPct val="107000"/>
                        </a:lnSpc>
                        <a:spcAft>
                          <a:spcPts val="800"/>
                        </a:spcAft>
                      </a:pPr>
                      <a:r>
                        <a:rPr lang="en-IN" sz="1400" dirty="0">
                          <a:solidFill>
                            <a:schemeClr val="tx1"/>
                          </a:solidFill>
                          <a:effectLst/>
                        </a:rPr>
                        <a:t>Documentaries</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2.207±1.335</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3750467640"/>
                  </a:ext>
                </a:extLst>
              </a:tr>
              <a:tr h="234219">
                <a:tc>
                  <a:txBody>
                    <a:bodyPr/>
                    <a:lstStyle/>
                    <a:p>
                      <a:pPr algn="ctr">
                        <a:lnSpc>
                          <a:spcPct val="107000"/>
                        </a:lnSpc>
                        <a:spcAft>
                          <a:spcPts val="800"/>
                        </a:spcAft>
                      </a:pPr>
                      <a:r>
                        <a:rPr lang="en-IN" sz="1400" dirty="0">
                          <a:solidFill>
                            <a:schemeClr val="tx1"/>
                          </a:solidFill>
                          <a:effectLst/>
                        </a:rPr>
                        <a:t>Downloads</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1.833±0.735</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1042415601"/>
                  </a:ext>
                </a:extLst>
              </a:tr>
              <a:tr h="234219">
                <a:tc>
                  <a:txBody>
                    <a:bodyPr/>
                    <a:lstStyle/>
                    <a:p>
                      <a:pPr algn="ctr">
                        <a:lnSpc>
                          <a:spcPct val="107000"/>
                        </a:lnSpc>
                        <a:spcAft>
                          <a:spcPts val="800"/>
                        </a:spcAft>
                      </a:pPr>
                      <a:r>
                        <a:rPr lang="en-IN" sz="1400" dirty="0">
                          <a:solidFill>
                            <a:schemeClr val="tx1"/>
                          </a:solidFill>
                          <a:effectLst/>
                        </a:rPr>
                        <a:t>Recommend</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1.79±0.829</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741158553"/>
                  </a:ext>
                </a:extLst>
              </a:tr>
              <a:tr h="234219">
                <a:tc>
                  <a:txBody>
                    <a:bodyPr/>
                    <a:lstStyle/>
                    <a:p>
                      <a:pPr algn="ctr">
                        <a:lnSpc>
                          <a:spcPct val="107000"/>
                        </a:lnSpc>
                        <a:spcAft>
                          <a:spcPts val="800"/>
                        </a:spcAft>
                      </a:pPr>
                      <a:r>
                        <a:rPr lang="en-IN" sz="1400" dirty="0">
                          <a:solidFill>
                            <a:schemeClr val="tx1"/>
                          </a:solidFill>
                          <a:effectLst/>
                        </a:rPr>
                        <a:t>Device</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2.76±1.352</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3526848353"/>
                  </a:ext>
                </a:extLst>
              </a:tr>
              <a:tr h="234219">
                <a:tc>
                  <a:txBody>
                    <a:bodyPr/>
                    <a:lstStyle/>
                    <a:p>
                      <a:pPr algn="ctr">
                        <a:lnSpc>
                          <a:spcPct val="107000"/>
                        </a:lnSpc>
                        <a:spcAft>
                          <a:spcPts val="800"/>
                        </a:spcAft>
                      </a:pPr>
                      <a:r>
                        <a:rPr lang="en-IN" sz="1400" dirty="0">
                          <a:solidFill>
                            <a:schemeClr val="tx1"/>
                          </a:solidFill>
                          <a:effectLst/>
                        </a:rPr>
                        <a:t>Sports live</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1.447±0.497</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2736438264"/>
                  </a:ext>
                </a:extLst>
              </a:tr>
              <a:tr h="234219">
                <a:tc>
                  <a:txBody>
                    <a:bodyPr/>
                    <a:lstStyle/>
                    <a:p>
                      <a:pPr algn="ctr">
                        <a:lnSpc>
                          <a:spcPct val="107000"/>
                        </a:lnSpc>
                        <a:spcAft>
                          <a:spcPts val="800"/>
                        </a:spcAft>
                      </a:pPr>
                      <a:r>
                        <a:rPr lang="en-IN" sz="1400" dirty="0">
                          <a:solidFill>
                            <a:schemeClr val="tx1"/>
                          </a:solidFill>
                          <a:effectLst/>
                        </a:rPr>
                        <a:t>Increase price</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1.413±0.493</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3787973870"/>
                  </a:ext>
                </a:extLst>
              </a:tr>
              <a:tr h="234219">
                <a:tc>
                  <a:txBody>
                    <a:bodyPr/>
                    <a:lstStyle/>
                    <a:p>
                      <a:pPr algn="ctr">
                        <a:lnSpc>
                          <a:spcPct val="107000"/>
                        </a:lnSpc>
                        <a:spcAft>
                          <a:spcPts val="800"/>
                        </a:spcAft>
                      </a:pPr>
                      <a:r>
                        <a:rPr lang="en-IN" sz="1400" dirty="0">
                          <a:solidFill>
                            <a:schemeClr val="tx1"/>
                          </a:solidFill>
                          <a:effectLst/>
                        </a:rPr>
                        <a:t>Technical issue</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1.603±0.490</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1061011299"/>
                  </a:ext>
                </a:extLst>
              </a:tr>
              <a:tr h="234219">
                <a:tc>
                  <a:txBody>
                    <a:bodyPr/>
                    <a:lstStyle/>
                    <a:p>
                      <a:pPr algn="ctr">
                        <a:lnSpc>
                          <a:spcPct val="107000"/>
                        </a:lnSpc>
                        <a:spcAft>
                          <a:spcPts val="800"/>
                        </a:spcAft>
                      </a:pPr>
                      <a:r>
                        <a:rPr lang="en-IN" sz="1400">
                          <a:solidFill>
                            <a:schemeClr val="tx1"/>
                          </a:solidFill>
                          <a:effectLst/>
                        </a:rPr>
                        <a:t>Slow internet</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1.983±0.827</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3226985168"/>
                  </a:ext>
                </a:extLst>
              </a:tr>
              <a:tr h="234219">
                <a:tc>
                  <a:txBody>
                    <a:bodyPr/>
                    <a:lstStyle/>
                    <a:p>
                      <a:pPr algn="ctr">
                        <a:lnSpc>
                          <a:spcPct val="107000"/>
                        </a:lnSpc>
                        <a:spcAft>
                          <a:spcPts val="800"/>
                        </a:spcAft>
                      </a:pPr>
                      <a:r>
                        <a:rPr lang="en-IN" sz="1400">
                          <a:solidFill>
                            <a:schemeClr val="tx1"/>
                          </a:solidFill>
                          <a:effectLst/>
                        </a:rPr>
                        <a:t>Rating</a:t>
                      </a:r>
                      <a:endParaRPr lang="en-IN"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tc>
                  <a:txBody>
                    <a:bodyPr/>
                    <a:lstStyle/>
                    <a:p>
                      <a:pPr algn="ctr">
                        <a:lnSpc>
                          <a:spcPct val="107000"/>
                        </a:lnSpc>
                        <a:spcAft>
                          <a:spcPts val="800"/>
                        </a:spcAft>
                      </a:pPr>
                      <a:r>
                        <a:rPr lang="en-IN" sz="1400" dirty="0">
                          <a:solidFill>
                            <a:schemeClr val="tx1"/>
                          </a:solidFill>
                          <a:effectLst/>
                        </a:rPr>
                        <a:t>4.08±0.892</a:t>
                      </a:r>
                      <a:endParaRPr lang="en-IN"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572" marR="38572" marT="0" marB="0">
                    <a:solidFill>
                      <a:schemeClr val="accent4">
                        <a:lumMod val="20000"/>
                        <a:lumOff val="80000"/>
                      </a:schemeClr>
                    </a:solidFill>
                  </a:tcPr>
                </a:tc>
                <a:extLst>
                  <a:ext uri="{0D108BD9-81ED-4DB2-BD59-A6C34878D82A}">
                    <a16:rowId xmlns:a16="http://schemas.microsoft.com/office/drawing/2014/main" val="2052085221"/>
                  </a:ext>
                </a:extLst>
              </a:tr>
            </a:tbl>
          </a:graphicData>
        </a:graphic>
      </p:graphicFrame>
      <p:sp>
        <p:nvSpPr>
          <p:cNvPr id="3" name="Rectangle 1">
            <a:extLst>
              <a:ext uri="{FF2B5EF4-FFF2-40B4-BE49-F238E27FC236}">
                <a16:creationId xmlns:a16="http://schemas.microsoft.com/office/drawing/2014/main" id="{EF840A87-D1C4-50E8-B188-34187EDEF37F}"/>
              </a:ext>
            </a:extLst>
          </p:cNvPr>
          <p:cNvSpPr>
            <a:spLocks noChangeArrowheads="1"/>
          </p:cNvSpPr>
          <p:nvPr/>
        </p:nvSpPr>
        <p:spPr bwMode="auto">
          <a:xfrm>
            <a:off x="5002213" y="198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8080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797244-0CBE-85A0-F964-2DAFC255F791}"/>
              </a:ext>
            </a:extLst>
          </p:cNvPr>
          <p:cNvGraphicFramePr>
            <a:graphicFrameLocks noGrp="1"/>
          </p:cNvGraphicFramePr>
          <p:nvPr>
            <p:extLst>
              <p:ext uri="{D42A27DB-BD31-4B8C-83A1-F6EECF244321}">
                <p14:modId xmlns:p14="http://schemas.microsoft.com/office/powerpoint/2010/main" val="1966050037"/>
              </p:ext>
            </p:extLst>
          </p:nvPr>
        </p:nvGraphicFramePr>
        <p:xfrm>
          <a:off x="3211288" y="195943"/>
          <a:ext cx="8980712" cy="5751094"/>
        </p:xfrm>
        <a:graphic>
          <a:graphicData uri="http://schemas.openxmlformats.org/drawingml/2006/table">
            <a:tbl>
              <a:tblPr firstRow="1" firstCol="1" bandRow="1">
                <a:tableStyleId>{5C22544A-7EE6-4342-B048-85BDC9FD1C3A}</a:tableStyleId>
              </a:tblPr>
              <a:tblGrid>
                <a:gridCol w="795072">
                  <a:extLst>
                    <a:ext uri="{9D8B030D-6E8A-4147-A177-3AD203B41FA5}">
                      <a16:colId xmlns:a16="http://schemas.microsoft.com/office/drawing/2014/main" val="938718007"/>
                    </a:ext>
                  </a:extLst>
                </a:gridCol>
                <a:gridCol w="1027510">
                  <a:extLst>
                    <a:ext uri="{9D8B030D-6E8A-4147-A177-3AD203B41FA5}">
                      <a16:colId xmlns:a16="http://schemas.microsoft.com/office/drawing/2014/main" val="575981817"/>
                    </a:ext>
                  </a:extLst>
                </a:gridCol>
                <a:gridCol w="1081686">
                  <a:extLst>
                    <a:ext uri="{9D8B030D-6E8A-4147-A177-3AD203B41FA5}">
                      <a16:colId xmlns:a16="http://schemas.microsoft.com/office/drawing/2014/main" val="142187733"/>
                    </a:ext>
                  </a:extLst>
                </a:gridCol>
                <a:gridCol w="503690">
                  <a:extLst>
                    <a:ext uri="{9D8B030D-6E8A-4147-A177-3AD203B41FA5}">
                      <a16:colId xmlns:a16="http://schemas.microsoft.com/office/drawing/2014/main" val="2045556316"/>
                    </a:ext>
                  </a:extLst>
                </a:gridCol>
                <a:gridCol w="503690">
                  <a:extLst>
                    <a:ext uri="{9D8B030D-6E8A-4147-A177-3AD203B41FA5}">
                      <a16:colId xmlns:a16="http://schemas.microsoft.com/office/drawing/2014/main" val="873175493"/>
                    </a:ext>
                  </a:extLst>
                </a:gridCol>
                <a:gridCol w="607290">
                  <a:extLst>
                    <a:ext uri="{9D8B030D-6E8A-4147-A177-3AD203B41FA5}">
                      <a16:colId xmlns:a16="http://schemas.microsoft.com/office/drawing/2014/main" val="1691563666"/>
                    </a:ext>
                  </a:extLst>
                </a:gridCol>
                <a:gridCol w="607290">
                  <a:extLst>
                    <a:ext uri="{9D8B030D-6E8A-4147-A177-3AD203B41FA5}">
                      <a16:colId xmlns:a16="http://schemas.microsoft.com/office/drawing/2014/main" val="985736385"/>
                    </a:ext>
                  </a:extLst>
                </a:gridCol>
                <a:gridCol w="506547">
                  <a:extLst>
                    <a:ext uri="{9D8B030D-6E8A-4147-A177-3AD203B41FA5}">
                      <a16:colId xmlns:a16="http://schemas.microsoft.com/office/drawing/2014/main" val="522381392"/>
                    </a:ext>
                  </a:extLst>
                </a:gridCol>
                <a:gridCol w="506547">
                  <a:extLst>
                    <a:ext uri="{9D8B030D-6E8A-4147-A177-3AD203B41FA5}">
                      <a16:colId xmlns:a16="http://schemas.microsoft.com/office/drawing/2014/main" val="2415359093"/>
                    </a:ext>
                  </a:extLst>
                </a:gridCol>
                <a:gridCol w="813049">
                  <a:extLst>
                    <a:ext uri="{9D8B030D-6E8A-4147-A177-3AD203B41FA5}">
                      <a16:colId xmlns:a16="http://schemas.microsoft.com/office/drawing/2014/main" val="2525440749"/>
                    </a:ext>
                  </a:extLst>
                </a:gridCol>
                <a:gridCol w="813049">
                  <a:extLst>
                    <a:ext uri="{9D8B030D-6E8A-4147-A177-3AD203B41FA5}">
                      <a16:colId xmlns:a16="http://schemas.microsoft.com/office/drawing/2014/main" val="4152938209"/>
                    </a:ext>
                  </a:extLst>
                </a:gridCol>
                <a:gridCol w="608002">
                  <a:extLst>
                    <a:ext uri="{9D8B030D-6E8A-4147-A177-3AD203B41FA5}">
                      <a16:colId xmlns:a16="http://schemas.microsoft.com/office/drawing/2014/main" val="3705073666"/>
                    </a:ext>
                  </a:extLst>
                </a:gridCol>
                <a:gridCol w="607290">
                  <a:extLst>
                    <a:ext uri="{9D8B030D-6E8A-4147-A177-3AD203B41FA5}">
                      <a16:colId xmlns:a16="http://schemas.microsoft.com/office/drawing/2014/main" val="3620531648"/>
                    </a:ext>
                  </a:extLst>
                </a:gridCol>
              </a:tblGrid>
              <a:tr h="200225">
                <a:tc rowSpan="3">
                  <a:txBody>
                    <a:bodyPr/>
                    <a:lstStyle/>
                    <a:p>
                      <a:pPr algn="ctr">
                        <a:lnSpc>
                          <a:spcPct val="107000"/>
                        </a:lnSpc>
                        <a:spcAft>
                          <a:spcPts val="800"/>
                        </a:spcAft>
                      </a:pPr>
                      <a:r>
                        <a:rPr lang="en-IN" sz="1600" dirty="0">
                          <a:effectLst/>
                        </a:rPr>
                        <a:t> </a:t>
                      </a:r>
                    </a:p>
                    <a:p>
                      <a:pPr algn="ctr">
                        <a:lnSpc>
                          <a:spcPct val="107000"/>
                        </a:lnSpc>
                        <a:spcAft>
                          <a:spcPts val="800"/>
                        </a:spcAft>
                      </a:pPr>
                      <a:r>
                        <a:rPr lang="en-IN" sz="1600" dirty="0">
                          <a:effectLst/>
                        </a:rPr>
                        <a:t>s.no</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tc rowSpan="3" gridSpan="2">
                  <a:txBody>
                    <a:bodyPr/>
                    <a:lstStyle/>
                    <a:p>
                      <a:pPr algn="l">
                        <a:lnSpc>
                          <a:spcPct val="107000"/>
                        </a:lnSpc>
                        <a:spcAft>
                          <a:spcPts val="800"/>
                        </a:spcAft>
                      </a:pPr>
                      <a:r>
                        <a:rPr lang="en-IN" sz="1400" dirty="0">
                          <a:effectLst/>
                        </a:rPr>
                        <a:t> </a:t>
                      </a:r>
                    </a:p>
                    <a:p>
                      <a:pPr algn="l">
                        <a:lnSpc>
                          <a:spcPct val="107000"/>
                        </a:lnSpc>
                        <a:spcAft>
                          <a:spcPts val="800"/>
                        </a:spcAft>
                      </a:pPr>
                      <a:r>
                        <a:rPr lang="en-IN" sz="1400" dirty="0">
                          <a:effectLst/>
                        </a:rPr>
                        <a:t> VARIABLES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tc rowSpan="3" hMerge="1">
                  <a:txBody>
                    <a:bodyPr/>
                    <a:lstStyle/>
                    <a:p>
                      <a:endParaRPr lang="en-IN"/>
                    </a:p>
                  </a:txBody>
                  <a:tcPr/>
                </a:tc>
                <a:tc gridSpan="8">
                  <a:txBody>
                    <a:bodyPr/>
                    <a:lstStyle/>
                    <a:p>
                      <a:pPr algn="ctr">
                        <a:lnSpc>
                          <a:spcPct val="107000"/>
                        </a:lnSpc>
                        <a:spcAft>
                          <a:spcPts val="800"/>
                        </a:spcAft>
                      </a:pPr>
                      <a:r>
                        <a:rPr lang="en-IN" sz="1400" dirty="0">
                          <a:effectLst/>
                        </a:rPr>
                        <a:t>AGE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rowSpan="3">
                  <a:txBody>
                    <a:bodyPr/>
                    <a:lstStyle/>
                    <a:p>
                      <a:pPr algn="ctr">
                        <a:lnSpc>
                          <a:spcPct val="107000"/>
                        </a:lnSpc>
                        <a:spcAft>
                          <a:spcPts val="800"/>
                        </a:spcAft>
                      </a:pPr>
                      <a:r>
                        <a:rPr lang="en-IN" sz="1400" dirty="0">
                          <a:effectLst/>
                        </a:rPr>
                        <a:t>CHI-SQUARE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tc rowSpan="3">
                  <a:txBody>
                    <a:bodyPr/>
                    <a:lstStyle/>
                    <a:p>
                      <a:pPr algn="ctr">
                        <a:lnSpc>
                          <a:spcPct val="107000"/>
                        </a:lnSpc>
                        <a:spcAft>
                          <a:spcPts val="800"/>
                        </a:spcAft>
                      </a:pPr>
                      <a:r>
                        <a:rPr lang="en-IN" sz="1400" dirty="0">
                          <a:effectLst/>
                        </a:rPr>
                        <a:t>P VALUE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extLst>
                  <a:ext uri="{0D108BD9-81ED-4DB2-BD59-A6C34878D82A}">
                    <a16:rowId xmlns:a16="http://schemas.microsoft.com/office/drawing/2014/main" val="3846638610"/>
                  </a:ext>
                </a:extLst>
              </a:tr>
              <a:tr h="200225">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a:txBody>
                    <a:bodyPr/>
                    <a:lstStyle/>
                    <a:p>
                      <a:pPr algn="ctr">
                        <a:lnSpc>
                          <a:spcPct val="107000"/>
                        </a:lnSpc>
                        <a:spcAft>
                          <a:spcPts val="800"/>
                        </a:spcAft>
                      </a:pPr>
                      <a:r>
                        <a:rPr lang="en-IN" sz="1400" dirty="0">
                          <a:effectLst/>
                        </a:rPr>
                        <a:t>Under18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40000"/>
                        <a:lumOff val="60000"/>
                      </a:schemeClr>
                    </a:solidFill>
                  </a:tcPr>
                </a:tc>
                <a:tc hMerge="1">
                  <a:txBody>
                    <a:bodyPr/>
                    <a:lstStyle/>
                    <a:p>
                      <a:endParaRPr lang="en-IN"/>
                    </a:p>
                  </a:txBody>
                  <a:tcPr/>
                </a:tc>
                <a:tc gridSpan="2">
                  <a:txBody>
                    <a:bodyPr/>
                    <a:lstStyle/>
                    <a:p>
                      <a:pPr algn="ctr">
                        <a:lnSpc>
                          <a:spcPct val="107000"/>
                        </a:lnSpc>
                        <a:spcAft>
                          <a:spcPts val="800"/>
                        </a:spcAft>
                      </a:pPr>
                      <a:r>
                        <a:rPr lang="en-IN" sz="1400" dirty="0">
                          <a:effectLst/>
                        </a:rPr>
                        <a:t>18-24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40000"/>
                        <a:lumOff val="60000"/>
                      </a:schemeClr>
                    </a:solidFill>
                  </a:tcPr>
                </a:tc>
                <a:tc hMerge="1">
                  <a:txBody>
                    <a:bodyPr/>
                    <a:lstStyle/>
                    <a:p>
                      <a:endParaRPr lang="en-IN"/>
                    </a:p>
                  </a:txBody>
                  <a:tcPr/>
                </a:tc>
                <a:tc gridSpan="2">
                  <a:txBody>
                    <a:bodyPr/>
                    <a:lstStyle/>
                    <a:p>
                      <a:pPr algn="ctr">
                        <a:lnSpc>
                          <a:spcPct val="107000"/>
                        </a:lnSpc>
                        <a:spcAft>
                          <a:spcPts val="800"/>
                        </a:spcAft>
                      </a:pPr>
                      <a:r>
                        <a:rPr lang="en-IN" sz="1400" dirty="0">
                          <a:effectLst/>
                        </a:rPr>
                        <a:t>25-30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40000"/>
                        <a:lumOff val="60000"/>
                      </a:schemeClr>
                    </a:solidFill>
                  </a:tcPr>
                </a:tc>
                <a:tc hMerge="1">
                  <a:txBody>
                    <a:bodyPr/>
                    <a:lstStyle/>
                    <a:p>
                      <a:endParaRPr lang="en-IN"/>
                    </a:p>
                  </a:txBody>
                  <a:tcPr/>
                </a:tc>
                <a:tc gridSpan="2">
                  <a:txBody>
                    <a:bodyPr/>
                    <a:lstStyle/>
                    <a:p>
                      <a:pPr algn="ctr">
                        <a:lnSpc>
                          <a:spcPct val="107000"/>
                        </a:lnSpc>
                        <a:spcAft>
                          <a:spcPts val="800"/>
                        </a:spcAft>
                      </a:pPr>
                      <a:r>
                        <a:rPr lang="en-IN" sz="1400" dirty="0">
                          <a:effectLst/>
                        </a:rPr>
                        <a:t>30&amp;above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40000"/>
                        <a:lumOff val="60000"/>
                      </a:schemeClr>
                    </a:solidFill>
                  </a:tcPr>
                </a:tc>
                <a:tc h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74211066"/>
                  </a:ext>
                </a:extLst>
              </a:tr>
              <a:tr h="405664">
                <a:tc vMerge="1">
                  <a:txBody>
                    <a:bodyPr/>
                    <a:lstStyle/>
                    <a:p>
                      <a:endParaRPr lang="en-IN"/>
                    </a:p>
                  </a:txBody>
                  <a:tcPr/>
                </a:tc>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800"/>
                        </a:spcAft>
                      </a:pPr>
                      <a:r>
                        <a:rPr lang="en-IN" sz="1400" dirty="0">
                          <a:effectLst/>
                        </a:rPr>
                        <a:t>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25594727"/>
                  </a:ext>
                </a:extLst>
              </a:tr>
              <a:tr h="196712">
                <a:tc rowSpan="4">
                  <a:txBody>
                    <a:bodyPr/>
                    <a:lstStyle/>
                    <a:p>
                      <a:pPr algn="l"/>
                      <a:r>
                        <a:rPr lang="en-IN" sz="1600" dirty="0">
                          <a:effectLst/>
                        </a:rPr>
                        <a:t>1.</a:t>
                      </a:r>
                    </a:p>
                    <a:p>
                      <a:pPr algn="l"/>
                      <a:r>
                        <a:rPr lang="en-IN" sz="1600" dirty="0">
                          <a:effectLst/>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tc rowSpan="4">
                  <a:txBody>
                    <a:bodyPr/>
                    <a:lstStyle/>
                    <a:p>
                      <a:pPr algn="l"/>
                      <a:r>
                        <a:rPr lang="en-IN" sz="1400" dirty="0">
                          <a:effectLst/>
                        </a:rPr>
                        <a:t>Factors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40000"/>
                        <a:lumOff val="60000"/>
                      </a:schemeClr>
                    </a:solidFill>
                  </a:tcPr>
                </a:tc>
                <a:tc>
                  <a:txBody>
                    <a:bodyPr/>
                    <a:lstStyle/>
                    <a:p>
                      <a:pPr algn="l"/>
                      <a:r>
                        <a:rPr lang="en-IN" sz="1400">
                          <a:effectLst/>
                        </a:rPr>
                        <a:t>Price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3.3%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4">
                  <a:txBody>
                    <a:bodyPr/>
                    <a:lstStyle/>
                    <a:p>
                      <a:pPr algn="l"/>
                      <a:r>
                        <a:rPr lang="en-IN" sz="1400" dirty="0">
                          <a:effectLst/>
                        </a:rPr>
                        <a:t> </a:t>
                      </a:r>
                    </a:p>
                    <a:p>
                      <a:pPr algn="l"/>
                      <a:r>
                        <a:rPr lang="en-IN" sz="1400" dirty="0">
                          <a:effectLst/>
                        </a:rPr>
                        <a:t>8.2902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4">
                  <a:txBody>
                    <a:bodyPr/>
                    <a:lstStyle/>
                    <a:p>
                      <a:pPr algn="l"/>
                      <a:r>
                        <a:rPr lang="en-IN" sz="1400" dirty="0">
                          <a:effectLst/>
                        </a:rPr>
                        <a:t> </a:t>
                      </a:r>
                    </a:p>
                    <a:p>
                      <a:pPr algn="l"/>
                      <a:r>
                        <a:rPr lang="en-IN" sz="1400" dirty="0">
                          <a:effectLst/>
                        </a:rPr>
                        <a:t>0.5052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extLst>
                  <a:ext uri="{0D108BD9-81ED-4DB2-BD59-A6C34878D82A}">
                    <a16:rowId xmlns:a16="http://schemas.microsoft.com/office/drawing/2014/main" val="3263604119"/>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Content</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14.3%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422068679"/>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Devices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367476001"/>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All the above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164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54.6%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9.6%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4.6%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204822421"/>
                  </a:ext>
                </a:extLst>
              </a:tr>
              <a:tr h="196712">
                <a:tc rowSpan="8">
                  <a:txBody>
                    <a:bodyPr/>
                    <a:lstStyle/>
                    <a:p>
                      <a:pPr algn="l"/>
                      <a:r>
                        <a:rPr lang="en-IN" sz="1600" dirty="0">
                          <a:effectLst/>
                        </a:rPr>
                        <a:t>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tc rowSpan="8">
                  <a:txBody>
                    <a:bodyPr/>
                    <a:lstStyle/>
                    <a:p>
                      <a:pPr algn="l"/>
                      <a:r>
                        <a:rPr lang="en-IN" sz="1400" dirty="0">
                          <a:effectLst/>
                        </a:rPr>
                        <a:t>Genre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40000"/>
                        <a:lumOff val="60000"/>
                      </a:schemeClr>
                    </a:solidFill>
                  </a:tcPr>
                </a:tc>
                <a:tc>
                  <a:txBody>
                    <a:bodyPr/>
                    <a:lstStyle/>
                    <a:p>
                      <a:pPr algn="l"/>
                      <a:r>
                        <a:rPr lang="en-IN" sz="1400" dirty="0">
                          <a:effectLst/>
                        </a:rPr>
                        <a:t>Action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9.3%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8">
                  <a:txBody>
                    <a:bodyPr/>
                    <a:lstStyle/>
                    <a:p>
                      <a:pPr algn="l"/>
                      <a:r>
                        <a:rPr lang="en-IN" sz="1400">
                          <a:effectLst/>
                        </a:rPr>
                        <a:t> </a:t>
                      </a:r>
                    </a:p>
                    <a:p>
                      <a:pPr algn="l"/>
                      <a:r>
                        <a:rPr lang="en-IN" sz="1400">
                          <a:effectLst/>
                        </a:rPr>
                        <a:t> </a:t>
                      </a:r>
                    </a:p>
                    <a:p>
                      <a:pPr algn="l"/>
                      <a:r>
                        <a:rPr lang="en-IN" sz="1400">
                          <a:effectLst/>
                        </a:rPr>
                        <a:t> </a:t>
                      </a:r>
                    </a:p>
                    <a:p>
                      <a:pPr algn="l"/>
                      <a:r>
                        <a:rPr lang="en-IN" sz="1400">
                          <a:effectLst/>
                        </a:rPr>
                        <a:t>22.98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8">
                  <a:txBody>
                    <a:bodyPr/>
                    <a:lstStyle/>
                    <a:p>
                      <a:pPr algn="l"/>
                      <a:r>
                        <a:rPr lang="en-IN" sz="1400" dirty="0">
                          <a:effectLst/>
                        </a:rPr>
                        <a:t> </a:t>
                      </a:r>
                    </a:p>
                    <a:p>
                      <a:pPr algn="l"/>
                      <a:r>
                        <a:rPr lang="en-IN" sz="1400" dirty="0">
                          <a:effectLst/>
                        </a:rPr>
                        <a:t> </a:t>
                      </a:r>
                    </a:p>
                    <a:p>
                      <a:pPr algn="l"/>
                      <a:r>
                        <a:rPr lang="en-IN" sz="1400" dirty="0">
                          <a:effectLst/>
                        </a:rPr>
                        <a:t> </a:t>
                      </a:r>
                    </a:p>
                    <a:p>
                      <a:pPr algn="l"/>
                      <a:r>
                        <a:rPr lang="en-IN" sz="1400" dirty="0">
                          <a:effectLst/>
                        </a:rPr>
                        <a:t>0.345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extLst>
                  <a:ext uri="{0D108BD9-81ED-4DB2-BD59-A6C34878D82A}">
                    <a16:rowId xmlns:a16="http://schemas.microsoft.com/office/drawing/2014/main" val="834191816"/>
                  </a:ext>
                </a:extLst>
              </a:tr>
              <a:tr h="196712">
                <a:tc vMerge="1">
                  <a:txBody>
                    <a:bodyPr/>
                    <a:lstStyle/>
                    <a:p>
                      <a:endParaRPr lang="en-IN"/>
                    </a:p>
                  </a:txBody>
                  <a:tcPr/>
                </a:tc>
                <a:tc vMerge="1">
                  <a:txBody>
                    <a:bodyPr/>
                    <a:lstStyle/>
                    <a:p>
                      <a:endParaRPr lang="en-IN"/>
                    </a:p>
                  </a:txBody>
                  <a:tcPr/>
                </a:tc>
                <a:tc>
                  <a:txBody>
                    <a:bodyPr/>
                    <a:lstStyle/>
                    <a:p>
                      <a:pPr algn="l"/>
                      <a:r>
                        <a:rPr lang="en-IN" sz="1400" dirty="0">
                          <a:effectLst/>
                        </a:rPr>
                        <a:t>Comedy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66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871312018"/>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Romance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5.3%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228038729"/>
                  </a:ext>
                </a:extLst>
              </a:tr>
              <a:tr h="196712">
                <a:tc vMerge="1">
                  <a:txBody>
                    <a:bodyPr/>
                    <a:lstStyle/>
                    <a:p>
                      <a:endParaRPr lang="en-IN"/>
                    </a:p>
                  </a:txBody>
                  <a:tcPr/>
                </a:tc>
                <a:tc vMerge="1">
                  <a:txBody>
                    <a:bodyPr/>
                    <a:lstStyle/>
                    <a:p>
                      <a:endParaRPr lang="en-IN"/>
                    </a:p>
                  </a:txBody>
                  <a:tcPr/>
                </a:tc>
                <a:tc>
                  <a:txBody>
                    <a:bodyPr/>
                    <a:lstStyle/>
                    <a:p>
                      <a:pPr algn="l"/>
                      <a:r>
                        <a:rPr lang="en-IN" sz="1400" dirty="0">
                          <a:effectLst/>
                        </a:rPr>
                        <a:t>Drama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6.3%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550542666"/>
                  </a:ext>
                </a:extLst>
              </a:tr>
              <a:tr h="196712">
                <a:tc vMerge="1">
                  <a:txBody>
                    <a:bodyPr/>
                    <a:lstStyle/>
                    <a:p>
                      <a:endParaRPr lang="en-IN"/>
                    </a:p>
                  </a:txBody>
                  <a:tcPr/>
                </a:tc>
                <a:tc vMerge="1">
                  <a:txBody>
                    <a:bodyPr/>
                    <a:lstStyle/>
                    <a:p>
                      <a:endParaRPr lang="en-IN"/>
                    </a:p>
                  </a:txBody>
                  <a:tcPr/>
                </a:tc>
                <a:tc>
                  <a:txBody>
                    <a:bodyPr/>
                    <a:lstStyle/>
                    <a:p>
                      <a:pPr algn="l"/>
                      <a:r>
                        <a:rPr lang="en-IN" sz="1400" dirty="0">
                          <a:effectLst/>
                        </a:rPr>
                        <a:t>Horror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21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27737257"/>
                  </a:ext>
                </a:extLst>
              </a:tr>
              <a:tr h="196712">
                <a:tc vMerge="1">
                  <a:txBody>
                    <a:bodyPr/>
                    <a:lstStyle/>
                    <a:p>
                      <a:endParaRPr lang="en-IN"/>
                    </a:p>
                  </a:txBody>
                  <a:tcPr/>
                </a:tc>
                <a:tc vMerge="1">
                  <a:txBody>
                    <a:bodyPr/>
                    <a:lstStyle/>
                    <a:p>
                      <a:endParaRPr lang="en-IN"/>
                    </a:p>
                  </a:txBody>
                  <a:tcPr/>
                </a:tc>
                <a:tc>
                  <a:txBody>
                    <a:bodyPr/>
                    <a:lstStyle/>
                    <a:p>
                      <a:pPr algn="l"/>
                      <a:r>
                        <a:rPr lang="en-IN" sz="1400" dirty="0">
                          <a:effectLst/>
                        </a:rPr>
                        <a:t>Documentary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317862957"/>
                  </a:ext>
                </a:extLst>
              </a:tr>
              <a:tr h="196712">
                <a:tc vMerge="1">
                  <a:txBody>
                    <a:bodyPr/>
                    <a:lstStyle/>
                    <a:p>
                      <a:endParaRPr lang="en-IN"/>
                    </a:p>
                  </a:txBody>
                  <a:tcPr/>
                </a:tc>
                <a:tc vMerge="1">
                  <a:txBody>
                    <a:bodyPr/>
                    <a:lstStyle/>
                    <a:p>
                      <a:endParaRPr lang="en-IN"/>
                    </a:p>
                  </a:txBody>
                  <a:tcPr/>
                </a:tc>
                <a:tc>
                  <a:txBody>
                    <a:bodyPr/>
                    <a:lstStyle/>
                    <a:p>
                      <a:pPr algn="l"/>
                      <a:r>
                        <a:rPr lang="en-IN" sz="1400" dirty="0">
                          <a:effectLst/>
                        </a:rPr>
                        <a:t>Thriller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62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20.6%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741160842"/>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Anime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097664576"/>
                  </a:ext>
                </a:extLst>
              </a:tr>
              <a:tr h="196712">
                <a:tc rowSpan="6">
                  <a:txBody>
                    <a:bodyPr/>
                    <a:lstStyle/>
                    <a:p>
                      <a:pPr algn="l"/>
                      <a:r>
                        <a:rPr lang="en-IN" sz="1600" dirty="0">
                          <a:effectLst/>
                        </a:rPr>
                        <a:t>3.</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tc rowSpan="6">
                  <a:txBody>
                    <a:bodyPr/>
                    <a:lstStyle/>
                    <a:p>
                      <a:pPr algn="l"/>
                      <a:r>
                        <a:rPr lang="en-IN" sz="1400" dirty="0">
                          <a:effectLst/>
                        </a:rPr>
                        <a:t>Diverse</a:t>
                      </a:r>
                    </a:p>
                    <a:p>
                      <a:pPr algn="l"/>
                      <a:r>
                        <a:rPr lang="en-IN" sz="1400" dirty="0">
                          <a:effectLst/>
                        </a:rPr>
                        <a:t>content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40000"/>
                        <a:lumOff val="60000"/>
                      </a:schemeClr>
                    </a:solidFill>
                  </a:tcPr>
                </a:tc>
                <a:tc>
                  <a:txBody>
                    <a:bodyPr/>
                    <a:lstStyle/>
                    <a:p>
                      <a:pPr algn="l"/>
                      <a:r>
                        <a:rPr lang="en-IN" sz="1400" dirty="0">
                          <a:effectLst/>
                        </a:rPr>
                        <a:t>Netflix</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2.6%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88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29.3%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6">
                  <a:txBody>
                    <a:bodyPr/>
                    <a:lstStyle/>
                    <a:p>
                      <a:pPr algn="l"/>
                      <a:r>
                        <a:rPr lang="en-IN" sz="1400">
                          <a:effectLst/>
                        </a:rPr>
                        <a:t> </a:t>
                      </a:r>
                    </a:p>
                    <a:p>
                      <a:pPr algn="l"/>
                      <a:r>
                        <a:rPr lang="en-IN" sz="1400">
                          <a:effectLst/>
                        </a:rPr>
                        <a:t> </a:t>
                      </a:r>
                    </a:p>
                    <a:p>
                      <a:pPr algn="l"/>
                      <a:r>
                        <a:rPr lang="en-IN" sz="1400">
                          <a:effectLst/>
                        </a:rPr>
                        <a:t>20.901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6">
                  <a:txBody>
                    <a:bodyPr/>
                    <a:lstStyle/>
                    <a:p>
                      <a:pPr algn="l"/>
                      <a:r>
                        <a:rPr lang="en-IN" sz="1400" dirty="0">
                          <a:effectLst/>
                        </a:rPr>
                        <a:t> </a:t>
                      </a:r>
                    </a:p>
                    <a:p>
                      <a:pPr algn="l"/>
                      <a:r>
                        <a:rPr lang="en-IN" sz="1400" dirty="0">
                          <a:effectLst/>
                        </a:rPr>
                        <a:t> </a:t>
                      </a:r>
                    </a:p>
                    <a:p>
                      <a:pPr algn="l"/>
                      <a:r>
                        <a:rPr lang="en-IN" sz="1400" dirty="0">
                          <a:effectLst/>
                        </a:rPr>
                        <a:t>0.14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extLst>
                  <a:ext uri="{0D108BD9-81ED-4DB2-BD59-A6C34878D82A}">
                    <a16:rowId xmlns:a16="http://schemas.microsoft.com/office/drawing/2014/main" val="2224831948"/>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Prime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60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635013541"/>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Hotstar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59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19.6%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3.6%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2.3%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813758603"/>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Sony live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334107724"/>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Zee 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07893932"/>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Aha</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3.6%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293787942"/>
                  </a:ext>
                </a:extLst>
              </a:tr>
              <a:tr h="196712">
                <a:tc rowSpan="3">
                  <a:txBody>
                    <a:bodyPr/>
                    <a:lstStyle/>
                    <a:p>
                      <a:pPr algn="l"/>
                      <a:r>
                        <a:rPr lang="en-IN" sz="1600" dirty="0">
                          <a:effectLst/>
                        </a:rPr>
                        <a:t>4.</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tc rowSpan="3">
                  <a:txBody>
                    <a:bodyPr/>
                    <a:lstStyle/>
                    <a:p>
                      <a:pPr algn="l"/>
                      <a:r>
                        <a:rPr lang="en-IN" sz="1400" dirty="0">
                          <a:effectLst/>
                        </a:rPr>
                        <a:t>Recommend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40000"/>
                        <a:lumOff val="60000"/>
                      </a:schemeClr>
                    </a:solidFill>
                  </a:tcPr>
                </a:tc>
                <a:tc>
                  <a:txBody>
                    <a:bodyPr/>
                    <a:lstStyle/>
                    <a:p>
                      <a:pPr algn="l"/>
                      <a:r>
                        <a:rPr lang="en-IN" sz="1400">
                          <a:effectLst/>
                        </a:rPr>
                        <a:t>Most likely</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87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3.3%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3">
                  <a:txBody>
                    <a:bodyPr/>
                    <a:lstStyle/>
                    <a:p>
                      <a:pPr algn="l"/>
                      <a:r>
                        <a:rPr lang="en-IN" sz="1400">
                          <a:effectLst/>
                        </a:rPr>
                        <a:t> </a:t>
                      </a:r>
                    </a:p>
                    <a:p>
                      <a:pPr algn="l"/>
                      <a:r>
                        <a:rPr lang="en-IN" sz="1400">
                          <a:effectLst/>
                        </a:rPr>
                        <a:t>4.9501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3">
                  <a:txBody>
                    <a:bodyPr/>
                    <a:lstStyle/>
                    <a:p>
                      <a:pPr algn="l"/>
                      <a:r>
                        <a:rPr lang="en-IN" sz="1400" dirty="0">
                          <a:effectLst/>
                        </a:rPr>
                        <a:t> </a:t>
                      </a:r>
                    </a:p>
                    <a:p>
                      <a:pPr algn="l"/>
                      <a:r>
                        <a:rPr lang="en-IN" sz="1400" dirty="0">
                          <a:effectLst/>
                        </a:rPr>
                        <a:t>0.5502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extLst>
                  <a:ext uri="{0D108BD9-81ED-4DB2-BD59-A6C34878D82A}">
                    <a16:rowId xmlns:a16="http://schemas.microsoft.com/office/drawing/2014/main" val="2625706144"/>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Neutral</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120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40%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3.3%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15006213"/>
                  </a:ext>
                </a:extLst>
              </a:tr>
              <a:tr h="196712">
                <a:tc vMerge="1">
                  <a:txBody>
                    <a:bodyPr/>
                    <a:lstStyle/>
                    <a:p>
                      <a:endParaRPr lang="en-IN"/>
                    </a:p>
                  </a:txBody>
                  <a:tcPr/>
                </a:tc>
                <a:tc vMerge="1">
                  <a:txBody>
                    <a:bodyPr/>
                    <a:lstStyle/>
                    <a:p>
                      <a:endParaRPr lang="en-IN"/>
                    </a:p>
                  </a:txBody>
                  <a:tcPr/>
                </a:tc>
                <a:tc>
                  <a:txBody>
                    <a:bodyPr/>
                    <a:lstStyle/>
                    <a:p>
                      <a:pPr algn="l"/>
                      <a:r>
                        <a:rPr lang="en-IN" sz="1400">
                          <a:effectLst/>
                        </a:rPr>
                        <a:t>Never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6.3%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190005980"/>
                  </a:ext>
                </a:extLst>
              </a:tr>
              <a:tr h="196712">
                <a:tc rowSpan="2">
                  <a:txBody>
                    <a:bodyPr/>
                    <a:lstStyle/>
                    <a:p>
                      <a:pPr algn="l"/>
                      <a:r>
                        <a:rPr lang="en-IN" sz="1600" dirty="0">
                          <a:effectLst/>
                        </a:rPr>
                        <a:t>5.</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60000"/>
                        <a:lumOff val="40000"/>
                      </a:schemeClr>
                    </a:solidFill>
                  </a:tcPr>
                </a:tc>
                <a:tc rowSpan="2">
                  <a:txBody>
                    <a:bodyPr/>
                    <a:lstStyle/>
                    <a:p>
                      <a:pPr algn="l"/>
                      <a:r>
                        <a:rPr lang="en-IN" sz="1400" dirty="0">
                          <a:effectLst/>
                        </a:rPr>
                        <a:t>Increase</a:t>
                      </a:r>
                    </a:p>
                    <a:p>
                      <a:pPr algn="l"/>
                      <a:r>
                        <a:rPr lang="en-IN" sz="1400" dirty="0">
                          <a:effectLst/>
                        </a:rPr>
                        <a:t>price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40000"/>
                        <a:lumOff val="60000"/>
                      </a:schemeClr>
                    </a:solidFill>
                  </a:tcPr>
                </a:tc>
                <a:tc>
                  <a:txBody>
                    <a:bodyPr/>
                    <a:lstStyle/>
                    <a:p>
                      <a:pPr algn="l"/>
                      <a:r>
                        <a:rPr lang="en-IN" sz="1400" dirty="0">
                          <a:effectLst/>
                        </a:rPr>
                        <a:t>Yes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135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45%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25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a:effectLst/>
                        </a:rPr>
                        <a:t>8.3%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11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r>
                        <a:rPr lang="en-IN" sz="1400" dirty="0">
                          <a:effectLst/>
                        </a:rPr>
                        <a:t>3.6%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2">
                  <a:txBody>
                    <a:bodyPr/>
                    <a:lstStyle/>
                    <a:p>
                      <a:pPr algn="l"/>
                      <a:r>
                        <a:rPr lang="en-IN" sz="1400" dirty="0">
                          <a:effectLst/>
                        </a:rPr>
                        <a:t> </a:t>
                      </a:r>
                    </a:p>
                    <a:p>
                      <a:pPr algn="l"/>
                      <a:r>
                        <a:rPr lang="en-IN" sz="1400" dirty="0">
                          <a:effectLst/>
                        </a:rPr>
                        <a:t>1.0139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rowSpan="2">
                  <a:txBody>
                    <a:bodyPr/>
                    <a:lstStyle/>
                    <a:p>
                      <a:pPr algn="l"/>
                      <a:r>
                        <a:rPr lang="en-IN" sz="1400" dirty="0">
                          <a:effectLst/>
                        </a:rPr>
                        <a:t> </a:t>
                      </a:r>
                    </a:p>
                    <a:p>
                      <a:pPr algn="l"/>
                      <a:r>
                        <a:rPr lang="en-IN" sz="1400" dirty="0">
                          <a:effectLst/>
                        </a:rPr>
                        <a:t>0.7979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extLst>
                  <a:ext uri="{0D108BD9-81ED-4DB2-BD59-A6C34878D82A}">
                    <a16:rowId xmlns:a16="http://schemas.microsoft.com/office/drawing/2014/main" val="3447047187"/>
                  </a:ext>
                </a:extLst>
              </a:tr>
              <a:tr h="200225">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dirty="0">
                          <a:effectLst/>
                        </a:rPr>
                        <a:t>No</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91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30.3%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81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27%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ctr">
                        <a:lnSpc>
                          <a:spcPct val="107000"/>
                        </a:lnSpc>
                        <a:spcAft>
                          <a:spcPts val="800"/>
                        </a:spcAft>
                      </a:pPr>
                      <a:r>
                        <a:rPr lang="en-IN" sz="1400" dirty="0">
                          <a:effectLst/>
                        </a:rPr>
                        <a:t>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a:txBody>
                    <a:bodyPr/>
                    <a:lstStyle/>
                    <a:p>
                      <a:pPr algn="l">
                        <a:lnSpc>
                          <a:spcPct val="107000"/>
                        </a:lnSpc>
                        <a:spcAft>
                          <a:spcPts val="800"/>
                        </a:spcAft>
                      </a:pPr>
                      <a:r>
                        <a:rPr lang="en-IN" sz="1400" dirty="0">
                          <a:effectLst/>
                        </a:rPr>
                        <a:t>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923" marR="1792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46021730"/>
                  </a:ext>
                </a:extLst>
              </a:tr>
            </a:tbl>
          </a:graphicData>
        </a:graphic>
      </p:graphicFrame>
      <p:sp>
        <p:nvSpPr>
          <p:cNvPr id="4" name="TextBox 3">
            <a:extLst>
              <a:ext uri="{FF2B5EF4-FFF2-40B4-BE49-F238E27FC236}">
                <a16:creationId xmlns:a16="http://schemas.microsoft.com/office/drawing/2014/main" id="{161A2B9D-1654-E48F-A4C6-C35BE3908E68}"/>
              </a:ext>
            </a:extLst>
          </p:cNvPr>
          <p:cNvSpPr txBox="1"/>
          <p:nvPr/>
        </p:nvSpPr>
        <p:spPr>
          <a:xfrm>
            <a:off x="155124" y="1164237"/>
            <a:ext cx="6112328" cy="4090030"/>
          </a:xfrm>
          <a:prstGeom prst="rect">
            <a:avLst/>
          </a:prstGeom>
          <a:noFill/>
        </p:spPr>
        <p:txBody>
          <a:bodyPr wrap="square">
            <a:spAutoFit/>
          </a:bodyPr>
          <a:lstStyle/>
          <a:p>
            <a:pPr algn="just">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above table reveals </a:t>
            </a:r>
          </a:p>
          <a:p>
            <a:pPr algn="just">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that there was significant </a:t>
            </a:r>
          </a:p>
          <a:p>
            <a:pPr algn="just">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among the Age with </a:t>
            </a:r>
          </a:p>
          <a:p>
            <a:pPr algn="just">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Factors, Genre, Diverse content,</a:t>
            </a:r>
          </a:p>
          <a:p>
            <a:pPr algn="just">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Recommendations and Increase</a:t>
            </a:r>
          </a:p>
          <a:p>
            <a:pPr algn="just">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of price of the respondents as </a:t>
            </a:r>
          </a:p>
          <a:p>
            <a:pPr algn="just">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all the p values are greater than </a:t>
            </a:r>
          </a:p>
          <a:p>
            <a:pPr algn="just">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0.05(p&gt;0.05).</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055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2DB349D-C9AC-3553-E113-6868AF330C90}"/>
              </a:ext>
            </a:extLst>
          </p:cNvPr>
          <p:cNvGraphicFramePr>
            <a:graphicFrameLocks noGrp="1"/>
          </p:cNvGraphicFramePr>
          <p:nvPr>
            <p:extLst>
              <p:ext uri="{D42A27DB-BD31-4B8C-83A1-F6EECF244321}">
                <p14:modId xmlns:p14="http://schemas.microsoft.com/office/powerpoint/2010/main" val="3575686122"/>
              </p:ext>
            </p:extLst>
          </p:nvPr>
        </p:nvGraphicFramePr>
        <p:xfrm>
          <a:off x="1587187" y="84085"/>
          <a:ext cx="8686804" cy="5938927"/>
        </p:xfrm>
        <a:graphic>
          <a:graphicData uri="http://schemas.openxmlformats.org/drawingml/2006/table">
            <a:tbl>
              <a:tblPr firstRow="1" firstCol="1" bandRow="1">
                <a:tableStyleId>{5C22544A-7EE6-4342-B048-85BDC9FD1C3A}</a:tableStyleId>
              </a:tblPr>
              <a:tblGrid>
                <a:gridCol w="1288681">
                  <a:extLst>
                    <a:ext uri="{9D8B030D-6E8A-4147-A177-3AD203B41FA5}">
                      <a16:colId xmlns:a16="http://schemas.microsoft.com/office/drawing/2014/main" val="304876921"/>
                    </a:ext>
                  </a:extLst>
                </a:gridCol>
                <a:gridCol w="767643">
                  <a:extLst>
                    <a:ext uri="{9D8B030D-6E8A-4147-A177-3AD203B41FA5}">
                      <a16:colId xmlns:a16="http://schemas.microsoft.com/office/drawing/2014/main" val="2047412342"/>
                    </a:ext>
                  </a:extLst>
                </a:gridCol>
                <a:gridCol w="1285329">
                  <a:extLst>
                    <a:ext uri="{9D8B030D-6E8A-4147-A177-3AD203B41FA5}">
                      <a16:colId xmlns:a16="http://schemas.microsoft.com/office/drawing/2014/main" val="3576245360"/>
                    </a:ext>
                  </a:extLst>
                </a:gridCol>
                <a:gridCol w="766354">
                  <a:extLst>
                    <a:ext uri="{9D8B030D-6E8A-4147-A177-3AD203B41FA5}">
                      <a16:colId xmlns:a16="http://schemas.microsoft.com/office/drawing/2014/main" val="169181331"/>
                    </a:ext>
                  </a:extLst>
                </a:gridCol>
                <a:gridCol w="889785">
                  <a:extLst>
                    <a:ext uri="{9D8B030D-6E8A-4147-A177-3AD203B41FA5}">
                      <a16:colId xmlns:a16="http://schemas.microsoft.com/office/drawing/2014/main" val="2922206669"/>
                    </a:ext>
                  </a:extLst>
                </a:gridCol>
                <a:gridCol w="889785">
                  <a:extLst>
                    <a:ext uri="{9D8B030D-6E8A-4147-A177-3AD203B41FA5}">
                      <a16:colId xmlns:a16="http://schemas.microsoft.com/office/drawing/2014/main" val="2945721935"/>
                    </a:ext>
                  </a:extLst>
                </a:gridCol>
                <a:gridCol w="764552">
                  <a:extLst>
                    <a:ext uri="{9D8B030D-6E8A-4147-A177-3AD203B41FA5}">
                      <a16:colId xmlns:a16="http://schemas.microsoft.com/office/drawing/2014/main" val="303489549"/>
                    </a:ext>
                  </a:extLst>
                </a:gridCol>
                <a:gridCol w="1144890">
                  <a:extLst>
                    <a:ext uri="{9D8B030D-6E8A-4147-A177-3AD203B41FA5}">
                      <a16:colId xmlns:a16="http://schemas.microsoft.com/office/drawing/2014/main" val="1417396064"/>
                    </a:ext>
                  </a:extLst>
                </a:gridCol>
                <a:gridCol w="889785">
                  <a:extLst>
                    <a:ext uri="{9D8B030D-6E8A-4147-A177-3AD203B41FA5}">
                      <a16:colId xmlns:a16="http://schemas.microsoft.com/office/drawing/2014/main" val="2935198571"/>
                    </a:ext>
                  </a:extLst>
                </a:gridCol>
              </a:tblGrid>
              <a:tr h="211324">
                <a:tc rowSpan="3">
                  <a:txBody>
                    <a:bodyPr/>
                    <a:lstStyle/>
                    <a:p>
                      <a:pPr algn="ctr">
                        <a:lnSpc>
                          <a:spcPct val="107000"/>
                        </a:lnSpc>
                        <a:spcAft>
                          <a:spcPts val="800"/>
                        </a:spcAft>
                      </a:pPr>
                      <a:r>
                        <a:rPr lang="en-IN" sz="1400" dirty="0" err="1">
                          <a:effectLst/>
                        </a:rPr>
                        <a:t>S.No</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tc rowSpan="3" gridSpan="2">
                  <a:txBody>
                    <a:bodyPr/>
                    <a:lstStyle/>
                    <a:p>
                      <a:pPr algn="l">
                        <a:lnSpc>
                          <a:spcPct val="107000"/>
                        </a:lnSpc>
                        <a:spcAft>
                          <a:spcPts val="800"/>
                        </a:spcAft>
                      </a:pPr>
                      <a:r>
                        <a:rPr lang="en-IN" sz="1400" dirty="0">
                          <a:effectLst/>
                        </a:rPr>
                        <a:t>VARIABLES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tc rowSpan="3" hMerge="1">
                  <a:txBody>
                    <a:bodyPr/>
                    <a:lstStyle/>
                    <a:p>
                      <a:endParaRPr lang="en-IN"/>
                    </a:p>
                  </a:txBody>
                  <a:tcPr/>
                </a:tc>
                <a:tc gridSpan="4">
                  <a:txBody>
                    <a:bodyPr/>
                    <a:lstStyle/>
                    <a:p>
                      <a:pPr algn="ctr">
                        <a:lnSpc>
                          <a:spcPct val="107000"/>
                        </a:lnSpc>
                        <a:spcAft>
                          <a:spcPts val="800"/>
                        </a:spcAft>
                      </a:pPr>
                      <a:r>
                        <a:rPr lang="en-IN" sz="1400" dirty="0">
                          <a:effectLst/>
                        </a:rPr>
                        <a:t>GENDER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rowSpan="3">
                  <a:txBody>
                    <a:bodyPr/>
                    <a:lstStyle/>
                    <a:p>
                      <a:pPr algn="ctr">
                        <a:lnSpc>
                          <a:spcPct val="107000"/>
                        </a:lnSpc>
                        <a:spcAft>
                          <a:spcPts val="800"/>
                        </a:spcAft>
                      </a:pPr>
                      <a:r>
                        <a:rPr lang="en-IN" sz="1400">
                          <a:effectLst/>
                        </a:rPr>
                        <a:t>CHI SQUARE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tc rowSpan="3">
                  <a:txBody>
                    <a:bodyPr/>
                    <a:lstStyle/>
                    <a:p>
                      <a:pPr algn="ctr">
                        <a:lnSpc>
                          <a:spcPct val="107000"/>
                        </a:lnSpc>
                        <a:spcAft>
                          <a:spcPts val="800"/>
                        </a:spcAft>
                      </a:pPr>
                      <a:r>
                        <a:rPr lang="en-IN" sz="1400" dirty="0">
                          <a:effectLst/>
                        </a:rPr>
                        <a:t>P-VALUE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extLst>
                  <a:ext uri="{0D108BD9-81ED-4DB2-BD59-A6C34878D82A}">
                    <a16:rowId xmlns:a16="http://schemas.microsoft.com/office/drawing/2014/main" val="2707575527"/>
                  </a:ext>
                </a:extLst>
              </a:tr>
              <a:tr h="362042">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a:txBody>
                    <a:bodyPr/>
                    <a:lstStyle/>
                    <a:p>
                      <a:pPr algn="ctr">
                        <a:lnSpc>
                          <a:spcPct val="107000"/>
                        </a:lnSpc>
                        <a:spcAft>
                          <a:spcPts val="800"/>
                        </a:spcAft>
                      </a:pPr>
                      <a:r>
                        <a:rPr lang="en-IN" sz="1400" dirty="0">
                          <a:effectLst/>
                        </a:rPr>
                        <a:t>Female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hMerge="1">
                  <a:txBody>
                    <a:bodyPr/>
                    <a:lstStyle/>
                    <a:p>
                      <a:endParaRPr lang="en-IN"/>
                    </a:p>
                  </a:txBody>
                  <a:tcPr/>
                </a:tc>
                <a:tc gridSpan="2">
                  <a:txBody>
                    <a:bodyPr/>
                    <a:lstStyle/>
                    <a:p>
                      <a:pPr algn="ctr">
                        <a:lnSpc>
                          <a:spcPct val="107000"/>
                        </a:lnSpc>
                        <a:spcAft>
                          <a:spcPts val="800"/>
                        </a:spcAft>
                      </a:pPr>
                      <a:r>
                        <a:rPr lang="en-IN" sz="1400" dirty="0">
                          <a:effectLst/>
                        </a:rPr>
                        <a:t>Male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h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55856921"/>
                  </a:ext>
                </a:extLst>
              </a:tr>
              <a:tr h="211324">
                <a:tc vMerge="1">
                  <a:txBody>
                    <a:bodyPr/>
                    <a:lstStyle/>
                    <a:p>
                      <a:endParaRPr lang="en-IN"/>
                    </a:p>
                  </a:txBody>
                  <a:tcPr/>
                </a:tc>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800"/>
                        </a:spcAft>
                      </a:pPr>
                      <a:r>
                        <a:rPr lang="en-IN" sz="1400" dirty="0">
                          <a:effectLst/>
                        </a:rPr>
                        <a:t>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a:txBody>
                    <a:bodyPr/>
                    <a:lstStyle/>
                    <a:p>
                      <a:pPr algn="ctr">
                        <a:lnSpc>
                          <a:spcPct val="107000"/>
                        </a:lnSpc>
                        <a:spcAft>
                          <a:spcPts val="800"/>
                        </a:spcAft>
                      </a:pPr>
                      <a:r>
                        <a:rPr lang="en-IN" sz="1400">
                          <a:effectLst/>
                        </a:rPr>
                        <a:t>F</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759060799"/>
                  </a:ext>
                </a:extLst>
              </a:tr>
              <a:tr h="211324">
                <a:tc rowSpan="4">
                  <a:txBody>
                    <a:bodyPr/>
                    <a:lstStyle/>
                    <a:p>
                      <a:pPr algn="ctr">
                        <a:lnSpc>
                          <a:spcPct val="107000"/>
                        </a:lnSpc>
                        <a:spcAft>
                          <a:spcPts val="800"/>
                        </a:spcAft>
                      </a:pPr>
                      <a:r>
                        <a:rPr lang="en-IN" sz="1400" dirty="0">
                          <a:effectLst/>
                        </a:rPr>
                        <a:t>  1.</a:t>
                      </a:r>
                    </a:p>
                    <a:p>
                      <a:pPr algn="ctr">
                        <a:lnSpc>
                          <a:spcPct val="107000"/>
                        </a:lnSpc>
                        <a:spcAft>
                          <a:spcPts val="800"/>
                        </a:spcAft>
                      </a:pPr>
                      <a:r>
                        <a:rPr lang="en-IN" sz="1400" dirty="0">
                          <a:effectLst/>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tc rowSpan="4">
                  <a:txBody>
                    <a:bodyPr/>
                    <a:lstStyle/>
                    <a:p>
                      <a:pPr algn="ctr">
                        <a:lnSpc>
                          <a:spcPct val="107000"/>
                        </a:lnSpc>
                        <a:spcAft>
                          <a:spcPts val="800"/>
                        </a:spcAft>
                      </a:pPr>
                      <a:r>
                        <a:rPr lang="en-IN" sz="1400" dirty="0">
                          <a:effectLst/>
                        </a:rPr>
                        <a:t>Factors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a:txBody>
                    <a:bodyPr/>
                    <a:lstStyle/>
                    <a:p>
                      <a:pPr algn="l">
                        <a:lnSpc>
                          <a:spcPct val="107000"/>
                        </a:lnSpc>
                        <a:spcAft>
                          <a:spcPts val="800"/>
                        </a:spcAft>
                      </a:pPr>
                      <a:r>
                        <a:rPr lang="en-IN" sz="1400" dirty="0">
                          <a:effectLst/>
                        </a:rPr>
                        <a:t>Price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2.3%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4">
                  <a:txBody>
                    <a:bodyPr/>
                    <a:lstStyle/>
                    <a:p>
                      <a:pPr algn="ctr">
                        <a:lnSpc>
                          <a:spcPct val="107000"/>
                        </a:lnSpc>
                        <a:spcAft>
                          <a:spcPts val="800"/>
                        </a:spcAft>
                      </a:pPr>
                      <a:r>
                        <a:rPr lang="en-IN" sz="1400">
                          <a:effectLst/>
                        </a:rPr>
                        <a:t> </a:t>
                      </a:r>
                    </a:p>
                    <a:p>
                      <a:pPr algn="ctr">
                        <a:lnSpc>
                          <a:spcPct val="107000"/>
                        </a:lnSpc>
                        <a:spcAft>
                          <a:spcPts val="800"/>
                        </a:spcAft>
                      </a:pPr>
                      <a:r>
                        <a:rPr lang="en-IN" sz="1400">
                          <a:effectLst/>
                        </a:rPr>
                        <a:t>3.4798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4">
                  <a:txBody>
                    <a:bodyPr/>
                    <a:lstStyle/>
                    <a:p>
                      <a:pPr algn="ctr">
                        <a:lnSpc>
                          <a:spcPct val="107000"/>
                        </a:lnSpc>
                        <a:spcAft>
                          <a:spcPts val="800"/>
                        </a:spcAft>
                      </a:pPr>
                      <a:r>
                        <a:rPr lang="en-IN" sz="1400">
                          <a:effectLst/>
                        </a:rPr>
                        <a:t>0.3234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extLst>
                  <a:ext uri="{0D108BD9-81ED-4DB2-BD59-A6C34878D82A}">
                    <a16:rowId xmlns:a16="http://schemas.microsoft.com/office/drawing/2014/main" val="1913703801"/>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Content</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34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11.3%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24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738957244"/>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Devices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2.6%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689033896"/>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dirty="0">
                          <a:effectLst/>
                        </a:rPr>
                        <a:t>A.O.B</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141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47%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75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25%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266187241"/>
                  </a:ext>
                </a:extLst>
              </a:tr>
              <a:tr h="211324">
                <a:tc rowSpan="8">
                  <a:txBody>
                    <a:bodyPr/>
                    <a:lstStyle/>
                    <a:p>
                      <a:pPr algn="ctr">
                        <a:lnSpc>
                          <a:spcPct val="107000"/>
                        </a:lnSpc>
                        <a:spcAft>
                          <a:spcPts val="800"/>
                        </a:spcAft>
                      </a:pPr>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tc rowSpan="8">
                  <a:txBody>
                    <a:bodyPr/>
                    <a:lstStyle/>
                    <a:p>
                      <a:pPr algn="ctr">
                        <a:lnSpc>
                          <a:spcPct val="107000"/>
                        </a:lnSpc>
                        <a:spcAft>
                          <a:spcPts val="800"/>
                        </a:spcAft>
                      </a:pPr>
                      <a:r>
                        <a:rPr lang="en-IN" sz="1400" dirty="0">
                          <a:effectLst/>
                        </a:rPr>
                        <a:t>Genre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a:txBody>
                    <a:bodyPr/>
                    <a:lstStyle/>
                    <a:p>
                      <a:pPr algn="l">
                        <a:lnSpc>
                          <a:spcPct val="107000"/>
                        </a:lnSpc>
                        <a:spcAft>
                          <a:spcPts val="800"/>
                        </a:spcAft>
                      </a:pPr>
                      <a:r>
                        <a:rPr lang="en-IN" sz="1400" dirty="0">
                          <a:effectLst/>
                        </a:rPr>
                        <a:t>Action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26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8.6%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8">
                  <a:txBody>
                    <a:bodyPr/>
                    <a:lstStyle/>
                    <a:p>
                      <a:pPr algn="ctr">
                        <a:lnSpc>
                          <a:spcPct val="107000"/>
                        </a:lnSpc>
                        <a:spcAft>
                          <a:spcPts val="800"/>
                        </a:spcAft>
                      </a:pPr>
                      <a:r>
                        <a:rPr lang="en-IN" sz="1400">
                          <a:effectLst/>
                        </a:rPr>
                        <a:t>19.589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8">
                  <a:txBody>
                    <a:bodyPr/>
                    <a:lstStyle/>
                    <a:p>
                      <a:pPr algn="ctr">
                        <a:lnSpc>
                          <a:spcPct val="107000"/>
                        </a:lnSpc>
                        <a:spcAft>
                          <a:spcPts val="800"/>
                        </a:spcAft>
                      </a:pPr>
                      <a:r>
                        <a:rPr lang="en-IN" sz="1400">
                          <a:effectLst/>
                        </a:rPr>
                        <a:t>0.00653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extLst>
                  <a:ext uri="{0D108BD9-81ED-4DB2-BD59-A6C34878D82A}">
                    <a16:rowId xmlns:a16="http://schemas.microsoft.com/office/drawing/2014/main" val="2197165418"/>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dirty="0">
                          <a:effectLst/>
                        </a:rPr>
                        <a:t>Comedy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19.3%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30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37057855"/>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dirty="0">
                          <a:effectLst/>
                        </a:rPr>
                        <a:t>Romance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70976709"/>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Drama</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6.3%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657356198"/>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Horror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710222127"/>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Documentary</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21513660"/>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Thriller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17.6%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26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8.6%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18761429"/>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Anime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2.6%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758872253"/>
                  </a:ext>
                </a:extLst>
              </a:tr>
              <a:tr h="211324">
                <a:tc rowSpan="6">
                  <a:txBody>
                    <a:bodyPr/>
                    <a:lstStyle/>
                    <a:p>
                      <a:pPr algn="ctr">
                        <a:lnSpc>
                          <a:spcPct val="107000"/>
                        </a:lnSpc>
                        <a:spcAft>
                          <a:spcPts val="800"/>
                        </a:spcAft>
                      </a:pPr>
                      <a:r>
                        <a:rPr lang="en-IN" sz="1400" dirty="0">
                          <a:effectLst/>
                        </a:rPr>
                        <a:t>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tc rowSpan="6">
                  <a:txBody>
                    <a:bodyPr/>
                    <a:lstStyle/>
                    <a:p>
                      <a:pPr algn="ctr">
                        <a:lnSpc>
                          <a:spcPct val="107000"/>
                        </a:lnSpc>
                        <a:spcAft>
                          <a:spcPts val="800"/>
                        </a:spcAft>
                      </a:pPr>
                      <a:r>
                        <a:rPr lang="en-IN" sz="1400" dirty="0">
                          <a:effectLst/>
                        </a:rPr>
                        <a:t>Diverse</a:t>
                      </a:r>
                    </a:p>
                    <a:p>
                      <a:pPr algn="ctr">
                        <a:lnSpc>
                          <a:spcPct val="107000"/>
                        </a:lnSpc>
                        <a:spcAft>
                          <a:spcPts val="800"/>
                        </a:spcAft>
                      </a:pPr>
                      <a:r>
                        <a:rPr lang="en-IN" sz="1400" dirty="0">
                          <a:effectLst/>
                        </a:rPr>
                        <a:t>content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a:txBody>
                    <a:bodyPr/>
                    <a:lstStyle/>
                    <a:p>
                      <a:pPr algn="l">
                        <a:lnSpc>
                          <a:spcPct val="107000"/>
                        </a:lnSpc>
                        <a:spcAft>
                          <a:spcPts val="800"/>
                        </a:spcAft>
                      </a:pPr>
                      <a:r>
                        <a:rPr lang="en-IN" sz="1400">
                          <a:effectLst/>
                        </a:rPr>
                        <a:t>Netflix</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75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25%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41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6">
                  <a:txBody>
                    <a:bodyPr/>
                    <a:lstStyle/>
                    <a:p>
                      <a:pPr algn="ctr">
                        <a:lnSpc>
                          <a:spcPct val="107000"/>
                        </a:lnSpc>
                        <a:spcAft>
                          <a:spcPts val="800"/>
                        </a:spcAft>
                      </a:pPr>
                      <a:r>
                        <a:rPr lang="en-IN" sz="1400">
                          <a:effectLst/>
                        </a:rPr>
                        <a:t> </a:t>
                      </a:r>
                    </a:p>
                    <a:p>
                      <a:pPr algn="l">
                        <a:lnSpc>
                          <a:spcPct val="107000"/>
                        </a:lnSpc>
                        <a:spcAft>
                          <a:spcPts val="800"/>
                        </a:spcAft>
                      </a:pPr>
                      <a:r>
                        <a:rPr lang="en-IN" sz="1400">
                          <a:effectLst/>
                        </a:rPr>
                        <a:t>1.7331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6">
                  <a:txBody>
                    <a:bodyPr/>
                    <a:lstStyle/>
                    <a:p>
                      <a:pPr algn="ctr">
                        <a:lnSpc>
                          <a:spcPct val="107000"/>
                        </a:lnSpc>
                        <a:spcAft>
                          <a:spcPts val="800"/>
                        </a:spcAft>
                      </a:pPr>
                      <a:r>
                        <a:rPr lang="en-IN" sz="1400" dirty="0">
                          <a:effectLst/>
                        </a:rPr>
                        <a:t>0.8847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extLst>
                  <a:ext uri="{0D108BD9-81ED-4DB2-BD59-A6C34878D82A}">
                    <a16:rowId xmlns:a16="http://schemas.microsoft.com/office/drawing/2014/main" val="3155562570"/>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Prime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45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34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11.3%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053385093"/>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Hotstar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16.6%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27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460755505"/>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Sony liv</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0.6%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715611987"/>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Zee 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0.6%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4638888"/>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Aha</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2.3%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44552173"/>
                  </a:ext>
                </a:extLst>
              </a:tr>
              <a:tr h="211324">
                <a:tc rowSpan="3">
                  <a:txBody>
                    <a:bodyPr/>
                    <a:lstStyle/>
                    <a:p>
                      <a:pPr algn="ctr">
                        <a:lnSpc>
                          <a:spcPct val="107000"/>
                        </a:lnSpc>
                        <a:spcAft>
                          <a:spcPts val="800"/>
                        </a:spcAft>
                      </a:pPr>
                      <a:r>
                        <a:rPr lang="en-IN" sz="1400" dirty="0">
                          <a:effectLst/>
                        </a:rPr>
                        <a:t>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tc rowSpan="3">
                  <a:txBody>
                    <a:bodyPr/>
                    <a:lstStyle/>
                    <a:p>
                      <a:pPr algn="ctr">
                        <a:lnSpc>
                          <a:spcPct val="107000"/>
                        </a:lnSpc>
                        <a:spcAft>
                          <a:spcPts val="800"/>
                        </a:spcAft>
                      </a:pPr>
                      <a:r>
                        <a:rPr lang="en-IN" sz="1400" dirty="0">
                          <a:effectLst/>
                        </a:rPr>
                        <a:t>Recommend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a:txBody>
                    <a:bodyPr/>
                    <a:lstStyle/>
                    <a:p>
                      <a:pPr algn="l">
                        <a:lnSpc>
                          <a:spcPct val="107000"/>
                        </a:lnSpc>
                        <a:spcAft>
                          <a:spcPts val="800"/>
                        </a:spcAft>
                      </a:pPr>
                      <a:r>
                        <a:rPr lang="en-IN" sz="1400">
                          <a:effectLst/>
                        </a:rPr>
                        <a:t>Most likely</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71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23.6%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44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14.6%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3">
                  <a:txBody>
                    <a:bodyPr/>
                    <a:lstStyle/>
                    <a:p>
                      <a:pPr algn="ctr">
                        <a:lnSpc>
                          <a:spcPct val="107000"/>
                        </a:lnSpc>
                        <a:spcAft>
                          <a:spcPts val="800"/>
                        </a:spcAft>
                      </a:pPr>
                      <a:r>
                        <a:rPr lang="en-IN" sz="1400" dirty="0">
                          <a:effectLst/>
                        </a:rPr>
                        <a:t>5.736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3">
                  <a:txBody>
                    <a:bodyPr/>
                    <a:lstStyle/>
                    <a:p>
                      <a:pPr algn="ctr">
                        <a:lnSpc>
                          <a:spcPct val="107000"/>
                        </a:lnSpc>
                        <a:spcAft>
                          <a:spcPts val="800"/>
                        </a:spcAft>
                      </a:pPr>
                      <a:r>
                        <a:rPr lang="en-IN" sz="1400" dirty="0">
                          <a:effectLst/>
                        </a:rPr>
                        <a:t>0.05681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extLst>
                  <a:ext uri="{0D108BD9-81ED-4DB2-BD59-A6C34878D82A}">
                    <a16:rowId xmlns:a16="http://schemas.microsoft.com/office/drawing/2014/main" val="1668151673"/>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Neutral</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106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35.3%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17.6%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286516667"/>
                  </a:ext>
                </a:extLst>
              </a:tr>
              <a:tr h="211324">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Never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534177493"/>
                  </a:ext>
                </a:extLst>
              </a:tr>
              <a:tr h="211324">
                <a:tc rowSpan="2">
                  <a:txBody>
                    <a:bodyPr/>
                    <a:lstStyle/>
                    <a:p>
                      <a:pPr algn="ctr">
                        <a:lnSpc>
                          <a:spcPct val="107000"/>
                        </a:lnSpc>
                        <a:spcAft>
                          <a:spcPts val="800"/>
                        </a:spcAft>
                      </a:pPr>
                      <a:r>
                        <a:rPr lang="en-IN" sz="1400" dirty="0">
                          <a:effectLst/>
                        </a:rPr>
                        <a:t>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60000"/>
                        <a:lumOff val="40000"/>
                      </a:schemeClr>
                    </a:solidFill>
                  </a:tcPr>
                </a:tc>
                <a:tc rowSpan="2">
                  <a:txBody>
                    <a:bodyPr/>
                    <a:lstStyle/>
                    <a:p>
                      <a:pPr algn="ctr">
                        <a:lnSpc>
                          <a:spcPct val="107000"/>
                        </a:lnSpc>
                        <a:spcAft>
                          <a:spcPts val="800"/>
                        </a:spcAft>
                      </a:pPr>
                      <a:r>
                        <a:rPr lang="en-IN" sz="1400" dirty="0">
                          <a:effectLst/>
                        </a:rPr>
                        <a:t>Increase</a:t>
                      </a:r>
                    </a:p>
                    <a:p>
                      <a:pPr algn="ctr">
                        <a:lnSpc>
                          <a:spcPct val="107000"/>
                        </a:lnSpc>
                        <a:spcAft>
                          <a:spcPts val="800"/>
                        </a:spcAft>
                      </a:pPr>
                      <a:r>
                        <a:rPr lang="en-IN" sz="1400" dirty="0">
                          <a:effectLst/>
                        </a:rPr>
                        <a:t>price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40000"/>
                        <a:lumOff val="60000"/>
                      </a:schemeClr>
                    </a:solidFill>
                  </a:tcPr>
                </a:tc>
                <a:tc>
                  <a:txBody>
                    <a:bodyPr/>
                    <a:lstStyle/>
                    <a:p>
                      <a:pPr algn="l">
                        <a:lnSpc>
                          <a:spcPct val="107000"/>
                        </a:lnSpc>
                        <a:spcAft>
                          <a:spcPts val="800"/>
                        </a:spcAft>
                      </a:pPr>
                      <a:r>
                        <a:rPr lang="en-IN" sz="1400">
                          <a:effectLst/>
                        </a:rPr>
                        <a:t>Yes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124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41.3%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52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17.3%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2">
                  <a:txBody>
                    <a:bodyPr/>
                    <a:lstStyle/>
                    <a:p>
                      <a:pPr algn="l">
                        <a:lnSpc>
                          <a:spcPct val="107000"/>
                        </a:lnSpc>
                        <a:spcAft>
                          <a:spcPts val="800"/>
                        </a:spcAft>
                      </a:pPr>
                      <a:r>
                        <a:rPr lang="en-IN" sz="1400" dirty="0">
                          <a:effectLst/>
                        </a:rPr>
                        <a:t>10.248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rowSpan="2">
                  <a:txBody>
                    <a:bodyPr/>
                    <a:lstStyle/>
                    <a:p>
                      <a:pPr algn="ctr">
                        <a:lnSpc>
                          <a:spcPct val="107000"/>
                        </a:lnSpc>
                        <a:spcAft>
                          <a:spcPts val="800"/>
                        </a:spcAft>
                      </a:pPr>
                      <a:r>
                        <a:rPr lang="en-IN" sz="1400" dirty="0">
                          <a:effectLst/>
                        </a:rPr>
                        <a:t>0.001368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extLst>
                  <a:ext uri="{0D108BD9-81ED-4DB2-BD59-A6C34878D82A}">
                    <a16:rowId xmlns:a16="http://schemas.microsoft.com/office/drawing/2014/main" val="1697325149"/>
                  </a:ext>
                </a:extLst>
              </a:tr>
              <a:tr h="364805">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No</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64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21.3%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a:effectLst/>
                        </a:rPr>
                        <a:t>60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a:txBody>
                    <a:bodyPr/>
                    <a:lstStyle/>
                    <a:p>
                      <a:pPr algn="l">
                        <a:lnSpc>
                          <a:spcPct val="107000"/>
                        </a:lnSpc>
                        <a:spcAft>
                          <a:spcPts val="800"/>
                        </a:spcAft>
                      </a:pPr>
                      <a:r>
                        <a:rPr lang="en-IN" sz="1400" dirty="0">
                          <a:effectLst/>
                        </a:rPr>
                        <a:t>20%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787" marR="27787"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88510847"/>
                  </a:ext>
                </a:extLst>
              </a:tr>
            </a:tbl>
          </a:graphicData>
        </a:graphic>
      </p:graphicFrame>
      <p:sp>
        <p:nvSpPr>
          <p:cNvPr id="5" name="Rectangle 2">
            <a:extLst>
              <a:ext uri="{FF2B5EF4-FFF2-40B4-BE49-F238E27FC236}">
                <a16:creationId xmlns:a16="http://schemas.microsoft.com/office/drawing/2014/main" id="{B005ABB4-F1C7-D2B3-A98A-DD6498FFAB55}"/>
              </a:ext>
            </a:extLst>
          </p:cNvPr>
          <p:cNvSpPr>
            <a:spLocks noChangeArrowheads="1"/>
          </p:cNvSpPr>
          <p:nvPr/>
        </p:nvSpPr>
        <p:spPr bwMode="auto">
          <a:xfrm>
            <a:off x="5397500" y="2016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01083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53C2F-5561-416D-73B7-494B2E747810}"/>
              </a:ext>
            </a:extLst>
          </p:cNvPr>
          <p:cNvSpPr txBox="1"/>
          <p:nvPr/>
        </p:nvSpPr>
        <p:spPr>
          <a:xfrm>
            <a:off x="1394732" y="1852628"/>
            <a:ext cx="9402535" cy="2048766"/>
          </a:xfrm>
          <a:prstGeom prst="rect">
            <a:avLst/>
          </a:prstGeom>
          <a:noFill/>
        </p:spPr>
        <p:txBody>
          <a:bodyPr wrap="square">
            <a:spAutoFit/>
          </a:bodyPr>
          <a:lstStyle/>
          <a:p>
            <a:pPr algn="just">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above table reveals that there was significant between the Gender with Factors with P value (0.3234) and with Diverse content of respondents with p value (0.8847) which is greater than 0.05(p&gt;0.05), other variables are not significant. Because that there is no association between the Gender related to Genre, Recommendations and Increase in price.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821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F319848-F2AE-1C50-FCB9-CBABF8C07030}"/>
              </a:ext>
            </a:extLst>
          </p:cNvPr>
          <p:cNvGraphicFramePr>
            <a:graphicFrameLocks noGrp="1"/>
          </p:cNvGraphicFramePr>
          <p:nvPr>
            <p:extLst>
              <p:ext uri="{D42A27DB-BD31-4B8C-83A1-F6EECF244321}">
                <p14:modId xmlns:p14="http://schemas.microsoft.com/office/powerpoint/2010/main" val="1242383910"/>
              </p:ext>
            </p:extLst>
          </p:nvPr>
        </p:nvGraphicFramePr>
        <p:xfrm>
          <a:off x="784456" y="186751"/>
          <a:ext cx="10759842" cy="6466207"/>
        </p:xfrm>
        <a:graphic>
          <a:graphicData uri="http://schemas.openxmlformats.org/drawingml/2006/table">
            <a:tbl>
              <a:tblPr firstRow="1" firstCol="1" bandRow="1">
                <a:tableStyleId>{5C22544A-7EE6-4342-B048-85BDC9FD1C3A}</a:tableStyleId>
              </a:tblPr>
              <a:tblGrid>
                <a:gridCol w="693063">
                  <a:extLst>
                    <a:ext uri="{9D8B030D-6E8A-4147-A177-3AD203B41FA5}">
                      <a16:colId xmlns:a16="http://schemas.microsoft.com/office/drawing/2014/main" val="3476606438"/>
                    </a:ext>
                  </a:extLst>
                </a:gridCol>
                <a:gridCol w="842618">
                  <a:extLst>
                    <a:ext uri="{9D8B030D-6E8A-4147-A177-3AD203B41FA5}">
                      <a16:colId xmlns:a16="http://schemas.microsoft.com/office/drawing/2014/main" val="3652103999"/>
                    </a:ext>
                  </a:extLst>
                </a:gridCol>
                <a:gridCol w="693063">
                  <a:extLst>
                    <a:ext uri="{9D8B030D-6E8A-4147-A177-3AD203B41FA5}">
                      <a16:colId xmlns:a16="http://schemas.microsoft.com/office/drawing/2014/main" val="3085545692"/>
                    </a:ext>
                  </a:extLst>
                </a:gridCol>
                <a:gridCol w="775139">
                  <a:extLst>
                    <a:ext uri="{9D8B030D-6E8A-4147-A177-3AD203B41FA5}">
                      <a16:colId xmlns:a16="http://schemas.microsoft.com/office/drawing/2014/main" val="3429460692"/>
                    </a:ext>
                  </a:extLst>
                </a:gridCol>
                <a:gridCol w="775139">
                  <a:extLst>
                    <a:ext uri="{9D8B030D-6E8A-4147-A177-3AD203B41FA5}">
                      <a16:colId xmlns:a16="http://schemas.microsoft.com/office/drawing/2014/main" val="2454852594"/>
                    </a:ext>
                  </a:extLst>
                </a:gridCol>
                <a:gridCol w="776055">
                  <a:extLst>
                    <a:ext uri="{9D8B030D-6E8A-4147-A177-3AD203B41FA5}">
                      <a16:colId xmlns:a16="http://schemas.microsoft.com/office/drawing/2014/main" val="1103322023"/>
                    </a:ext>
                  </a:extLst>
                </a:gridCol>
                <a:gridCol w="776055">
                  <a:extLst>
                    <a:ext uri="{9D8B030D-6E8A-4147-A177-3AD203B41FA5}">
                      <a16:colId xmlns:a16="http://schemas.microsoft.com/office/drawing/2014/main" val="3088752707"/>
                    </a:ext>
                  </a:extLst>
                </a:gridCol>
                <a:gridCol w="776055">
                  <a:extLst>
                    <a:ext uri="{9D8B030D-6E8A-4147-A177-3AD203B41FA5}">
                      <a16:colId xmlns:a16="http://schemas.microsoft.com/office/drawing/2014/main" val="2284793728"/>
                    </a:ext>
                  </a:extLst>
                </a:gridCol>
                <a:gridCol w="776055">
                  <a:extLst>
                    <a:ext uri="{9D8B030D-6E8A-4147-A177-3AD203B41FA5}">
                      <a16:colId xmlns:a16="http://schemas.microsoft.com/office/drawing/2014/main" val="1979148761"/>
                    </a:ext>
                  </a:extLst>
                </a:gridCol>
                <a:gridCol w="1162703">
                  <a:extLst>
                    <a:ext uri="{9D8B030D-6E8A-4147-A177-3AD203B41FA5}">
                      <a16:colId xmlns:a16="http://schemas.microsoft.com/office/drawing/2014/main" val="2742974215"/>
                    </a:ext>
                  </a:extLst>
                </a:gridCol>
                <a:gridCol w="1162703">
                  <a:extLst>
                    <a:ext uri="{9D8B030D-6E8A-4147-A177-3AD203B41FA5}">
                      <a16:colId xmlns:a16="http://schemas.microsoft.com/office/drawing/2014/main" val="4042545682"/>
                    </a:ext>
                  </a:extLst>
                </a:gridCol>
                <a:gridCol w="776055">
                  <a:extLst>
                    <a:ext uri="{9D8B030D-6E8A-4147-A177-3AD203B41FA5}">
                      <a16:colId xmlns:a16="http://schemas.microsoft.com/office/drawing/2014/main" val="3541759201"/>
                    </a:ext>
                  </a:extLst>
                </a:gridCol>
                <a:gridCol w="775139">
                  <a:extLst>
                    <a:ext uri="{9D8B030D-6E8A-4147-A177-3AD203B41FA5}">
                      <a16:colId xmlns:a16="http://schemas.microsoft.com/office/drawing/2014/main" val="2606920283"/>
                    </a:ext>
                  </a:extLst>
                </a:gridCol>
              </a:tblGrid>
              <a:tr h="171109">
                <a:tc rowSpan="3">
                  <a:txBody>
                    <a:bodyPr/>
                    <a:lstStyle/>
                    <a:p>
                      <a:pPr algn="ctr">
                        <a:lnSpc>
                          <a:spcPct val="107000"/>
                        </a:lnSpc>
                        <a:spcAft>
                          <a:spcPts val="800"/>
                        </a:spcAft>
                      </a:pPr>
                      <a:r>
                        <a:rPr lang="en-IN" sz="1400" dirty="0">
                          <a:effectLst/>
                        </a:rPr>
                        <a:t>S. No</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tc rowSpan="3" gridSpan="2">
                  <a:txBody>
                    <a:bodyPr/>
                    <a:lstStyle/>
                    <a:p>
                      <a:pPr algn="ctr">
                        <a:lnSpc>
                          <a:spcPct val="107000"/>
                        </a:lnSpc>
                        <a:spcAft>
                          <a:spcPts val="800"/>
                        </a:spcAft>
                      </a:pPr>
                      <a:r>
                        <a:rPr lang="en-IN" sz="1400" dirty="0">
                          <a:effectLst/>
                        </a:rPr>
                        <a:t>DEMOGRAPHIC VARIABLES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tc rowSpan="3" hMerge="1">
                  <a:txBody>
                    <a:bodyPr/>
                    <a:lstStyle/>
                    <a:p>
                      <a:endParaRPr lang="en-IN"/>
                    </a:p>
                  </a:txBody>
                  <a:tcPr/>
                </a:tc>
                <a:tc gridSpan="8">
                  <a:txBody>
                    <a:bodyPr/>
                    <a:lstStyle/>
                    <a:p>
                      <a:pPr algn="ctr">
                        <a:lnSpc>
                          <a:spcPct val="107000"/>
                        </a:lnSpc>
                        <a:spcAft>
                          <a:spcPts val="800"/>
                        </a:spcAft>
                      </a:pPr>
                      <a:r>
                        <a:rPr lang="en-IN" sz="1400" dirty="0">
                          <a:effectLst/>
                        </a:rPr>
                        <a:t>OCCUPATION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rowSpan="3">
                  <a:txBody>
                    <a:bodyPr/>
                    <a:lstStyle/>
                    <a:p>
                      <a:pPr algn="ctr">
                        <a:lnSpc>
                          <a:spcPct val="107000"/>
                        </a:lnSpc>
                        <a:spcAft>
                          <a:spcPts val="800"/>
                        </a:spcAft>
                      </a:pPr>
                      <a:r>
                        <a:rPr lang="en-IN" sz="1400" dirty="0">
                          <a:effectLst/>
                        </a:rPr>
                        <a:t>CHI-SQUARE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tc rowSpan="3">
                  <a:txBody>
                    <a:bodyPr/>
                    <a:lstStyle/>
                    <a:p>
                      <a:pPr algn="ctr">
                        <a:lnSpc>
                          <a:spcPct val="107000"/>
                        </a:lnSpc>
                        <a:spcAft>
                          <a:spcPts val="800"/>
                        </a:spcAft>
                      </a:pPr>
                      <a:r>
                        <a:rPr lang="en-IN" sz="1400" dirty="0">
                          <a:effectLst/>
                        </a:rPr>
                        <a:t>P-VALUE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extLst>
                  <a:ext uri="{0D108BD9-81ED-4DB2-BD59-A6C34878D82A}">
                    <a16:rowId xmlns:a16="http://schemas.microsoft.com/office/drawing/2014/main" val="280444180"/>
                  </a:ext>
                </a:extLst>
              </a:tr>
              <a:tr h="171109">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a:txBody>
                    <a:bodyPr/>
                    <a:lstStyle/>
                    <a:p>
                      <a:pPr algn="ctr">
                        <a:lnSpc>
                          <a:spcPct val="107000"/>
                        </a:lnSpc>
                        <a:spcAft>
                          <a:spcPts val="800"/>
                        </a:spcAft>
                      </a:pPr>
                      <a:r>
                        <a:rPr lang="en-IN" sz="1400" dirty="0">
                          <a:effectLst/>
                        </a:rPr>
                        <a:t>Student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hMerge="1">
                  <a:txBody>
                    <a:bodyPr/>
                    <a:lstStyle/>
                    <a:p>
                      <a:endParaRPr lang="en-IN"/>
                    </a:p>
                  </a:txBody>
                  <a:tcPr/>
                </a:tc>
                <a:tc gridSpan="2">
                  <a:txBody>
                    <a:bodyPr/>
                    <a:lstStyle/>
                    <a:p>
                      <a:pPr algn="ctr">
                        <a:lnSpc>
                          <a:spcPct val="107000"/>
                        </a:lnSpc>
                        <a:spcAft>
                          <a:spcPts val="800"/>
                        </a:spcAft>
                      </a:pPr>
                      <a:r>
                        <a:rPr lang="en-IN" sz="1400" dirty="0">
                          <a:effectLst/>
                        </a:rPr>
                        <a:t>Employee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hMerge="1">
                  <a:txBody>
                    <a:bodyPr/>
                    <a:lstStyle/>
                    <a:p>
                      <a:endParaRPr lang="en-IN"/>
                    </a:p>
                  </a:txBody>
                  <a:tcPr/>
                </a:tc>
                <a:tc gridSpan="2">
                  <a:txBody>
                    <a:bodyPr/>
                    <a:lstStyle/>
                    <a:p>
                      <a:pPr algn="ctr">
                        <a:lnSpc>
                          <a:spcPct val="107000"/>
                        </a:lnSpc>
                        <a:spcAft>
                          <a:spcPts val="800"/>
                        </a:spcAft>
                      </a:pPr>
                      <a:r>
                        <a:rPr lang="en-IN" sz="1400" dirty="0" err="1">
                          <a:effectLst/>
                        </a:rPr>
                        <a:t>Unemployes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hMerge="1">
                  <a:txBody>
                    <a:bodyPr/>
                    <a:lstStyle/>
                    <a:p>
                      <a:endParaRPr lang="en-IN"/>
                    </a:p>
                  </a:txBody>
                  <a:tcPr/>
                </a:tc>
                <a:tc gridSpan="2">
                  <a:txBody>
                    <a:bodyPr/>
                    <a:lstStyle/>
                    <a:p>
                      <a:pPr algn="ctr">
                        <a:lnSpc>
                          <a:spcPct val="107000"/>
                        </a:lnSpc>
                        <a:spcAft>
                          <a:spcPts val="800"/>
                        </a:spcAft>
                      </a:pPr>
                      <a:r>
                        <a:rPr lang="en-IN" sz="1400">
                          <a:effectLst/>
                        </a:rPr>
                        <a:t>Other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h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014774162"/>
                  </a:ext>
                </a:extLst>
              </a:tr>
              <a:tr h="203031">
                <a:tc vMerge="1">
                  <a:txBody>
                    <a:bodyPr/>
                    <a:lstStyle/>
                    <a:p>
                      <a:endParaRPr lang="en-IN"/>
                    </a:p>
                  </a:txBody>
                  <a:tcPr/>
                </a:tc>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800"/>
                        </a:spcAft>
                      </a:pPr>
                      <a:r>
                        <a:rPr lang="en-IN" sz="1400" dirty="0">
                          <a:effectLst/>
                        </a:rPr>
                        <a:t>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ctr">
                        <a:lnSpc>
                          <a:spcPct val="107000"/>
                        </a:lnSpc>
                        <a:spcAft>
                          <a:spcPts val="800"/>
                        </a:spcAft>
                      </a:pPr>
                      <a:r>
                        <a:rPr lang="en-IN" sz="1400" dirty="0">
                          <a:effectLst/>
                        </a:rPr>
                        <a:t>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ctr">
                        <a:lnSpc>
                          <a:spcPct val="107000"/>
                        </a:lnSpc>
                        <a:spcAft>
                          <a:spcPts val="800"/>
                        </a:spcAft>
                      </a:pPr>
                      <a:r>
                        <a:rPr lang="en-IN" sz="1400" dirty="0">
                          <a:effectLst/>
                        </a:rPr>
                        <a:t>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ctr">
                        <a:lnSpc>
                          <a:spcPct val="107000"/>
                        </a:lnSpc>
                        <a:spcAft>
                          <a:spcPts val="800"/>
                        </a:spcAft>
                      </a:pPr>
                      <a:r>
                        <a:rPr lang="en-IN" sz="1400" dirty="0">
                          <a:effectLst/>
                        </a:rPr>
                        <a:t>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ctr">
                        <a:lnSpc>
                          <a:spcPct val="107000"/>
                        </a:lnSpc>
                        <a:spcAft>
                          <a:spcPts val="80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13482492"/>
                  </a:ext>
                </a:extLst>
              </a:tr>
              <a:tr h="171109">
                <a:tc rowSpan="4">
                  <a:txBody>
                    <a:bodyPr/>
                    <a:lstStyle/>
                    <a:p>
                      <a:pPr algn="l">
                        <a:lnSpc>
                          <a:spcPct val="107000"/>
                        </a:lnSpc>
                        <a:spcAft>
                          <a:spcPts val="800"/>
                        </a:spcAft>
                      </a:pPr>
                      <a:r>
                        <a:rPr lang="en-IN" sz="1400" dirty="0">
                          <a:effectLst/>
                        </a:rPr>
                        <a:t>  1.</a:t>
                      </a:r>
                    </a:p>
                    <a:p>
                      <a:pPr algn="l">
                        <a:lnSpc>
                          <a:spcPct val="107000"/>
                        </a:lnSpc>
                        <a:spcAft>
                          <a:spcPts val="800"/>
                        </a:spcAft>
                      </a:pPr>
                      <a:r>
                        <a:rPr lang="en-IN" sz="1400" dirty="0">
                          <a:effectLst/>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tc rowSpan="4">
                  <a:txBody>
                    <a:bodyPr/>
                    <a:lstStyle/>
                    <a:p>
                      <a:pPr algn="l">
                        <a:lnSpc>
                          <a:spcPct val="107000"/>
                        </a:lnSpc>
                        <a:spcAft>
                          <a:spcPts val="800"/>
                        </a:spcAft>
                      </a:pPr>
                      <a:r>
                        <a:rPr lang="en-IN" sz="1400" dirty="0">
                          <a:effectLst/>
                        </a:rPr>
                        <a:t>Factors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l">
                        <a:lnSpc>
                          <a:spcPct val="107000"/>
                        </a:lnSpc>
                        <a:spcAft>
                          <a:spcPts val="800"/>
                        </a:spcAft>
                      </a:pPr>
                      <a:r>
                        <a:rPr lang="en-IN" sz="1400" dirty="0">
                          <a:effectLst/>
                        </a:rPr>
                        <a:t>Price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4">
                  <a:txBody>
                    <a:bodyPr/>
                    <a:lstStyle/>
                    <a:p>
                      <a:pPr algn="l">
                        <a:lnSpc>
                          <a:spcPct val="107000"/>
                        </a:lnSpc>
                        <a:spcAft>
                          <a:spcPts val="800"/>
                        </a:spcAft>
                      </a:pPr>
                      <a:r>
                        <a:rPr lang="en-IN" sz="1400">
                          <a:effectLst/>
                        </a:rPr>
                        <a:t>14.439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4">
                  <a:txBody>
                    <a:bodyPr/>
                    <a:lstStyle/>
                    <a:p>
                      <a:pPr algn="l">
                        <a:lnSpc>
                          <a:spcPct val="107000"/>
                        </a:lnSpc>
                        <a:spcAft>
                          <a:spcPts val="800"/>
                        </a:spcAft>
                      </a:pPr>
                      <a:r>
                        <a:rPr lang="en-IN" sz="1400" dirty="0">
                          <a:effectLst/>
                        </a:rPr>
                        <a:t>0.1075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extLst>
                  <a:ext uri="{0D108BD9-81ED-4DB2-BD59-A6C34878D82A}">
                    <a16:rowId xmlns:a16="http://schemas.microsoft.com/office/drawing/2014/main" val="1007530273"/>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Content</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5.3%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1.3%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60240980"/>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dirty="0">
                          <a:effectLst/>
                        </a:rPr>
                        <a:t>Devices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407078198"/>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A.O. B</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121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40.3%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215871917"/>
                  </a:ext>
                </a:extLst>
              </a:tr>
              <a:tr h="171109">
                <a:tc rowSpan="8">
                  <a:txBody>
                    <a:bodyPr/>
                    <a:lstStyle/>
                    <a:p>
                      <a:pPr algn="l">
                        <a:lnSpc>
                          <a:spcPct val="107000"/>
                        </a:lnSpc>
                        <a:spcAft>
                          <a:spcPts val="800"/>
                        </a:spcAft>
                      </a:pPr>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tc rowSpan="8">
                  <a:txBody>
                    <a:bodyPr/>
                    <a:lstStyle/>
                    <a:p>
                      <a:pPr algn="l">
                        <a:lnSpc>
                          <a:spcPct val="107000"/>
                        </a:lnSpc>
                        <a:spcAft>
                          <a:spcPts val="800"/>
                        </a:spcAft>
                      </a:pPr>
                      <a:r>
                        <a:rPr lang="en-IN" sz="1400" dirty="0">
                          <a:effectLst/>
                        </a:rPr>
                        <a:t>Genre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l">
                        <a:lnSpc>
                          <a:spcPct val="107000"/>
                        </a:lnSpc>
                        <a:spcAft>
                          <a:spcPts val="800"/>
                        </a:spcAft>
                      </a:pPr>
                      <a:r>
                        <a:rPr lang="en-IN" sz="1400">
                          <a:effectLst/>
                        </a:rPr>
                        <a:t>Action</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14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4.6%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8">
                  <a:txBody>
                    <a:bodyPr/>
                    <a:lstStyle/>
                    <a:p>
                      <a:pPr algn="l">
                        <a:lnSpc>
                          <a:spcPct val="107000"/>
                        </a:lnSpc>
                        <a:spcAft>
                          <a:spcPts val="800"/>
                        </a:spcAft>
                      </a:pPr>
                      <a:r>
                        <a:rPr lang="en-IN" sz="1400">
                          <a:effectLst/>
                        </a:rPr>
                        <a:t>35.77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8">
                  <a:txBody>
                    <a:bodyPr/>
                    <a:lstStyle/>
                    <a:p>
                      <a:pPr algn="l">
                        <a:lnSpc>
                          <a:spcPct val="107000"/>
                        </a:lnSpc>
                        <a:spcAft>
                          <a:spcPts val="800"/>
                        </a:spcAft>
                      </a:pPr>
                      <a:r>
                        <a:rPr lang="en-IN" sz="1400" dirty="0">
                          <a:effectLst/>
                        </a:rPr>
                        <a:t>0.0232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extLst>
                  <a:ext uri="{0D108BD9-81ED-4DB2-BD59-A6C34878D82A}">
                    <a16:rowId xmlns:a16="http://schemas.microsoft.com/office/drawing/2014/main" val="49055128"/>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Comedy</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16.3%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27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863434817"/>
                  </a:ext>
                </a:extLst>
              </a:tr>
              <a:tr h="350973">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Romance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343358985"/>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Drama</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428300112"/>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Horror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7.6%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219489954"/>
                  </a:ext>
                </a:extLst>
              </a:tr>
              <a:tr h="350973">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Documentary</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62678342"/>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Thriller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8.6%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1.6%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2.3%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95542291"/>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Anime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1221175"/>
                  </a:ext>
                </a:extLst>
              </a:tr>
              <a:tr h="171109">
                <a:tc rowSpan="6">
                  <a:txBody>
                    <a:bodyPr/>
                    <a:lstStyle/>
                    <a:p>
                      <a:pPr algn="l">
                        <a:lnSpc>
                          <a:spcPct val="107000"/>
                        </a:lnSpc>
                        <a:spcAft>
                          <a:spcPts val="800"/>
                        </a:spcAft>
                      </a:pPr>
                      <a:r>
                        <a:rPr lang="en-IN" sz="1400" dirty="0">
                          <a:effectLst/>
                        </a:rPr>
                        <a:t>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tc rowSpan="6">
                  <a:txBody>
                    <a:bodyPr/>
                    <a:lstStyle/>
                    <a:p>
                      <a:pPr algn="l">
                        <a:lnSpc>
                          <a:spcPct val="107000"/>
                        </a:lnSpc>
                        <a:spcAft>
                          <a:spcPts val="800"/>
                        </a:spcAft>
                      </a:pPr>
                      <a:r>
                        <a:rPr lang="en-IN" sz="1400" dirty="0">
                          <a:effectLst/>
                        </a:rPr>
                        <a:t>Diverse</a:t>
                      </a:r>
                    </a:p>
                    <a:p>
                      <a:pPr algn="l">
                        <a:lnSpc>
                          <a:spcPct val="107000"/>
                        </a:lnSpc>
                        <a:spcAft>
                          <a:spcPts val="800"/>
                        </a:spcAft>
                      </a:pPr>
                      <a:r>
                        <a:rPr lang="en-IN" sz="1400" dirty="0">
                          <a:effectLst/>
                        </a:rPr>
                        <a:t>content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l">
                        <a:lnSpc>
                          <a:spcPct val="107000"/>
                        </a:lnSpc>
                        <a:spcAft>
                          <a:spcPts val="800"/>
                        </a:spcAft>
                      </a:pPr>
                      <a:r>
                        <a:rPr lang="en-IN" sz="1400">
                          <a:effectLst/>
                        </a:rPr>
                        <a:t>Netflix</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22.3%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12.6%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6">
                  <a:txBody>
                    <a:bodyPr/>
                    <a:lstStyle/>
                    <a:p>
                      <a:pPr algn="l">
                        <a:lnSpc>
                          <a:spcPct val="107000"/>
                        </a:lnSpc>
                        <a:spcAft>
                          <a:spcPts val="800"/>
                        </a:spcAft>
                      </a:pPr>
                      <a:r>
                        <a:rPr lang="en-IN" sz="1400">
                          <a:effectLst/>
                        </a:rPr>
                        <a:t>19.192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6">
                  <a:txBody>
                    <a:bodyPr/>
                    <a:lstStyle/>
                    <a:p>
                      <a:pPr algn="l">
                        <a:lnSpc>
                          <a:spcPct val="107000"/>
                        </a:lnSpc>
                        <a:spcAft>
                          <a:spcPts val="800"/>
                        </a:spcAft>
                      </a:pPr>
                      <a:r>
                        <a:rPr lang="en-IN" sz="1400" dirty="0">
                          <a:effectLst/>
                        </a:rPr>
                        <a:t>0.2052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extLst>
                  <a:ext uri="{0D108BD9-81ED-4DB2-BD59-A6C34878D82A}">
                    <a16:rowId xmlns:a16="http://schemas.microsoft.com/office/drawing/2014/main" val="1797142464"/>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Prime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14.3%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2.3%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578792791"/>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Hotstar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55471588"/>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Sony liv</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931376696"/>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Zee 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187259219"/>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Aha</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1.3%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032463920"/>
                  </a:ext>
                </a:extLst>
              </a:tr>
              <a:tr h="350973">
                <a:tc rowSpan="3">
                  <a:txBody>
                    <a:bodyPr/>
                    <a:lstStyle/>
                    <a:p>
                      <a:pPr algn="l">
                        <a:lnSpc>
                          <a:spcPct val="107000"/>
                        </a:lnSpc>
                        <a:spcAft>
                          <a:spcPts val="800"/>
                        </a:spcAft>
                      </a:pPr>
                      <a:r>
                        <a:rPr lang="en-IN" sz="1400" dirty="0">
                          <a:effectLst/>
                        </a:rPr>
                        <a:t>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tc rowSpan="3">
                  <a:txBody>
                    <a:bodyPr/>
                    <a:lstStyle/>
                    <a:p>
                      <a:pPr algn="l">
                        <a:lnSpc>
                          <a:spcPct val="107000"/>
                        </a:lnSpc>
                        <a:spcAft>
                          <a:spcPts val="800"/>
                        </a:spcAft>
                      </a:pPr>
                      <a:r>
                        <a:rPr lang="en-IN" sz="1400" dirty="0">
                          <a:effectLst/>
                        </a:rPr>
                        <a:t>Recommend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l">
                        <a:lnSpc>
                          <a:spcPct val="107000"/>
                        </a:lnSpc>
                        <a:spcAft>
                          <a:spcPts val="800"/>
                        </a:spcAft>
                      </a:pPr>
                      <a:r>
                        <a:rPr lang="en-IN" sz="1400">
                          <a:effectLst/>
                        </a:rPr>
                        <a:t>Most likely</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120%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7</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3">
                  <a:txBody>
                    <a:bodyPr/>
                    <a:lstStyle/>
                    <a:p>
                      <a:pPr algn="l">
                        <a:lnSpc>
                          <a:spcPct val="107000"/>
                        </a:lnSpc>
                        <a:spcAft>
                          <a:spcPts val="800"/>
                        </a:spcAft>
                      </a:pPr>
                      <a:r>
                        <a:rPr lang="en-IN" sz="1400" dirty="0">
                          <a:effectLst/>
                        </a:rPr>
                        <a:t>4.6155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3">
                  <a:txBody>
                    <a:bodyPr/>
                    <a:lstStyle/>
                    <a:p>
                      <a:pPr algn="l">
                        <a:lnSpc>
                          <a:spcPct val="107000"/>
                        </a:lnSpc>
                        <a:spcAft>
                          <a:spcPts val="800"/>
                        </a:spcAft>
                      </a:pPr>
                      <a:r>
                        <a:rPr lang="en-IN" sz="1400" dirty="0">
                          <a:effectLst/>
                        </a:rPr>
                        <a:t>0.594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extLst>
                  <a:ext uri="{0D108BD9-81ED-4DB2-BD59-A6C34878D82A}">
                    <a16:rowId xmlns:a16="http://schemas.microsoft.com/office/drawing/2014/main" val="27868217"/>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Neutral</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96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12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026420301"/>
                  </a:ext>
                </a:extLst>
              </a:tr>
              <a:tr h="171109">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Never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0.6%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39459535"/>
                  </a:ext>
                </a:extLst>
              </a:tr>
              <a:tr h="171109">
                <a:tc rowSpan="2">
                  <a:txBody>
                    <a:bodyPr/>
                    <a:lstStyle/>
                    <a:p>
                      <a:pPr algn="l">
                        <a:lnSpc>
                          <a:spcPct val="107000"/>
                        </a:lnSpc>
                        <a:spcAft>
                          <a:spcPts val="800"/>
                        </a:spcAft>
                      </a:pPr>
                      <a:r>
                        <a:rPr lang="en-IN" sz="1400" dirty="0">
                          <a:effectLst/>
                        </a:rPr>
                        <a:t>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60000"/>
                        <a:lumOff val="40000"/>
                      </a:schemeClr>
                    </a:solidFill>
                  </a:tcPr>
                </a:tc>
                <a:tc rowSpan="2">
                  <a:txBody>
                    <a:bodyPr/>
                    <a:lstStyle/>
                    <a:p>
                      <a:pPr algn="l">
                        <a:lnSpc>
                          <a:spcPct val="107000"/>
                        </a:lnSpc>
                        <a:spcAft>
                          <a:spcPts val="800"/>
                        </a:spcAft>
                      </a:pPr>
                      <a:r>
                        <a:rPr lang="en-IN" sz="1400" dirty="0">
                          <a:effectLst/>
                        </a:rPr>
                        <a:t>Increase</a:t>
                      </a:r>
                    </a:p>
                    <a:p>
                      <a:pPr algn="l">
                        <a:lnSpc>
                          <a:spcPct val="107000"/>
                        </a:lnSpc>
                        <a:spcAft>
                          <a:spcPts val="800"/>
                        </a:spcAft>
                      </a:pPr>
                      <a:r>
                        <a:rPr lang="en-IN" sz="1400" dirty="0">
                          <a:effectLst/>
                        </a:rPr>
                        <a:t>price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40000"/>
                        <a:lumOff val="60000"/>
                      </a:schemeClr>
                    </a:solidFill>
                  </a:tcPr>
                </a:tc>
                <a:tc>
                  <a:txBody>
                    <a:bodyPr/>
                    <a:lstStyle/>
                    <a:p>
                      <a:pPr algn="l">
                        <a:lnSpc>
                          <a:spcPct val="107000"/>
                        </a:lnSpc>
                        <a:spcAft>
                          <a:spcPts val="800"/>
                        </a:spcAft>
                      </a:pPr>
                      <a:r>
                        <a:rPr lang="en-IN" sz="1400">
                          <a:effectLst/>
                        </a:rPr>
                        <a:t>Yes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105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11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2">
                  <a:txBody>
                    <a:bodyPr/>
                    <a:lstStyle/>
                    <a:p>
                      <a:pPr algn="l">
                        <a:lnSpc>
                          <a:spcPct val="107000"/>
                        </a:lnSpc>
                        <a:spcAft>
                          <a:spcPts val="800"/>
                        </a:spcAft>
                      </a:pPr>
                      <a:r>
                        <a:rPr lang="en-IN" sz="1400">
                          <a:effectLst/>
                        </a:rPr>
                        <a:t>2.0209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rowSpan="2">
                  <a:txBody>
                    <a:bodyPr/>
                    <a:lstStyle/>
                    <a:p>
                      <a:pPr algn="l">
                        <a:lnSpc>
                          <a:spcPct val="107000"/>
                        </a:lnSpc>
                        <a:spcAft>
                          <a:spcPts val="800"/>
                        </a:spcAft>
                      </a:pPr>
                      <a:r>
                        <a:rPr lang="en-IN" sz="1400" dirty="0">
                          <a:effectLst/>
                        </a:rPr>
                        <a:t>0.5681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extLst>
                  <a:ext uri="{0D108BD9-81ED-4DB2-BD59-A6C34878D82A}">
                    <a16:rowId xmlns:a16="http://schemas.microsoft.com/office/drawing/2014/main" val="2172718349"/>
                  </a:ext>
                </a:extLst>
              </a:tr>
              <a:tr h="259915">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400">
                          <a:effectLst/>
                        </a:rPr>
                        <a:t>No</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64</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21.3%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41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13.6%</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a:effectLst/>
                        </a:rPr>
                        <a:t>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10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a:txBody>
                    <a:bodyPr/>
                    <a:lstStyle/>
                    <a:p>
                      <a:pPr algn="l">
                        <a:lnSpc>
                          <a:spcPct val="107000"/>
                        </a:lnSpc>
                        <a:spcAft>
                          <a:spcPts val="800"/>
                        </a:spcAft>
                      </a:pPr>
                      <a:r>
                        <a:rPr lang="en-IN" sz="1400" dirty="0">
                          <a:effectLst/>
                        </a:rPr>
                        <a:t>3.3%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3263" marR="13263" marT="0" marB="0">
                    <a:solidFill>
                      <a:schemeClr val="accent4">
                        <a:lumMod val="20000"/>
                        <a:lumOff val="8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99472722"/>
                  </a:ext>
                </a:extLst>
              </a:tr>
            </a:tbl>
          </a:graphicData>
        </a:graphic>
      </p:graphicFrame>
      <p:sp>
        <p:nvSpPr>
          <p:cNvPr id="3" name="Rectangle 1">
            <a:extLst>
              <a:ext uri="{FF2B5EF4-FFF2-40B4-BE49-F238E27FC236}">
                <a16:creationId xmlns:a16="http://schemas.microsoft.com/office/drawing/2014/main" id="{19BA04B9-BF03-0E21-2A8B-7967F32BE5EE}"/>
              </a:ext>
            </a:extLst>
          </p:cNvPr>
          <p:cNvSpPr>
            <a:spLocks noChangeArrowheads="1"/>
          </p:cNvSpPr>
          <p:nvPr/>
        </p:nvSpPr>
        <p:spPr bwMode="auto">
          <a:xfrm>
            <a:off x="5902712" y="19796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97803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ADFE5B-231D-4F25-2904-4AA773C29AC4}"/>
              </a:ext>
            </a:extLst>
          </p:cNvPr>
          <p:cNvSpPr txBox="1"/>
          <p:nvPr/>
        </p:nvSpPr>
        <p:spPr>
          <a:xfrm>
            <a:off x="1844674" y="1958104"/>
            <a:ext cx="8874125" cy="2249142"/>
          </a:xfrm>
          <a:prstGeom prst="rect">
            <a:avLst/>
          </a:prstGeom>
          <a:noFill/>
        </p:spPr>
        <p:txBody>
          <a:bodyPr wrap="square">
            <a:spAutoFit/>
          </a:bodyPr>
          <a:lstStyle/>
          <a:p>
            <a:pPr algn="just">
              <a:lnSpc>
                <a:spcPct val="1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above table reveals that there was significant between the occupation and factors, genre, diverse content, recommendations and increase of price of the respondents because p value is greater than 0.05(p&gt;0.05).</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260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FFF2E-6BAB-C663-3C09-2A4C72A83C90}"/>
              </a:ext>
            </a:extLst>
          </p:cNvPr>
          <p:cNvSpPr txBox="1"/>
          <p:nvPr/>
        </p:nvSpPr>
        <p:spPr>
          <a:xfrm>
            <a:off x="993774" y="579975"/>
            <a:ext cx="10017126" cy="5316199"/>
          </a:xfrm>
          <a:prstGeom prst="rect">
            <a:avLst/>
          </a:prstGeom>
          <a:noFill/>
        </p:spPr>
        <p:txBody>
          <a:bodyPr wrap="square">
            <a:spAutoFit/>
          </a:bodyPr>
          <a:lstStyle/>
          <a:p>
            <a:pPr algn="ctr">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q"/>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Usage of OTT platform is independent on Age, Gender, Occupation which is widely spread in society.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q"/>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From the descriptives all the options have more influenced to use the OTT platform i.e., All 72% with next Content 19.3% also Factor shows significant difference among all the Gender and Age groups.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Usage of OTT platform does not dependent on Review rating which we already in discussed in visualization.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Most influencing factor for the usage of OTT platform locate in Genre 29.3%</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Most rated platform according to the Diverse Content resulted in Netflix  platform 38.7%</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088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A41CCE-A064-794A-4B18-D780D2D4F94C}"/>
              </a:ext>
            </a:extLst>
          </p:cNvPr>
          <p:cNvSpPr txBox="1"/>
          <p:nvPr/>
        </p:nvSpPr>
        <p:spPr>
          <a:xfrm>
            <a:off x="1083468" y="1278732"/>
            <a:ext cx="10025063" cy="4300536"/>
          </a:xfrm>
          <a:prstGeom prst="rect">
            <a:avLst/>
          </a:prstGeom>
          <a:noFill/>
        </p:spPr>
        <p:txBody>
          <a:bodyPr wrap="square">
            <a:spAutoFit/>
          </a:bodyPr>
          <a:lstStyle/>
          <a:p>
            <a:pPr marL="342900" lvl="0" indent="-342900" algn="just">
              <a:lnSpc>
                <a:spcPct val="150000"/>
              </a:lnSpc>
              <a:buFont typeface="Wingdings" panose="05000000000000000000" pitchFamily="2" charset="2"/>
              <a:buChar char="q"/>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most popular OTT platform which is recognized is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Disney+hotstar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shows 36% when compared with Amazon Prime, Sony liv, Zee5, Aha.</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most preferred Genre is comedy in the Age group of (18-24) which fall under student category.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q"/>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To understand the experience of OTT platform the offline viewing download option is important as we seen in visualization. 51.7% people are preferred watching OTT in Smartphones, 58.7% people will continue using an OTT</a:t>
            </a: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platform if it increases the subscription price.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019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FE907-14BE-B095-653E-562596FD70D3}"/>
              </a:ext>
            </a:extLst>
          </p:cNvPr>
          <p:cNvSpPr txBox="1"/>
          <p:nvPr/>
        </p:nvSpPr>
        <p:spPr>
          <a:xfrm>
            <a:off x="2174874" y="1429663"/>
            <a:ext cx="8632825" cy="1569660"/>
          </a:xfrm>
          <a:prstGeom prst="rect">
            <a:avLst/>
          </a:prstGeom>
          <a:noFill/>
        </p:spPr>
        <p:txBody>
          <a:bodyPr wrap="square">
            <a:spAutoFit/>
          </a:bodyPr>
          <a:lstStyle/>
          <a:p>
            <a:r>
              <a:rPr lang="en-IN" sz="9600" b="1" dirty="0">
                <a:effectLst/>
                <a:latin typeface="Times New Roman" panose="02020603050405020304" pitchFamily="18" charset="0"/>
                <a:ea typeface="Times New Roman" panose="02020603050405020304" pitchFamily="18" charset="0"/>
              </a:rPr>
              <a:t>THANK</a:t>
            </a:r>
            <a:r>
              <a:rPr lang="en-IN" sz="8000" b="1" dirty="0">
                <a:effectLst/>
                <a:latin typeface="Times New Roman" panose="02020603050405020304" pitchFamily="18" charset="0"/>
                <a:ea typeface="Times New Roman" panose="02020603050405020304" pitchFamily="18" charset="0"/>
              </a:rPr>
              <a:t> </a:t>
            </a:r>
            <a:r>
              <a:rPr lang="en-IN" sz="9600" b="1" dirty="0">
                <a:effectLst/>
                <a:latin typeface="Times New Roman" panose="02020603050405020304" pitchFamily="18" charset="0"/>
                <a:ea typeface="Times New Roman" panose="02020603050405020304" pitchFamily="18" charset="0"/>
              </a:rPr>
              <a:t>YOU</a:t>
            </a:r>
            <a:endParaRPr lang="en-IN" sz="9600" dirty="0"/>
          </a:p>
        </p:txBody>
      </p:sp>
      <p:pic>
        <p:nvPicPr>
          <p:cNvPr id="5" name="Graphic 4" descr="Group success with solid fill">
            <a:extLst>
              <a:ext uri="{FF2B5EF4-FFF2-40B4-BE49-F238E27FC236}">
                <a16:creationId xmlns:a16="http://schemas.microsoft.com/office/drawing/2014/main" id="{B9B54217-22FE-1D53-7753-CD1AD849F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4508500" y="2999323"/>
            <a:ext cx="2463800" cy="2463800"/>
          </a:xfrm>
          <a:prstGeom prst="rect">
            <a:avLst/>
          </a:prstGeom>
        </p:spPr>
      </p:pic>
    </p:spTree>
    <p:extLst>
      <p:ext uri="{BB962C8B-B14F-4D97-AF65-F5344CB8AC3E}">
        <p14:creationId xmlns:p14="http://schemas.microsoft.com/office/powerpoint/2010/main" val="363945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54E264-1C9C-9EE6-B9F9-9CBDBD76C25D}"/>
              </a:ext>
            </a:extLst>
          </p:cNvPr>
          <p:cNvSpPr txBox="1"/>
          <p:nvPr/>
        </p:nvSpPr>
        <p:spPr>
          <a:xfrm>
            <a:off x="1802757" y="1067530"/>
            <a:ext cx="6105644" cy="3461460"/>
          </a:xfrm>
          <a:prstGeom prst="rect">
            <a:avLst/>
          </a:prstGeom>
          <a:noFill/>
        </p:spPr>
        <p:txBody>
          <a:bodyPr wrap="square">
            <a:spAutoFit/>
          </a:bodyPr>
          <a:lstStyle/>
          <a:p>
            <a:pPr>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PROJECT CONTENTS</a:t>
            </a:r>
            <a:r>
              <a:rPr lang="en-US" sz="3200" b="1" dirty="0">
                <a:effectLst/>
                <a:latin typeface="Bodoni MT Black" panose="02070A03080606020203" pitchFamily="18" charset="0"/>
                <a:ea typeface="Calibri" panose="020F0502020204030204" pitchFamily="34" charset="0"/>
                <a:cs typeface="Times New Roman" panose="02020603050405020304" pitchFamily="18" charset="0"/>
              </a:rPr>
              <a:t>:</a:t>
            </a:r>
            <a:endParaRPr lang="en-IN" sz="3200" b="1" dirty="0">
              <a:effectLst/>
              <a:latin typeface="Bodoni MT Black" panose="02070A03080606020203"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Experimental Results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Reference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540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D79A54-4CF6-F190-A2BC-5BD2D16BE9CA}"/>
              </a:ext>
            </a:extLst>
          </p:cNvPr>
          <p:cNvSpPr txBox="1"/>
          <p:nvPr/>
        </p:nvSpPr>
        <p:spPr>
          <a:xfrm>
            <a:off x="2659283" y="390991"/>
            <a:ext cx="6105644" cy="752065"/>
          </a:xfrm>
          <a:prstGeom prst="rect">
            <a:avLst/>
          </a:prstGeom>
          <a:noFill/>
        </p:spPr>
        <p:txBody>
          <a:bodyPr wrap="square">
            <a:spAutoFit/>
          </a:bodyPr>
          <a:lstStyle/>
          <a:p>
            <a:pPr algn="ctr">
              <a:lnSpc>
                <a:spcPct val="150000"/>
              </a:lnSpc>
              <a:spcAft>
                <a:spcPts val="800"/>
              </a:spcAft>
            </a:pP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4AF84DF-9170-3A26-3691-F5B06A7FDAA9}"/>
              </a:ext>
            </a:extLst>
          </p:cNvPr>
          <p:cNvSpPr txBox="1"/>
          <p:nvPr/>
        </p:nvSpPr>
        <p:spPr>
          <a:xfrm>
            <a:off x="729344" y="1615309"/>
            <a:ext cx="10524005" cy="4033797"/>
          </a:xfrm>
          <a:prstGeom prst="rect">
            <a:avLst/>
          </a:prstGeom>
          <a:noFill/>
        </p:spPr>
        <p:txBody>
          <a:bodyPr wrap="square">
            <a:spAutoFit/>
          </a:bodyPr>
          <a:lstStyle/>
          <a:p>
            <a:pPr algn="just">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OTT (Over The Top)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OTT Platforms stands for Over The Top Platforms with the diverse taste and preference of the people. OTT Platforms have become popular these days. Those days are gone when people rely on Television to broadcast their favourite show. People nowadays subscribe to OTT platforms.</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Users select the genre they like and start watching the content of their choice. The covid-19 pandemic and lockdown have forced people to stay at home. With colleges, offices, and theatres shut down; people rely completely on the OTT platforms for entertainment.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35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5" name="Rectangle 4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96" name="Picture 5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7" name="Straight Connector 5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5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9" name="Rectangle 5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5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1" name="Rectangle 6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EBBFCBBA-1B6D-BD3F-C2C6-38E8CB73E4DF}"/>
              </a:ext>
            </a:extLst>
          </p:cNvPr>
          <p:cNvSpPr txBox="1"/>
          <p:nvPr/>
        </p:nvSpPr>
        <p:spPr>
          <a:xfrm>
            <a:off x="1451581" y="2015732"/>
            <a:ext cx="4172212" cy="3450613"/>
          </a:xfrm>
          <a:prstGeom prst="rect">
            <a:avLst/>
          </a:prstGeom>
        </p:spPr>
        <p:txBody>
          <a:bodyPr vert="horz" lIns="91440" tIns="45720" rIns="91440" bIns="45720" rtlCol="0" anchor="t">
            <a:normAutofit/>
          </a:bodyPr>
          <a:lstStyle/>
          <a:p>
            <a:pPr algn="just" defTabSz="914400">
              <a:lnSpc>
                <a:spcPct val="110000"/>
              </a:lnSpc>
              <a:spcAft>
                <a:spcPts val="800"/>
              </a:spcAft>
              <a:buClr>
                <a:schemeClr val="accent1"/>
              </a:buClr>
              <a:buSzPct val="100000"/>
            </a:pPr>
            <a:r>
              <a:rPr lang="en-US" sz="2000" dirty="0"/>
              <a:t>OTT platforms stream audio and video services through the internet. Many of the OTT platforms offer some content for free and charge some content. The user has to buy a subscription to the charged content to be able view it. Subscription is usually charged for content unique to the platform which is not available on the other platforms.</a:t>
            </a:r>
          </a:p>
        </p:txBody>
      </p:sp>
      <p:pic>
        <p:nvPicPr>
          <p:cNvPr id="4" name="Picture 3" descr="A group of rectangular objects with text&#10;&#10;Description automatically generated">
            <a:extLst>
              <a:ext uri="{FF2B5EF4-FFF2-40B4-BE49-F238E27FC236}">
                <a16:creationId xmlns:a16="http://schemas.microsoft.com/office/drawing/2014/main" id="{F218F919-4225-1BA5-E37B-86575C4ED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1825892"/>
            <a:ext cx="6097286" cy="4192943"/>
          </a:xfrm>
          <a:prstGeom prst="rect">
            <a:avLst/>
          </a:prstGeom>
        </p:spPr>
      </p:pic>
      <p:pic>
        <p:nvPicPr>
          <p:cNvPr id="102" name="Picture 6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6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FEA77A5-DD67-E42A-7B8A-AF24AF412627}"/>
              </a:ext>
            </a:extLst>
          </p:cNvPr>
          <p:cNvSpPr txBox="1"/>
          <p:nvPr/>
        </p:nvSpPr>
        <p:spPr>
          <a:xfrm>
            <a:off x="1451581" y="1449955"/>
            <a:ext cx="6105644" cy="375937"/>
          </a:xfrm>
          <a:prstGeom prst="rect">
            <a:avLst/>
          </a:prstGeom>
          <a:noFill/>
        </p:spPr>
        <p:txBody>
          <a:bodyPr wrap="square">
            <a:spAutoFit/>
          </a:bodyPr>
          <a:lstStyle/>
          <a:p>
            <a:pPr defTabSz="914400">
              <a:lnSpc>
                <a:spcPct val="110000"/>
              </a:lnSpc>
              <a:spcAft>
                <a:spcPts val="800"/>
              </a:spcAft>
              <a:buClr>
                <a:schemeClr val="accent1"/>
              </a:buClr>
              <a:buSzPct val="100000"/>
            </a:pPr>
            <a:r>
              <a:rPr lang="en-US" b="1" dirty="0"/>
              <a:t>WHAT IS OTT PLATFORM ?</a:t>
            </a:r>
            <a:endParaRPr lang="en-US" dirty="0"/>
          </a:p>
        </p:txBody>
      </p:sp>
    </p:spTree>
    <p:extLst>
      <p:ext uri="{BB962C8B-B14F-4D97-AF65-F5344CB8AC3E}">
        <p14:creationId xmlns:p14="http://schemas.microsoft.com/office/powerpoint/2010/main" val="25361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4"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E10546E2-3158-9732-3311-CCDBFB336CB3}"/>
              </a:ext>
            </a:extLst>
          </p:cNvPr>
          <p:cNvSpPr txBox="1"/>
          <p:nvPr/>
        </p:nvSpPr>
        <p:spPr>
          <a:xfrm>
            <a:off x="1018572" y="2101926"/>
            <a:ext cx="5075839" cy="3450613"/>
          </a:xfrm>
          <a:prstGeom prst="rect">
            <a:avLst/>
          </a:prstGeom>
        </p:spPr>
        <p:txBody>
          <a:bodyPr vert="horz" lIns="91440" tIns="45720" rIns="91440" bIns="45720" rtlCol="0" anchor="t">
            <a:noAutofit/>
          </a:bodyPr>
          <a:lstStyle/>
          <a:p>
            <a:pPr algn="just" defTabSz="914400">
              <a:lnSpc>
                <a:spcPct val="110000"/>
              </a:lnSpc>
              <a:spcAft>
                <a:spcPts val="800"/>
              </a:spcAft>
              <a:buClr>
                <a:schemeClr val="accent1"/>
              </a:buClr>
              <a:buSzPct val="100000"/>
            </a:pPr>
            <a:r>
              <a:rPr lang="en-US" dirty="0"/>
              <a:t>OTT platforms started in India with BigFlix. Launched by Reliance Entertainment in 2008, BigFix became India's first OTT platform. Eventually, OTT started thriving in India in 2013 after the launch of Zee TV and Sony Liv. Disney </a:t>
            </a:r>
            <a:r>
              <a:rPr lang="en-US" dirty="0" err="1"/>
              <a:t>hotstar</a:t>
            </a:r>
            <a:r>
              <a:rPr lang="en-US" dirty="0"/>
              <a:t> came into the OTT world in 2015. Viewers of Disney </a:t>
            </a:r>
            <a:r>
              <a:rPr lang="en-US" dirty="0" err="1"/>
              <a:t>hotstar</a:t>
            </a:r>
            <a:r>
              <a:rPr lang="en-US" dirty="0"/>
              <a:t> are increasing since its launch. Today, it has become one of the most-watched OTT platforms. Later, Netflix began providing its service in India from the beginning of 2016 and competing with the platforms like Amazon-Prime Video and </a:t>
            </a:r>
            <a:r>
              <a:rPr lang="en-US" dirty="0" err="1"/>
              <a:t>Disney+hotstar</a:t>
            </a:r>
            <a:r>
              <a:rPr lang="en-US" dirty="0"/>
              <a:t>.</a:t>
            </a:r>
          </a:p>
          <a:p>
            <a:pPr algn="just" defTabSz="914400">
              <a:lnSpc>
                <a:spcPct val="110000"/>
              </a:lnSpc>
              <a:spcAft>
                <a:spcPts val="800"/>
              </a:spcAft>
              <a:buClr>
                <a:schemeClr val="accent1"/>
              </a:buClr>
              <a:buSzPct val="100000"/>
            </a:pPr>
            <a:r>
              <a:rPr lang="en-US" dirty="0"/>
              <a:t> </a:t>
            </a:r>
          </a:p>
        </p:txBody>
      </p:sp>
      <p:pic>
        <p:nvPicPr>
          <p:cNvPr id="6" name="Picture 5">
            <a:extLst>
              <a:ext uri="{FF2B5EF4-FFF2-40B4-BE49-F238E27FC236}">
                <a16:creationId xmlns:a16="http://schemas.microsoft.com/office/drawing/2014/main" id="{465942E5-E571-27D6-845F-B4377449F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347" y="1759356"/>
            <a:ext cx="5867716" cy="4366061"/>
          </a:xfrm>
          <a:prstGeom prst="rect">
            <a:avLst/>
          </a:prstGeom>
        </p:spPr>
      </p:pic>
      <p:sp>
        <p:nvSpPr>
          <p:cNvPr id="8" name="TextBox 7">
            <a:extLst>
              <a:ext uri="{FF2B5EF4-FFF2-40B4-BE49-F238E27FC236}">
                <a16:creationId xmlns:a16="http://schemas.microsoft.com/office/drawing/2014/main" id="{E7C4652B-0339-3420-F93F-2105AEB28868}"/>
              </a:ext>
            </a:extLst>
          </p:cNvPr>
          <p:cNvSpPr txBox="1"/>
          <p:nvPr/>
        </p:nvSpPr>
        <p:spPr>
          <a:xfrm>
            <a:off x="856800" y="1367123"/>
            <a:ext cx="6105644" cy="407419"/>
          </a:xfrm>
          <a:prstGeom prst="rect">
            <a:avLst/>
          </a:prstGeom>
          <a:noFill/>
        </p:spPr>
        <p:txBody>
          <a:bodyPr wrap="square">
            <a:spAutoFit/>
          </a:bodyPr>
          <a:lstStyle/>
          <a:p>
            <a:pPr defTabSz="914400">
              <a:lnSpc>
                <a:spcPct val="110000"/>
              </a:lnSpc>
              <a:spcAft>
                <a:spcPts val="800"/>
              </a:spcAft>
              <a:buClr>
                <a:schemeClr val="accent1"/>
              </a:buClr>
              <a:buSzPct val="100000"/>
            </a:pPr>
            <a:r>
              <a:rPr lang="en-US" sz="1800" b="1" dirty="0"/>
              <a:t>  </a:t>
            </a:r>
            <a:r>
              <a:rPr lang="en-US" sz="2000" b="1" dirty="0"/>
              <a:t>HISTORY OF OTT PLATFORMS IN INDIA:</a:t>
            </a:r>
            <a:endParaRPr lang="en-US" sz="2000" dirty="0"/>
          </a:p>
        </p:txBody>
      </p:sp>
    </p:spTree>
    <p:extLst>
      <p:ext uri="{BB962C8B-B14F-4D97-AF65-F5344CB8AC3E}">
        <p14:creationId xmlns:p14="http://schemas.microsoft.com/office/powerpoint/2010/main" val="289520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1E7C4A-CBC5-18D9-0E4D-C731A0EC8B15}"/>
              </a:ext>
            </a:extLst>
          </p:cNvPr>
          <p:cNvSpPr txBox="1"/>
          <p:nvPr/>
        </p:nvSpPr>
        <p:spPr>
          <a:xfrm>
            <a:off x="902825" y="1258623"/>
            <a:ext cx="10822329" cy="4660058"/>
          </a:xfrm>
          <a:prstGeom prst="rect">
            <a:avLst/>
          </a:prstGeom>
          <a:noFill/>
        </p:spPr>
        <p:txBody>
          <a:bodyPr wrap="square">
            <a:spAutoFit/>
          </a:bodyPr>
          <a:lstStyle/>
          <a:p>
            <a:pPr algn="ctr">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OBJECTIVES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Measure the Pattern of use of OTT platforms among society.</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determine the Factors influencing the use of OTT platforms.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Recognise popular OTT platforms and content preference of viewers in OTT platforms.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understand the experience of OTT platforms.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7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a:extLst>
              <a:ext uri="{FF2B5EF4-FFF2-40B4-BE49-F238E27FC236}">
                <a16:creationId xmlns:a16="http://schemas.microsoft.com/office/drawing/2014/main" id="{189DF674-F73D-0C91-4403-9CACC576F3BD}"/>
              </a:ext>
            </a:extLst>
          </p:cNvPr>
          <p:cNvSpPr txBox="1"/>
          <p:nvPr/>
        </p:nvSpPr>
        <p:spPr>
          <a:xfrm>
            <a:off x="2612985" y="417029"/>
            <a:ext cx="6105644" cy="919932"/>
          </a:xfrm>
          <a:prstGeom prst="rect">
            <a:avLst/>
          </a:prstGeom>
          <a:noFill/>
        </p:spPr>
        <p:txBody>
          <a:bodyPr wrap="square">
            <a:spAutoFit/>
          </a:bodyPr>
          <a:lstStyle/>
          <a:p>
            <a:pPr marL="1828800" indent="457200">
              <a:lnSpc>
                <a:spcPct val="107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81ADAA2A-83AE-6B6E-AC0C-EB83B4630E25}"/>
              </a:ext>
            </a:extLst>
          </p:cNvPr>
          <p:cNvSpPr txBox="1"/>
          <p:nvPr/>
        </p:nvSpPr>
        <p:spPr>
          <a:xfrm>
            <a:off x="784185" y="1064034"/>
            <a:ext cx="6105644" cy="504625"/>
          </a:xfrm>
          <a:prstGeom prst="rect">
            <a:avLst/>
          </a:prstGeom>
          <a:noFill/>
        </p:spPr>
        <p:txBody>
          <a:bodyPr wrap="square">
            <a:spAutoFit/>
          </a:bodyPr>
          <a:lstStyle/>
          <a:p>
            <a:pPr marL="342900" lvl="0" indent="-342900">
              <a:lnSpc>
                <a:spcPct val="150000"/>
              </a:lnSpc>
              <a:spcAft>
                <a:spcPts val="80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Enter the data in Excel and save it.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4F85DDE9-92F3-0BC9-FA45-CFD158AA669B}"/>
              </a:ext>
            </a:extLst>
          </p:cNvPr>
          <p:cNvSpPr txBox="1"/>
          <p:nvPr/>
        </p:nvSpPr>
        <p:spPr>
          <a:xfrm>
            <a:off x="784185" y="1568659"/>
            <a:ext cx="10917958" cy="4864793"/>
          </a:xfrm>
          <a:prstGeom prst="rect">
            <a:avLst/>
          </a:prstGeom>
          <a:noFill/>
        </p:spPr>
        <p:txBody>
          <a:bodyPr wrap="square">
            <a:spAutoFit/>
          </a:bodyPr>
          <a:lstStyle/>
          <a:p>
            <a:pPr marL="34290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In R-studio can import the data by click on import dataset          from excel          Browse the data</a:t>
            </a:r>
          </a:p>
          <a:p>
            <a:pPr lvl="0">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import.</a:t>
            </a:r>
          </a:p>
          <a:p>
            <a:pPr marL="34290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R-studio provides a built-in view () function that opens a spreadsheet-like viewer for the dataset, allowing you to explore it interactively.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Use the summary () function to generate basic summary statistics (minimum, 1</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quartile, median, mean,3</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quartile, maximum) for a data frame.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Use the pie () function to create the pie chart. We can customize the appearance of the pie chart by adding parameters to the pie () function.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50000"/>
              </a:lnSpc>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Col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-Specify a vector of colors for each slice.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50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C9A7D271-E11C-1586-A2A9-8DE5E7E4E849}"/>
              </a:ext>
            </a:extLst>
          </p:cNvPr>
          <p:cNvCxnSpPr/>
          <p:nvPr/>
        </p:nvCxnSpPr>
        <p:spPr>
          <a:xfrm>
            <a:off x="8914573" y="2144485"/>
            <a:ext cx="370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E9BDCB1-1EAF-01AC-85EA-FB5952C94BCA}"/>
              </a:ext>
            </a:extLst>
          </p:cNvPr>
          <p:cNvCxnSpPr/>
          <p:nvPr/>
        </p:nvCxnSpPr>
        <p:spPr>
          <a:xfrm>
            <a:off x="7184571" y="2144485"/>
            <a:ext cx="391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155AC25-09A1-F71B-78F3-2CBFF3F50933}"/>
              </a:ext>
            </a:extLst>
          </p:cNvPr>
          <p:cNvCxnSpPr/>
          <p:nvPr/>
        </p:nvCxnSpPr>
        <p:spPr>
          <a:xfrm>
            <a:off x="1235529" y="2569028"/>
            <a:ext cx="402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0580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269</TotalTime>
  <Words>3137</Words>
  <Application>Microsoft Office PowerPoint</Application>
  <PresentationFormat>Widescreen</PresentationFormat>
  <Paragraphs>842</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Bodoni MT Black</vt:lpstr>
      <vt:lpstr>Calibri</vt:lpstr>
      <vt:lpstr>Gill Sans MT</vt:lpstr>
      <vt:lpstr>Roboto</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Vineetha</dc:creator>
  <cp:lastModifiedBy>Vineetha</cp:lastModifiedBy>
  <cp:revision>1</cp:revision>
  <dcterms:created xsi:type="dcterms:W3CDTF">2023-10-01T16:47:26Z</dcterms:created>
  <dcterms:modified xsi:type="dcterms:W3CDTF">2023-10-03T05:14:33Z</dcterms:modified>
</cp:coreProperties>
</file>