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37"/>
  </p:notesMasterIdLst>
  <p:sldIdLst>
    <p:sldId id="256" r:id="rId3"/>
    <p:sldId id="257" r:id="rId4"/>
    <p:sldId id="258" r:id="rId5"/>
    <p:sldId id="259" r:id="rId6"/>
    <p:sldId id="270" r:id="rId7"/>
    <p:sldId id="260" r:id="rId8"/>
    <p:sldId id="271" r:id="rId9"/>
    <p:sldId id="281" r:id="rId10"/>
    <p:sldId id="282" r:id="rId11"/>
    <p:sldId id="272" r:id="rId12"/>
    <p:sldId id="283" r:id="rId13"/>
    <p:sldId id="287" r:id="rId14"/>
    <p:sldId id="288" r:id="rId15"/>
    <p:sldId id="262" r:id="rId16"/>
    <p:sldId id="289" r:id="rId17"/>
    <p:sldId id="284" r:id="rId18"/>
    <p:sldId id="263" r:id="rId19"/>
    <p:sldId id="277" r:id="rId20"/>
    <p:sldId id="273" r:id="rId21"/>
    <p:sldId id="274" r:id="rId22"/>
    <p:sldId id="285" r:id="rId23"/>
    <p:sldId id="264" r:id="rId24"/>
    <p:sldId id="278" r:id="rId25"/>
    <p:sldId id="275" r:id="rId26"/>
    <p:sldId id="280" r:id="rId27"/>
    <p:sldId id="265" r:id="rId28"/>
    <p:sldId id="290" r:id="rId29"/>
    <p:sldId id="291" r:id="rId30"/>
    <p:sldId id="292" r:id="rId31"/>
    <p:sldId id="266" r:id="rId32"/>
    <p:sldId id="268" r:id="rId33"/>
    <p:sldId id="286" r:id="rId34"/>
    <p:sldId id="279" r:id="rId35"/>
    <p:sldId id="269" r:id="rId36"/>
  </p:sldIdLst>
  <p:sldSz cx="9144000" cy="5143500" type="screen16x9"/>
  <p:notesSz cx="6858000" cy="9144000"/>
  <p:embeddedFontLst>
    <p:embeddedFont>
      <p:font typeface="Century Gothic" panose="020B0502020202020204" pitchFamily="34" charset="0"/>
      <p:regular r:id="rId38"/>
      <p:bold r:id="rId39"/>
      <p:italic r:id="rId40"/>
      <p:boldItalic r:id="rId41"/>
    </p:embeddedFont>
    <p:embeddedFont>
      <p:font typeface="Nunito" pitchFamily="2" charset="0"/>
      <p:regular r:id="rId42"/>
      <p:bold r:id="rId43"/>
      <p:italic r:id="rId44"/>
      <p:boldItalic r:id="rId45"/>
    </p:embeddedFont>
    <p:embeddedFont>
      <p:font typeface="Nunito ExtraBold" pitchFamily="2" charset="0"/>
      <p:bold r:id="rId46"/>
      <p:boldItalic r:id="rId47"/>
    </p:embeddedFont>
    <p:embeddedFont>
      <p:font typeface="Nunito SemiBold"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gzik0ZqUBKBJ54R+sYG3fL8O8c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6126F0-3165-4DE6-8B71-652463AA0C26}">
  <a:tblStyle styleId="{E16126F0-3165-4DE6-8B71-652463AA0C26}"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2.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7.fntdata"/><Relationship Id="rId52"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8.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914400" y="2443163"/>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9CAF6BA6-3E6B-E196-D4F6-D0158858C8D6}"/>
            </a:ext>
          </a:extLst>
        </p:cNvPr>
        <p:cNvGrpSpPr/>
        <p:nvPr/>
      </p:nvGrpSpPr>
      <p:grpSpPr>
        <a:xfrm>
          <a:off x="0" y="0"/>
          <a:ext cx="0" cy="0"/>
          <a:chOff x="0" y="0"/>
          <a:chExt cx="0" cy="0"/>
        </a:xfrm>
      </p:grpSpPr>
      <p:sp>
        <p:nvSpPr>
          <p:cNvPr id="133" name="Google Shape;133;g10e9006cb6c_1_7:notes">
            <a:extLst>
              <a:ext uri="{FF2B5EF4-FFF2-40B4-BE49-F238E27FC236}">
                <a16:creationId xmlns:a16="http://schemas.microsoft.com/office/drawing/2014/main" id="{ED24121D-4EC4-82ED-A88C-B8720C78E9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0e9006cb6c_1_7:notes">
            <a:extLst>
              <a:ext uri="{FF2B5EF4-FFF2-40B4-BE49-F238E27FC236}">
                <a16:creationId xmlns:a16="http://schemas.microsoft.com/office/drawing/2014/main" id="{908D23D5-CA1A-AD46-2871-771AFB0E448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8274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20643640-8EF2-3C61-604D-9CC0610AEF97}"/>
            </a:ext>
          </a:extLst>
        </p:cNvPr>
        <p:cNvGrpSpPr/>
        <p:nvPr/>
      </p:nvGrpSpPr>
      <p:grpSpPr>
        <a:xfrm>
          <a:off x="0" y="0"/>
          <a:ext cx="0" cy="0"/>
          <a:chOff x="0" y="0"/>
          <a:chExt cx="0" cy="0"/>
        </a:xfrm>
      </p:grpSpPr>
      <p:sp>
        <p:nvSpPr>
          <p:cNvPr id="133" name="Google Shape;133;g10e9006cb6c_1_7:notes">
            <a:extLst>
              <a:ext uri="{FF2B5EF4-FFF2-40B4-BE49-F238E27FC236}">
                <a16:creationId xmlns:a16="http://schemas.microsoft.com/office/drawing/2014/main" id="{FDC6B055-631E-4791-D19A-9D88E0C35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0e9006cb6c_1_7:notes">
            <a:extLst>
              <a:ext uri="{FF2B5EF4-FFF2-40B4-BE49-F238E27FC236}">
                <a16:creationId xmlns:a16="http://schemas.microsoft.com/office/drawing/2014/main" id="{D8C24170-7DAC-89E5-4413-7EC59427DE6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653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3947B1AD-4915-C7DD-33F2-C5223652A7DC}"/>
            </a:ext>
          </a:extLst>
        </p:cNvPr>
        <p:cNvGrpSpPr/>
        <p:nvPr/>
      </p:nvGrpSpPr>
      <p:grpSpPr>
        <a:xfrm>
          <a:off x="0" y="0"/>
          <a:ext cx="0" cy="0"/>
          <a:chOff x="0" y="0"/>
          <a:chExt cx="0" cy="0"/>
        </a:xfrm>
      </p:grpSpPr>
      <p:sp>
        <p:nvSpPr>
          <p:cNvPr id="133" name="Google Shape;133;g10e9006cb6c_1_7:notes">
            <a:extLst>
              <a:ext uri="{FF2B5EF4-FFF2-40B4-BE49-F238E27FC236}">
                <a16:creationId xmlns:a16="http://schemas.microsoft.com/office/drawing/2014/main" id="{ADEF8DC5-ACDA-5270-5B73-3F3BF6759C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0e9006cb6c_1_7:notes">
            <a:extLst>
              <a:ext uri="{FF2B5EF4-FFF2-40B4-BE49-F238E27FC236}">
                <a16:creationId xmlns:a16="http://schemas.microsoft.com/office/drawing/2014/main" id="{F68A48E8-6085-740C-FE89-CFF7CB5E606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4487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896B7536-CAE8-FE95-BBB4-A55FC6C7086C}"/>
            </a:ext>
          </a:extLst>
        </p:cNvPr>
        <p:cNvGrpSpPr/>
        <p:nvPr/>
      </p:nvGrpSpPr>
      <p:grpSpPr>
        <a:xfrm>
          <a:off x="0" y="0"/>
          <a:ext cx="0" cy="0"/>
          <a:chOff x="0" y="0"/>
          <a:chExt cx="0" cy="0"/>
        </a:xfrm>
      </p:grpSpPr>
      <p:sp>
        <p:nvSpPr>
          <p:cNvPr id="133" name="Google Shape;133;g10e9006cb6c_1_7:notes">
            <a:extLst>
              <a:ext uri="{FF2B5EF4-FFF2-40B4-BE49-F238E27FC236}">
                <a16:creationId xmlns:a16="http://schemas.microsoft.com/office/drawing/2014/main" id="{5453312E-76F5-6564-CEC6-2554BD6C09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0e9006cb6c_1_7:notes">
            <a:extLst>
              <a:ext uri="{FF2B5EF4-FFF2-40B4-BE49-F238E27FC236}">
                <a16:creationId xmlns:a16="http://schemas.microsoft.com/office/drawing/2014/main" id="{456FFACC-9B06-58CF-C5B1-379CE4975DD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9577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EB7BBEC2-3DAD-841B-5171-F8C590A9DAB4}"/>
            </a:ext>
          </a:extLst>
        </p:cNvPr>
        <p:cNvGrpSpPr/>
        <p:nvPr/>
      </p:nvGrpSpPr>
      <p:grpSpPr>
        <a:xfrm>
          <a:off x="0" y="0"/>
          <a:ext cx="0" cy="0"/>
          <a:chOff x="0" y="0"/>
          <a:chExt cx="0" cy="0"/>
        </a:xfrm>
      </p:grpSpPr>
      <p:sp>
        <p:nvSpPr>
          <p:cNvPr id="139" name="Google Shape;139;p5:notes">
            <a:extLst>
              <a:ext uri="{FF2B5EF4-FFF2-40B4-BE49-F238E27FC236}">
                <a16:creationId xmlns:a16="http://schemas.microsoft.com/office/drawing/2014/main" id="{47D57EB9-7234-E111-13D5-70A98552EF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5:notes">
            <a:extLst>
              <a:ext uri="{FF2B5EF4-FFF2-40B4-BE49-F238E27FC236}">
                <a16:creationId xmlns:a16="http://schemas.microsoft.com/office/drawing/2014/main" id="{B12ABD60-66AD-0A3C-39B4-A2158497F7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3593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72B912E5-043F-9F8E-BF5D-0AB099EA8D68}"/>
            </a:ext>
          </a:extLst>
        </p:cNvPr>
        <p:cNvGrpSpPr/>
        <p:nvPr/>
      </p:nvGrpSpPr>
      <p:grpSpPr>
        <a:xfrm>
          <a:off x="0" y="0"/>
          <a:ext cx="0" cy="0"/>
          <a:chOff x="0" y="0"/>
          <a:chExt cx="0" cy="0"/>
        </a:xfrm>
      </p:grpSpPr>
      <p:sp>
        <p:nvSpPr>
          <p:cNvPr id="139" name="Google Shape;139;p5:notes">
            <a:extLst>
              <a:ext uri="{FF2B5EF4-FFF2-40B4-BE49-F238E27FC236}">
                <a16:creationId xmlns:a16="http://schemas.microsoft.com/office/drawing/2014/main" id="{66092647-0B30-006B-4BC0-484AF93832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5:notes">
            <a:extLst>
              <a:ext uri="{FF2B5EF4-FFF2-40B4-BE49-F238E27FC236}">
                <a16:creationId xmlns:a16="http://schemas.microsoft.com/office/drawing/2014/main" id="{C05AEC65-191A-4C66-A7B6-F5BA21F53B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8018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2494B64D-FA2E-E38F-BE39-624BECACF6BE}"/>
            </a:ext>
          </a:extLst>
        </p:cNvPr>
        <p:cNvGrpSpPr/>
        <p:nvPr/>
      </p:nvGrpSpPr>
      <p:grpSpPr>
        <a:xfrm>
          <a:off x="0" y="0"/>
          <a:ext cx="0" cy="0"/>
          <a:chOff x="0" y="0"/>
          <a:chExt cx="0" cy="0"/>
        </a:xfrm>
      </p:grpSpPr>
      <p:sp>
        <p:nvSpPr>
          <p:cNvPr id="145" name="Google Shape;145;p6:notes">
            <a:extLst>
              <a:ext uri="{FF2B5EF4-FFF2-40B4-BE49-F238E27FC236}">
                <a16:creationId xmlns:a16="http://schemas.microsoft.com/office/drawing/2014/main" id="{A0FB62E1-2DC2-71EB-A75E-A1274CB66E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a:extLst>
              <a:ext uri="{FF2B5EF4-FFF2-40B4-BE49-F238E27FC236}">
                <a16:creationId xmlns:a16="http://schemas.microsoft.com/office/drawing/2014/main" id="{4E749695-43B0-92C6-0646-19AC5F94D3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43590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805DA724-0D90-ADE2-DCA1-7EAB45E8FAA6}"/>
            </a:ext>
          </a:extLst>
        </p:cNvPr>
        <p:cNvGrpSpPr/>
        <p:nvPr/>
      </p:nvGrpSpPr>
      <p:grpSpPr>
        <a:xfrm>
          <a:off x="0" y="0"/>
          <a:ext cx="0" cy="0"/>
          <a:chOff x="0" y="0"/>
          <a:chExt cx="0" cy="0"/>
        </a:xfrm>
      </p:grpSpPr>
      <p:sp>
        <p:nvSpPr>
          <p:cNvPr id="145" name="Google Shape;145;p6:notes">
            <a:extLst>
              <a:ext uri="{FF2B5EF4-FFF2-40B4-BE49-F238E27FC236}">
                <a16:creationId xmlns:a16="http://schemas.microsoft.com/office/drawing/2014/main" id="{CCF5185B-A537-E74D-ED04-757923B824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a:extLst>
              <a:ext uri="{FF2B5EF4-FFF2-40B4-BE49-F238E27FC236}">
                <a16:creationId xmlns:a16="http://schemas.microsoft.com/office/drawing/2014/main" id="{34F05C69-5D8D-7E40-2942-CCCD5213F4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2256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914400" y="2443163"/>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45B144E7-D945-0199-60E6-A5728BA975CF}"/>
            </a:ext>
          </a:extLst>
        </p:cNvPr>
        <p:cNvGrpSpPr/>
        <p:nvPr/>
      </p:nvGrpSpPr>
      <p:grpSpPr>
        <a:xfrm>
          <a:off x="0" y="0"/>
          <a:ext cx="0" cy="0"/>
          <a:chOff x="0" y="0"/>
          <a:chExt cx="0" cy="0"/>
        </a:xfrm>
      </p:grpSpPr>
      <p:sp>
        <p:nvSpPr>
          <p:cNvPr id="145" name="Google Shape;145;p6:notes">
            <a:extLst>
              <a:ext uri="{FF2B5EF4-FFF2-40B4-BE49-F238E27FC236}">
                <a16:creationId xmlns:a16="http://schemas.microsoft.com/office/drawing/2014/main" id="{8ED0E325-3DA6-2D15-1D6F-44D8676ABF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a:extLst>
              <a:ext uri="{FF2B5EF4-FFF2-40B4-BE49-F238E27FC236}">
                <a16:creationId xmlns:a16="http://schemas.microsoft.com/office/drawing/2014/main" id="{21731D3E-1230-8223-39AC-7EF2F59EFED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6618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BF043EB6-5B0A-62F5-A427-D7D6FEC31219}"/>
            </a:ext>
          </a:extLst>
        </p:cNvPr>
        <p:cNvGrpSpPr/>
        <p:nvPr/>
      </p:nvGrpSpPr>
      <p:grpSpPr>
        <a:xfrm>
          <a:off x="0" y="0"/>
          <a:ext cx="0" cy="0"/>
          <a:chOff x="0" y="0"/>
          <a:chExt cx="0" cy="0"/>
        </a:xfrm>
      </p:grpSpPr>
      <p:sp>
        <p:nvSpPr>
          <p:cNvPr id="145" name="Google Shape;145;p6:notes">
            <a:extLst>
              <a:ext uri="{FF2B5EF4-FFF2-40B4-BE49-F238E27FC236}">
                <a16:creationId xmlns:a16="http://schemas.microsoft.com/office/drawing/2014/main" id="{75B495C3-B038-55C4-0813-DE9C4F4B91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6:notes">
            <a:extLst>
              <a:ext uri="{FF2B5EF4-FFF2-40B4-BE49-F238E27FC236}">
                <a16:creationId xmlns:a16="http://schemas.microsoft.com/office/drawing/2014/main" id="{2869755E-6D7D-F773-E8A5-EFB0016DD3A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8619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237620F1-4655-8758-8141-5D433F767F8B}"/>
            </a:ext>
          </a:extLst>
        </p:cNvPr>
        <p:cNvGrpSpPr/>
        <p:nvPr/>
      </p:nvGrpSpPr>
      <p:grpSpPr>
        <a:xfrm>
          <a:off x="0" y="0"/>
          <a:ext cx="0" cy="0"/>
          <a:chOff x="0" y="0"/>
          <a:chExt cx="0" cy="0"/>
        </a:xfrm>
      </p:grpSpPr>
      <p:sp>
        <p:nvSpPr>
          <p:cNvPr id="151" name="Google Shape;151;p7:notes">
            <a:extLst>
              <a:ext uri="{FF2B5EF4-FFF2-40B4-BE49-F238E27FC236}">
                <a16:creationId xmlns:a16="http://schemas.microsoft.com/office/drawing/2014/main" id="{E37FAA54-A37F-C9CC-215A-E9C7A737DF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7:notes">
            <a:extLst>
              <a:ext uri="{FF2B5EF4-FFF2-40B4-BE49-F238E27FC236}">
                <a16:creationId xmlns:a16="http://schemas.microsoft.com/office/drawing/2014/main" id="{94C1AC47-FCD6-FFF5-82A3-330567078CB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47470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2E545E3D-5600-2E48-88CC-7BDCB515A24A}"/>
            </a:ext>
          </a:extLst>
        </p:cNvPr>
        <p:cNvGrpSpPr/>
        <p:nvPr/>
      </p:nvGrpSpPr>
      <p:grpSpPr>
        <a:xfrm>
          <a:off x="0" y="0"/>
          <a:ext cx="0" cy="0"/>
          <a:chOff x="0" y="0"/>
          <a:chExt cx="0" cy="0"/>
        </a:xfrm>
      </p:grpSpPr>
      <p:sp>
        <p:nvSpPr>
          <p:cNvPr id="151" name="Google Shape;151;p7:notes">
            <a:extLst>
              <a:ext uri="{FF2B5EF4-FFF2-40B4-BE49-F238E27FC236}">
                <a16:creationId xmlns:a16="http://schemas.microsoft.com/office/drawing/2014/main" id="{E3B6FE84-04F0-A671-4B81-9547B6C68F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7:notes">
            <a:extLst>
              <a:ext uri="{FF2B5EF4-FFF2-40B4-BE49-F238E27FC236}">
                <a16:creationId xmlns:a16="http://schemas.microsoft.com/office/drawing/2014/main" id="{3111608C-21C4-7059-6FAF-E1C14494F2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8807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E40FC7A3-2093-F2D8-B4F0-700EF821A128}"/>
            </a:ext>
          </a:extLst>
        </p:cNvPr>
        <p:cNvGrpSpPr/>
        <p:nvPr/>
      </p:nvGrpSpPr>
      <p:grpSpPr>
        <a:xfrm>
          <a:off x="0" y="0"/>
          <a:ext cx="0" cy="0"/>
          <a:chOff x="0" y="0"/>
          <a:chExt cx="0" cy="0"/>
        </a:xfrm>
      </p:grpSpPr>
      <p:sp>
        <p:nvSpPr>
          <p:cNvPr id="151" name="Google Shape;151;p7:notes">
            <a:extLst>
              <a:ext uri="{FF2B5EF4-FFF2-40B4-BE49-F238E27FC236}">
                <a16:creationId xmlns:a16="http://schemas.microsoft.com/office/drawing/2014/main" id="{8AD79902-C85C-49F7-3AC9-A6DAD3A97F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7:notes">
            <a:extLst>
              <a:ext uri="{FF2B5EF4-FFF2-40B4-BE49-F238E27FC236}">
                <a16:creationId xmlns:a16="http://schemas.microsoft.com/office/drawing/2014/main" id="{E298E3FD-DAF4-EA95-3DB7-7F7BEB2C999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3003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a:extLst>
            <a:ext uri="{FF2B5EF4-FFF2-40B4-BE49-F238E27FC236}">
              <a16:creationId xmlns:a16="http://schemas.microsoft.com/office/drawing/2014/main" id="{25E204E5-BB42-4782-EC56-EE898AED680B}"/>
            </a:ext>
          </a:extLst>
        </p:cNvPr>
        <p:cNvGrpSpPr/>
        <p:nvPr/>
      </p:nvGrpSpPr>
      <p:grpSpPr>
        <a:xfrm>
          <a:off x="0" y="0"/>
          <a:ext cx="0" cy="0"/>
          <a:chOff x="0" y="0"/>
          <a:chExt cx="0" cy="0"/>
        </a:xfrm>
      </p:grpSpPr>
      <p:sp>
        <p:nvSpPr>
          <p:cNvPr id="157" name="Google Shape;157;p8:notes">
            <a:extLst>
              <a:ext uri="{FF2B5EF4-FFF2-40B4-BE49-F238E27FC236}">
                <a16:creationId xmlns:a16="http://schemas.microsoft.com/office/drawing/2014/main" id="{77804ECA-0706-5B27-773D-86BE9E5886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8:notes">
            <a:extLst>
              <a:ext uri="{FF2B5EF4-FFF2-40B4-BE49-F238E27FC236}">
                <a16:creationId xmlns:a16="http://schemas.microsoft.com/office/drawing/2014/main" id="{C03F7036-F92F-841E-4478-B7FE681655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99853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a:extLst>
            <a:ext uri="{FF2B5EF4-FFF2-40B4-BE49-F238E27FC236}">
              <a16:creationId xmlns:a16="http://schemas.microsoft.com/office/drawing/2014/main" id="{3462730D-AA59-61D9-58E2-90D2742F3876}"/>
            </a:ext>
          </a:extLst>
        </p:cNvPr>
        <p:cNvGrpSpPr/>
        <p:nvPr/>
      </p:nvGrpSpPr>
      <p:grpSpPr>
        <a:xfrm>
          <a:off x="0" y="0"/>
          <a:ext cx="0" cy="0"/>
          <a:chOff x="0" y="0"/>
          <a:chExt cx="0" cy="0"/>
        </a:xfrm>
      </p:grpSpPr>
      <p:sp>
        <p:nvSpPr>
          <p:cNvPr id="157" name="Google Shape;157;p8:notes">
            <a:extLst>
              <a:ext uri="{FF2B5EF4-FFF2-40B4-BE49-F238E27FC236}">
                <a16:creationId xmlns:a16="http://schemas.microsoft.com/office/drawing/2014/main" id="{7C0C1243-9EA0-88F7-1884-69E357EF4B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8:notes">
            <a:extLst>
              <a:ext uri="{FF2B5EF4-FFF2-40B4-BE49-F238E27FC236}">
                <a16:creationId xmlns:a16="http://schemas.microsoft.com/office/drawing/2014/main" id="{DD604B29-079B-ACF6-74D0-D5462CD9D46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74564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a:extLst>
            <a:ext uri="{FF2B5EF4-FFF2-40B4-BE49-F238E27FC236}">
              <a16:creationId xmlns:a16="http://schemas.microsoft.com/office/drawing/2014/main" id="{CD8A308B-0A57-D10C-0A3F-00256B914B40}"/>
            </a:ext>
          </a:extLst>
        </p:cNvPr>
        <p:cNvGrpSpPr/>
        <p:nvPr/>
      </p:nvGrpSpPr>
      <p:grpSpPr>
        <a:xfrm>
          <a:off x="0" y="0"/>
          <a:ext cx="0" cy="0"/>
          <a:chOff x="0" y="0"/>
          <a:chExt cx="0" cy="0"/>
        </a:xfrm>
      </p:grpSpPr>
      <p:sp>
        <p:nvSpPr>
          <p:cNvPr id="157" name="Google Shape;157;p8:notes">
            <a:extLst>
              <a:ext uri="{FF2B5EF4-FFF2-40B4-BE49-F238E27FC236}">
                <a16:creationId xmlns:a16="http://schemas.microsoft.com/office/drawing/2014/main" id="{9E44A9EB-4AF9-1578-E709-0F65E4D4FA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8:notes">
            <a:extLst>
              <a:ext uri="{FF2B5EF4-FFF2-40B4-BE49-F238E27FC236}">
                <a16:creationId xmlns:a16="http://schemas.microsoft.com/office/drawing/2014/main" id="{89E9CD4F-64AA-CD51-CEE3-603E106F4F0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41910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914400" y="2443163"/>
            <a:ext cx="7315200" cy="2314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0e9006cb6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10e9006cb6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e9006cb6c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10e9006cb6c_1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a:extLst>
            <a:ext uri="{FF2B5EF4-FFF2-40B4-BE49-F238E27FC236}">
              <a16:creationId xmlns:a16="http://schemas.microsoft.com/office/drawing/2014/main" id="{BC6BBABD-BF53-2F32-3800-00DEA59D0A4A}"/>
            </a:ext>
          </a:extLst>
        </p:cNvPr>
        <p:cNvGrpSpPr/>
        <p:nvPr/>
      </p:nvGrpSpPr>
      <p:grpSpPr>
        <a:xfrm>
          <a:off x="0" y="0"/>
          <a:ext cx="0" cy="0"/>
          <a:chOff x="0" y="0"/>
          <a:chExt cx="0" cy="0"/>
        </a:xfrm>
      </p:grpSpPr>
      <p:sp>
        <p:nvSpPr>
          <p:cNvPr id="174" name="Google Shape;174;g10e9006cb6c_1_28:notes">
            <a:extLst>
              <a:ext uri="{FF2B5EF4-FFF2-40B4-BE49-F238E27FC236}">
                <a16:creationId xmlns:a16="http://schemas.microsoft.com/office/drawing/2014/main" id="{A75E89AE-1D2B-59A0-9DD5-3F1D924A8C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10e9006cb6c_1_28:notes">
            <a:extLst>
              <a:ext uri="{FF2B5EF4-FFF2-40B4-BE49-F238E27FC236}">
                <a16:creationId xmlns:a16="http://schemas.microsoft.com/office/drawing/2014/main" id="{3ADF88DB-E12D-F85F-32B4-9191DDB5793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73604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0ee00f67ea_0_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g10ee00f67ea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g10ee00f67ea_0_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34</a:t>
            </a:fld>
            <a:endParaRPr sz="1200" b="0" i="0" u="none" strike="noStrike" cap="none">
              <a:solidFill>
                <a:schemeClr val="dk1"/>
              </a:solidFill>
              <a:latin typeface="Calibri"/>
              <a:ea typeface="Calibri"/>
              <a:cs typeface="Calibri"/>
              <a:sym typeface="Calibri"/>
            </a:endParaRPr>
          </a:p>
        </p:txBody>
      </p:sp>
      <p:sp>
        <p:nvSpPr>
          <p:cNvPr id="183" name="Google Shape;183;g10ee00f67ea_0_55: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0e9006cb6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10e9006cb6c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a:extLst>
            <a:ext uri="{FF2B5EF4-FFF2-40B4-BE49-F238E27FC236}">
              <a16:creationId xmlns:a16="http://schemas.microsoft.com/office/drawing/2014/main" id="{B97E4E68-C3CD-A9F2-E6E8-15B57EE3A8F7}"/>
            </a:ext>
          </a:extLst>
        </p:cNvPr>
        <p:cNvGrpSpPr/>
        <p:nvPr/>
      </p:nvGrpSpPr>
      <p:grpSpPr>
        <a:xfrm>
          <a:off x="0" y="0"/>
          <a:ext cx="0" cy="0"/>
          <a:chOff x="0" y="0"/>
          <a:chExt cx="0" cy="0"/>
        </a:xfrm>
      </p:grpSpPr>
      <p:sp>
        <p:nvSpPr>
          <p:cNvPr id="121" name="Google Shape;121;g10e9006cb6c_1_2:notes">
            <a:extLst>
              <a:ext uri="{FF2B5EF4-FFF2-40B4-BE49-F238E27FC236}">
                <a16:creationId xmlns:a16="http://schemas.microsoft.com/office/drawing/2014/main" id="{06518C3D-6CBC-6139-983D-B1E41B5D6C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10e9006cb6c_1_2:notes">
            <a:extLst>
              <a:ext uri="{FF2B5EF4-FFF2-40B4-BE49-F238E27FC236}">
                <a16:creationId xmlns:a16="http://schemas.microsoft.com/office/drawing/2014/main" id="{12EA6206-F9AF-A6F8-351F-B3FF41BB8A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0396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D1B2BC2B-364C-10A6-AB2F-8DE562E29982}"/>
            </a:ext>
          </a:extLst>
        </p:cNvPr>
        <p:cNvGrpSpPr/>
        <p:nvPr/>
      </p:nvGrpSpPr>
      <p:grpSpPr>
        <a:xfrm>
          <a:off x="0" y="0"/>
          <a:ext cx="0" cy="0"/>
          <a:chOff x="0" y="0"/>
          <a:chExt cx="0" cy="0"/>
        </a:xfrm>
      </p:grpSpPr>
      <p:sp>
        <p:nvSpPr>
          <p:cNvPr id="127" name="Google Shape;127;p3:notes">
            <a:extLst>
              <a:ext uri="{FF2B5EF4-FFF2-40B4-BE49-F238E27FC236}">
                <a16:creationId xmlns:a16="http://schemas.microsoft.com/office/drawing/2014/main" id="{E8A95D3F-A948-6D42-CBC9-936BB4270A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3:notes">
            <a:extLst>
              <a:ext uri="{FF2B5EF4-FFF2-40B4-BE49-F238E27FC236}">
                <a16:creationId xmlns:a16="http://schemas.microsoft.com/office/drawing/2014/main" id="{EE97E373-7F21-40D6-770F-00F7F123379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73062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044BF825-F965-4240-E9E8-765DD56300F6}"/>
            </a:ext>
          </a:extLst>
        </p:cNvPr>
        <p:cNvGrpSpPr/>
        <p:nvPr/>
      </p:nvGrpSpPr>
      <p:grpSpPr>
        <a:xfrm>
          <a:off x="0" y="0"/>
          <a:ext cx="0" cy="0"/>
          <a:chOff x="0" y="0"/>
          <a:chExt cx="0" cy="0"/>
        </a:xfrm>
      </p:grpSpPr>
      <p:sp>
        <p:nvSpPr>
          <p:cNvPr id="133" name="Google Shape;133;g10e9006cb6c_1_7:notes">
            <a:extLst>
              <a:ext uri="{FF2B5EF4-FFF2-40B4-BE49-F238E27FC236}">
                <a16:creationId xmlns:a16="http://schemas.microsoft.com/office/drawing/2014/main" id="{94AAEE0F-A867-1C51-4719-33087BBAC5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0e9006cb6c_1_7:notes">
            <a:extLst>
              <a:ext uri="{FF2B5EF4-FFF2-40B4-BE49-F238E27FC236}">
                <a16:creationId xmlns:a16="http://schemas.microsoft.com/office/drawing/2014/main" id="{86F069F9-1DD6-37DF-72B6-051E6272C6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09813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374B4CF9-738A-226D-6F87-4BB846E7AAB6}"/>
            </a:ext>
          </a:extLst>
        </p:cNvPr>
        <p:cNvGrpSpPr/>
        <p:nvPr/>
      </p:nvGrpSpPr>
      <p:grpSpPr>
        <a:xfrm>
          <a:off x="0" y="0"/>
          <a:ext cx="0" cy="0"/>
          <a:chOff x="0" y="0"/>
          <a:chExt cx="0" cy="0"/>
        </a:xfrm>
      </p:grpSpPr>
      <p:sp>
        <p:nvSpPr>
          <p:cNvPr id="133" name="Google Shape;133;g10e9006cb6c_1_7:notes">
            <a:extLst>
              <a:ext uri="{FF2B5EF4-FFF2-40B4-BE49-F238E27FC236}">
                <a16:creationId xmlns:a16="http://schemas.microsoft.com/office/drawing/2014/main" id="{432BBAF9-A260-1F4D-B343-6716667ABA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10e9006cb6c_1_7:notes">
            <a:extLst>
              <a:ext uri="{FF2B5EF4-FFF2-40B4-BE49-F238E27FC236}">
                <a16:creationId xmlns:a16="http://schemas.microsoft.com/office/drawing/2014/main" id="{3832BAD9-8A8A-A316-2266-BC971C6B1FC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634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ge1a9588eba_0_9"/>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ge1a9588eba_0_9"/>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ge1a9588eba_0_42"/>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ge1a9588eba_0_42" descr="A close up of a logo&#10;&#10;Description automatically generated"/>
          <p:cNvPicPr preferRelativeResize="0"/>
          <p:nvPr/>
        </p:nvPicPr>
        <p:blipFill rotWithShape="1">
          <a:blip r:embed="rId2">
            <a:alphaModFix/>
          </a:blip>
          <a:srcRect l="42816" t="18358" r="37294" b="19149"/>
          <a:stretch/>
        </p:blipFill>
        <p:spPr>
          <a:xfrm>
            <a:off x="6052536" y="514443"/>
            <a:ext cx="2095112" cy="3703320"/>
          </a:xfrm>
          <a:prstGeom prst="rect">
            <a:avLst/>
          </a:prstGeom>
          <a:noFill/>
          <a:ln>
            <a:noFill/>
          </a:ln>
        </p:spPr>
      </p:pic>
      <p:sp>
        <p:nvSpPr>
          <p:cNvPr id="50" name="Google Shape;50;ge1a9588eba_0_42"/>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ge1a9588eba_0_42"/>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ge1a9588eba_0_42"/>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g10ee00f67ea_0_104"/>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g10ee00f67ea_0_104" descr="A close up of a logo&#10;&#10;Description automatically generated"/>
          <p:cNvPicPr preferRelativeResize="0"/>
          <p:nvPr/>
        </p:nvPicPr>
        <p:blipFill rotWithShape="1">
          <a:blip r:embed="rId2">
            <a:alphaModFix/>
          </a:blip>
          <a:srcRect l="42816" t="18358" r="37294" b="19149"/>
          <a:stretch/>
        </p:blipFill>
        <p:spPr>
          <a:xfrm>
            <a:off x="6052536" y="514443"/>
            <a:ext cx="2095112" cy="3703320"/>
          </a:xfrm>
          <a:prstGeom prst="rect">
            <a:avLst/>
          </a:prstGeom>
          <a:noFill/>
          <a:ln>
            <a:noFill/>
          </a:ln>
        </p:spPr>
      </p:pic>
      <p:sp>
        <p:nvSpPr>
          <p:cNvPr id="65" name="Google Shape;65;g10ee00f67ea_0_104"/>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g10ee00f67ea_0_104"/>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g10ee00f67ea_0_104"/>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g10ee00f67ea_0_71"/>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g10ee00f67ea_0_71"/>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g10ee00f67ea_0_7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g10ee00f67ea_0_7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g10ee00f67ea_0_7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g10ee00f67ea_0_77"/>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g10ee00f67ea_0_7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g10ee00f67ea_0_8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g10ee00f67ea_0_81"/>
          <p:cNvGraphicFramePr/>
          <p:nvPr/>
        </p:nvGraphicFramePr>
        <p:xfrm>
          <a:off x="201942" y="833662"/>
          <a:ext cx="3000000" cy="3000000"/>
        </p:xfrm>
        <a:graphic>
          <a:graphicData uri="http://schemas.openxmlformats.org/drawingml/2006/table">
            <a:tbl>
              <a:tblPr firstRow="1" bandRow="1">
                <a:noFill/>
                <a:tableStyleId>{E16126F0-3165-4DE6-8B71-652463AA0C26}</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g10ee00f67ea_0_8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g10ee00f67ea_0_8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g10ee00f67ea_0_8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g10ee00f67ea_0_8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g10ee00f67ea_0_8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g10ee00f67ea_0_9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g10ee00f67ea_0_9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g10ee00f67ea_0_9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g10ee00f67ea_0_9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g10ee00f67ea_0_9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g10ee00f67ea_0_9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g10ee00f67ea_0_9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g10ee00f67ea_0_9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g10ee00f67ea_0_9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ge1a9588eba_0_1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ge1a9588eba_0_1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ge1a9588eba_0_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g10ee00f67ea_0_10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ge1a9588eba_0_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ge1a9588eba_0_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ge1a9588eba_0_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ge1a9588eba_0_19"/>
          <p:cNvGraphicFramePr/>
          <p:nvPr/>
        </p:nvGraphicFramePr>
        <p:xfrm>
          <a:off x="201942" y="833662"/>
          <a:ext cx="3000000" cy="3000000"/>
        </p:xfrm>
        <a:graphic>
          <a:graphicData uri="http://schemas.openxmlformats.org/drawingml/2006/table">
            <a:tbl>
              <a:tblPr firstRow="1" bandRow="1">
                <a:noFill/>
                <a:tableStyleId>{E16126F0-3165-4DE6-8B71-652463AA0C26}</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ge1a9588eba_0_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ge1a9588eba_0_2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ge1a9588eba_0_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ge1a9588eba_0_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ge1a9588eba_0_2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ge1a9588eba_0_2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ge1a9588eba_0_2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e1a9588eba_0_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ge1a9588eba_0_3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e1a9588eba_0_3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e1a9588eba_0_3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ge1a9588eba_0_3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ge1a9588eba_0_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ge1a9588eba_0_3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ge1a9588eba_0_4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e1a9588eba_0_0"/>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ge1a9588eba_0_0"/>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ge1a9588eba_0_0"/>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ge1a9588eba_0_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ge1a9588eba_0_0"/>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ge1a9588eba_0_0"/>
          <p:cNvGrpSpPr/>
          <p:nvPr/>
        </p:nvGrpSpPr>
        <p:grpSpPr>
          <a:xfrm>
            <a:off x="6593" y="10"/>
            <a:ext cx="175500" cy="709221"/>
            <a:chOff x="6593" y="10"/>
            <a:chExt cx="175500" cy="709221"/>
          </a:xfrm>
        </p:grpSpPr>
        <p:sp>
          <p:nvSpPr>
            <p:cNvPr id="12" name="Google Shape;12;ge1a9588eba_0_0"/>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e1a9588eba_0_0"/>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g10ee00f67ea_0_6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g10ee00f67ea_0_6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g10ee00f67ea_0_6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g10ee00f67ea_0_6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g10ee00f67ea_0_6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g10ee00f67ea_0_62"/>
          <p:cNvGrpSpPr/>
          <p:nvPr/>
        </p:nvGrpSpPr>
        <p:grpSpPr>
          <a:xfrm>
            <a:off x="6593" y="10"/>
            <a:ext cx="175500" cy="709221"/>
            <a:chOff x="6593" y="10"/>
            <a:chExt cx="175500" cy="709221"/>
          </a:xfrm>
        </p:grpSpPr>
        <p:sp>
          <p:nvSpPr>
            <p:cNvPr id="60" name="Google Shape;60;g10ee00f67ea_0_6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g10ee00f67ea_0_6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mc:AlternateContent xmlns:mc="http://schemas.openxmlformats.org/markup-compatibility/2006" xmlns:p14="http://schemas.microsoft.com/office/powerpoint/2010/main">
    <mc:Choice Requires="p14">
      <p:transition p14:dur="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936024" y="1392362"/>
            <a:ext cx="682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dirty="0">
                <a:latin typeface="+mn-lt"/>
                <a:ea typeface="Century Gothic"/>
                <a:cs typeface="Century Gothic"/>
                <a:sym typeface="Century Gothic"/>
              </a:rPr>
              <a:t>SMS Spam Detection</a:t>
            </a:r>
            <a:endParaRPr sz="3600" dirty="0">
              <a:latin typeface="+mn-lt"/>
              <a:ea typeface="Century Gothic"/>
              <a:cs typeface="Century Gothic"/>
              <a:sym typeface="Century Gothic"/>
            </a:endParaRPr>
          </a:p>
        </p:txBody>
      </p:sp>
      <p:sp>
        <p:nvSpPr>
          <p:cNvPr id="106" name="Google Shape;106;p1"/>
          <p:cNvSpPr txBox="1">
            <a:spLocks noGrp="1"/>
          </p:cNvSpPr>
          <p:nvPr>
            <p:ph type="ctrTitle"/>
          </p:nvPr>
        </p:nvSpPr>
        <p:spPr>
          <a:xfrm>
            <a:off x="936024" y="3890110"/>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000" b="0" dirty="0">
                <a:latin typeface="+mn-lt"/>
                <a:ea typeface="Century Gothic"/>
                <a:cs typeface="Century Gothic"/>
                <a:sym typeface="Century Gothic"/>
              </a:rPr>
              <a:t>Project - </a:t>
            </a:r>
            <a:r>
              <a:rPr lang="en" sz="2400" dirty="0">
                <a:latin typeface="+mn-lt"/>
                <a:ea typeface="Century Gothic"/>
                <a:cs typeface="Century Gothic"/>
                <a:sym typeface="Century Gothic"/>
              </a:rPr>
              <a:t>Data Exploration Unstructured data and No code AI/ML</a:t>
            </a:r>
            <a:br>
              <a:rPr lang="en" sz="3000" b="0" dirty="0">
                <a:latin typeface="Century Gothic"/>
                <a:ea typeface="Century Gothic"/>
                <a:cs typeface="Century Gothic"/>
                <a:sym typeface="Century Gothic"/>
              </a:rPr>
            </a:br>
            <a:br>
              <a:rPr lang="en" sz="3000" b="0" dirty="0">
                <a:latin typeface="Century Gothic"/>
                <a:ea typeface="Century Gothic"/>
                <a:cs typeface="Century Gothic"/>
                <a:sym typeface="Century Gothic"/>
              </a:rPr>
            </a:br>
            <a:br>
              <a:rPr lang="en" sz="3000" b="0" dirty="0">
                <a:latin typeface="Century Gothic"/>
                <a:ea typeface="Century Gothic"/>
                <a:cs typeface="Century Gothic"/>
                <a:sym typeface="Century Gothic"/>
              </a:rPr>
            </a:br>
            <a:r>
              <a:rPr lang="en" sz="3000" b="0" dirty="0">
                <a:latin typeface="+mn-lt"/>
                <a:ea typeface="Century Gothic"/>
                <a:cs typeface="Century Gothic"/>
                <a:sym typeface="Century Gothic"/>
              </a:rPr>
              <a:t>Name: Jayasudhaa T N</a:t>
            </a:r>
            <a:endParaRPr sz="3000" b="0" dirty="0">
              <a:latin typeface="+mn-lt"/>
              <a:ea typeface="Century Gothic"/>
              <a:cs typeface="Century Gothic"/>
              <a:sym typeface="Century Gothic"/>
            </a:endParaRPr>
          </a:p>
        </p:txBody>
      </p:sp>
      <p:sp>
        <p:nvSpPr>
          <p:cNvPr id="107" name="Google Shape;107;p1"/>
          <p:cNvSpPr txBox="1">
            <a:spLocks noGrp="1"/>
          </p:cNvSpPr>
          <p:nvPr>
            <p:ph type="ctrTitle"/>
          </p:nvPr>
        </p:nvSpPr>
        <p:spPr>
          <a:xfrm>
            <a:off x="1013515" y="4249438"/>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dirty="0">
                <a:latin typeface="+mn-lt"/>
                <a:ea typeface="Century Gothic"/>
                <a:cs typeface="Century Gothic"/>
                <a:sym typeface="Century Gothic"/>
              </a:rPr>
              <a:t>12/9/2024</a:t>
            </a:r>
            <a:endParaRPr sz="1600" b="0" dirty="0">
              <a:latin typeface="+mn-lt"/>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DD556271-D334-CA33-D2E5-E68C8440A73D}"/>
            </a:ext>
          </a:extLst>
        </p:cNvPr>
        <p:cNvGrpSpPr/>
        <p:nvPr/>
      </p:nvGrpSpPr>
      <p:grpSpPr>
        <a:xfrm>
          <a:off x="0" y="0"/>
          <a:ext cx="0" cy="0"/>
          <a:chOff x="0" y="0"/>
          <a:chExt cx="0" cy="0"/>
        </a:xfrm>
      </p:grpSpPr>
      <p:sp>
        <p:nvSpPr>
          <p:cNvPr id="136" name="Google Shape;136;g10e9006cb6c_1_7">
            <a:extLst>
              <a:ext uri="{FF2B5EF4-FFF2-40B4-BE49-F238E27FC236}">
                <a16:creationId xmlns:a16="http://schemas.microsoft.com/office/drawing/2014/main" id="{ADE98D6D-0430-6614-E675-A97542016D0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EDA and Text Visualization</a:t>
            </a:r>
            <a:endParaRPr>
              <a:solidFill>
                <a:schemeClr val="lt2"/>
              </a:solidFill>
              <a:latin typeface="Century Gothic"/>
              <a:ea typeface="Century Gothic"/>
              <a:cs typeface="Century Gothic"/>
              <a:sym typeface="Century Gothic"/>
            </a:endParaRPr>
          </a:p>
        </p:txBody>
      </p:sp>
      <p:sp>
        <p:nvSpPr>
          <p:cNvPr id="137" name="Google Shape;137;g10e9006cb6c_1_7">
            <a:extLst>
              <a:ext uri="{FF2B5EF4-FFF2-40B4-BE49-F238E27FC236}">
                <a16:creationId xmlns:a16="http://schemas.microsoft.com/office/drawing/2014/main" id="{39DEF2CE-0FA5-CDC0-1F1E-DACE1293B5DE}"/>
              </a:ext>
            </a:extLst>
          </p:cNvPr>
          <p:cNvSpPr txBox="1">
            <a:spLocks noGrp="1"/>
          </p:cNvSpPr>
          <p:nvPr>
            <p:ph type="body" idx="1"/>
          </p:nvPr>
        </p:nvSpPr>
        <p:spPr>
          <a:xfrm>
            <a:off x="202550" y="289279"/>
            <a:ext cx="8629800" cy="3706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139700" lvl="0" indent="0" algn="l" rtl="0">
              <a:lnSpc>
                <a:spcPct val="115000"/>
              </a:lnSpc>
              <a:spcBef>
                <a:spcPts val="0"/>
              </a:spcBef>
              <a:spcAft>
                <a:spcPts val="0"/>
              </a:spcAft>
              <a:buClr>
                <a:schemeClr val="dk1"/>
              </a:buClr>
              <a:buSzPts val="1400"/>
              <a:buNone/>
            </a:pPr>
            <a:r>
              <a:rPr lang="en" sz="1400" i="1" dirty="0">
                <a:solidFill>
                  <a:schemeClr val="dk1"/>
                </a:solidFill>
                <a:latin typeface="Century Gothic"/>
                <a:ea typeface="Century Gothic"/>
                <a:cs typeface="Century Gothic"/>
                <a:sym typeface="Century Gothic"/>
              </a:rPr>
              <a:t>how is imbalance in the dataset handled?</a:t>
            </a:r>
          </a:p>
          <a:p>
            <a:pPr marL="457200" lvl="0" indent="-317500" algn="l" rtl="0">
              <a:lnSpc>
                <a:spcPct val="115000"/>
              </a:lnSpc>
              <a:spcBef>
                <a:spcPts val="0"/>
              </a:spcBef>
              <a:spcAft>
                <a:spcPts val="0"/>
              </a:spcAft>
              <a:buClr>
                <a:schemeClr val="dk1"/>
              </a:buClr>
              <a:buSzPts val="1400"/>
              <a:buFont typeface="Century Gothic"/>
              <a:buChar char="●"/>
            </a:pPr>
            <a:endParaRPr lang="en" sz="1400" dirty="0">
              <a:solidFill>
                <a:schemeClr val="dk1"/>
              </a:solidFill>
              <a:latin typeface="+mn-lt"/>
              <a:sym typeface="Century Gothic"/>
            </a:endParaRPr>
          </a:p>
          <a:p>
            <a:pPr>
              <a:buFont typeface="+mj-lt"/>
              <a:buAutoNum type="arabicPeriod"/>
            </a:pPr>
            <a:r>
              <a:rPr lang="en-US" sz="1400" b="1" dirty="0">
                <a:latin typeface="+mn-lt"/>
              </a:rPr>
              <a:t>Evaluation Metrics</a:t>
            </a:r>
            <a:r>
              <a:rPr lang="en-US" sz="1400" dirty="0">
                <a:latin typeface="+mn-lt"/>
              </a:rPr>
              <a:t>:</a:t>
            </a:r>
          </a:p>
          <a:p>
            <a:pPr marL="742950" lvl="1" indent="-285750">
              <a:buFont typeface="+mj-lt"/>
              <a:buAutoNum type="arabicPeriod"/>
            </a:pPr>
            <a:r>
              <a:rPr lang="en-US" sz="1400" dirty="0">
                <a:latin typeface="+mn-lt"/>
              </a:rPr>
              <a:t>Use of metrics like </a:t>
            </a:r>
            <a:r>
              <a:rPr lang="en-US" sz="1400" b="1" dirty="0">
                <a:latin typeface="+mn-lt"/>
              </a:rPr>
              <a:t>Precision</a:t>
            </a:r>
            <a:r>
              <a:rPr lang="en-US" sz="1400" dirty="0">
                <a:latin typeface="+mn-lt"/>
              </a:rPr>
              <a:t>, </a:t>
            </a:r>
            <a:r>
              <a:rPr lang="en-US" sz="1400" b="1" dirty="0">
                <a:latin typeface="+mn-lt"/>
              </a:rPr>
              <a:t>Recall</a:t>
            </a:r>
            <a:r>
              <a:rPr lang="en-US" sz="1400" dirty="0">
                <a:latin typeface="+mn-lt"/>
              </a:rPr>
              <a:t>, instead of accuracy to better capture the model's performance, especially for the minority class (spam).</a:t>
            </a:r>
          </a:p>
          <a:p>
            <a:pPr marL="742950" lvl="1" indent="-285750">
              <a:buFont typeface="+mj-lt"/>
              <a:buAutoNum type="arabicPeriod"/>
            </a:pPr>
            <a:r>
              <a:rPr lang="en-US" sz="1400" b="1" dirty="0">
                <a:latin typeface="+mn-lt"/>
              </a:rPr>
              <a:t>Confusion Matrix</a:t>
            </a:r>
            <a:r>
              <a:rPr lang="en-US" sz="1400" dirty="0">
                <a:latin typeface="+mn-lt"/>
              </a:rPr>
              <a:t> can also be analyzed to assess false positives and false negatives.</a:t>
            </a:r>
          </a:p>
          <a:p>
            <a:pPr marL="742950" lvl="1" indent="-285750">
              <a:buFont typeface="+mj-lt"/>
              <a:buAutoNum type="arabicPeriod"/>
            </a:pPr>
            <a:endParaRPr lang="en-US" sz="1400" dirty="0">
              <a:latin typeface="+mn-lt"/>
            </a:endParaRPr>
          </a:p>
          <a:p>
            <a:pPr>
              <a:buFont typeface="+mj-lt"/>
              <a:buAutoNum type="arabicPeriod"/>
            </a:pPr>
            <a:r>
              <a:rPr lang="en-US" sz="1400" b="1" dirty="0">
                <a:latin typeface="+mn-lt"/>
              </a:rPr>
              <a:t>Ensemble Methods</a:t>
            </a:r>
            <a:r>
              <a:rPr lang="en-US" sz="1400" dirty="0">
                <a:latin typeface="+mn-lt"/>
              </a:rPr>
              <a:t>:</a:t>
            </a:r>
          </a:p>
          <a:p>
            <a:pPr marL="742950" lvl="1" indent="-285750">
              <a:buFont typeface="+mj-lt"/>
              <a:buAutoNum type="arabicPeriod"/>
            </a:pPr>
            <a:r>
              <a:rPr lang="en-US" sz="1400" dirty="0">
                <a:latin typeface="+mn-lt"/>
              </a:rPr>
              <a:t>Using ensemble methods like </a:t>
            </a:r>
            <a:r>
              <a:rPr lang="en-US" sz="1400" b="1" dirty="0">
                <a:latin typeface="+mn-lt"/>
              </a:rPr>
              <a:t>Random Forest</a:t>
            </a:r>
            <a:r>
              <a:rPr lang="en-US" sz="1400" dirty="0">
                <a:latin typeface="+mn-lt"/>
              </a:rPr>
              <a:t> or </a:t>
            </a:r>
            <a:r>
              <a:rPr lang="en-US" sz="1400" b="1" dirty="0">
                <a:latin typeface="+mn-lt"/>
              </a:rPr>
              <a:t>Boosting</a:t>
            </a:r>
            <a:r>
              <a:rPr lang="en-US" sz="1400" dirty="0">
                <a:latin typeface="+mn-lt"/>
              </a:rPr>
              <a:t> can help improve the model's ability to handle class imbalance by combining predictions from multiple models, which can improve detection of minority class examples.</a:t>
            </a:r>
          </a:p>
          <a:p>
            <a:r>
              <a:rPr lang="en-US" sz="1400" dirty="0">
                <a:latin typeface="+mn-lt"/>
              </a:rPr>
              <a:t>By using these strategies, we can mitigate the effect of class imbalance and improve the model’s ability to identify "spam" messages accurately.</a:t>
            </a:r>
          </a:p>
          <a:p>
            <a:pPr marL="457200" lvl="0" indent="-317500" algn="l" rtl="0">
              <a:lnSpc>
                <a:spcPct val="115000"/>
              </a:lnSpc>
              <a:spcBef>
                <a:spcPts val="0"/>
              </a:spcBef>
              <a:spcAft>
                <a:spcPts val="0"/>
              </a:spcAft>
              <a:buClr>
                <a:schemeClr val="dk1"/>
              </a:buClr>
              <a:buSzPts val="1400"/>
              <a:buFont typeface="Century Gothic"/>
              <a:buChar char="●"/>
            </a:pPr>
            <a:endParaRPr dirty="0"/>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6361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E501B9E1-FC04-FA36-3F9A-97634BF4D418}"/>
            </a:ext>
          </a:extLst>
        </p:cNvPr>
        <p:cNvGrpSpPr/>
        <p:nvPr/>
      </p:nvGrpSpPr>
      <p:grpSpPr>
        <a:xfrm>
          <a:off x="0" y="0"/>
          <a:ext cx="0" cy="0"/>
          <a:chOff x="0" y="0"/>
          <a:chExt cx="0" cy="0"/>
        </a:xfrm>
      </p:grpSpPr>
      <p:sp>
        <p:nvSpPr>
          <p:cNvPr id="136" name="Google Shape;136;g10e9006cb6c_1_7">
            <a:extLst>
              <a:ext uri="{FF2B5EF4-FFF2-40B4-BE49-F238E27FC236}">
                <a16:creationId xmlns:a16="http://schemas.microsoft.com/office/drawing/2014/main" id="{96A7BEE5-7999-E5B4-2109-CB88AEFBAE9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EDA and Text Visualization</a:t>
            </a:r>
            <a:endParaRPr>
              <a:solidFill>
                <a:schemeClr val="lt2"/>
              </a:solidFill>
              <a:latin typeface="Century Gothic"/>
              <a:ea typeface="Century Gothic"/>
              <a:cs typeface="Century Gothic"/>
              <a:sym typeface="Century Gothic"/>
            </a:endParaRPr>
          </a:p>
        </p:txBody>
      </p:sp>
      <p:sp>
        <p:nvSpPr>
          <p:cNvPr id="137" name="Google Shape;137;g10e9006cb6c_1_7">
            <a:extLst>
              <a:ext uri="{FF2B5EF4-FFF2-40B4-BE49-F238E27FC236}">
                <a16:creationId xmlns:a16="http://schemas.microsoft.com/office/drawing/2014/main" id="{D41DF793-D60F-5FE1-6020-A67DFEEF99AB}"/>
              </a:ext>
            </a:extLst>
          </p:cNvPr>
          <p:cNvSpPr txBox="1">
            <a:spLocks noGrp="1"/>
          </p:cNvSpPr>
          <p:nvPr>
            <p:ph type="body" idx="1"/>
          </p:nvPr>
        </p:nvSpPr>
        <p:spPr>
          <a:xfrm>
            <a:off x="147950" y="211046"/>
            <a:ext cx="8629800" cy="3706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317500" algn="l" rtl="0">
              <a:lnSpc>
                <a:spcPct val="115000"/>
              </a:lnSpc>
              <a:spcBef>
                <a:spcPts val="0"/>
              </a:spcBef>
              <a:spcAft>
                <a:spcPts val="0"/>
              </a:spcAft>
              <a:buClr>
                <a:schemeClr val="dk1"/>
              </a:buClr>
              <a:buSzPts val="1400"/>
              <a:buFont typeface="Century Gothic"/>
              <a:buChar char="●"/>
            </a:pPr>
            <a:endParaRPr lang="en" sz="1400" dirty="0">
              <a:solidFill>
                <a:schemeClr val="dk1"/>
              </a:solidFill>
              <a:latin typeface="Century Gothic"/>
              <a:sym typeface="Century Gothic"/>
            </a:endParaRPr>
          </a:p>
          <a:p>
            <a:pPr marL="457200" lvl="0" indent="-317500" algn="l" rtl="0">
              <a:lnSpc>
                <a:spcPct val="115000"/>
              </a:lnSpc>
              <a:spcBef>
                <a:spcPts val="0"/>
              </a:spcBef>
              <a:spcAft>
                <a:spcPts val="0"/>
              </a:spcAft>
              <a:buClr>
                <a:schemeClr val="dk1"/>
              </a:buClr>
              <a:buSzPts val="1400"/>
              <a:buFont typeface="Century Gothic"/>
              <a:buChar char="●"/>
            </a:pPr>
            <a:r>
              <a:rPr lang="en-US" sz="1400" dirty="0">
                <a:solidFill>
                  <a:schemeClr val="dk1"/>
                </a:solidFill>
                <a:latin typeface="Century Gothic"/>
                <a:ea typeface="Century Gothic"/>
                <a:cs typeface="Century Gothic"/>
                <a:sym typeface="Century Gothic"/>
              </a:rPr>
              <a:t>Generate Word Cloud for Spam messages and Provide appropriate insights on word cloud and why is it important?</a:t>
            </a:r>
            <a:endParaRPr lang="en-US" dirty="0"/>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3FE58677-2691-5330-99C4-92E812F11D6E}"/>
              </a:ext>
            </a:extLst>
          </p:cNvPr>
          <p:cNvPicPr>
            <a:picLocks noChangeAspect="1"/>
          </p:cNvPicPr>
          <p:nvPr/>
        </p:nvPicPr>
        <p:blipFill>
          <a:blip r:embed="rId3"/>
          <a:stretch>
            <a:fillRect/>
          </a:stretch>
        </p:blipFill>
        <p:spPr>
          <a:xfrm>
            <a:off x="581187" y="1648049"/>
            <a:ext cx="6207071" cy="3206172"/>
          </a:xfrm>
          <a:prstGeom prst="rect">
            <a:avLst/>
          </a:prstGeom>
        </p:spPr>
      </p:pic>
    </p:spTree>
    <p:extLst>
      <p:ext uri="{BB962C8B-B14F-4D97-AF65-F5344CB8AC3E}">
        <p14:creationId xmlns:p14="http://schemas.microsoft.com/office/powerpoint/2010/main" val="370575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DD194335-5213-8001-7591-AB7B9F8D496D}"/>
            </a:ext>
          </a:extLst>
        </p:cNvPr>
        <p:cNvGrpSpPr/>
        <p:nvPr/>
      </p:nvGrpSpPr>
      <p:grpSpPr>
        <a:xfrm>
          <a:off x="0" y="0"/>
          <a:ext cx="0" cy="0"/>
          <a:chOff x="0" y="0"/>
          <a:chExt cx="0" cy="0"/>
        </a:xfrm>
      </p:grpSpPr>
      <p:sp>
        <p:nvSpPr>
          <p:cNvPr id="136" name="Google Shape;136;g10e9006cb6c_1_7">
            <a:extLst>
              <a:ext uri="{FF2B5EF4-FFF2-40B4-BE49-F238E27FC236}">
                <a16:creationId xmlns:a16="http://schemas.microsoft.com/office/drawing/2014/main" id="{E85388D0-FFB9-CEE7-51E9-52CA42122EC7}"/>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EDA and Text Visualization</a:t>
            </a:r>
            <a:endParaRPr>
              <a:solidFill>
                <a:schemeClr val="lt2"/>
              </a:solidFill>
              <a:latin typeface="Century Gothic"/>
              <a:ea typeface="Century Gothic"/>
              <a:cs typeface="Century Gothic"/>
              <a:sym typeface="Century Gothic"/>
            </a:endParaRPr>
          </a:p>
        </p:txBody>
      </p:sp>
      <p:sp>
        <p:nvSpPr>
          <p:cNvPr id="137" name="Google Shape;137;g10e9006cb6c_1_7">
            <a:extLst>
              <a:ext uri="{FF2B5EF4-FFF2-40B4-BE49-F238E27FC236}">
                <a16:creationId xmlns:a16="http://schemas.microsoft.com/office/drawing/2014/main" id="{48550ECF-D2DE-3B86-5630-6375746E08B7}"/>
              </a:ext>
            </a:extLst>
          </p:cNvPr>
          <p:cNvSpPr txBox="1">
            <a:spLocks noGrp="1"/>
          </p:cNvSpPr>
          <p:nvPr>
            <p:ph type="body" idx="1"/>
          </p:nvPr>
        </p:nvSpPr>
        <p:spPr>
          <a:xfrm>
            <a:off x="147950" y="211045"/>
            <a:ext cx="8629800" cy="4515937"/>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r>
              <a:rPr lang="en-US" sz="1600" b="1" dirty="0">
                <a:latin typeface="+mn-lt"/>
              </a:rPr>
              <a:t>Insights from the Word Cloud:</a:t>
            </a:r>
          </a:p>
          <a:p>
            <a:endParaRPr lang="en-US" sz="1600" b="1" dirty="0">
              <a:latin typeface="+mn-lt"/>
            </a:endParaRPr>
          </a:p>
          <a:p>
            <a:pPr>
              <a:buFont typeface="+mj-lt"/>
              <a:buAutoNum type="arabicPeriod"/>
            </a:pPr>
            <a:r>
              <a:rPr lang="en-US" sz="1600" b="1" dirty="0">
                <a:latin typeface="+mn-lt"/>
              </a:rPr>
              <a:t>"FREE" and "WIN"</a:t>
            </a:r>
            <a:r>
              <a:rPr lang="en-US" sz="1600" dirty="0">
                <a:latin typeface="+mn-lt"/>
              </a:rPr>
              <a:t>: Spammers often use enticing words like "FREE" and "WIN" to capture attention and lure recipients.</a:t>
            </a:r>
          </a:p>
          <a:p>
            <a:pPr>
              <a:buFont typeface="+mj-lt"/>
              <a:buAutoNum type="arabicPeriod"/>
            </a:pPr>
            <a:r>
              <a:rPr lang="en-US" sz="1600" b="1" dirty="0">
                <a:latin typeface="+mn-lt"/>
              </a:rPr>
              <a:t>Urgency Triggers</a:t>
            </a:r>
            <a:r>
              <a:rPr lang="en-US" sz="1600" dirty="0">
                <a:latin typeface="+mn-lt"/>
              </a:rPr>
              <a:t>: Words like "NOW" and "URGENT" create a sense of immediacy, encouraging impulsive actions.</a:t>
            </a:r>
          </a:p>
          <a:p>
            <a:pPr>
              <a:buFont typeface="+mj-lt"/>
              <a:buAutoNum type="arabicPeriod"/>
            </a:pPr>
            <a:r>
              <a:rPr lang="en-US" sz="1600" b="1" dirty="0">
                <a:latin typeface="+mn-lt"/>
              </a:rPr>
              <a:t>Action-Oriented Terms</a:t>
            </a:r>
            <a:r>
              <a:rPr lang="en-US" sz="1600" dirty="0">
                <a:latin typeface="+mn-lt"/>
              </a:rPr>
              <a:t>: Frequent use of "CALL," "REPLY," and "TEXT" suggests spam messages often require direct engagement.</a:t>
            </a:r>
          </a:p>
          <a:p>
            <a:pPr>
              <a:buFont typeface="+mj-lt"/>
              <a:buAutoNum type="arabicPeriod"/>
            </a:pPr>
            <a:r>
              <a:rPr lang="en-US" sz="1600" b="1" dirty="0">
                <a:latin typeface="+mn-lt"/>
              </a:rPr>
              <a:t>Financial Incentives</a:t>
            </a:r>
            <a:r>
              <a:rPr lang="en-US" sz="1600" dirty="0">
                <a:latin typeface="+mn-lt"/>
              </a:rPr>
              <a:t>: Words like "PRIZE," "CASH," and "CLAIM" indicate a focus on false reward schemes.</a:t>
            </a:r>
          </a:p>
          <a:p>
            <a:pPr>
              <a:buFont typeface="+mj-lt"/>
              <a:buAutoNum type="arabicPeriod"/>
            </a:pPr>
            <a:r>
              <a:rPr lang="en-US" sz="1600" b="1" dirty="0">
                <a:latin typeface="+mn-lt"/>
              </a:rPr>
              <a:t>Medium-Specific Terms</a:t>
            </a:r>
            <a:r>
              <a:rPr lang="en-US" sz="1600" dirty="0">
                <a:latin typeface="+mn-lt"/>
              </a:rPr>
              <a:t>: Words such as "MOBILE" and "SMS" highlight the spam's focus on text communication.</a:t>
            </a: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44590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4F317530-145B-AF5C-F8DE-8C3ADD1B3FDC}"/>
            </a:ext>
          </a:extLst>
        </p:cNvPr>
        <p:cNvGrpSpPr/>
        <p:nvPr/>
      </p:nvGrpSpPr>
      <p:grpSpPr>
        <a:xfrm>
          <a:off x="0" y="0"/>
          <a:ext cx="0" cy="0"/>
          <a:chOff x="0" y="0"/>
          <a:chExt cx="0" cy="0"/>
        </a:xfrm>
      </p:grpSpPr>
      <p:sp>
        <p:nvSpPr>
          <p:cNvPr id="136" name="Google Shape;136;g10e9006cb6c_1_7">
            <a:extLst>
              <a:ext uri="{FF2B5EF4-FFF2-40B4-BE49-F238E27FC236}">
                <a16:creationId xmlns:a16="http://schemas.microsoft.com/office/drawing/2014/main" id="{96DAF0AE-B063-1B2D-B692-660DCCDBBC3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EDA and Text Visualization</a:t>
            </a:r>
            <a:endParaRPr>
              <a:solidFill>
                <a:schemeClr val="lt2"/>
              </a:solidFill>
              <a:latin typeface="Century Gothic"/>
              <a:ea typeface="Century Gothic"/>
              <a:cs typeface="Century Gothic"/>
              <a:sym typeface="Century Gothic"/>
            </a:endParaRPr>
          </a:p>
        </p:txBody>
      </p:sp>
      <p:sp>
        <p:nvSpPr>
          <p:cNvPr id="137" name="Google Shape;137;g10e9006cb6c_1_7">
            <a:extLst>
              <a:ext uri="{FF2B5EF4-FFF2-40B4-BE49-F238E27FC236}">
                <a16:creationId xmlns:a16="http://schemas.microsoft.com/office/drawing/2014/main" id="{7FFE901B-C01E-2B10-69EA-B6AB329EDAB8}"/>
              </a:ext>
            </a:extLst>
          </p:cNvPr>
          <p:cNvSpPr txBox="1">
            <a:spLocks noGrp="1"/>
          </p:cNvSpPr>
          <p:nvPr>
            <p:ph type="body" idx="1"/>
          </p:nvPr>
        </p:nvSpPr>
        <p:spPr>
          <a:xfrm>
            <a:off x="147950" y="211045"/>
            <a:ext cx="8629800" cy="4643175"/>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317500" algn="l" rtl="0">
              <a:lnSpc>
                <a:spcPct val="115000"/>
              </a:lnSpc>
              <a:spcBef>
                <a:spcPts val="0"/>
              </a:spcBef>
              <a:spcAft>
                <a:spcPts val="0"/>
              </a:spcAft>
              <a:buClr>
                <a:schemeClr val="dk1"/>
              </a:buClr>
              <a:buSzPts val="1400"/>
              <a:buFont typeface="Century Gothic"/>
              <a:buChar char="●"/>
            </a:pPr>
            <a:endParaRPr lang="en" sz="1400" dirty="0">
              <a:solidFill>
                <a:schemeClr val="dk1"/>
              </a:solidFill>
              <a:latin typeface="+mn-lt"/>
              <a:sym typeface="Century Gothic"/>
            </a:endParaRPr>
          </a:p>
          <a:p>
            <a:pPr>
              <a:buFont typeface="+mj-lt"/>
              <a:buAutoNum type="arabicPeriod"/>
            </a:pPr>
            <a:r>
              <a:rPr lang="en-US" sz="1400" b="1" dirty="0">
                <a:latin typeface="+mn-lt"/>
              </a:rPr>
              <a:t>Opt-Out Instructions</a:t>
            </a:r>
            <a:r>
              <a:rPr lang="en-US" sz="1400" dirty="0">
                <a:latin typeface="+mn-lt"/>
              </a:rPr>
              <a:t>: Terms like "STOP" appear to feign compliance with opt-out regulations, sometimes used deceptively.</a:t>
            </a:r>
          </a:p>
          <a:p>
            <a:pPr>
              <a:buFont typeface="+mj-lt"/>
              <a:buAutoNum type="arabicPeriod"/>
            </a:pPr>
            <a:r>
              <a:rPr lang="en-US" sz="1400" b="1" dirty="0">
                <a:latin typeface="+mn-lt"/>
              </a:rPr>
              <a:t>Monetary References</a:t>
            </a:r>
            <a:r>
              <a:rPr lang="en-US" sz="1400" dirty="0">
                <a:latin typeface="+mn-lt"/>
              </a:rPr>
              <a:t>: Inclusion of amounts like "150p" and "redeem" hints at low-value financial scams.</a:t>
            </a:r>
          </a:p>
          <a:p>
            <a:pPr>
              <a:buFont typeface="+mj-lt"/>
              <a:buAutoNum type="arabicPeriod"/>
            </a:pPr>
            <a:r>
              <a:rPr lang="en-US" sz="1400" b="1" dirty="0">
                <a:latin typeface="+mn-lt"/>
              </a:rPr>
              <a:t>Keywords for Targeting</a:t>
            </a:r>
            <a:r>
              <a:rPr lang="en-US" sz="1400" dirty="0">
                <a:latin typeface="+mn-lt"/>
              </a:rPr>
              <a:t>: Frequent use of brand names or specific services may indicate spammers target known companies.</a:t>
            </a:r>
          </a:p>
          <a:p>
            <a:pPr>
              <a:buFont typeface="+mj-lt"/>
              <a:buAutoNum type="arabicPeriod"/>
            </a:pPr>
            <a:r>
              <a:rPr lang="en-US" sz="1400" b="1" dirty="0">
                <a:latin typeface="+mn-lt"/>
              </a:rPr>
              <a:t>Psychological Manipulation</a:t>
            </a:r>
            <a:r>
              <a:rPr lang="en-US" sz="1400" dirty="0">
                <a:latin typeface="+mn-lt"/>
              </a:rPr>
              <a:t>: Spammers exploit emotions like excitement and urgency to compel actions.</a:t>
            </a:r>
          </a:p>
          <a:p>
            <a:pPr>
              <a:buFont typeface="+mj-lt"/>
              <a:buAutoNum type="arabicPeriod"/>
            </a:pPr>
            <a:r>
              <a:rPr lang="en-US" sz="1400" b="1" dirty="0">
                <a:latin typeface="+mn-lt"/>
              </a:rPr>
              <a:t>Instructions for Engagement</a:t>
            </a:r>
            <a:r>
              <a:rPr lang="en-US" sz="1400" dirty="0">
                <a:latin typeface="+mn-lt"/>
              </a:rPr>
              <a:t>: Spammers include actionable steps to prompt recipient responses.</a:t>
            </a:r>
          </a:p>
          <a:p>
            <a:pPr>
              <a:buFont typeface="+mj-lt"/>
              <a:buAutoNum type="arabicPeriod"/>
            </a:pPr>
            <a:endParaRPr lang="en-US" sz="1400" dirty="0">
              <a:latin typeface="+mn-lt"/>
            </a:endParaRPr>
          </a:p>
          <a:p>
            <a:pPr marL="133350" indent="0">
              <a:buNone/>
            </a:pPr>
            <a:r>
              <a:rPr lang="en-US" sz="1400" b="1" dirty="0">
                <a:latin typeface="+mn-lt"/>
              </a:rPr>
              <a:t>Importance:</a:t>
            </a:r>
          </a:p>
          <a:p>
            <a:r>
              <a:rPr lang="en-US" sz="1400" dirty="0">
                <a:latin typeface="+mn-lt"/>
              </a:rPr>
              <a:t>This analysis is crucial for identifying spam patterns and improving automated detection systems, such as spam filters, to protect users from phishing, fraud, and malicious campaigns.</a:t>
            </a:r>
          </a:p>
          <a:p>
            <a:pPr marL="457200" lvl="0" indent="-228600" algn="l" rtl="0">
              <a:lnSpc>
                <a:spcPct val="115000"/>
              </a:lnSpc>
              <a:spcBef>
                <a:spcPts val="0"/>
              </a:spcBef>
              <a:spcAft>
                <a:spcPts val="0"/>
              </a:spcAft>
              <a:buClr>
                <a:schemeClr val="dk1"/>
              </a:buClr>
              <a:buSzPts val="1400"/>
              <a:buFont typeface="Century Gothic"/>
              <a:buNone/>
            </a:pPr>
            <a:endParaRPr lang="en-US" sz="12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36029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Text Analysis - how is it important?</a:t>
            </a:r>
            <a:endParaRPr>
              <a:solidFill>
                <a:schemeClr val="lt2"/>
              </a:solidFill>
              <a:latin typeface="Century Gothic"/>
              <a:ea typeface="Century Gothic"/>
              <a:cs typeface="Century Gothic"/>
              <a:sym typeface="Century Gothic"/>
            </a:endParaRPr>
          </a:p>
        </p:txBody>
      </p:sp>
      <p:sp>
        <p:nvSpPr>
          <p:cNvPr id="143" name="Google Shape;143;p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Century Gothic"/>
              <a:buChar char="●"/>
            </a:pPr>
            <a:r>
              <a:rPr lang="en" sz="1400" i="1" dirty="0">
                <a:solidFill>
                  <a:schemeClr val="dk1"/>
                </a:solidFill>
                <a:latin typeface="Century Gothic"/>
                <a:ea typeface="Century Gothic"/>
                <a:cs typeface="Century Gothic"/>
                <a:sym typeface="Century Gothic"/>
              </a:rPr>
              <a:t>Provide appropriate details on which technique is used to find the sentiment scores</a:t>
            </a:r>
          </a:p>
          <a:p>
            <a:pPr algn="just"/>
            <a:endParaRPr lang="en-US" sz="1600" dirty="0"/>
          </a:p>
          <a:p>
            <a:pPr algn="just"/>
            <a:r>
              <a:rPr lang="en-US" sz="1600" dirty="0">
                <a:latin typeface="+mn-lt"/>
              </a:rPr>
              <a:t>The sentiment analysis of spam and ham messages typically shows that </a:t>
            </a:r>
            <a:r>
              <a:rPr lang="en-US" sz="1600" b="1" dirty="0">
                <a:latin typeface="+mn-lt"/>
              </a:rPr>
              <a:t>spam</a:t>
            </a:r>
            <a:r>
              <a:rPr lang="en-US" sz="1600" dirty="0">
                <a:latin typeface="+mn-lt"/>
              </a:rPr>
              <a:t> texts tend to have negative or mixed sentiment due to their manipulative nature, while </a:t>
            </a:r>
            <a:r>
              <a:rPr lang="en-US" sz="1600" b="1" dirty="0">
                <a:latin typeface="+mn-lt"/>
              </a:rPr>
              <a:t>ham</a:t>
            </a:r>
            <a:r>
              <a:rPr lang="en-US" sz="1600" dirty="0">
                <a:latin typeface="+mn-lt"/>
              </a:rPr>
              <a:t> texts are generally neutral or positive. </a:t>
            </a:r>
          </a:p>
          <a:p>
            <a:pPr algn="just"/>
            <a:endParaRPr lang="en-US" sz="1600" dirty="0">
              <a:latin typeface="+mn-lt"/>
            </a:endParaRPr>
          </a:p>
          <a:p>
            <a:pPr algn="just"/>
            <a:r>
              <a:rPr lang="en-US" sz="1600" dirty="0">
                <a:latin typeface="+mn-lt"/>
              </a:rPr>
              <a:t>Techniques like </a:t>
            </a:r>
            <a:r>
              <a:rPr lang="en-US" sz="1600" b="1" dirty="0" err="1">
                <a:latin typeface="+mn-lt"/>
              </a:rPr>
              <a:t>sentlwordnet</a:t>
            </a:r>
            <a:r>
              <a:rPr lang="en-US" sz="1600" b="1" dirty="0">
                <a:latin typeface="+mn-lt"/>
              </a:rPr>
              <a:t> </a:t>
            </a:r>
            <a:r>
              <a:rPr lang="en-US" sz="1600" dirty="0">
                <a:latin typeface="+mn-lt"/>
              </a:rPr>
              <a:t>are commonly used to calculate sentiment scores. It assigns three sentiment scores—</a:t>
            </a:r>
            <a:r>
              <a:rPr lang="en-US" sz="1600" b="1" dirty="0">
                <a:latin typeface="+mn-lt"/>
              </a:rPr>
              <a:t>positive</a:t>
            </a:r>
            <a:r>
              <a:rPr lang="en-US" sz="1600" dirty="0">
                <a:latin typeface="+mn-lt"/>
              </a:rPr>
              <a:t>, </a:t>
            </a:r>
            <a:r>
              <a:rPr lang="en-US" sz="1600" b="1" dirty="0">
                <a:latin typeface="+mn-lt"/>
              </a:rPr>
              <a:t>negative</a:t>
            </a:r>
            <a:r>
              <a:rPr lang="en-US" sz="1600" dirty="0">
                <a:latin typeface="+mn-lt"/>
              </a:rPr>
              <a:t>, and </a:t>
            </a:r>
            <a:r>
              <a:rPr lang="en-US" sz="1600" b="1" dirty="0">
                <a:latin typeface="+mn-lt"/>
              </a:rPr>
              <a:t>objective</a:t>
            </a:r>
            <a:r>
              <a:rPr lang="en-US" sz="1600" dirty="0">
                <a:latin typeface="+mn-lt"/>
              </a:rPr>
              <a:t>—to </a:t>
            </a:r>
            <a:r>
              <a:rPr lang="en-US" sz="1600" dirty="0" err="1">
                <a:latin typeface="+mn-lt"/>
              </a:rPr>
              <a:t>synsets</a:t>
            </a:r>
            <a:r>
              <a:rPr lang="en-US" sz="1600" dirty="0">
                <a:latin typeface="+mn-lt"/>
              </a:rPr>
              <a:t> in WordNet. This makes it a powerful tool for analyzing the sentiment of words, phrases, or text documents.</a:t>
            </a:r>
            <a:endParaRPr sz="1400" dirty="0">
              <a:solidFill>
                <a:schemeClr val="dk1"/>
              </a:solidFill>
              <a:latin typeface="+mn-lt"/>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5E4CB24E-4526-24B6-5F4B-A48583C4BA8B}"/>
            </a:ext>
          </a:extLst>
        </p:cNvPr>
        <p:cNvGrpSpPr/>
        <p:nvPr/>
      </p:nvGrpSpPr>
      <p:grpSpPr>
        <a:xfrm>
          <a:off x="0" y="0"/>
          <a:ext cx="0" cy="0"/>
          <a:chOff x="0" y="0"/>
          <a:chExt cx="0" cy="0"/>
        </a:xfrm>
      </p:grpSpPr>
      <p:sp>
        <p:nvSpPr>
          <p:cNvPr id="142" name="Google Shape;142;p5">
            <a:extLst>
              <a:ext uri="{FF2B5EF4-FFF2-40B4-BE49-F238E27FC236}">
                <a16:creationId xmlns:a16="http://schemas.microsoft.com/office/drawing/2014/main" id="{19DCCD46-667F-9E79-F01E-D63DC3A74A4A}"/>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Text Analysis - how is it important?</a:t>
            </a:r>
            <a:endParaRPr>
              <a:solidFill>
                <a:schemeClr val="lt2"/>
              </a:solidFill>
              <a:latin typeface="Century Gothic"/>
              <a:ea typeface="Century Gothic"/>
              <a:cs typeface="Century Gothic"/>
              <a:sym typeface="Century Gothic"/>
            </a:endParaRPr>
          </a:p>
        </p:txBody>
      </p:sp>
      <p:sp>
        <p:nvSpPr>
          <p:cNvPr id="143" name="Google Shape;143;p5">
            <a:extLst>
              <a:ext uri="{FF2B5EF4-FFF2-40B4-BE49-F238E27FC236}">
                <a16:creationId xmlns:a16="http://schemas.microsoft.com/office/drawing/2014/main" id="{1081391C-6ED3-3340-F7CC-455DBC75E38F}"/>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Century Gothic"/>
              <a:buChar char="●"/>
            </a:pPr>
            <a:r>
              <a:rPr lang="en" sz="1400" i="1" dirty="0">
                <a:solidFill>
                  <a:schemeClr val="dk1"/>
                </a:solidFill>
                <a:latin typeface="Century Gothic"/>
                <a:ea typeface="Century Gothic"/>
                <a:cs typeface="Century Gothic"/>
                <a:sym typeface="Century Gothic"/>
              </a:rPr>
              <a:t>Provide appropriate details on which technique is used to find the sentiment scores</a:t>
            </a:r>
          </a:p>
          <a:p>
            <a:pPr algn="just"/>
            <a:endParaRPr lang="en-US" sz="1600" dirty="0"/>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F98F1014-B53D-C58F-DD74-4A13A08ED329}"/>
              </a:ext>
            </a:extLst>
          </p:cNvPr>
          <p:cNvPicPr>
            <a:picLocks noChangeAspect="1"/>
          </p:cNvPicPr>
          <p:nvPr/>
        </p:nvPicPr>
        <p:blipFill>
          <a:blip r:embed="rId3"/>
          <a:stretch>
            <a:fillRect/>
          </a:stretch>
        </p:blipFill>
        <p:spPr>
          <a:xfrm>
            <a:off x="658676" y="1364005"/>
            <a:ext cx="7059479" cy="3490216"/>
          </a:xfrm>
          <a:prstGeom prst="rect">
            <a:avLst/>
          </a:prstGeom>
        </p:spPr>
      </p:pic>
    </p:spTree>
    <p:extLst>
      <p:ext uri="{BB962C8B-B14F-4D97-AF65-F5344CB8AC3E}">
        <p14:creationId xmlns:p14="http://schemas.microsoft.com/office/powerpoint/2010/main" val="380731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178E63B6-A1B2-395D-773C-DD096F64386B}"/>
            </a:ext>
          </a:extLst>
        </p:cNvPr>
        <p:cNvGrpSpPr/>
        <p:nvPr/>
      </p:nvGrpSpPr>
      <p:grpSpPr>
        <a:xfrm>
          <a:off x="0" y="0"/>
          <a:ext cx="0" cy="0"/>
          <a:chOff x="0" y="0"/>
          <a:chExt cx="0" cy="0"/>
        </a:xfrm>
      </p:grpSpPr>
      <p:sp>
        <p:nvSpPr>
          <p:cNvPr id="142" name="Google Shape;142;p5">
            <a:extLst>
              <a:ext uri="{FF2B5EF4-FFF2-40B4-BE49-F238E27FC236}">
                <a16:creationId xmlns:a16="http://schemas.microsoft.com/office/drawing/2014/main" id="{3C35D541-0027-B8BC-2B2A-7000BD5AB4D5}"/>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Text Analysis - how is it important?</a:t>
            </a:r>
            <a:endParaRPr>
              <a:solidFill>
                <a:schemeClr val="lt2"/>
              </a:solidFill>
              <a:latin typeface="Century Gothic"/>
              <a:ea typeface="Century Gothic"/>
              <a:cs typeface="Century Gothic"/>
              <a:sym typeface="Century Gothic"/>
            </a:endParaRPr>
          </a:p>
        </p:txBody>
      </p:sp>
      <p:sp>
        <p:nvSpPr>
          <p:cNvPr id="143" name="Google Shape;143;p5">
            <a:extLst>
              <a:ext uri="{FF2B5EF4-FFF2-40B4-BE49-F238E27FC236}">
                <a16:creationId xmlns:a16="http://schemas.microsoft.com/office/drawing/2014/main" id="{E7104935-ABEC-1CCA-B57E-DCDC9CF8E0D6}"/>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algn="just"/>
            <a:r>
              <a:rPr lang="en-US" sz="1600" b="1" dirty="0">
                <a:latin typeface="+mn-lt"/>
              </a:rPr>
              <a:t>TF-IDF</a:t>
            </a:r>
            <a:r>
              <a:rPr lang="en-US" sz="1600" dirty="0">
                <a:latin typeface="+mn-lt"/>
              </a:rPr>
              <a:t> is a technique used to evaluate the importance of words in a document relative to the entire corpus. It assigns higher weights to terms that are frequent in a document but rare across all documents. </a:t>
            </a:r>
          </a:p>
          <a:p>
            <a:pPr algn="just"/>
            <a:endParaRPr lang="en-US" sz="1600" dirty="0">
              <a:latin typeface="+mn-lt"/>
            </a:endParaRPr>
          </a:p>
          <a:p>
            <a:pPr algn="just"/>
            <a:r>
              <a:rPr lang="en-US" sz="1600" dirty="0">
                <a:latin typeface="+mn-lt"/>
              </a:rPr>
              <a:t>In spam messages, words like "free," "offer," and "urgent" tend to have higher TF-IDF scores, helping to distinguish spam from ham.</a:t>
            </a:r>
          </a:p>
          <a:p>
            <a:pPr algn="just"/>
            <a:endParaRPr lang="en-US" sz="1600" dirty="0">
              <a:latin typeface="+mn-lt"/>
            </a:endParaRPr>
          </a:p>
          <a:p>
            <a:pPr algn="just"/>
            <a:r>
              <a:rPr lang="en-US" sz="1600" dirty="0">
                <a:latin typeface="+mn-lt"/>
              </a:rPr>
              <a:t>Using TF-IDF allows us to highlight key features that are unique to spam, aiding in the classification task and improving model accuracy. It helps filter out common terms, focusing on the most important words for classification.</a:t>
            </a: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461365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Model Performance Summary – Decision Tree</a:t>
            </a:r>
            <a:endParaRPr>
              <a:solidFill>
                <a:schemeClr val="lt2"/>
              </a:solidFill>
              <a:latin typeface="Century Gothic"/>
              <a:ea typeface="Century Gothic"/>
              <a:cs typeface="Century Gothic"/>
              <a:sym typeface="Century Gothic"/>
            </a:endParaRPr>
          </a:p>
        </p:txBody>
      </p:sp>
      <p:sp>
        <p:nvSpPr>
          <p:cNvPr id="149" name="Google Shape;149;p6"/>
          <p:cNvSpPr txBox="1">
            <a:spLocks noGrp="1"/>
          </p:cNvSpPr>
          <p:nvPr>
            <p:ph type="body" idx="1"/>
          </p:nvPr>
        </p:nvSpPr>
        <p:spPr>
          <a:xfrm>
            <a:off x="202550" y="1013439"/>
            <a:ext cx="8629800" cy="3706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lang="en-US"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0" lvl="0" indent="0" algn="l" rtl="0">
              <a:lnSpc>
                <a:spcPct val="115000"/>
              </a:lnSpc>
              <a:spcBef>
                <a:spcPts val="1000"/>
              </a:spcBef>
              <a:spcAft>
                <a:spcPts val="1000"/>
              </a:spcAft>
              <a:buSzPts val="1500"/>
              <a:buNone/>
            </a:pPr>
            <a:endParaRPr sz="1400" dirty="0">
              <a:solidFill>
                <a:schemeClr val="dk1"/>
              </a:solidFill>
              <a:latin typeface="Century Gothic"/>
              <a:ea typeface="Century Gothic"/>
              <a:cs typeface="Century Gothic"/>
              <a:sym typeface="Century Gothic"/>
            </a:endParaRPr>
          </a:p>
        </p:txBody>
      </p:sp>
      <p:graphicFrame>
        <p:nvGraphicFramePr>
          <p:cNvPr id="5" name="Table 4">
            <a:extLst>
              <a:ext uri="{FF2B5EF4-FFF2-40B4-BE49-F238E27FC236}">
                <a16:creationId xmlns:a16="http://schemas.microsoft.com/office/drawing/2014/main" id="{D929CCAE-EE84-590C-8F9D-BDA35566576A}"/>
              </a:ext>
            </a:extLst>
          </p:cNvPr>
          <p:cNvGraphicFramePr>
            <a:graphicFrameLocks noGrp="1"/>
          </p:cNvGraphicFramePr>
          <p:nvPr>
            <p:extLst>
              <p:ext uri="{D42A27DB-BD31-4B8C-83A1-F6EECF244321}">
                <p14:modId xmlns:p14="http://schemas.microsoft.com/office/powerpoint/2010/main" val="2838739812"/>
              </p:ext>
            </p:extLst>
          </p:nvPr>
        </p:nvGraphicFramePr>
        <p:xfrm>
          <a:off x="310650" y="2053707"/>
          <a:ext cx="6206388" cy="1219200"/>
        </p:xfrm>
        <a:graphic>
          <a:graphicData uri="http://schemas.openxmlformats.org/drawingml/2006/table">
            <a:tbl>
              <a:tblPr/>
              <a:tblGrid>
                <a:gridCol w="3103194">
                  <a:extLst>
                    <a:ext uri="{9D8B030D-6E8A-4147-A177-3AD203B41FA5}">
                      <a16:colId xmlns:a16="http://schemas.microsoft.com/office/drawing/2014/main" val="2607215629"/>
                    </a:ext>
                  </a:extLst>
                </a:gridCol>
                <a:gridCol w="3103194">
                  <a:extLst>
                    <a:ext uri="{9D8B030D-6E8A-4147-A177-3AD203B41FA5}">
                      <a16:colId xmlns:a16="http://schemas.microsoft.com/office/drawing/2014/main" val="2305615140"/>
                    </a:ext>
                  </a:extLst>
                </a:gridCol>
              </a:tblGrid>
              <a:tr h="0">
                <a:tc>
                  <a:txBody>
                    <a:bodyPr/>
                    <a:lstStyle/>
                    <a:p>
                      <a:r>
                        <a:rPr lang="en-US" b="1"/>
                        <a:t>Metric</a:t>
                      </a:r>
                      <a:endParaRPr lang="en-US"/>
                    </a:p>
                  </a:txBody>
                  <a:tcPr anchor="ctr">
                    <a:lnL>
                      <a:noFill/>
                    </a:lnL>
                    <a:lnR>
                      <a:noFill/>
                    </a:lnR>
                    <a:lnT>
                      <a:noFill/>
                    </a:lnT>
                    <a:lnB>
                      <a:noFill/>
                    </a:lnB>
                    <a:noFill/>
                  </a:tcPr>
                </a:tc>
                <a:tc>
                  <a:txBody>
                    <a:bodyPr/>
                    <a:lstStyle/>
                    <a:p>
                      <a:r>
                        <a:rPr lang="en-US" b="1"/>
                        <a:t>Value</a:t>
                      </a:r>
                      <a:endParaRPr lang="en-US"/>
                    </a:p>
                  </a:txBody>
                  <a:tcPr anchor="ctr">
                    <a:lnL>
                      <a:noFill/>
                    </a:lnL>
                    <a:lnR>
                      <a:noFill/>
                    </a:lnR>
                    <a:lnT>
                      <a:noFill/>
                    </a:lnT>
                    <a:lnB>
                      <a:noFill/>
                    </a:lnB>
                    <a:noFill/>
                  </a:tcPr>
                </a:tc>
                <a:extLst>
                  <a:ext uri="{0D108BD9-81ED-4DB2-BD59-A6C34878D82A}">
                    <a16:rowId xmlns:a16="http://schemas.microsoft.com/office/drawing/2014/main" val="3852153119"/>
                  </a:ext>
                </a:extLst>
              </a:tr>
              <a:tr h="0">
                <a:tc>
                  <a:txBody>
                    <a:bodyPr/>
                    <a:lstStyle/>
                    <a:p>
                      <a:r>
                        <a:rPr lang="en-US" b="1"/>
                        <a:t>Accuracy</a:t>
                      </a:r>
                      <a:endParaRPr lang="en-US"/>
                    </a:p>
                  </a:txBody>
                  <a:tcPr anchor="ctr">
                    <a:lnL>
                      <a:noFill/>
                    </a:lnL>
                    <a:lnR>
                      <a:noFill/>
                    </a:lnR>
                    <a:lnT>
                      <a:noFill/>
                    </a:lnT>
                    <a:lnB>
                      <a:noFill/>
                    </a:lnB>
                    <a:noFill/>
                  </a:tcPr>
                </a:tc>
                <a:tc>
                  <a:txBody>
                    <a:bodyPr/>
                    <a:lstStyle/>
                    <a:p>
                      <a:r>
                        <a:rPr lang="en-US" dirty="0"/>
                        <a:t>94.39%</a:t>
                      </a:r>
                    </a:p>
                  </a:txBody>
                  <a:tcPr anchor="ctr">
                    <a:lnL>
                      <a:noFill/>
                    </a:lnL>
                    <a:lnR>
                      <a:noFill/>
                    </a:lnR>
                    <a:lnT>
                      <a:noFill/>
                    </a:lnT>
                    <a:lnB>
                      <a:noFill/>
                    </a:lnB>
                    <a:noFill/>
                  </a:tcPr>
                </a:tc>
                <a:extLst>
                  <a:ext uri="{0D108BD9-81ED-4DB2-BD59-A6C34878D82A}">
                    <a16:rowId xmlns:a16="http://schemas.microsoft.com/office/drawing/2014/main" val="684908172"/>
                  </a:ext>
                </a:extLst>
              </a:tr>
              <a:tr h="0">
                <a:tc>
                  <a:txBody>
                    <a:bodyPr/>
                    <a:lstStyle/>
                    <a:p>
                      <a:r>
                        <a:rPr lang="en-US" b="1" dirty="0"/>
                        <a:t>Weighted Mean Recall</a:t>
                      </a:r>
                      <a:endParaRPr lang="en-US" dirty="0"/>
                    </a:p>
                  </a:txBody>
                  <a:tcPr anchor="ctr">
                    <a:lnL>
                      <a:noFill/>
                    </a:lnL>
                    <a:lnR>
                      <a:noFill/>
                    </a:lnR>
                    <a:lnT>
                      <a:noFill/>
                    </a:lnT>
                    <a:lnB>
                      <a:noFill/>
                    </a:lnB>
                    <a:noFill/>
                  </a:tcPr>
                </a:tc>
                <a:tc>
                  <a:txBody>
                    <a:bodyPr/>
                    <a:lstStyle/>
                    <a:p>
                      <a:r>
                        <a:rPr lang="en-US" dirty="0"/>
                        <a:t>84.47%</a:t>
                      </a:r>
                    </a:p>
                  </a:txBody>
                  <a:tcPr anchor="ctr">
                    <a:lnL>
                      <a:noFill/>
                    </a:lnL>
                    <a:lnR>
                      <a:noFill/>
                    </a:lnR>
                    <a:lnT>
                      <a:noFill/>
                    </a:lnT>
                    <a:lnB>
                      <a:noFill/>
                    </a:lnB>
                    <a:noFill/>
                  </a:tcPr>
                </a:tc>
                <a:extLst>
                  <a:ext uri="{0D108BD9-81ED-4DB2-BD59-A6C34878D82A}">
                    <a16:rowId xmlns:a16="http://schemas.microsoft.com/office/drawing/2014/main" val="1196395752"/>
                  </a:ext>
                </a:extLst>
              </a:tr>
              <a:tr h="0">
                <a:tc>
                  <a:txBody>
                    <a:bodyPr/>
                    <a:lstStyle/>
                    <a:p>
                      <a:r>
                        <a:rPr lang="en-US" b="1" dirty="0"/>
                        <a:t>Weighted Mean Precision</a:t>
                      </a:r>
                      <a:endParaRPr lang="en-US" dirty="0"/>
                    </a:p>
                  </a:txBody>
                  <a:tcPr anchor="ctr">
                    <a:lnL>
                      <a:noFill/>
                    </a:lnL>
                    <a:lnR>
                      <a:noFill/>
                    </a:lnR>
                    <a:lnT>
                      <a:noFill/>
                    </a:lnT>
                    <a:lnB>
                      <a:noFill/>
                    </a:lnB>
                    <a:noFill/>
                  </a:tcPr>
                </a:tc>
                <a:tc>
                  <a:txBody>
                    <a:bodyPr/>
                    <a:lstStyle/>
                    <a:p>
                      <a:r>
                        <a:rPr lang="en-US" dirty="0"/>
                        <a:t>90.20%</a:t>
                      </a:r>
                    </a:p>
                  </a:txBody>
                  <a:tcPr anchor="ctr">
                    <a:lnL>
                      <a:noFill/>
                    </a:lnL>
                    <a:lnR>
                      <a:noFill/>
                    </a:lnR>
                    <a:lnT>
                      <a:noFill/>
                    </a:lnT>
                    <a:lnB>
                      <a:noFill/>
                    </a:lnB>
                    <a:noFill/>
                  </a:tcPr>
                </a:tc>
                <a:extLst>
                  <a:ext uri="{0D108BD9-81ED-4DB2-BD59-A6C34878D82A}">
                    <a16:rowId xmlns:a16="http://schemas.microsoft.com/office/drawing/2014/main" val="3622699113"/>
                  </a:ext>
                </a:extLst>
              </a:tr>
            </a:tbl>
          </a:graphicData>
        </a:graphic>
      </p:graphicFrame>
      <p:graphicFrame>
        <p:nvGraphicFramePr>
          <p:cNvPr id="6" name="Table 5">
            <a:extLst>
              <a:ext uri="{FF2B5EF4-FFF2-40B4-BE49-F238E27FC236}">
                <a16:creationId xmlns:a16="http://schemas.microsoft.com/office/drawing/2014/main" id="{2FBA1A9F-AF79-4BC5-19D5-93BA6655C65E}"/>
              </a:ext>
            </a:extLst>
          </p:cNvPr>
          <p:cNvGraphicFramePr>
            <a:graphicFrameLocks noGrp="1"/>
          </p:cNvGraphicFramePr>
          <p:nvPr>
            <p:extLst>
              <p:ext uri="{D42A27DB-BD31-4B8C-83A1-F6EECF244321}">
                <p14:modId xmlns:p14="http://schemas.microsoft.com/office/powerpoint/2010/main" val="966646287"/>
              </p:ext>
            </p:extLst>
          </p:nvPr>
        </p:nvGraphicFramePr>
        <p:xfrm>
          <a:off x="310650" y="3539373"/>
          <a:ext cx="5710137" cy="914400"/>
        </p:xfrm>
        <a:graphic>
          <a:graphicData uri="http://schemas.openxmlformats.org/drawingml/2006/table">
            <a:tbl>
              <a:tblPr/>
              <a:tblGrid>
                <a:gridCol w="1903379">
                  <a:extLst>
                    <a:ext uri="{9D8B030D-6E8A-4147-A177-3AD203B41FA5}">
                      <a16:colId xmlns:a16="http://schemas.microsoft.com/office/drawing/2014/main" val="3057141500"/>
                    </a:ext>
                  </a:extLst>
                </a:gridCol>
                <a:gridCol w="1903379">
                  <a:extLst>
                    <a:ext uri="{9D8B030D-6E8A-4147-A177-3AD203B41FA5}">
                      <a16:colId xmlns:a16="http://schemas.microsoft.com/office/drawing/2014/main" val="1905287229"/>
                    </a:ext>
                  </a:extLst>
                </a:gridCol>
                <a:gridCol w="1903379">
                  <a:extLst>
                    <a:ext uri="{9D8B030D-6E8A-4147-A177-3AD203B41FA5}">
                      <a16:colId xmlns:a16="http://schemas.microsoft.com/office/drawing/2014/main" val="1070840515"/>
                    </a:ext>
                  </a:extLst>
                </a:gridCol>
              </a:tblGrid>
              <a:tr h="304800">
                <a:tc>
                  <a:txBody>
                    <a:bodyPr/>
                    <a:lstStyle/>
                    <a:p>
                      <a:r>
                        <a:rPr lang="en-US" sz="1400" b="1" dirty="0"/>
                        <a:t>True/Predicted</a:t>
                      </a:r>
                      <a:endParaRPr lang="en-US" sz="1400" dirty="0"/>
                    </a:p>
                  </a:txBody>
                  <a:tcPr anchor="ctr">
                    <a:lnL>
                      <a:noFill/>
                    </a:lnL>
                    <a:lnR>
                      <a:noFill/>
                    </a:lnR>
                    <a:lnT>
                      <a:noFill/>
                    </a:lnT>
                    <a:lnB>
                      <a:noFill/>
                    </a:lnB>
                    <a:noFill/>
                  </a:tcPr>
                </a:tc>
                <a:tc>
                  <a:txBody>
                    <a:bodyPr/>
                    <a:lstStyle/>
                    <a:p>
                      <a:r>
                        <a:rPr lang="en-US" sz="1400" b="1" dirty="0"/>
                        <a:t>Ham</a:t>
                      </a:r>
                      <a:endParaRPr lang="en-US" sz="1400" dirty="0"/>
                    </a:p>
                  </a:txBody>
                  <a:tcPr anchor="ctr">
                    <a:lnL>
                      <a:noFill/>
                    </a:lnL>
                    <a:lnR>
                      <a:noFill/>
                    </a:lnR>
                    <a:lnT>
                      <a:noFill/>
                    </a:lnT>
                    <a:lnB>
                      <a:noFill/>
                    </a:lnB>
                    <a:noFill/>
                  </a:tcPr>
                </a:tc>
                <a:tc>
                  <a:txBody>
                    <a:bodyPr/>
                    <a:lstStyle/>
                    <a:p>
                      <a:r>
                        <a:rPr lang="en-US" sz="1400" b="1" dirty="0"/>
                        <a:t>Spam</a:t>
                      </a:r>
                      <a:endParaRPr lang="en-US" sz="1400" dirty="0"/>
                    </a:p>
                  </a:txBody>
                  <a:tcPr anchor="ctr">
                    <a:lnL>
                      <a:noFill/>
                    </a:lnL>
                    <a:lnR>
                      <a:noFill/>
                    </a:lnR>
                    <a:lnT>
                      <a:noFill/>
                    </a:lnT>
                    <a:lnB>
                      <a:noFill/>
                    </a:lnB>
                    <a:noFill/>
                  </a:tcPr>
                </a:tc>
                <a:extLst>
                  <a:ext uri="{0D108BD9-81ED-4DB2-BD59-A6C34878D82A}">
                    <a16:rowId xmlns:a16="http://schemas.microsoft.com/office/drawing/2014/main" val="1827563683"/>
                  </a:ext>
                </a:extLst>
              </a:tr>
              <a:tr h="304800">
                <a:tc>
                  <a:txBody>
                    <a:bodyPr/>
                    <a:lstStyle/>
                    <a:p>
                      <a:r>
                        <a:rPr lang="en-US" sz="1400" b="1"/>
                        <a:t>Ham</a:t>
                      </a:r>
                      <a:endParaRPr lang="en-US" sz="1400"/>
                    </a:p>
                  </a:txBody>
                  <a:tcPr anchor="ctr">
                    <a:lnL>
                      <a:noFill/>
                    </a:lnL>
                    <a:lnR>
                      <a:noFill/>
                    </a:lnR>
                    <a:lnT>
                      <a:noFill/>
                    </a:lnT>
                    <a:lnB>
                      <a:noFill/>
                    </a:lnB>
                    <a:noFill/>
                  </a:tcPr>
                </a:tc>
                <a:tc>
                  <a:txBody>
                    <a:bodyPr/>
                    <a:lstStyle/>
                    <a:p>
                      <a:r>
                        <a:rPr lang="en-US" sz="1400"/>
                        <a:t>3,784</a:t>
                      </a:r>
                    </a:p>
                  </a:txBody>
                  <a:tcPr anchor="ctr">
                    <a:lnL>
                      <a:noFill/>
                    </a:lnL>
                    <a:lnR>
                      <a:noFill/>
                    </a:lnR>
                    <a:lnT>
                      <a:noFill/>
                    </a:lnT>
                    <a:lnB>
                      <a:noFill/>
                    </a:lnB>
                    <a:noFill/>
                  </a:tcPr>
                </a:tc>
                <a:tc>
                  <a:txBody>
                    <a:bodyPr/>
                    <a:lstStyle/>
                    <a:p>
                      <a:r>
                        <a:rPr lang="en-US" sz="1400"/>
                        <a:t>174</a:t>
                      </a:r>
                    </a:p>
                  </a:txBody>
                  <a:tcPr anchor="ctr">
                    <a:lnL>
                      <a:noFill/>
                    </a:lnL>
                    <a:lnR>
                      <a:noFill/>
                    </a:lnR>
                    <a:lnT>
                      <a:noFill/>
                    </a:lnT>
                    <a:lnB>
                      <a:noFill/>
                    </a:lnB>
                    <a:noFill/>
                  </a:tcPr>
                </a:tc>
                <a:extLst>
                  <a:ext uri="{0D108BD9-81ED-4DB2-BD59-A6C34878D82A}">
                    <a16:rowId xmlns:a16="http://schemas.microsoft.com/office/drawing/2014/main" val="4109975274"/>
                  </a:ext>
                </a:extLst>
              </a:tr>
              <a:tr h="304800">
                <a:tc>
                  <a:txBody>
                    <a:bodyPr/>
                    <a:lstStyle/>
                    <a:p>
                      <a:r>
                        <a:rPr lang="en-US" sz="1400" b="1"/>
                        <a:t>Spam</a:t>
                      </a:r>
                      <a:endParaRPr lang="en-US" sz="1400"/>
                    </a:p>
                  </a:txBody>
                  <a:tcPr anchor="ctr">
                    <a:lnL>
                      <a:noFill/>
                    </a:lnL>
                    <a:lnR>
                      <a:noFill/>
                    </a:lnR>
                    <a:lnT>
                      <a:noFill/>
                    </a:lnT>
                    <a:lnB>
                      <a:noFill/>
                    </a:lnB>
                    <a:noFill/>
                  </a:tcPr>
                </a:tc>
                <a:tc>
                  <a:txBody>
                    <a:bodyPr/>
                    <a:lstStyle/>
                    <a:p>
                      <a:r>
                        <a:rPr lang="en-US" sz="1400"/>
                        <a:t>76</a:t>
                      </a:r>
                    </a:p>
                  </a:txBody>
                  <a:tcPr anchor="ctr">
                    <a:lnL>
                      <a:noFill/>
                    </a:lnL>
                    <a:lnR>
                      <a:noFill/>
                    </a:lnR>
                    <a:lnT>
                      <a:noFill/>
                    </a:lnT>
                    <a:lnB>
                      <a:noFill/>
                    </a:lnB>
                    <a:noFill/>
                  </a:tcPr>
                </a:tc>
                <a:tc>
                  <a:txBody>
                    <a:bodyPr/>
                    <a:lstStyle/>
                    <a:p>
                      <a:r>
                        <a:rPr lang="en-US" sz="1400" dirty="0"/>
                        <a:t>424</a:t>
                      </a:r>
                    </a:p>
                  </a:txBody>
                  <a:tcPr anchor="ctr">
                    <a:lnL>
                      <a:noFill/>
                    </a:lnL>
                    <a:lnR>
                      <a:noFill/>
                    </a:lnR>
                    <a:lnT>
                      <a:noFill/>
                    </a:lnT>
                    <a:lnB>
                      <a:noFill/>
                    </a:lnB>
                    <a:noFill/>
                  </a:tcPr>
                </a:tc>
                <a:extLst>
                  <a:ext uri="{0D108BD9-81ED-4DB2-BD59-A6C34878D82A}">
                    <a16:rowId xmlns:a16="http://schemas.microsoft.com/office/drawing/2014/main" val="2261988726"/>
                  </a:ext>
                </a:extLst>
              </a:tr>
            </a:tbl>
          </a:graphicData>
        </a:graphic>
      </p:graphicFrame>
      <p:sp>
        <p:nvSpPr>
          <p:cNvPr id="7" name="Rectangle 2">
            <a:extLst>
              <a:ext uri="{FF2B5EF4-FFF2-40B4-BE49-F238E27FC236}">
                <a16:creationId xmlns:a16="http://schemas.microsoft.com/office/drawing/2014/main" id="{7DEF9D48-1153-30A0-C912-43B182D5A068}"/>
              </a:ext>
            </a:extLst>
          </p:cNvPr>
          <p:cNvSpPr>
            <a:spLocks noChangeArrowheads="1"/>
          </p:cNvSpPr>
          <p:nvPr/>
        </p:nvSpPr>
        <p:spPr bwMode="auto">
          <a:xfrm>
            <a:off x="202550" y="973095"/>
            <a:ext cx="86298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rPr>
              <a:t>Here’s the performance data presented in a tabular format: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rPr>
              <a:t>Confusion Matrix: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n-lt"/>
              </a:rPr>
              <a:t>This table provides a clear view of the model's performance metrics and confusion matrix.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3B095A8E-85A4-4BA8-2AB9-DF3E4001DC21}"/>
            </a:ext>
          </a:extLst>
        </p:cNvPr>
        <p:cNvGrpSpPr/>
        <p:nvPr/>
      </p:nvGrpSpPr>
      <p:grpSpPr>
        <a:xfrm>
          <a:off x="0" y="0"/>
          <a:ext cx="0" cy="0"/>
          <a:chOff x="0" y="0"/>
          <a:chExt cx="0" cy="0"/>
        </a:xfrm>
      </p:grpSpPr>
      <p:sp>
        <p:nvSpPr>
          <p:cNvPr id="148" name="Google Shape;148;p6">
            <a:extLst>
              <a:ext uri="{FF2B5EF4-FFF2-40B4-BE49-F238E27FC236}">
                <a16:creationId xmlns:a16="http://schemas.microsoft.com/office/drawing/2014/main" id="{279565E2-7D01-572B-6ABE-842FAE6444AD}"/>
              </a:ext>
            </a:extLst>
          </p:cNvPr>
          <p:cNvSpPr txBox="1">
            <a:spLocks noGrp="1"/>
          </p:cNvSpPr>
          <p:nvPr>
            <p:ph type="title"/>
          </p:nvPr>
        </p:nvSpPr>
        <p:spPr>
          <a:xfrm>
            <a:off x="202550"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Model Performance Summary – Decision Tree</a:t>
            </a:r>
            <a:endParaRPr dirty="0">
              <a:solidFill>
                <a:schemeClr val="lt2"/>
              </a:solidFill>
              <a:latin typeface="Century Gothic"/>
              <a:ea typeface="Century Gothic"/>
              <a:cs typeface="Century Gothic"/>
              <a:sym typeface="Century Gothic"/>
            </a:endParaRPr>
          </a:p>
        </p:txBody>
      </p:sp>
      <p:sp>
        <p:nvSpPr>
          <p:cNvPr id="149" name="Google Shape;149;p6">
            <a:extLst>
              <a:ext uri="{FF2B5EF4-FFF2-40B4-BE49-F238E27FC236}">
                <a16:creationId xmlns:a16="http://schemas.microsoft.com/office/drawing/2014/main" id="{ED65A478-4BA5-026D-A5F4-DFB14C055D10}"/>
              </a:ext>
            </a:extLst>
          </p:cNvPr>
          <p:cNvSpPr txBox="1">
            <a:spLocks noGrp="1"/>
          </p:cNvSpPr>
          <p:nvPr>
            <p:ph type="body" idx="1"/>
          </p:nvPr>
        </p:nvSpPr>
        <p:spPr>
          <a:xfrm>
            <a:off x="202550" y="1013439"/>
            <a:ext cx="8629800" cy="3706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lang="en-US"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0" lvl="0" indent="0" algn="l" rtl="0">
              <a:lnSpc>
                <a:spcPct val="115000"/>
              </a:lnSpc>
              <a:spcBef>
                <a:spcPts val="1000"/>
              </a:spcBef>
              <a:spcAft>
                <a:spcPts val="1000"/>
              </a:spcAft>
              <a:buSzPts val="1500"/>
              <a:buNone/>
            </a:pPr>
            <a:endParaRPr sz="1400" dirty="0">
              <a:solidFill>
                <a:schemeClr val="dk1"/>
              </a:solidFill>
              <a:latin typeface="Century Gothic"/>
              <a:ea typeface="Century Gothic"/>
              <a:cs typeface="Century Gothic"/>
              <a:sym typeface="Century Gothic"/>
            </a:endParaRPr>
          </a:p>
        </p:txBody>
      </p:sp>
      <p:sp>
        <p:nvSpPr>
          <p:cNvPr id="3" name="TextBox 2">
            <a:extLst>
              <a:ext uri="{FF2B5EF4-FFF2-40B4-BE49-F238E27FC236}">
                <a16:creationId xmlns:a16="http://schemas.microsoft.com/office/drawing/2014/main" id="{7B92F990-F571-3A3B-E2BC-9F4CA495B2AD}"/>
              </a:ext>
            </a:extLst>
          </p:cNvPr>
          <p:cNvSpPr txBox="1"/>
          <p:nvPr/>
        </p:nvSpPr>
        <p:spPr>
          <a:xfrm>
            <a:off x="202550" y="423261"/>
            <a:ext cx="8738900" cy="4555093"/>
          </a:xfrm>
          <a:prstGeom prst="rect">
            <a:avLst/>
          </a:prstGeom>
          <a:noFill/>
        </p:spPr>
        <p:txBody>
          <a:bodyPr wrap="square">
            <a:spAutoFit/>
          </a:bodyPr>
          <a:lstStyle/>
          <a:p>
            <a:pPr>
              <a:buFont typeface="Arial" panose="020B0604020202020204" pitchFamily="34" charset="0"/>
              <a:buChar char="•"/>
            </a:pPr>
            <a:r>
              <a:rPr lang="en-US" sz="1200" b="1" dirty="0"/>
              <a:t>Accuracy</a:t>
            </a:r>
            <a:r>
              <a:rPr lang="en-US" sz="1200" dirty="0"/>
              <a:t>: 94.39% — The model performs well overall, correctly classifying most messages.</a:t>
            </a:r>
          </a:p>
          <a:p>
            <a:pPr>
              <a:buFont typeface="Arial" panose="020B0604020202020204" pitchFamily="34" charset="0"/>
              <a:buChar char="•"/>
            </a:pPr>
            <a:endParaRPr lang="en-US" sz="1200" dirty="0"/>
          </a:p>
          <a:p>
            <a:pPr>
              <a:buFont typeface="Arial" panose="020B0604020202020204" pitchFamily="34" charset="0"/>
              <a:buChar char="•"/>
            </a:pPr>
            <a:r>
              <a:rPr lang="en-US" sz="1200" b="1" dirty="0"/>
              <a:t>Weighted Mean Recall</a:t>
            </a:r>
            <a:r>
              <a:rPr lang="en-US" sz="1200" dirty="0"/>
              <a:t>: 84.47% — Good recall, but there’s room for improvement in detecting both ham and spam messages, especially spam.</a:t>
            </a:r>
          </a:p>
          <a:p>
            <a:endParaRPr lang="en-US" sz="1200" dirty="0"/>
          </a:p>
          <a:p>
            <a:pPr>
              <a:buFont typeface="Arial" panose="020B0604020202020204" pitchFamily="34" charset="0"/>
              <a:buChar char="•"/>
            </a:pPr>
            <a:r>
              <a:rPr lang="en-US" sz="1200" b="1" dirty="0"/>
              <a:t>Weighted Mean Precision</a:t>
            </a:r>
            <a:r>
              <a:rPr lang="en-US" sz="1200" dirty="0"/>
              <a:t>: 90.20% — High precision, indicating that most predicted ham and spam messages are correct.</a:t>
            </a:r>
          </a:p>
          <a:p>
            <a:pPr>
              <a:buFont typeface="Arial" panose="020B0604020202020204" pitchFamily="34" charset="0"/>
              <a:buChar char="•"/>
            </a:pPr>
            <a:endParaRPr lang="en-US" sz="1200" dirty="0"/>
          </a:p>
          <a:p>
            <a:r>
              <a:rPr lang="en-US" sz="1200" b="1" u="sng" dirty="0"/>
              <a:t>Confusion Matrix Insights:</a:t>
            </a:r>
          </a:p>
          <a:p>
            <a:endParaRPr lang="en-US" sz="1200" b="1" dirty="0"/>
          </a:p>
          <a:p>
            <a:pPr lvl="2">
              <a:buFont typeface="Arial" panose="020B0604020202020204" pitchFamily="34" charset="0"/>
              <a:buChar char="•"/>
            </a:pPr>
            <a:r>
              <a:rPr lang="en-US" sz="1200" b="1" dirty="0"/>
              <a:t>True Ham</a:t>
            </a:r>
            <a:r>
              <a:rPr lang="en-US" sz="1200" dirty="0"/>
              <a:t>: 3,784, </a:t>
            </a:r>
            <a:r>
              <a:rPr lang="en-US" sz="1200" b="1" dirty="0"/>
              <a:t>True Spam</a:t>
            </a:r>
            <a:r>
              <a:rPr lang="en-US" sz="1200" dirty="0"/>
              <a:t>: 424</a:t>
            </a:r>
          </a:p>
          <a:p>
            <a:pPr>
              <a:buFont typeface="Arial" panose="020B0604020202020204" pitchFamily="34" charset="0"/>
              <a:buChar char="•"/>
            </a:pPr>
            <a:endParaRPr lang="en-US" sz="1200" dirty="0"/>
          </a:p>
          <a:p>
            <a:pPr>
              <a:buFont typeface="Arial" panose="020B0604020202020204" pitchFamily="34" charset="0"/>
              <a:buChar char="•"/>
            </a:pPr>
            <a:r>
              <a:rPr lang="en-US" sz="1200" b="1" dirty="0"/>
              <a:t>False Positives (Ham as Spam)</a:t>
            </a:r>
            <a:r>
              <a:rPr lang="en-US" sz="1200" dirty="0"/>
              <a:t>: 174, </a:t>
            </a:r>
            <a:r>
              <a:rPr lang="en-US" sz="1200" b="1" dirty="0"/>
              <a:t>False Negatives (Spam as Ham)</a:t>
            </a:r>
            <a:r>
              <a:rPr lang="en-US" sz="1200" dirty="0"/>
              <a:t>: 76</a:t>
            </a:r>
          </a:p>
          <a:p>
            <a:endParaRPr lang="en-US" sz="1200" dirty="0"/>
          </a:p>
          <a:p>
            <a:pPr>
              <a:buFont typeface="Arial" panose="020B0604020202020204" pitchFamily="34" charset="0"/>
              <a:buChar char="•"/>
            </a:pPr>
            <a:r>
              <a:rPr lang="en-US" sz="1200" dirty="0"/>
              <a:t>The model excels at identifying ham messages but struggles to detect spam (with a recall of 57.72%).</a:t>
            </a:r>
          </a:p>
          <a:p>
            <a:endParaRPr lang="en-US" sz="1200" dirty="0"/>
          </a:p>
          <a:p>
            <a:r>
              <a:rPr lang="en-US" sz="1200" b="1" u="sng" dirty="0"/>
              <a:t>Recommendations:</a:t>
            </a:r>
          </a:p>
          <a:p>
            <a:endParaRPr lang="en-US" sz="1200" b="1" dirty="0"/>
          </a:p>
          <a:p>
            <a:pPr>
              <a:buFont typeface="Arial" panose="020B0604020202020204" pitchFamily="34" charset="0"/>
              <a:buChar char="•"/>
            </a:pPr>
            <a:r>
              <a:rPr lang="en-US" sz="1200" b="1" dirty="0"/>
              <a:t>Improve Spam Recall</a:t>
            </a:r>
            <a:r>
              <a:rPr lang="en-US" sz="1200" dirty="0"/>
              <a:t>: Focus on enhancing spam detection by refining feature engineering and experimenting with different algorithms.</a:t>
            </a:r>
          </a:p>
          <a:p>
            <a:endParaRPr lang="en-US" sz="1200" dirty="0"/>
          </a:p>
          <a:p>
            <a:pPr>
              <a:buFont typeface="Arial" panose="020B0604020202020204" pitchFamily="34" charset="0"/>
              <a:buChar char="•"/>
            </a:pPr>
            <a:r>
              <a:rPr lang="en-US" sz="1200" b="1" dirty="0"/>
              <a:t>Balance Classes</a:t>
            </a:r>
            <a:r>
              <a:rPr lang="en-US" sz="1200" dirty="0"/>
              <a:t>: Address class imbalance to better detect spam.</a:t>
            </a:r>
          </a:p>
          <a:p>
            <a:pPr>
              <a:buFont typeface="Arial" panose="020B0604020202020204" pitchFamily="34" charset="0"/>
              <a:buChar char="•"/>
            </a:pPr>
            <a:r>
              <a:rPr lang="en-US" sz="1200" dirty="0"/>
              <a:t>Overall, while the model performs well in ham classification, improving spam recall should be prioritized to reduce false negatives and enhance security.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6595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4C47DDBF-54EB-22DA-3830-4553ABFBE90B}"/>
            </a:ext>
          </a:extLst>
        </p:cNvPr>
        <p:cNvGrpSpPr/>
        <p:nvPr/>
      </p:nvGrpSpPr>
      <p:grpSpPr>
        <a:xfrm>
          <a:off x="0" y="0"/>
          <a:ext cx="0" cy="0"/>
          <a:chOff x="0" y="0"/>
          <a:chExt cx="0" cy="0"/>
        </a:xfrm>
      </p:grpSpPr>
      <p:sp>
        <p:nvSpPr>
          <p:cNvPr id="148" name="Google Shape;148;p6">
            <a:extLst>
              <a:ext uri="{FF2B5EF4-FFF2-40B4-BE49-F238E27FC236}">
                <a16:creationId xmlns:a16="http://schemas.microsoft.com/office/drawing/2014/main" id="{DE0C38AA-36AC-7AB8-8814-7C994D368E60}"/>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Model Performance Summary – Decision Tree After Pruning</a:t>
            </a:r>
            <a:endParaRPr dirty="0">
              <a:solidFill>
                <a:schemeClr val="lt2"/>
              </a:solidFill>
              <a:latin typeface="Century Gothic"/>
              <a:ea typeface="Century Gothic"/>
              <a:cs typeface="Century Gothic"/>
              <a:sym typeface="Century Gothic"/>
            </a:endParaRPr>
          </a:p>
        </p:txBody>
      </p:sp>
      <p:sp>
        <p:nvSpPr>
          <p:cNvPr id="149" name="Google Shape;149;p6">
            <a:extLst>
              <a:ext uri="{FF2B5EF4-FFF2-40B4-BE49-F238E27FC236}">
                <a16:creationId xmlns:a16="http://schemas.microsoft.com/office/drawing/2014/main" id="{13A5410A-E4D0-2526-CA32-64195525FF88}"/>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0" lvl="0" indent="0" algn="l" rtl="0">
              <a:lnSpc>
                <a:spcPct val="115000"/>
              </a:lnSpc>
              <a:spcBef>
                <a:spcPts val="1000"/>
              </a:spcBef>
              <a:spcAft>
                <a:spcPts val="1000"/>
              </a:spcAft>
              <a:buSzPts val="1500"/>
              <a:buNone/>
            </a:pPr>
            <a:endParaRPr sz="1400" dirty="0">
              <a:solidFill>
                <a:schemeClr val="dk1"/>
              </a:solidFill>
              <a:latin typeface="Century Gothic"/>
              <a:ea typeface="Century Gothic"/>
              <a:cs typeface="Century Gothic"/>
              <a:sym typeface="Century Gothic"/>
            </a:endParaRPr>
          </a:p>
        </p:txBody>
      </p:sp>
      <p:graphicFrame>
        <p:nvGraphicFramePr>
          <p:cNvPr id="13" name="Table 12">
            <a:extLst>
              <a:ext uri="{FF2B5EF4-FFF2-40B4-BE49-F238E27FC236}">
                <a16:creationId xmlns:a16="http://schemas.microsoft.com/office/drawing/2014/main" id="{BDF4D415-16FB-5554-DF25-2D5670F6B053}"/>
              </a:ext>
            </a:extLst>
          </p:cNvPr>
          <p:cNvGraphicFramePr>
            <a:graphicFrameLocks noGrp="1"/>
          </p:cNvGraphicFramePr>
          <p:nvPr>
            <p:extLst>
              <p:ext uri="{D42A27DB-BD31-4B8C-83A1-F6EECF244321}">
                <p14:modId xmlns:p14="http://schemas.microsoft.com/office/powerpoint/2010/main" val="1437790616"/>
              </p:ext>
            </p:extLst>
          </p:nvPr>
        </p:nvGraphicFramePr>
        <p:xfrm>
          <a:off x="202550" y="820093"/>
          <a:ext cx="4299708" cy="1036320"/>
        </p:xfrm>
        <a:graphic>
          <a:graphicData uri="http://schemas.openxmlformats.org/drawingml/2006/table">
            <a:tbl>
              <a:tblPr/>
              <a:tblGrid>
                <a:gridCol w="2149854">
                  <a:extLst>
                    <a:ext uri="{9D8B030D-6E8A-4147-A177-3AD203B41FA5}">
                      <a16:colId xmlns:a16="http://schemas.microsoft.com/office/drawing/2014/main" val="79966769"/>
                    </a:ext>
                  </a:extLst>
                </a:gridCol>
                <a:gridCol w="2149854">
                  <a:extLst>
                    <a:ext uri="{9D8B030D-6E8A-4147-A177-3AD203B41FA5}">
                      <a16:colId xmlns:a16="http://schemas.microsoft.com/office/drawing/2014/main" val="2432729997"/>
                    </a:ext>
                  </a:extLst>
                </a:gridCol>
              </a:tblGrid>
              <a:tr h="0">
                <a:tc>
                  <a:txBody>
                    <a:bodyPr/>
                    <a:lstStyle/>
                    <a:p>
                      <a:r>
                        <a:rPr lang="en-US" b="1" dirty="0"/>
                        <a:t>Metric</a:t>
                      </a:r>
                      <a:endParaRPr lang="en-US" dirty="0"/>
                    </a:p>
                  </a:txBody>
                  <a:tcPr anchor="ctr">
                    <a:lnL>
                      <a:noFill/>
                    </a:lnL>
                    <a:lnR>
                      <a:noFill/>
                    </a:lnR>
                    <a:lnT>
                      <a:noFill/>
                    </a:lnT>
                    <a:lnB>
                      <a:noFill/>
                    </a:lnB>
                    <a:noFill/>
                  </a:tcPr>
                </a:tc>
                <a:tc>
                  <a:txBody>
                    <a:bodyPr/>
                    <a:lstStyle/>
                    <a:p>
                      <a:r>
                        <a:rPr lang="en-US" b="1"/>
                        <a:t>Value</a:t>
                      </a:r>
                      <a:endParaRPr lang="en-US"/>
                    </a:p>
                  </a:txBody>
                  <a:tcPr anchor="ctr">
                    <a:lnL>
                      <a:noFill/>
                    </a:lnL>
                    <a:lnR>
                      <a:noFill/>
                    </a:lnR>
                    <a:lnT>
                      <a:noFill/>
                    </a:lnT>
                    <a:lnB>
                      <a:noFill/>
                    </a:lnB>
                    <a:noFill/>
                  </a:tcPr>
                </a:tc>
                <a:extLst>
                  <a:ext uri="{0D108BD9-81ED-4DB2-BD59-A6C34878D82A}">
                    <a16:rowId xmlns:a16="http://schemas.microsoft.com/office/drawing/2014/main" val="2355008326"/>
                  </a:ext>
                </a:extLst>
              </a:tr>
              <a:tr h="0">
                <a:tc>
                  <a:txBody>
                    <a:bodyPr/>
                    <a:lstStyle/>
                    <a:p>
                      <a:r>
                        <a:rPr lang="en-US" sz="1000" b="1" dirty="0"/>
                        <a:t>Accuracy</a:t>
                      </a:r>
                      <a:endParaRPr lang="en-US" sz="1000" dirty="0"/>
                    </a:p>
                  </a:txBody>
                  <a:tcPr anchor="ctr">
                    <a:lnL>
                      <a:noFill/>
                    </a:lnL>
                    <a:lnR>
                      <a:noFill/>
                    </a:lnR>
                    <a:lnT>
                      <a:noFill/>
                    </a:lnT>
                    <a:lnB>
                      <a:noFill/>
                    </a:lnB>
                    <a:noFill/>
                  </a:tcPr>
                </a:tc>
                <a:tc>
                  <a:txBody>
                    <a:bodyPr/>
                    <a:lstStyle/>
                    <a:p>
                      <a:r>
                        <a:rPr lang="en-US" sz="1000" b="1" dirty="0"/>
                        <a:t>94.19%</a:t>
                      </a:r>
                    </a:p>
                  </a:txBody>
                  <a:tcPr anchor="ctr">
                    <a:lnL>
                      <a:noFill/>
                    </a:lnL>
                    <a:lnR>
                      <a:noFill/>
                    </a:lnR>
                    <a:lnT>
                      <a:noFill/>
                    </a:lnT>
                    <a:lnB>
                      <a:noFill/>
                    </a:lnB>
                    <a:noFill/>
                  </a:tcPr>
                </a:tc>
                <a:extLst>
                  <a:ext uri="{0D108BD9-81ED-4DB2-BD59-A6C34878D82A}">
                    <a16:rowId xmlns:a16="http://schemas.microsoft.com/office/drawing/2014/main" val="1327874941"/>
                  </a:ext>
                </a:extLst>
              </a:tr>
              <a:tr h="0">
                <a:tc>
                  <a:txBody>
                    <a:bodyPr/>
                    <a:lstStyle/>
                    <a:p>
                      <a:r>
                        <a:rPr lang="en-US" sz="1000" b="1" dirty="0"/>
                        <a:t>Weighted Mean Recall</a:t>
                      </a:r>
                      <a:endParaRPr lang="en-US" sz="1000" dirty="0"/>
                    </a:p>
                  </a:txBody>
                  <a:tcPr anchor="ctr">
                    <a:lnL>
                      <a:noFill/>
                    </a:lnL>
                    <a:lnR>
                      <a:noFill/>
                    </a:lnR>
                    <a:lnT>
                      <a:noFill/>
                    </a:lnT>
                    <a:lnB>
                      <a:noFill/>
                    </a:lnB>
                    <a:noFill/>
                  </a:tcPr>
                </a:tc>
                <a:tc>
                  <a:txBody>
                    <a:bodyPr/>
                    <a:lstStyle/>
                    <a:p>
                      <a:r>
                        <a:rPr lang="en-US" sz="1000" b="1"/>
                        <a:t>83.86%</a:t>
                      </a:r>
                    </a:p>
                  </a:txBody>
                  <a:tcPr anchor="ctr">
                    <a:lnL>
                      <a:noFill/>
                    </a:lnL>
                    <a:lnR>
                      <a:noFill/>
                    </a:lnR>
                    <a:lnT>
                      <a:noFill/>
                    </a:lnT>
                    <a:lnB>
                      <a:noFill/>
                    </a:lnB>
                    <a:noFill/>
                  </a:tcPr>
                </a:tc>
                <a:extLst>
                  <a:ext uri="{0D108BD9-81ED-4DB2-BD59-A6C34878D82A}">
                    <a16:rowId xmlns:a16="http://schemas.microsoft.com/office/drawing/2014/main" val="2057656756"/>
                  </a:ext>
                </a:extLst>
              </a:tr>
              <a:tr h="0">
                <a:tc>
                  <a:txBody>
                    <a:bodyPr/>
                    <a:lstStyle/>
                    <a:p>
                      <a:r>
                        <a:rPr lang="en-US" sz="1000" b="1"/>
                        <a:t>Weighted Mean Precision</a:t>
                      </a:r>
                      <a:endParaRPr lang="en-US" sz="1000"/>
                    </a:p>
                  </a:txBody>
                  <a:tcPr anchor="ctr">
                    <a:lnL>
                      <a:noFill/>
                    </a:lnL>
                    <a:lnR>
                      <a:noFill/>
                    </a:lnR>
                    <a:lnT>
                      <a:noFill/>
                    </a:lnT>
                    <a:lnB>
                      <a:noFill/>
                    </a:lnB>
                    <a:noFill/>
                  </a:tcPr>
                </a:tc>
                <a:tc>
                  <a:txBody>
                    <a:bodyPr/>
                    <a:lstStyle/>
                    <a:p>
                      <a:r>
                        <a:rPr lang="en-US" sz="1000" b="1" dirty="0"/>
                        <a:t>89.84%</a:t>
                      </a:r>
                    </a:p>
                  </a:txBody>
                  <a:tcPr anchor="ctr">
                    <a:lnL>
                      <a:noFill/>
                    </a:lnL>
                    <a:lnR>
                      <a:noFill/>
                    </a:lnR>
                    <a:lnT>
                      <a:noFill/>
                    </a:lnT>
                    <a:lnB>
                      <a:noFill/>
                    </a:lnB>
                    <a:noFill/>
                  </a:tcPr>
                </a:tc>
                <a:extLst>
                  <a:ext uri="{0D108BD9-81ED-4DB2-BD59-A6C34878D82A}">
                    <a16:rowId xmlns:a16="http://schemas.microsoft.com/office/drawing/2014/main" val="2006070706"/>
                  </a:ext>
                </a:extLst>
              </a:tr>
            </a:tbl>
          </a:graphicData>
        </a:graphic>
      </p:graphicFrame>
      <p:graphicFrame>
        <p:nvGraphicFramePr>
          <p:cNvPr id="15" name="Table 14">
            <a:extLst>
              <a:ext uri="{FF2B5EF4-FFF2-40B4-BE49-F238E27FC236}">
                <a16:creationId xmlns:a16="http://schemas.microsoft.com/office/drawing/2014/main" id="{C17EB772-51F1-66D5-A184-DDBE9EC0DD00}"/>
              </a:ext>
            </a:extLst>
          </p:cNvPr>
          <p:cNvGraphicFramePr>
            <a:graphicFrameLocks noGrp="1"/>
          </p:cNvGraphicFramePr>
          <p:nvPr>
            <p:extLst>
              <p:ext uri="{D42A27DB-BD31-4B8C-83A1-F6EECF244321}">
                <p14:modId xmlns:p14="http://schemas.microsoft.com/office/powerpoint/2010/main" val="583876367"/>
              </p:ext>
            </p:extLst>
          </p:nvPr>
        </p:nvGraphicFramePr>
        <p:xfrm>
          <a:off x="3893519" y="1090088"/>
          <a:ext cx="4699518" cy="914400"/>
        </p:xfrm>
        <a:graphic>
          <a:graphicData uri="http://schemas.openxmlformats.org/drawingml/2006/table">
            <a:tbl>
              <a:tblPr/>
              <a:tblGrid>
                <a:gridCol w="1566506">
                  <a:extLst>
                    <a:ext uri="{9D8B030D-6E8A-4147-A177-3AD203B41FA5}">
                      <a16:colId xmlns:a16="http://schemas.microsoft.com/office/drawing/2014/main" val="442306080"/>
                    </a:ext>
                  </a:extLst>
                </a:gridCol>
                <a:gridCol w="1566506">
                  <a:extLst>
                    <a:ext uri="{9D8B030D-6E8A-4147-A177-3AD203B41FA5}">
                      <a16:colId xmlns:a16="http://schemas.microsoft.com/office/drawing/2014/main" val="1924144792"/>
                    </a:ext>
                  </a:extLst>
                </a:gridCol>
                <a:gridCol w="1566506">
                  <a:extLst>
                    <a:ext uri="{9D8B030D-6E8A-4147-A177-3AD203B41FA5}">
                      <a16:colId xmlns:a16="http://schemas.microsoft.com/office/drawing/2014/main" val="3143590676"/>
                    </a:ext>
                  </a:extLst>
                </a:gridCol>
              </a:tblGrid>
              <a:tr h="304800">
                <a:tc>
                  <a:txBody>
                    <a:bodyPr/>
                    <a:lstStyle/>
                    <a:p>
                      <a:r>
                        <a:rPr lang="en-US" sz="1400" b="1"/>
                        <a:t>True/Predicted</a:t>
                      </a:r>
                      <a:endParaRPr lang="en-US" sz="1400"/>
                    </a:p>
                  </a:txBody>
                  <a:tcPr anchor="ctr">
                    <a:lnL>
                      <a:noFill/>
                    </a:lnL>
                    <a:lnR>
                      <a:noFill/>
                    </a:lnR>
                    <a:lnT>
                      <a:noFill/>
                    </a:lnT>
                    <a:lnB>
                      <a:noFill/>
                    </a:lnB>
                    <a:noFill/>
                  </a:tcPr>
                </a:tc>
                <a:tc>
                  <a:txBody>
                    <a:bodyPr/>
                    <a:lstStyle/>
                    <a:p>
                      <a:r>
                        <a:rPr lang="en-US" sz="1400" b="1"/>
                        <a:t>Ham</a:t>
                      </a:r>
                      <a:endParaRPr lang="en-US" sz="1400"/>
                    </a:p>
                  </a:txBody>
                  <a:tcPr anchor="ctr">
                    <a:lnL>
                      <a:noFill/>
                    </a:lnL>
                    <a:lnR>
                      <a:noFill/>
                    </a:lnR>
                    <a:lnT>
                      <a:noFill/>
                    </a:lnT>
                    <a:lnB>
                      <a:noFill/>
                    </a:lnB>
                    <a:noFill/>
                  </a:tcPr>
                </a:tc>
                <a:tc>
                  <a:txBody>
                    <a:bodyPr/>
                    <a:lstStyle/>
                    <a:p>
                      <a:r>
                        <a:rPr lang="en-US" sz="1400" b="1"/>
                        <a:t>Spam</a:t>
                      </a:r>
                      <a:endParaRPr lang="en-US" sz="1400"/>
                    </a:p>
                  </a:txBody>
                  <a:tcPr anchor="ctr">
                    <a:lnL>
                      <a:noFill/>
                    </a:lnL>
                    <a:lnR>
                      <a:noFill/>
                    </a:lnR>
                    <a:lnT>
                      <a:noFill/>
                    </a:lnT>
                    <a:lnB>
                      <a:noFill/>
                    </a:lnB>
                    <a:noFill/>
                  </a:tcPr>
                </a:tc>
                <a:extLst>
                  <a:ext uri="{0D108BD9-81ED-4DB2-BD59-A6C34878D82A}">
                    <a16:rowId xmlns:a16="http://schemas.microsoft.com/office/drawing/2014/main" val="2465936760"/>
                  </a:ext>
                </a:extLst>
              </a:tr>
              <a:tr h="304800">
                <a:tc>
                  <a:txBody>
                    <a:bodyPr/>
                    <a:lstStyle/>
                    <a:p>
                      <a:r>
                        <a:rPr lang="en-US" sz="1400" b="1"/>
                        <a:t>Ham</a:t>
                      </a:r>
                      <a:endParaRPr lang="en-US" sz="1400"/>
                    </a:p>
                  </a:txBody>
                  <a:tcPr anchor="ctr">
                    <a:lnL>
                      <a:noFill/>
                    </a:lnL>
                    <a:lnR>
                      <a:noFill/>
                    </a:lnR>
                    <a:lnT>
                      <a:noFill/>
                    </a:lnT>
                    <a:lnB>
                      <a:noFill/>
                    </a:lnB>
                    <a:noFill/>
                  </a:tcPr>
                </a:tc>
                <a:tc>
                  <a:txBody>
                    <a:bodyPr/>
                    <a:lstStyle/>
                    <a:p>
                      <a:r>
                        <a:rPr lang="en-US" sz="1400"/>
                        <a:t>3,782</a:t>
                      </a:r>
                    </a:p>
                  </a:txBody>
                  <a:tcPr anchor="ctr">
                    <a:lnL>
                      <a:noFill/>
                    </a:lnL>
                    <a:lnR>
                      <a:noFill/>
                    </a:lnR>
                    <a:lnT>
                      <a:noFill/>
                    </a:lnT>
                    <a:lnB>
                      <a:noFill/>
                    </a:lnB>
                    <a:noFill/>
                  </a:tcPr>
                </a:tc>
                <a:tc>
                  <a:txBody>
                    <a:bodyPr/>
                    <a:lstStyle/>
                    <a:p>
                      <a:r>
                        <a:rPr lang="en-US" sz="1400" dirty="0"/>
                        <a:t>181</a:t>
                      </a:r>
                    </a:p>
                  </a:txBody>
                  <a:tcPr anchor="ctr">
                    <a:lnL>
                      <a:noFill/>
                    </a:lnL>
                    <a:lnR>
                      <a:noFill/>
                    </a:lnR>
                    <a:lnT>
                      <a:noFill/>
                    </a:lnT>
                    <a:lnB>
                      <a:noFill/>
                    </a:lnB>
                    <a:noFill/>
                  </a:tcPr>
                </a:tc>
                <a:extLst>
                  <a:ext uri="{0D108BD9-81ED-4DB2-BD59-A6C34878D82A}">
                    <a16:rowId xmlns:a16="http://schemas.microsoft.com/office/drawing/2014/main" val="454892089"/>
                  </a:ext>
                </a:extLst>
              </a:tr>
              <a:tr h="304800">
                <a:tc>
                  <a:txBody>
                    <a:bodyPr/>
                    <a:lstStyle/>
                    <a:p>
                      <a:r>
                        <a:rPr lang="en-US" sz="1400" b="1" dirty="0"/>
                        <a:t>Spam</a:t>
                      </a:r>
                      <a:endParaRPr lang="en-US" sz="1400" dirty="0"/>
                    </a:p>
                  </a:txBody>
                  <a:tcPr anchor="ctr">
                    <a:lnL>
                      <a:noFill/>
                    </a:lnL>
                    <a:lnR>
                      <a:noFill/>
                    </a:lnR>
                    <a:lnT>
                      <a:noFill/>
                    </a:lnT>
                    <a:lnB>
                      <a:noFill/>
                    </a:lnB>
                    <a:noFill/>
                  </a:tcPr>
                </a:tc>
                <a:tc>
                  <a:txBody>
                    <a:bodyPr/>
                    <a:lstStyle/>
                    <a:p>
                      <a:r>
                        <a:rPr lang="en-US" sz="1400"/>
                        <a:t>78</a:t>
                      </a:r>
                    </a:p>
                  </a:txBody>
                  <a:tcPr anchor="ctr">
                    <a:lnL>
                      <a:noFill/>
                    </a:lnL>
                    <a:lnR>
                      <a:noFill/>
                    </a:lnR>
                    <a:lnT>
                      <a:noFill/>
                    </a:lnT>
                    <a:lnB>
                      <a:noFill/>
                    </a:lnB>
                    <a:noFill/>
                  </a:tcPr>
                </a:tc>
                <a:tc>
                  <a:txBody>
                    <a:bodyPr/>
                    <a:lstStyle/>
                    <a:p>
                      <a:r>
                        <a:rPr lang="en-US" sz="1400" dirty="0"/>
                        <a:t>417</a:t>
                      </a:r>
                    </a:p>
                  </a:txBody>
                  <a:tcPr anchor="ctr">
                    <a:lnL>
                      <a:noFill/>
                    </a:lnL>
                    <a:lnR>
                      <a:noFill/>
                    </a:lnR>
                    <a:lnT>
                      <a:noFill/>
                    </a:lnT>
                    <a:lnB>
                      <a:noFill/>
                    </a:lnB>
                    <a:noFill/>
                  </a:tcPr>
                </a:tc>
                <a:extLst>
                  <a:ext uri="{0D108BD9-81ED-4DB2-BD59-A6C34878D82A}">
                    <a16:rowId xmlns:a16="http://schemas.microsoft.com/office/drawing/2014/main" val="2233691247"/>
                  </a:ext>
                </a:extLst>
              </a:tr>
            </a:tbl>
          </a:graphicData>
        </a:graphic>
      </p:graphicFrame>
      <p:sp>
        <p:nvSpPr>
          <p:cNvPr id="16" name="Rectangle 4">
            <a:extLst>
              <a:ext uri="{FF2B5EF4-FFF2-40B4-BE49-F238E27FC236}">
                <a16:creationId xmlns:a16="http://schemas.microsoft.com/office/drawing/2014/main" id="{B68CF24F-6844-6671-28CD-9E1B0F50134F}"/>
              </a:ext>
            </a:extLst>
          </p:cNvPr>
          <p:cNvSpPr>
            <a:spLocks noChangeArrowheads="1"/>
          </p:cNvSpPr>
          <p:nvPr/>
        </p:nvSpPr>
        <p:spPr bwMode="auto">
          <a:xfrm>
            <a:off x="3893519" y="714424"/>
            <a:ext cx="17043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Confusion Matrix: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sng"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28189974-8009-0D5F-BE19-153F96F30554}"/>
              </a:ext>
            </a:extLst>
          </p:cNvPr>
          <p:cNvSpPr txBox="1"/>
          <p:nvPr/>
        </p:nvSpPr>
        <p:spPr>
          <a:xfrm>
            <a:off x="202550" y="2003964"/>
            <a:ext cx="8797555" cy="2031325"/>
          </a:xfrm>
          <a:prstGeom prst="rect">
            <a:avLst/>
          </a:prstGeom>
          <a:noFill/>
        </p:spPr>
        <p:txBody>
          <a:bodyPr wrap="square">
            <a:spAutoFit/>
          </a:bodyPr>
          <a:lstStyle/>
          <a:p>
            <a:endParaRPr lang="en-US" b="1" u="sng" dirty="0"/>
          </a:p>
          <a:p>
            <a:r>
              <a:rPr lang="en-US" b="1" u="sng" dirty="0"/>
              <a:t>Insights:</a:t>
            </a:r>
          </a:p>
          <a:p>
            <a:endParaRPr lang="en-US" b="1" dirty="0"/>
          </a:p>
          <a:p>
            <a:pPr>
              <a:buFont typeface="Arial" panose="020B0604020202020204" pitchFamily="34" charset="0"/>
              <a:buChar char="•"/>
            </a:pPr>
            <a:r>
              <a:rPr lang="en-US" sz="1200" b="1" dirty="0"/>
              <a:t>Ham Detection</a:t>
            </a:r>
            <a:r>
              <a:rPr lang="en-US" sz="1200" dirty="0"/>
              <a:t>: Strong performance in identifying ham messages with high precision and recall.</a:t>
            </a:r>
          </a:p>
          <a:p>
            <a:pPr>
              <a:buFont typeface="Arial" panose="020B0604020202020204" pitchFamily="34" charset="0"/>
              <a:buChar char="•"/>
            </a:pPr>
            <a:endParaRPr lang="en-US" sz="1200" dirty="0"/>
          </a:p>
          <a:p>
            <a:pPr>
              <a:buFont typeface="Arial" panose="020B0604020202020204" pitchFamily="34" charset="0"/>
              <a:buChar char="•"/>
            </a:pPr>
            <a:r>
              <a:rPr lang="en-US" sz="1200" b="1" dirty="0"/>
              <a:t>Spam Detection</a:t>
            </a:r>
            <a:r>
              <a:rPr lang="en-US" sz="1200" dirty="0"/>
              <a:t>: Good precision (89.84%) but recall (57.34%) could be improved, as some spam messages are still misclassified.</a:t>
            </a:r>
          </a:p>
          <a:p>
            <a:pPr>
              <a:buFont typeface="Arial" panose="020B0604020202020204" pitchFamily="34" charset="0"/>
              <a:buChar char="•"/>
            </a:pPr>
            <a:endParaRPr lang="en-US" sz="1200" dirty="0"/>
          </a:p>
          <a:p>
            <a:pPr>
              <a:buFont typeface="Arial" panose="020B0604020202020204" pitchFamily="34" charset="0"/>
              <a:buChar char="•"/>
            </a:pPr>
            <a:r>
              <a:rPr lang="en-US" sz="1200" b="1" dirty="0"/>
              <a:t>Recommendation</a:t>
            </a:r>
            <a:r>
              <a:rPr lang="en-US" sz="1200" dirty="0"/>
              <a:t>: Focus on improving spam recall by fine-tuning features and experimenting with different models, while balancing pruning for efficiency.</a:t>
            </a:r>
          </a:p>
        </p:txBody>
      </p:sp>
    </p:spTree>
    <p:extLst>
      <p:ext uri="{BB962C8B-B14F-4D97-AF65-F5344CB8AC3E}">
        <p14:creationId xmlns:p14="http://schemas.microsoft.com/office/powerpoint/2010/main" val="3189684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Contents / Agenda</a:t>
            </a:r>
            <a:endParaRPr>
              <a:solidFill>
                <a:schemeClr val="lt2"/>
              </a:solidFill>
              <a:latin typeface="Century Gothic"/>
              <a:ea typeface="Century Gothic"/>
              <a:cs typeface="Century Gothic"/>
              <a:sym typeface="Century Gothic"/>
            </a:endParaRPr>
          </a:p>
        </p:txBody>
      </p:sp>
      <p:sp>
        <p:nvSpPr>
          <p:cNvPr id="113" name="Google Shape;113;p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chemeClr val="dk1"/>
              </a:buClr>
              <a:buSzPts val="1400"/>
              <a:buFont typeface="Century Gothic"/>
              <a:buChar char="●"/>
            </a:pPr>
            <a:r>
              <a:rPr lang="en" sz="1400" dirty="0">
                <a:solidFill>
                  <a:schemeClr val="dk1"/>
                </a:solidFill>
                <a:latin typeface="Century Gothic"/>
                <a:ea typeface="Century Gothic"/>
                <a:cs typeface="Century Gothic"/>
                <a:sym typeface="Century Gothic"/>
              </a:rPr>
              <a:t>Data Dictionary</a:t>
            </a:r>
            <a:endParaRPr sz="1400" dirty="0">
              <a:solidFill>
                <a:schemeClr val="dk1"/>
              </a:solidFill>
              <a:latin typeface="Century Gothic"/>
              <a:ea typeface="Century Gothic"/>
              <a:cs typeface="Century Gothic"/>
              <a:sym typeface="Century Gothic"/>
            </a:endParaRPr>
          </a:p>
          <a:p>
            <a:pPr marL="457200" lvl="0" indent="-317500" algn="l" rtl="0">
              <a:lnSpc>
                <a:spcPct val="115000"/>
              </a:lnSpc>
              <a:spcBef>
                <a:spcPts val="1000"/>
              </a:spcBef>
              <a:spcAft>
                <a:spcPts val="0"/>
              </a:spcAft>
              <a:buClr>
                <a:schemeClr val="dk1"/>
              </a:buClr>
              <a:buSzPts val="1400"/>
              <a:buFont typeface="Century Gothic"/>
              <a:buChar char="●"/>
            </a:pPr>
            <a:r>
              <a:rPr lang="en" sz="1400" dirty="0">
                <a:solidFill>
                  <a:schemeClr val="dk1"/>
                </a:solidFill>
                <a:latin typeface="Century Gothic"/>
                <a:ea typeface="Century Gothic"/>
                <a:cs typeface="Century Gothic"/>
                <a:sym typeface="Century Gothic"/>
              </a:rPr>
              <a:t>Business Problem Overview and Solution Approach</a:t>
            </a:r>
            <a:endParaRPr sz="1400" dirty="0">
              <a:solidFill>
                <a:schemeClr val="dk1"/>
              </a:solidFill>
              <a:latin typeface="Century Gothic"/>
              <a:ea typeface="Century Gothic"/>
              <a:cs typeface="Century Gothic"/>
              <a:sym typeface="Century Gothic"/>
            </a:endParaRPr>
          </a:p>
          <a:p>
            <a:pPr marL="457200" lvl="0" indent="-317500" algn="l" rtl="0">
              <a:lnSpc>
                <a:spcPct val="115000"/>
              </a:lnSpc>
              <a:spcBef>
                <a:spcPts val="1000"/>
              </a:spcBef>
              <a:spcAft>
                <a:spcPts val="0"/>
              </a:spcAft>
              <a:buClr>
                <a:schemeClr val="dk1"/>
              </a:buClr>
              <a:buSzPts val="1400"/>
              <a:buFont typeface="Century Gothic"/>
              <a:buChar char="●"/>
            </a:pPr>
            <a:r>
              <a:rPr lang="en" sz="1400" dirty="0">
                <a:solidFill>
                  <a:schemeClr val="dk1"/>
                </a:solidFill>
                <a:latin typeface="Century Gothic"/>
                <a:ea typeface="Century Gothic"/>
                <a:cs typeface="Century Gothic"/>
                <a:sym typeface="Century Gothic"/>
              </a:rPr>
              <a:t>Exploratory Data Analysis</a:t>
            </a:r>
            <a:endParaRPr sz="1400" dirty="0">
              <a:solidFill>
                <a:schemeClr val="dk1"/>
              </a:solidFill>
              <a:latin typeface="Century Gothic"/>
              <a:ea typeface="Century Gothic"/>
              <a:cs typeface="Century Gothic"/>
              <a:sym typeface="Century Gothic"/>
            </a:endParaRPr>
          </a:p>
          <a:p>
            <a:pPr marL="457200" lvl="0" indent="-317500" algn="l" rtl="0">
              <a:lnSpc>
                <a:spcPct val="115000"/>
              </a:lnSpc>
              <a:spcBef>
                <a:spcPts val="1000"/>
              </a:spcBef>
              <a:spcAft>
                <a:spcPts val="0"/>
              </a:spcAft>
              <a:buClr>
                <a:schemeClr val="dk1"/>
              </a:buClr>
              <a:buSzPts val="1400"/>
              <a:buFont typeface="Century Gothic"/>
              <a:buChar char="●"/>
            </a:pPr>
            <a:r>
              <a:rPr lang="en" sz="1400" dirty="0">
                <a:solidFill>
                  <a:schemeClr val="dk1"/>
                </a:solidFill>
                <a:latin typeface="Century Gothic"/>
                <a:ea typeface="Century Gothic"/>
                <a:cs typeface="Century Gothic"/>
                <a:sym typeface="Century Gothic"/>
              </a:rPr>
              <a:t>Model Performance Summary</a:t>
            </a:r>
            <a:endParaRPr sz="1400" dirty="0">
              <a:solidFill>
                <a:schemeClr val="dk1"/>
              </a:solidFill>
              <a:latin typeface="Century Gothic"/>
              <a:ea typeface="Century Gothic"/>
              <a:cs typeface="Century Gothic"/>
              <a:sym typeface="Century Gothic"/>
            </a:endParaRPr>
          </a:p>
          <a:p>
            <a:pPr marL="457200" lvl="0" indent="-317500" algn="l" rtl="0">
              <a:lnSpc>
                <a:spcPct val="115000"/>
              </a:lnSpc>
              <a:spcBef>
                <a:spcPts val="1000"/>
              </a:spcBef>
              <a:spcAft>
                <a:spcPts val="0"/>
              </a:spcAft>
              <a:buClr>
                <a:schemeClr val="dk1"/>
              </a:buClr>
              <a:buSzPts val="1400"/>
              <a:buFont typeface="Century Gothic"/>
              <a:buChar char="●"/>
            </a:pPr>
            <a:r>
              <a:rPr lang="en" sz="1400" dirty="0">
                <a:solidFill>
                  <a:schemeClr val="dk1"/>
                </a:solidFill>
                <a:latin typeface="Century Gothic"/>
                <a:ea typeface="Century Gothic"/>
                <a:cs typeface="Century Gothic"/>
                <a:sym typeface="Century Gothic"/>
              </a:rPr>
              <a:t>Insights &amp; Recommendations</a:t>
            </a:r>
            <a:endParaRPr sz="1400" dirty="0">
              <a:solidFill>
                <a:schemeClr val="dk1"/>
              </a:solidFill>
              <a:latin typeface="Century Gothic"/>
              <a:ea typeface="Century Gothic"/>
              <a:cs typeface="Century Gothic"/>
              <a:sym typeface="Century Gothic"/>
            </a:endParaRPr>
          </a:p>
          <a:p>
            <a:pPr marL="457200" lvl="0" indent="-317500" algn="l" rtl="0">
              <a:lnSpc>
                <a:spcPct val="115000"/>
              </a:lnSpc>
              <a:spcBef>
                <a:spcPts val="1000"/>
              </a:spcBef>
              <a:spcAft>
                <a:spcPts val="1000"/>
              </a:spcAft>
              <a:buClr>
                <a:schemeClr val="dk1"/>
              </a:buClr>
              <a:buSzPts val="1400"/>
              <a:buFont typeface="Century Gothic"/>
              <a:buChar char="●"/>
            </a:pPr>
            <a:r>
              <a:rPr lang="en" sz="1400" dirty="0">
                <a:solidFill>
                  <a:schemeClr val="dk1"/>
                </a:solidFill>
                <a:latin typeface="Century Gothic"/>
                <a:ea typeface="Century Gothic"/>
                <a:cs typeface="Century Gothic"/>
                <a:sym typeface="Century Gothic"/>
              </a:rPr>
              <a:t>Appendix</a:t>
            </a:r>
            <a:endParaRPr sz="1400" dirty="0">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2A88892B-29AE-7746-1B09-75F3628A412A}"/>
            </a:ext>
          </a:extLst>
        </p:cNvPr>
        <p:cNvGrpSpPr/>
        <p:nvPr/>
      </p:nvGrpSpPr>
      <p:grpSpPr>
        <a:xfrm>
          <a:off x="0" y="0"/>
          <a:ext cx="0" cy="0"/>
          <a:chOff x="0" y="0"/>
          <a:chExt cx="0" cy="0"/>
        </a:xfrm>
      </p:grpSpPr>
      <p:sp>
        <p:nvSpPr>
          <p:cNvPr id="148" name="Google Shape;148;p6">
            <a:extLst>
              <a:ext uri="{FF2B5EF4-FFF2-40B4-BE49-F238E27FC236}">
                <a16:creationId xmlns:a16="http://schemas.microsoft.com/office/drawing/2014/main" id="{1642452C-6645-89F5-1140-5D4D2D49E4AE}"/>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Model Performance Summary – Decision Tree Before and After Pruning</a:t>
            </a:r>
            <a:endParaRPr dirty="0">
              <a:solidFill>
                <a:schemeClr val="lt2"/>
              </a:solidFill>
              <a:latin typeface="Century Gothic"/>
              <a:ea typeface="Century Gothic"/>
              <a:cs typeface="Century Gothic"/>
              <a:sym typeface="Century Gothic"/>
            </a:endParaRPr>
          </a:p>
        </p:txBody>
      </p:sp>
      <p:sp>
        <p:nvSpPr>
          <p:cNvPr id="149" name="Google Shape;149;p6">
            <a:extLst>
              <a:ext uri="{FF2B5EF4-FFF2-40B4-BE49-F238E27FC236}">
                <a16:creationId xmlns:a16="http://schemas.microsoft.com/office/drawing/2014/main" id="{CE9E8E8C-B15E-3226-C956-D1CDAD9D8B45}"/>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lang="en-US"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lang="en-US"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lang="en-US"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lang="en-US"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0" lvl="0" indent="0" algn="l" rtl="0">
              <a:lnSpc>
                <a:spcPct val="115000"/>
              </a:lnSpc>
              <a:spcBef>
                <a:spcPts val="1000"/>
              </a:spcBef>
              <a:spcAft>
                <a:spcPts val="1000"/>
              </a:spcAft>
              <a:buSzPts val="1500"/>
              <a:buNone/>
            </a:pPr>
            <a:endParaRPr sz="1400" dirty="0">
              <a:solidFill>
                <a:schemeClr val="dk1"/>
              </a:solidFill>
              <a:latin typeface="Century Gothic"/>
              <a:ea typeface="Century Gothic"/>
              <a:cs typeface="Century Gothic"/>
              <a:sym typeface="Century Gothic"/>
            </a:endParaRPr>
          </a:p>
        </p:txBody>
      </p:sp>
      <p:graphicFrame>
        <p:nvGraphicFramePr>
          <p:cNvPr id="18" name="Table 17">
            <a:extLst>
              <a:ext uri="{FF2B5EF4-FFF2-40B4-BE49-F238E27FC236}">
                <a16:creationId xmlns:a16="http://schemas.microsoft.com/office/drawing/2014/main" id="{C0EC4307-5851-8005-E7CF-ADDA7C5E541A}"/>
              </a:ext>
            </a:extLst>
          </p:cNvPr>
          <p:cNvGraphicFramePr>
            <a:graphicFrameLocks noGrp="1"/>
          </p:cNvGraphicFramePr>
          <p:nvPr>
            <p:extLst>
              <p:ext uri="{D42A27DB-BD31-4B8C-83A1-F6EECF244321}">
                <p14:modId xmlns:p14="http://schemas.microsoft.com/office/powerpoint/2010/main" val="3268416771"/>
              </p:ext>
            </p:extLst>
          </p:nvPr>
        </p:nvGraphicFramePr>
        <p:xfrm>
          <a:off x="427887" y="1245869"/>
          <a:ext cx="7724221" cy="3147896"/>
        </p:xfrm>
        <a:graphic>
          <a:graphicData uri="http://schemas.openxmlformats.org/drawingml/2006/table">
            <a:tbl>
              <a:tblPr/>
              <a:tblGrid>
                <a:gridCol w="3489633">
                  <a:extLst>
                    <a:ext uri="{9D8B030D-6E8A-4147-A177-3AD203B41FA5}">
                      <a16:colId xmlns:a16="http://schemas.microsoft.com/office/drawing/2014/main" val="1931114539"/>
                    </a:ext>
                  </a:extLst>
                </a:gridCol>
                <a:gridCol w="2202523">
                  <a:extLst>
                    <a:ext uri="{9D8B030D-6E8A-4147-A177-3AD203B41FA5}">
                      <a16:colId xmlns:a16="http://schemas.microsoft.com/office/drawing/2014/main" val="3417883120"/>
                    </a:ext>
                  </a:extLst>
                </a:gridCol>
                <a:gridCol w="2032065">
                  <a:extLst>
                    <a:ext uri="{9D8B030D-6E8A-4147-A177-3AD203B41FA5}">
                      <a16:colId xmlns:a16="http://schemas.microsoft.com/office/drawing/2014/main" val="1017738913"/>
                    </a:ext>
                  </a:extLst>
                </a:gridCol>
              </a:tblGrid>
              <a:tr h="361827">
                <a:tc>
                  <a:txBody>
                    <a:bodyPr/>
                    <a:lstStyle/>
                    <a:p>
                      <a:r>
                        <a:rPr lang="en-US" sz="1400" b="1"/>
                        <a:t>Metric</a:t>
                      </a:r>
                      <a:endParaRPr lang="en-US" sz="1400"/>
                    </a:p>
                  </a:txBody>
                  <a:tcPr anchor="ctr">
                    <a:lnL>
                      <a:noFill/>
                    </a:lnL>
                    <a:lnR>
                      <a:noFill/>
                    </a:lnR>
                    <a:lnT>
                      <a:noFill/>
                    </a:lnT>
                    <a:lnB>
                      <a:noFill/>
                    </a:lnB>
                    <a:noFill/>
                  </a:tcPr>
                </a:tc>
                <a:tc>
                  <a:txBody>
                    <a:bodyPr/>
                    <a:lstStyle/>
                    <a:p>
                      <a:r>
                        <a:rPr lang="en-US" sz="1400" b="1"/>
                        <a:t>Before Pruning</a:t>
                      </a:r>
                      <a:endParaRPr lang="en-US" sz="1400"/>
                    </a:p>
                  </a:txBody>
                  <a:tcPr anchor="ctr">
                    <a:lnL>
                      <a:noFill/>
                    </a:lnL>
                    <a:lnR>
                      <a:noFill/>
                    </a:lnR>
                    <a:lnT>
                      <a:noFill/>
                    </a:lnT>
                    <a:lnB>
                      <a:noFill/>
                    </a:lnB>
                    <a:noFill/>
                  </a:tcPr>
                </a:tc>
                <a:tc>
                  <a:txBody>
                    <a:bodyPr/>
                    <a:lstStyle/>
                    <a:p>
                      <a:r>
                        <a:rPr lang="en-US" sz="1400" b="1"/>
                        <a:t>After Pruning</a:t>
                      </a:r>
                      <a:endParaRPr lang="en-US" sz="1400"/>
                    </a:p>
                  </a:txBody>
                  <a:tcPr anchor="ctr">
                    <a:lnL>
                      <a:noFill/>
                    </a:lnL>
                    <a:lnR>
                      <a:noFill/>
                    </a:lnR>
                    <a:lnT>
                      <a:noFill/>
                    </a:lnT>
                    <a:lnB>
                      <a:noFill/>
                    </a:lnB>
                    <a:noFill/>
                  </a:tcPr>
                </a:tc>
                <a:extLst>
                  <a:ext uri="{0D108BD9-81ED-4DB2-BD59-A6C34878D82A}">
                    <a16:rowId xmlns:a16="http://schemas.microsoft.com/office/drawing/2014/main" val="3731192613"/>
                  </a:ext>
                </a:extLst>
              </a:tr>
              <a:tr h="361827">
                <a:tc>
                  <a:txBody>
                    <a:bodyPr/>
                    <a:lstStyle/>
                    <a:p>
                      <a:r>
                        <a:rPr lang="en-US" sz="1400" b="1"/>
                        <a:t>Accuracy</a:t>
                      </a:r>
                      <a:endParaRPr lang="en-US" sz="1400"/>
                    </a:p>
                  </a:txBody>
                  <a:tcPr anchor="ctr">
                    <a:lnL>
                      <a:noFill/>
                    </a:lnL>
                    <a:lnR>
                      <a:noFill/>
                    </a:lnR>
                    <a:lnT>
                      <a:noFill/>
                    </a:lnT>
                    <a:lnB>
                      <a:noFill/>
                    </a:lnB>
                    <a:noFill/>
                  </a:tcPr>
                </a:tc>
                <a:tc>
                  <a:txBody>
                    <a:bodyPr/>
                    <a:lstStyle/>
                    <a:p>
                      <a:r>
                        <a:rPr lang="en-US" sz="1400"/>
                        <a:t>94.39%</a:t>
                      </a:r>
                    </a:p>
                  </a:txBody>
                  <a:tcPr anchor="ctr">
                    <a:lnL>
                      <a:noFill/>
                    </a:lnL>
                    <a:lnR>
                      <a:noFill/>
                    </a:lnR>
                    <a:lnT>
                      <a:noFill/>
                    </a:lnT>
                    <a:lnB>
                      <a:noFill/>
                    </a:lnB>
                    <a:noFill/>
                  </a:tcPr>
                </a:tc>
                <a:tc>
                  <a:txBody>
                    <a:bodyPr/>
                    <a:lstStyle/>
                    <a:p>
                      <a:r>
                        <a:rPr lang="en-US" sz="1400"/>
                        <a:t>94.19%</a:t>
                      </a:r>
                    </a:p>
                  </a:txBody>
                  <a:tcPr anchor="ctr">
                    <a:lnL>
                      <a:noFill/>
                    </a:lnL>
                    <a:lnR>
                      <a:noFill/>
                    </a:lnR>
                    <a:lnT>
                      <a:noFill/>
                    </a:lnT>
                    <a:lnB>
                      <a:noFill/>
                    </a:lnB>
                    <a:noFill/>
                  </a:tcPr>
                </a:tc>
                <a:extLst>
                  <a:ext uri="{0D108BD9-81ED-4DB2-BD59-A6C34878D82A}">
                    <a16:rowId xmlns:a16="http://schemas.microsoft.com/office/drawing/2014/main" val="3504237388"/>
                  </a:ext>
                </a:extLst>
              </a:tr>
              <a:tr h="361827">
                <a:tc>
                  <a:txBody>
                    <a:bodyPr/>
                    <a:lstStyle/>
                    <a:p>
                      <a:r>
                        <a:rPr lang="en-US" sz="1400" b="1"/>
                        <a:t>True Ham (Predicted Ham)</a:t>
                      </a:r>
                      <a:endParaRPr lang="en-US" sz="1400"/>
                    </a:p>
                  </a:txBody>
                  <a:tcPr anchor="ctr">
                    <a:lnL>
                      <a:noFill/>
                    </a:lnL>
                    <a:lnR>
                      <a:noFill/>
                    </a:lnR>
                    <a:lnT>
                      <a:noFill/>
                    </a:lnT>
                    <a:lnB>
                      <a:noFill/>
                    </a:lnB>
                    <a:noFill/>
                  </a:tcPr>
                </a:tc>
                <a:tc>
                  <a:txBody>
                    <a:bodyPr/>
                    <a:lstStyle/>
                    <a:p>
                      <a:r>
                        <a:rPr lang="en-US" sz="1400"/>
                        <a:t>3784</a:t>
                      </a:r>
                    </a:p>
                  </a:txBody>
                  <a:tcPr anchor="ctr">
                    <a:lnL>
                      <a:noFill/>
                    </a:lnL>
                    <a:lnR>
                      <a:noFill/>
                    </a:lnR>
                    <a:lnT>
                      <a:noFill/>
                    </a:lnT>
                    <a:lnB>
                      <a:noFill/>
                    </a:lnB>
                    <a:noFill/>
                  </a:tcPr>
                </a:tc>
                <a:tc>
                  <a:txBody>
                    <a:bodyPr/>
                    <a:lstStyle/>
                    <a:p>
                      <a:r>
                        <a:rPr lang="en-US" sz="1400"/>
                        <a:t>3782</a:t>
                      </a:r>
                    </a:p>
                  </a:txBody>
                  <a:tcPr anchor="ctr">
                    <a:lnL>
                      <a:noFill/>
                    </a:lnL>
                    <a:lnR>
                      <a:noFill/>
                    </a:lnR>
                    <a:lnT>
                      <a:noFill/>
                    </a:lnT>
                    <a:lnB>
                      <a:noFill/>
                    </a:lnB>
                    <a:noFill/>
                  </a:tcPr>
                </a:tc>
                <a:extLst>
                  <a:ext uri="{0D108BD9-81ED-4DB2-BD59-A6C34878D82A}">
                    <a16:rowId xmlns:a16="http://schemas.microsoft.com/office/drawing/2014/main" val="3195282595"/>
                  </a:ext>
                </a:extLst>
              </a:tr>
              <a:tr h="361827">
                <a:tc>
                  <a:txBody>
                    <a:bodyPr/>
                    <a:lstStyle/>
                    <a:p>
                      <a:r>
                        <a:rPr lang="en-US" sz="1400" b="1" dirty="0"/>
                        <a:t>True Spam (Predicted Spam)</a:t>
                      </a:r>
                      <a:endParaRPr lang="en-US" sz="1400" dirty="0"/>
                    </a:p>
                  </a:txBody>
                  <a:tcPr anchor="ctr">
                    <a:lnL>
                      <a:noFill/>
                    </a:lnL>
                    <a:lnR>
                      <a:noFill/>
                    </a:lnR>
                    <a:lnT>
                      <a:noFill/>
                    </a:lnT>
                    <a:lnB>
                      <a:noFill/>
                    </a:lnB>
                    <a:noFill/>
                  </a:tcPr>
                </a:tc>
                <a:tc>
                  <a:txBody>
                    <a:bodyPr/>
                    <a:lstStyle/>
                    <a:p>
                      <a:r>
                        <a:rPr lang="en-US" sz="1400" dirty="0"/>
                        <a:t>424</a:t>
                      </a:r>
                    </a:p>
                  </a:txBody>
                  <a:tcPr anchor="ctr">
                    <a:lnL>
                      <a:noFill/>
                    </a:lnL>
                    <a:lnR>
                      <a:noFill/>
                    </a:lnR>
                    <a:lnT>
                      <a:noFill/>
                    </a:lnT>
                    <a:lnB>
                      <a:noFill/>
                    </a:lnB>
                    <a:noFill/>
                  </a:tcPr>
                </a:tc>
                <a:tc>
                  <a:txBody>
                    <a:bodyPr/>
                    <a:lstStyle/>
                    <a:p>
                      <a:r>
                        <a:rPr lang="en-US" sz="1400"/>
                        <a:t>417</a:t>
                      </a:r>
                    </a:p>
                  </a:txBody>
                  <a:tcPr anchor="ctr">
                    <a:lnL>
                      <a:noFill/>
                    </a:lnL>
                    <a:lnR>
                      <a:noFill/>
                    </a:lnR>
                    <a:lnT>
                      <a:noFill/>
                    </a:lnT>
                    <a:lnB>
                      <a:noFill/>
                    </a:lnB>
                    <a:noFill/>
                  </a:tcPr>
                </a:tc>
                <a:extLst>
                  <a:ext uri="{0D108BD9-81ED-4DB2-BD59-A6C34878D82A}">
                    <a16:rowId xmlns:a16="http://schemas.microsoft.com/office/drawing/2014/main" val="559979222"/>
                  </a:ext>
                </a:extLst>
              </a:tr>
              <a:tr h="361827">
                <a:tc>
                  <a:txBody>
                    <a:bodyPr/>
                    <a:lstStyle/>
                    <a:p>
                      <a:r>
                        <a:rPr lang="en-US" sz="1400" b="1" dirty="0"/>
                        <a:t>False Positives (Ham as Spam)</a:t>
                      </a:r>
                      <a:endParaRPr lang="en-US" sz="1400" dirty="0"/>
                    </a:p>
                  </a:txBody>
                  <a:tcPr anchor="ctr">
                    <a:lnL>
                      <a:noFill/>
                    </a:lnL>
                    <a:lnR>
                      <a:noFill/>
                    </a:lnR>
                    <a:lnT>
                      <a:noFill/>
                    </a:lnT>
                    <a:lnB>
                      <a:noFill/>
                    </a:lnB>
                    <a:noFill/>
                  </a:tcPr>
                </a:tc>
                <a:tc>
                  <a:txBody>
                    <a:bodyPr/>
                    <a:lstStyle/>
                    <a:p>
                      <a:r>
                        <a:rPr lang="en-US" sz="1400"/>
                        <a:t>174</a:t>
                      </a:r>
                    </a:p>
                  </a:txBody>
                  <a:tcPr anchor="ctr">
                    <a:lnL>
                      <a:noFill/>
                    </a:lnL>
                    <a:lnR>
                      <a:noFill/>
                    </a:lnR>
                    <a:lnT>
                      <a:noFill/>
                    </a:lnT>
                    <a:lnB>
                      <a:noFill/>
                    </a:lnB>
                    <a:noFill/>
                  </a:tcPr>
                </a:tc>
                <a:tc>
                  <a:txBody>
                    <a:bodyPr/>
                    <a:lstStyle/>
                    <a:p>
                      <a:r>
                        <a:rPr lang="en-US" sz="1400" dirty="0"/>
                        <a:t>181</a:t>
                      </a:r>
                    </a:p>
                  </a:txBody>
                  <a:tcPr anchor="ctr">
                    <a:lnL>
                      <a:noFill/>
                    </a:lnL>
                    <a:lnR>
                      <a:noFill/>
                    </a:lnR>
                    <a:lnT>
                      <a:noFill/>
                    </a:lnT>
                    <a:lnB>
                      <a:noFill/>
                    </a:lnB>
                    <a:noFill/>
                  </a:tcPr>
                </a:tc>
                <a:extLst>
                  <a:ext uri="{0D108BD9-81ED-4DB2-BD59-A6C34878D82A}">
                    <a16:rowId xmlns:a16="http://schemas.microsoft.com/office/drawing/2014/main" val="2818111774"/>
                  </a:ext>
                </a:extLst>
              </a:tr>
              <a:tr h="615107">
                <a:tc>
                  <a:txBody>
                    <a:bodyPr/>
                    <a:lstStyle/>
                    <a:p>
                      <a:r>
                        <a:rPr lang="en-US" sz="1400" b="1"/>
                        <a:t>False Negatives (Spam as Ham)</a:t>
                      </a:r>
                      <a:endParaRPr lang="en-US" sz="1400"/>
                    </a:p>
                  </a:txBody>
                  <a:tcPr anchor="ctr">
                    <a:lnL>
                      <a:noFill/>
                    </a:lnL>
                    <a:lnR>
                      <a:noFill/>
                    </a:lnR>
                    <a:lnT>
                      <a:noFill/>
                    </a:lnT>
                    <a:lnB>
                      <a:noFill/>
                    </a:lnB>
                    <a:noFill/>
                  </a:tcPr>
                </a:tc>
                <a:tc>
                  <a:txBody>
                    <a:bodyPr/>
                    <a:lstStyle/>
                    <a:p>
                      <a:r>
                        <a:rPr lang="en-US" sz="1400" dirty="0"/>
                        <a:t>76</a:t>
                      </a:r>
                    </a:p>
                  </a:txBody>
                  <a:tcPr anchor="ctr">
                    <a:lnL>
                      <a:noFill/>
                    </a:lnL>
                    <a:lnR>
                      <a:noFill/>
                    </a:lnR>
                    <a:lnT>
                      <a:noFill/>
                    </a:lnT>
                    <a:lnB>
                      <a:noFill/>
                    </a:lnB>
                    <a:noFill/>
                  </a:tcPr>
                </a:tc>
                <a:tc>
                  <a:txBody>
                    <a:bodyPr/>
                    <a:lstStyle/>
                    <a:p>
                      <a:r>
                        <a:rPr lang="en-US" sz="1400"/>
                        <a:t>78</a:t>
                      </a:r>
                    </a:p>
                  </a:txBody>
                  <a:tcPr anchor="ctr">
                    <a:lnL>
                      <a:noFill/>
                    </a:lnL>
                    <a:lnR>
                      <a:noFill/>
                    </a:lnR>
                    <a:lnT>
                      <a:noFill/>
                    </a:lnT>
                    <a:lnB>
                      <a:noFill/>
                    </a:lnB>
                    <a:noFill/>
                  </a:tcPr>
                </a:tc>
                <a:extLst>
                  <a:ext uri="{0D108BD9-81ED-4DB2-BD59-A6C34878D82A}">
                    <a16:rowId xmlns:a16="http://schemas.microsoft.com/office/drawing/2014/main" val="2287093258"/>
                  </a:ext>
                </a:extLst>
              </a:tr>
              <a:tr h="361827">
                <a:tc>
                  <a:txBody>
                    <a:bodyPr/>
                    <a:lstStyle/>
                    <a:p>
                      <a:r>
                        <a:rPr lang="en-US" sz="1400" b="1"/>
                        <a:t>Weighted Mean Recall</a:t>
                      </a:r>
                      <a:endParaRPr lang="en-US" sz="1400"/>
                    </a:p>
                  </a:txBody>
                  <a:tcPr anchor="ctr">
                    <a:lnL>
                      <a:noFill/>
                    </a:lnL>
                    <a:lnR>
                      <a:noFill/>
                    </a:lnR>
                    <a:lnT>
                      <a:noFill/>
                    </a:lnT>
                    <a:lnB>
                      <a:noFill/>
                    </a:lnB>
                    <a:noFill/>
                  </a:tcPr>
                </a:tc>
                <a:tc>
                  <a:txBody>
                    <a:bodyPr/>
                    <a:lstStyle/>
                    <a:p>
                      <a:r>
                        <a:rPr lang="en-US" sz="1400"/>
                        <a:t>84.47%</a:t>
                      </a:r>
                    </a:p>
                  </a:txBody>
                  <a:tcPr anchor="ctr">
                    <a:lnL>
                      <a:noFill/>
                    </a:lnL>
                    <a:lnR>
                      <a:noFill/>
                    </a:lnR>
                    <a:lnT>
                      <a:noFill/>
                    </a:lnT>
                    <a:lnB>
                      <a:noFill/>
                    </a:lnB>
                    <a:noFill/>
                  </a:tcPr>
                </a:tc>
                <a:tc>
                  <a:txBody>
                    <a:bodyPr/>
                    <a:lstStyle/>
                    <a:p>
                      <a:r>
                        <a:rPr lang="en-US" sz="1400"/>
                        <a:t>83.86%</a:t>
                      </a:r>
                    </a:p>
                  </a:txBody>
                  <a:tcPr anchor="ctr">
                    <a:lnL>
                      <a:noFill/>
                    </a:lnL>
                    <a:lnR>
                      <a:noFill/>
                    </a:lnR>
                    <a:lnT>
                      <a:noFill/>
                    </a:lnT>
                    <a:lnB>
                      <a:noFill/>
                    </a:lnB>
                    <a:noFill/>
                  </a:tcPr>
                </a:tc>
                <a:extLst>
                  <a:ext uri="{0D108BD9-81ED-4DB2-BD59-A6C34878D82A}">
                    <a16:rowId xmlns:a16="http://schemas.microsoft.com/office/drawing/2014/main" val="3411731164"/>
                  </a:ext>
                </a:extLst>
              </a:tr>
              <a:tr h="361827">
                <a:tc>
                  <a:txBody>
                    <a:bodyPr/>
                    <a:lstStyle/>
                    <a:p>
                      <a:r>
                        <a:rPr lang="en-US" sz="1400" b="1"/>
                        <a:t>Weighted Mean Precision</a:t>
                      </a:r>
                      <a:endParaRPr lang="en-US" sz="1400"/>
                    </a:p>
                  </a:txBody>
                  <a:tcPr anchor="ctr">
                    <a:lnL>
                      <a:noFill/>
                    </a:lnL>
                    <a:lnR>
                      <a:noFill/>
                    </a:lnR>
                    <a:lnT>
                      <a:noFill/>
                    </a:lnT>
                    <a:lnB>
                      <a:noFill/>
                    </a:lnB>
                    <a:noFill/>
                  </a:tcPr>
                </a:tc>
                <a:tc>
                  <a:txBody>
                    <a:bodyPr/>
                    <a:lstStyle/>
                    <a:p>
                      <a:r>
                        <a:rPr lang="en-US" sz="1400"/>
                        <a:t>90.20%</a:t>
                      </a:r>
                    </a:p>
                  </a:txBody>
                  <a:tcPr anchor="ctr">
                    <a:lnL>
                      <a:noFill/>
                    </a:lnL>
                    <a:lnR>
                      <a:noFill/>
                    </a:lnR>
                    <a:lnT>
                      <a:noFill/>
                    </a:lnT>
                    <a:lnB>
                      <a:noFill/>
                    </a:lnB>
                    <a:noFill/>
                  </a:tcPr>
                </a:tc>
                <a:tc>
                  <a:txBody>
                    <a:bodyPr/>
                    <a:lstStyle/>
                    <a:p>
                      <a:r>
                        <a:rPr lang="en-US" sz="1400" dirty="0"/>
                        <a:t>89.84%</a:t>
                      </a:r>
                    </a:p>
                  </a:txBody>
                  <a:tcPr anchor="ctr">
                    <a:lnL>
                      <a:noFill/>
                    </a:lnL>
                    <a:lnR>
                      <a:noFill/>
                    </a:lnR>
                    <a:lnT>
                      <a:noFill/>
                    </a:lnT>
                    <a:lnB>
                      <a:noFill/>
                    </a:lnB>
                    <a:noFill/>
                  </a:tcPr>
                </a:tc>
                <a:extLst>
                  <a:ext uri="{0D108BD9-81ED-4DB2-BD59-A6C34878D82A}">
                    <a16:rowId xmlns:a16="http://schemas.microsoft.com/office/drawing/2014/main" val="782517864"/>
                  </a:ext>
                </a:extLst>
              </a:tr>
            </a:tbl>
          </a:graphicData>
        </a:graphic>
      </p:graphicFrame>
    </p:spTree>
    <p:extLst>
      <p:ext uri="{BB962C8B-B14F-4D97-AF65-F5344CB8AC3E}">
        <p14:creationId xmlns:p14="http://schemas.microsoft.com/office/powerpoint/2010/main" val="218763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B0B1B679-7FA1-DC52-2FC8-6D00246420D6}"/>
            </a:ext>
          </a:extLst>
        </p:cNvPr>
        <p:cNvGrpSpPr/>
        <p:nvPr/>
      </p:nvGrpSpPr>
      <p:grpSpPr>
        <a:xfrm>
          <a:off x="0" y="0"/>
          <a:ext cx="0" cy="0"/>
          <a:chOff x="0" y="0"/>
          <a:chExt cx="0" cy="0"/>
        </a:xfrm>
      </p:grpSpPr>
      <p:sp>
        <p:nvSpPr>
          <p:cNvPr id="148" name="Google Shape;148;p6">
            <a:extLst>
              <a:ext uri="{FF2B5EF4-FFF2-40B4-BE49-F238E27FC236}">
                <a16:creationId xmlns:a16="http://schemas.microsoft.com/office/drawing/2014/main" id="{C65827B3-7FDB-7CF6-C0FA-6C830E988470}"/>
              </a:ext>
            </a:extLst>
          </p:cNvPr>
          <p:cNvSpPr txBox="1">
            <a:spLocks noGrp="1"/>
          </p:cNvSpPr>
          <p:nvPr>
            <p:ph type="title"/>
          </p:nvPr>
        </p:nvSpPr>
        <p:spPr>
          <a:xfrm>
            <a:off x="214655"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Model Performance Summary – Decision Tree Before </a:t>
            </a:r>
            <a:br>
              <a:rPr lang="en" dirty="0">
                <a:solidFill>
                  <a:schemeClr val="lt2"/>
                </a:solidFill>
                <a:latin typeface="Century Gothic"/>
                <a:ea typeface="Century Gothic"/>
                <a:cs typeface="Century Gothic"/>
                <a:sym typeface="Century Gothic"/>
              </a:rPr>
            </a:br>
            <a:r>
              <a:rPr lang="en" dirty="0">
                <a:solidFill>
                  <a:schemeClr val="lt2"/>
                </a:solidFill>
                <a:latin typeface="Century Gothic"/>
                <a:ea typeface="Century Gothic"/>
                <a:cs typeface="Century Gothic"/>
                <a:sym typeface="Century Gothic"/>
              </a:rPr>
              <a:t>and After Pruning</a:t>
            </a:r>
            <a:endParaRPr dirty="0">
              <a:solidFill>
                <a:schemeClr val="lt2"/>
              </a:solidFill>
              <a:latin typeface="Century Gothic"/>
              <a:ea typeface="Century Gothic"/>
              <a:cs typeface="Century Gothic"/>
              <a:sym typeface="Century Gothic"/>
            </a:endParaRPr>
          </a:p>
        </p:txBody>
      </p:sp>
      <p:sp>
        <p:nvSpPr>
          <p:cNvPr id="149" name="Google Shape;149;p6">
            <a:extLst>
              <a:ext uri="{FF2B5EF4-FFF2-40B4-BE49-F238E27FC236}">
                <a16:creationId xmlns:a16="http://schemas.microsoft.com/office/drawing/2014/main" id="{311107F8-8244-5D2D-E4FA-216EC330E81E}"/>
              </a:ext>
            </a:extLst>
          </p:cNvPr>
          <p:cNvSpPr txBox="1">
            <a:spLocks noGrp="1"/>
          </p:cNvSpPr>
          <p:nvPr>
            <p:ph type="body" idx="1"/>
          </p:nvPr>
        </p:nvSpPr>
        <p:spPr>
          <a:xfrm>
            <a:off x="147234" y="836908"/>
            <a:ext cx="8802676" cy="3994959"/>
          </a:xfrm>
          <a:prstGeom prst="rect">
            <a:avLst/>
          </a:prstGeom>
          <a:noFill/>
          <a:ln>
            <a:noFill/>
          </a:ln>
        </p:spPr>
        <p:txBody>
          <a:bodyPr spcFirstLastPara="1" wrap="square" lIns="91425" tIns="91425" rIns="91425" bIns="91425" anchor="t" anchorCtr="0">
            <a:noAutofit/>
          </a:bodyPr>
          <a:lstStyle/>
          <a:p>
            <a:pPr marL="133350" indent="0">
              <a:buNone/>
            </a:pPr>
            <a:r>
              <a:rPr lang="en-US" sz="1600" b="1" dirty="0">
                <a:latin typeface="+mn-lt"/>
              </a:rPr>
              <a:t>Insights:</a:t>
            </a:r>
          </a:p>
          <a:p>
            <a:pPr>
              <a:buFont typeface="Arial" panose="020B0604020202020204" pitchFamily="34" charset="0"/>
              <a:buChar char="•"/>
            </a:pPr>
            <a:r>
              <a:rPr lang="en-US" sz="1600" b="1" dirty="0">
                <a:latin typeface="+mn-lt"/>
              </a:rPr>
              <a:t>Accuracy</a:t>
            </a:r>
            <a:r>
              <a:rPr lang="en-US" sz="1600" dirty="0">
                <a:latin typeface="+mn-lt"/>
              </a:rPr>
              <a:t>: The accuracy slightly dropped after pruning (94.39% to 94.19%).</a:t>
            </a:r>
          </a:p>
          <a:p>
            <a:pPr>
              <a:buFont typeface="Arial" panose="020B0604020202020204" pitchFamily="34" charset="0"/>
              <a:buChar char="•"/>
            </a:pPr>
            <a:r>
              <a:rPr lang="en-US" sz="1600" b="1" dirty="0">
                <a:latin typeface="+mn-lt"/>
              </a:rPr>
              <a:t>Recall</a:t>
            </a:r>
            <a:r>
              <a:rPr lang="en-US" sz="1600" dirty="0">
                <a:latin typeface="+mn-lt"/>
              </a:rPr>
              <a:t>: The recall for spam slightly decreased after pruning, from 84.47% to 83.86%. This is indicative of a minor trade-off to reduce false positives.</a:t>
            </a:r>
          </a:p>
          <a:p>
            <a:pPr>
              <a:buFont typeface="Arial" panose="020B0604020202020204" pitchFamily="34" charset="0"/>
              <a:buChar char="•"/>
            </a:pPr>
            <a:r>
              <a:rPr lang="en-US" sz="1600" b="1" dirty="0">
                <a:latin typeface="+mn-lt"/>
              </a:rPr>
              <a:t>Precision</a:t>
            </a:r>
            <a:r>
              <a:rPr lang="en-US" sz="1600" dirty="0">
                <a:latin typeface="+mn-lt"/>
              </a:rPr>
              <a:t>: Precision for spam also decreased slightly after pruning, from 90.20% to 89.84%.</a:t>
            </a:r>
          </a:p>
          <a:p>
            <a:pPr>
              <a:buFont typeface="Arial" panose="020B0604020202020204" pitchFamily="34" charset="0"/>
              <a:buChar char="•"/>
            </a:pPr>
            <a:r>
              <a:rPr lang="en-US" sz="1600" b="1" dirty="0">
                <a:latin typeface="+mn-lt"/>
              </a:rPr>
              <a:t>False Positives and False Negatives</a:t>
            </a:r>
            <a:r>
              <a:rPr lang="en-US" sz="1600" dirty="0">
                <a:latin typeface="+mn-lt"/>
              </a:rPr>
              <a:t>:</a:t>
            </a:r>
          </a:p>
          <a:p>
            <a:pPr marL="133350" indent="0">
              <a:buNone/>
            </a:pPr>
            <a:r>
              <a:rPr lang="en-US" sz="1600" dirty="0">
                <a:latin typeface="+mn-lt"/>
              </a:rPr>
              <a:t>	 There was a slight increase in false positives (ham predicted as spam) and false 	negatives (spam predicted as ham), suggesting the model became more conservative in identifying spam but at the cost of precision and recall.</a:t>
            </a:r>
          </a:p>
          <a:p>
            <a:pPr marL="133350" indent="0">
              <a:buNone/>
            </a:pPr>
            <a:endParaRPr lang="en-US" sz="1600" dirty="0">
              <a:latin typeface="+mn-lt"/>
            </a:endParaRPr>
          </a:p>
          <a:p>
            <a:r>
              <a:rPr lang="en-US" sz="1600" b="1" dirty="0">
                <a:latin typeface="+mn-lt"/>
              </a:rPr>
              <a:t>In conclusion</a:t>
            </a:r>
            <a:r>
              <a:rPr lang="en-US" sz="1600" dirty="0">
                <a:latin typeface="+mn-lt"/>
              </a:rPr>
              <a:t>, pruning slightly impacted the model's ability to recall spam messages but improved the model’s precision for spam classification. The trade-off may be beneficial depending on the business requirements for minimizing false positives or false negatives.</a:t>
            </a:r>
          </a:p>
          <a:p>
            <a:pPr marL="457200" lvl="0" indent="-228600" algn="l" rtl="0">
              <a:lnSpc>
                <a:spcPct val="115000"/>
              </a:lnSpc>
              <a:spcBef>
                <a:spcPts val="0"/>
              </a:spcBef>
              <a:spcAft>
                <a:spcPts val="0"/>
              </a:spcAft>
              <a:buClr>
                <a:schemeClr val="dk1"/>
              </a:buClr>
              <a:buSzPts val="1400"/>
              <a:buFont typeface="Century Gothic"/>
              <a:buNone/>
            </a:pPr>
            <a:endParaRPr lang="en-US"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lang="en-US"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lang="en-US"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0" lvl="0" indent="0" algn="l" rtl="0">
              <a:lnSpc>
                <a:spcPct val="115000"/>
              </a:lnSpc>
              <a:spcBef>
                <a:spcPts val="1000"/>
              </a:spcBef>
              <a:spcAft>
                <a:spcPts val="1000"/>
              </a:spcAft>
              <a:buSzPts val="1500"/>
              <a:buNone/>
            </a:pPr>
            <a:endParaRPr sz="1400"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040951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Model Performance Summary – Random Forest</a:t>
            </a:r>
            <a:endParaRPr>
              <a:solidFill>
                <a:schemeClr val="lt2"/>
              </a:solidFill>
              <a:latin typeface="Century Gothic"/>
              <a:ea typeface="Century Gothic"/>
              <a:cs typeface="Century Gothic"/>
              <a:sym typeface="Century Gothic"/>
            </a:endParaRPr>
          </a:p>
        </p:txBody>
      </p:sp>
      <p:graphicFrame>
        <p:nvGraphicFramePr>
          <p:cNvPr id="2" name="Table 1">
            <a:extLst>
              <a:ext uri="{FF2B5EF4-FFF2-40B4-BE49-F238E27FC236}">
                <a16:creationId xmlns:a16="http://schemas.microsoft.com/office/drawing/2014/main" id="{050AAB34-CC59-7C8B-3D63-AC981343C999}"/>
              </a:ext>
            </a:extLst>
          </p:cNvPr>
          <p:cNvGraphicFramePr>
            <a:graphicFrameLocks noGrp="1"/>
          </p:cNvGraphicFramePr>
          <p:nvPr>
            <p:extLst>
              <p:ext uri="{D42A27DB-BD31-4B8C-83A1-F6EECF244321}">
                <p14:modId xmlns:p14="http://schemas.microsoft.com/office/powerpoint/2010/main" val="169709554"/>
              </p:ext>
            </p:extLst>
          </p:nvPr>
        </p:nvGraphicFramePr>
        <p:xfrm>
          <a:off x="350908" y="872490"/>
          <a:ext cx="4221092" cy="1432560"/>
        </p:xfrm>
        <a:graphic>
          <a:graphicData uri="http://schemas.openxmlformats.org/drawingml/2006/table">
            <a:tbl>
              <a:tblPr/>
              <a:tblGrid>
                <a:gridCol w="2110546">
                  <a:extLst>
                    <a:ext uri="{9D8B030D-6E8A-4147-A177-3AD203B41FA5}">
                      <a16:colId xmlns:a16="http://schemas.microsoft.com/office/drawing/2014/main" val="1108198477"/>
                    </a:ext>
                  </a:extLst>
                </a:gridCol>
                <a:gridCol w="2110546">
                  <a:extLst>
                    <a:ext uri="{9D8B030D-6E8A-4147-A177-3AD203B41FA5}">
                      <a16:colId xmlns:a16="http://schemas.microsoft.com/office/drawing/2014/main" val="3284177955"/>
                    </a:ext>
                  </a:extLst>
                </a:gridCol>
              </a:tblGrid>
              <a:tr h="0">
                <a:tc>
                  <a:txBody>
                    <a:bodyPr/>
                    <a:lstStyle/>
                    <a:p>
                      <a:r>
                        <a:rPr lang="en-US" b="1" dirty="0"/>
                        <a:t>Metric</a:t>
                      </a:r>
                      <a:endParaRPr lang="en-US" dirty="0"/>
                    </a:p>
                  </a:txBody>
                  <a:tcPr anchor="ctr">
                    <a:lnL>
                      <a:noFill/>
                    </a:lnL>
                    <a:lnR>
                      <a:noFill/>
                    </a:lnR>
                    <a:lnT>
                      <a:noFill/>
                    </a:lnT>
                    <a:lnB>
                      <a:noFill/>
                    </a:lnB>
                    <a:noFill/>
                  </a:tcPr>
                </a:tc>
                <a:tc>
                  <a:txBody>
                    <a:bodyPr/>
                    <a:lstStyle/>
                    <a:p>
                      <a:r>
                        <a:rPr lang="en-US" b="1"/>
                        <a:t>Value</a:t>
                      </a:r>
                      <a:endParaRPr lang="en-US"/>
                    </a:p>
                  </a:txBody>
                  <a:tcPr anchor="ctr">
                    <a:lnL>
                      <a:noFill/>
                    </a:lnL>
                    <a:lnR>
                      <a:noFill/>
                    </a:lnR>
                    <a:lnT>
                      <a:noFill/>
                    </a:lnT>
                    <a:lnB>
                      <a:noFill/>
                    </a:lnB>
                    <a:noFill/>
                  </a:tcPr>
                </a:tc>
                <a:extLst>
                  <a:ext uri="{0D108BD9-81ED-4DB2-BD59-A6C34878D82A}">
                    <a16:rowId xmlns:a16="http://schemas.microsoft.com/office/drawing/2014/main" val="2891956451"/>
                  </a:ext>
                </a:extLst>
              </a:tr>
              <a:tr h="0">
                <a:tc>
                  <a:txBody>
                    <a:bodyPr/>
                    <a:lstStyle/>
                    <a:p>
                      <a:r>
                        <a:rPr lang="en-US" b="1" dirty="0"/>
                        <a:t>Accuracy</a:t>
                      </a:r>
                      <a:endParaRPr lang="en-US" dirty="0"/>
                    </a:p>
                  </a:txBody>
                  <a:tcPr anchor="ctr">
                    <a:lnL>
                      <a:noFill/>
                    </a:lnL>
                    <a:lnR>
                      <a:noFill/>
                    </a:lnR>
                    <a:lnT>
                      <a:noFill/>
                    </a:lnT>
                    <a:lnB>
                      <a:noFill/>
                    </a:lnB>
                    <a:noFill/>
                  </a:tcPr>
                </a:tc>
                <a:tc>
                  <a:txBody>
                    <a:bodyPr/>
                    <a:lstStyle/>
                    <a:p>
                      <a:r>
                        <a:rPr lang="en-US"/>
                        <a:t>87.71%</a:t>
                      </a:r>
                    </a:p>
                  </a:txBody>
                  <a:tcPr anchor="ctr">
                    <a:lnL>
                      <a:noFill/>
                    </a:lnL>
                    <a:lnR>
                      <a:noFill/>
                    </a:lnR>
                    <a:lnT>
                      <a:noFill/>
                    </a:lnT>
                    <a:lnB>
                      <a:noFill/>
                    </a:lnB>
                    <a:noFill/>
                  </a:tcPr>
                </a:tc>
                <a:extLst>
                  <a:ext uri="{0D108BD9-81ED-4DB2-BD59-A6C34878D82A}">
                    <a16:rowId xmlns:a16="http://schemas.microsoft.com/office/drawing/2014/main" val="3367866771"/>
                  </a:ext>
                </a:extLst>
              </a:tr>
              <a:tr h="0">
                <a:tc>
                  <a:txBody>
                    <a:bodyPr/>
                    <a:lstStyle/>
                    <a:p>
                      <a:r>
                        <a:rPr lang="en-US" b="1" dirty="0"/>
                        <a:t>Weighted Mean Recall</a:t>
                      </a:r>
                      <a:endParaRPr lang="en-US" dirty="0"/>
                    </a:p>
                  </a:txBody>
                  <a:tcPr anchor="ctr">
                    <a:lnL>
                      <a:noFill/>
                    </a:lnL>
                    <a:lnR>
                      <a:noFill/>
                    </a:lnR>
                    <a:lnT>
                      <a:noFill/>
                    </a:lnT>
                    <a:lnB>
                      <a:noFill/>
                    </a:lnB>
                    <a:noFill/>
                  </a:tcPr>
                </a:tc>
                <a:tc>
                  <a:txBody>
                    <a:bodyPr/>
                    <a:lstStyle/>
                    <a:p>
                      <a:r>
                        <a:rPr lang="en-US"/>
                        <a:t>54.18%</a:t>
                      </a:r>
                    </a:p>
                  </a:txBody>
                  <a:tcPr anchor="ctr">
                    <a:lnL>
                      <a:noFill/>
                    </a:lnL>
                    <a:lnR>
                      <a:noFill/>
                    </a:lnR>
                    <a:lnT>
                      <a:noFill/>
                    </a:lnT>
                    <a:lnB>
                      <a:noFill/>
                    </a:lnB>
                    <a:noFill/>
                  </a:tcPr>
                </a:tc>
                <a:extLst>
                  <a:ext uri="{0D108BD9-81ED-4DB2-BD59-A6C34878D82A}">
                    <a16:rowId xmlns:a16="http://schemas.microsoft.com/office/drawing/2014/main" val="4288180603"/>
                  </a:ext>
                </a:extLst>
              </a:tr>
              <a:tr h="0">
                <a:tc>
                  <a:txBody>
                    <a:bodyPr/>
                    <a:lstStyle/>
                    <a:p>
                      <a:r>
                        <a:rPr lang="en-US" b="1"/>
                        <a:t>Weighted Mean Precision</a:t>
                      </a:r>
                      <a:endParaRPr lang="en-US"/>
                    </a:p>
                  </a:txBody>
                  <a:tcPr anchor="ctr">
                    <a:lnL>
                      <a:noFill/>
                    </a:lnL>
                    <a:lnR>
                      <a:noFill/>
                    </a:lnR>
                    <a:lnT>
                      <a:noFill/>
                    </a:lnT>
                    <a:lnB>
                      <a:noFill/>
                    </a:lnB>
                    <a:noFill/>
                  </a:tcPr>
                </a:tc>
                <a:tc>
                  <a:txBody>
                    <a:bodyPr/>
                    <a:lstStyle/>
                    <a:p>
                      <a:r>
                        <a:rPr lang="en-US" dirty="0"/>
                        <a:t>93.78%</a:t>
                      </a:r>
                    </a:p>
                  </a:txBody>
                  <a:tcPr anchor="ctr">
                    <a:lnL>
                      <a:noFill/>
                    </a:lnL>
                    <a:lnR>
                      <a:noFill/>
                    </a:lnR>
                    <a:lnT>
                      <a:noFill/>
                    </a:lnT>
                    <a:lnB>
                      <a:noFill/>
                    </a:lnB>
                    <a:noFill/>
                  </a:tcPr>
                </a:tc>
                <a:extLst>
                  <a:ext uri="{0D108BD9-81ED-4DB2-BD59-A6C34878D82A}">
                    <a16:rowId xmlns:a16="http://schemas.microsoft.com/office/drawing/2014/main" val="3453085606"/>
                  </a:ext>
                </a:extLst>
              </a:tr>
            </a:tbl>
          </a:graphicData>
        </a:graphic>
      </p:graphicFrame>
      <p:graphicFrame>
        <p:nvGraphicFramePr>
          <p:cNvPr id="4" name="Table 3">
            <a:extLst>
              <a:ext uri="{FF2B5EF4-FFF2-40B4-BE49-F238E27FC236}">
                <a16:creationId xmlns:a16="http://schemas.microsoft.com/office/drawing/2014/main" id="{9B1CB8E2-EB69-DF67-0C29-A0B1E9DC5E23}"/>
              </a:ext>
            </a:extLst>
          </p:cNvPr>
          <p:cNvGraphicFramePr>
            <a:graphicFrameLocks noGrp="1"/>
          </p:cNvGraphicFramePr>
          <p:nvPr>
            <p:extLst>
              <p:ext uri="{D42A27DB-BD31-4B8C-83A1-F6EECF244321}">
                <p14:modId xmlns:p14="http://schemas.microsoft.com/office/powerpoint/2010/main" val="2753123113"/>
              </p:ext>
            </p:extLst>
          </p:nvPr>
        </p:nvGraphicFramePr>
        <p:xfrm>
          <a:off x="4232333" y="1196705"/>
          <a:ext cx="4849674" cy="914400"/>
        </p:xfrm>
        <a:graphic>
          <a:graphicData uri="http://schemas.openxmlformats.org/drawingml/2006/table">
            <a:tbl>
              <a:tblPr/>
              <a:tblGrid>
                <a:gridCol w="1616558">
                  <a:extLst>
                    <a:ext uri="{9D8B030D-6E8A-4147-A177-3AD203B41FA5}">
                      <a16:colId xmlns:a16="http://schemas.microsoft.com/office/drawing/2014/main" val="3567716167"/>
                    </a:ext>
                  </a:extLst>
                </a:gridCol>
                <a:gridCol w="1616558">
                  <a:extLst>
                    <a:ext uri="{9D8B030D-6E8A-4147-A177-3AD203B41FA5}">
                      <a16:colId xmlns:a16="http://schemas.microsoft.com/office/drawing/2014/main" val="3104007175"/>
                    </a:ext>
                  </a:extLst>
                </a:gridCol>
                <a:gridCol w="1616558">
                  <a:extLst>
                    <a:ext uri="{9D8B030D-6E8A-4147-A177-3AD203B41FA5}">
                      <a16:colId xmlns:a16="http://schemas.microsoft.com/office/drawing/2014/main" val="4271157696"/>
                    </a:ext>
                  </a:extLst>
                </a:gridCol>
              </a:tblGrid>
              <a:tr h="304800">
                <a:tc>
                  <a:txBody>
                    <a:bodyPr/>
                    <a:lstStyle/>
                    <a:p>
                      <a:r>
                        <a:rPr lang="en-US" sz="1400" b="1"/>
                        <a:t>True/Predicted</a:t>
                      </a:r>
                      <a:endParaRPr lang="en-US" sz="1400"/>
                    </a:p>
                  </a:txBody>
                  <a:tcPr anchor="ctr">
                    <a:lnL>
                      <a:noFill/>
                    </a:lnL>
                    <a:lnR>
                      <a:noFill/>
                    </a:lnR>
                    <a:lnT>
                      <a:noFill/>
                    </a:lnT>
                    <a:lnB>
                      <a:noFill/>
                    </a:lnB>
                    <a:noFill/>
                  </a:tcPr>
                </a:tc>
                <a:tc>
                  <a:txBody>
                    <a:bodyPr/>
                    <a:lstStyle/>
                    <a:p>
                      <a:r>
                        <a:rPr lang="en-US" sz="1400" b="1" dirty="0"/>
                        <a:t>Ham</a:t>
                      </a:r>
                      <a:endParaRPr lang="en-US" sz="1400" dirty="0"/>
                    </a:p>
                  </a:txBody>
                  <a:tcPr anchor="ctr">
                    <a:lnL>
                      <a:noFill/>
                    </a:lnL>
                    <a:lnR>
                      <a:noFill/>
                    </a:lnR>
                    <a:lnT>
                      <a:noFill/>
                    </a:lnT>
                    <a:lnB>
                      <a:noFill/>
                    </a:lnB>
                    <a:noFill/>
                  </a:tcPr>
                </a:tc>
                <a:tc>
                  <a:txBody>
                    <a:bodyPr/>
                    <a:lstStyle/>
                    <a:p>
                      <a:r>
                        <a:rPr lang="en-US" sz="1400" b="1"/>
                        <a:t>Spam</a:t>
                      </a:r>
                      <a:endParaRPr lang="en-US" sz="1400"/>
                    </a:p>
                  </a:txBody>
                  <a:tcPr anchor="ctr">
                    <a:lnL>
                      <a:noFill/>
                    </a:lnL>
                    <a:lnR>
                      <a:noFill/>
                    </a:lnR>
                    <a:lnT>
                      <a:noFill/>
                    </a:lnT>
                    <a:lnB>
                      <a:noFill/>
                    </a:lnB>
                    <a:noFill/>
                  </a:tcPr>
                </a:tc>
                <a:extLst>
                  <a:ext uri="{0D108BD9-81ED-4DB2-BD59-A6C34878D82A}">
                    <a16:rowId xmlns:a16="http://schemas.microsoft.com/office/drawing/2014/main" val="3702446554"/>
                  </a:ext>
                </a:extLst>
              </a:tr>
              <a:tr h="304800">
                <a:tc>
                  <a:txBody>
                    <a:bodyPr/>
                    <a:lstStyle/>
                    <a:p>
                      <a:r>
                        <a:rPr lang="en-US" sz="1400" b="1"/>
                        <a:t>Ham</a:t>
                      </a:r>
                      <a:endParaRPr lang="en-US" sz="1400"/>
                    </a:p>
                  </a:txBody>
                  <a:tcPr anchor="ctr">
                    <a:lnL>
                      <a:noFill/>
                    </a:lnL>
                    <a:lnR>
                      <a:noFill/>
                    </a:lnR>
                    <a:lnT>
                      <a:noFill/>
                    </a:lnT>
                    <a:lnB>
                      <a:noFill/>
                    </a:lnB>
                    <a:noFill/>
                  </a:tcPr>
                </a:tc>
                <a:tc>
                  <a:txBody>
                    <a:bodyPr/>
                    <a:lstStyle/>
                    <a:p>
                      <a:r>
                        <a:rPr lang="en-US" sz="1400"/>
                        <a:t>3,860</a:t>
                      </a:r>
                    </a:p>
                  </a:txBody>
                  <a:tcPr anchor="ctr">
                    <a:lnL>
                      <a:noFill/>
                    </a:lnL>
                    <a:lnR>
                      <a:noFill/>
                    </a:lnR>
                    <a:lnT>
                      <a:noFill/>
                    </a:lnT>
                    <a:lnB>
                      <a:noFill/>
                    </a:lnB>
                    <a:noFill/>
                  </a:tcPr>
                </a:tc>
                <a:tc>
                  <a:txBody>
                    <a:bodyPr/>
                    <a:lstStyle/>
                    <a:p>
                      <a:r>
                        <a:rPr lang="en-US" sz="1400"/>
                        <a:t>548</a:t>
                      </a:r>
                    </a:p>
                  </a:txBody>
                  <a:tcPr anchor="ctr">
                    <a:lnL>
                      <a:noFill/>
                    </a:lnL>
                    <a:lnR>
                      <a:noFill/>
                    </a:lnR>
                    <a:lnT>
                      <a:noFill/>
                    </a:lnT>
                    <a:lnB>
                      <a:noFill/>
                    </a:lnB>
                    <a:noFill/>
                  </a:tcPr>
                </a:tc>
                <a:extLst>
                  <a:ext uri="{0D108BD9-81ED-4DB2-BD59-A6C34878D82A}">
                    <a16:rowId xmlns:a16="http://schemas.microsoft.com/office/drawing/2014/main" val="3587975166"/>
                  </a:ext>
                </a:extLst>
              </a:tr>
              <a:tr h="304800">
                <a:tc>
                  <a:txBody>
                    <a:bodyPr/>
                    <a:lstStyle/>
                    <a:p>
                      <a:r>
                        <a:rPr lang="en-US" sz="1400" b="1"/>
                        <a:t>Spam</a:t>
                      </a:r>
                      <a:endParaRPr lang="en-US" sz="1400"/>
                    </a:p>
                  </a:txBody>
                  <a:tcPr anchor="ctr">
                    <a:lnL>
                      <a:noFill/>
                    </a:lnL>
                    <a:lnR>
                      <a:noFill/>
                    </a:lnR>
                    <a:lnT>
                      <a:noFill/>
                    </a:lnT>
                    <a:lnB>
                      <a:noFill/>
                    </a:lnB>
                    <a:noFill/>
                  </a:tcPr>
                </a:tc>
                <a:tc>
                  <a:txBody>
                    <a:bodyPr/>
                    <a:lstStyle/>
                    <a:p>
                      <a:r>
                        <a:rPr lang="en-US" sz="1400"/>
                        <a:t>0</a:t>
                      </a:r>
                    </a:p>
                  </a:txBody>
                  <a:tcPr anchor="ctr">
                    <a:lnL>
                      <a:noFill/>
                    </a:lnL>
                    <a:lnR>
                      <a:noFill/>
                    </a:lnR>
                    <a:lnT>
                      <a:noFill/>
                    </a:lnT>
                    <a:lnB>
                      <a:noFill/>
                    </a:lnB>
                    <a:noFill/>
                  </a:tcPr>
                </a:tc>
                <a:tc>
                  <a:txBody>
                    <a:bodyPr/>
                    <a:lstStyle/>
                    <a:p>
                      <a:r>
                        <a:rPr lang="en-US" sz="1400" dirty="0"/>
                        <a:t>50</a:t>
                      </a:r>
                    </a:p>
                  </a:txBody>
                  <a:tcPr anchor="ctr">
                    <a:lnL>
                      <a:noFill/>
                    </a:lnL>
                    <a:lnR>
                      <a:noFill/>
                    </a:lnR>
                    <a:lnT>
                      <a:noFill/>
                    </a:lnT>
                    <a:lnB>
                      <a:noFill/>
                    </a:lnB>
                    <a:noFill/>
                  </a:tcPr>
                </a:tc>
                <a:extLst>
                  <a:ext uri="{0D108BD9-81ED-4DB2-BD59-A6C34878D82A}">
                    <a16:rowId xmlns:a16="http://schemas.microsoft.com/office/drawing/2014/main" val="1184476163"/>
                  </a:ext>
                </a:extLst>
              </a:tr>
            </a:tbl>
          </a:graphicData>
        </a:graphic>
      </p:graphicFrame>
      <p:sp>
        <p:nvSpPr>
          <p:cNvPr id="5" name="Rectangle 2">
            <a:extLst>
              <a:ext uri="{FF2B5EF4-FFF2-40B4-BE49-F238E27FC236}">
                <a16:creationId xmlns:a16="http://schemas.microsoft.com/office/drawing/2014/main" id="{B91B11A5-9976-2A9A-706C-C6AD629E24B1}"/>
              </a:ext>
            </a:extLst>
          </p:cNvPr>
          <p:cNvSpPr>
            <a:spLocks noChangeArrowheads="1"/>
          </p:cNvSpPr>
          <p:nvPr/>
        </p:nvSpPr>
        <p:spPr bwMode="auto">
          <a:xfrm>
            <a:off x="4155230" y="837763"/>
            <a:ext cx="30906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Confusion Matrix: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sng"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56419132-03BA-1E8E-44A9-715C7D331208}"/>
              </a:ext>
            </a:extLst>
          </p:cNvPr>
          <p:cNvSpPr txBox="1"/>
          <p:nvPr/>
        </p:nvSpPr>
        <p:spPr>
          <a:xfrm>
            <a:off x="126182" y="2595505"/>
            <a:ext cx="8520599" cy="2246769"/>
          </a:xfrm>
          <a:prstGeom prst="rect">
            <a:avLst/>
          </a:prstGeom>
          <a:noFill/>
        </p:spPr>
        <p:txBody>
          <a:bodyPr wrap="square">
            <a:spAutoFit/>
          </a:bodyPr>
          <a:lstStyle/>
          <a:p>
            <a:r>
              <a:rPr lang="en-US" sz="1400" b="1" dirty="0"/>
              <a:t>Insights:</a:t>
            </a:r>
          </a:p>
          <a:p>
            <a:endParaRPr lang="en-US" sz="1400" b="1" dirty="0"/>
          </a:p>
          <a:p>
            <a:pPr>
              <a:buFont typeface="Arial" panose="020B0604020202020204" pitchFamily="34" charset="0"/>
              <a:buChar char="•"/>
            </a:pPr>
            <a:r>
              <a:rPr lang="en-US" sz="1400" b="1" dirty="0"/>
              <a:t>Ham Classification</a:t>
            </a:r>
            <a:r>
              <a:rPr lang="en-US" sz="1400" dirty="0"/>
              <a:t>: The model classifies ham messages with perfect recall (100%) but at the cost of misclassifying 548 spam messages as ham.</a:t>
            </a:r>
          </a:p>
          <a:p>
            <a:pPr marL="133350" indent="0">
              <a:buNone/>
            </a:pPr>
            <a:endParaRPr lang="en-US" sz="1400" dirty="0"/>
          </a:p>
          <a:p>
            <a:pPr>
              <a:buFont typeface="Arial" panose="020B0604020202020204" pitchFamily="34" charset="0"/>
              <a:buChar char="•"/>
            </a:pPr>
            <a:r>
              <a:rPr lang="en-US" sz="1400" b="1" dirty="0"/>
              <a:t>Spam Classification</a:t>
            </a:r>
            <a:r>
              <a:rPr lang="en-US" sz="1400" dirty="0"/>
              <a:t>: While precision for spam is 100%, recall is significantly low at 8.36%, indicating a high number of false negatives for spam.</a:t>
            </a:r>
          </a:p>
          <a:p>
            <a:pPr marL="133350" indent="0">
              <a:buNone/>
            </a:pPr>
            <a:endParaRPr lang="en-US" sz="1400" dirty="0"/>
          </a:p>
          <a:p>
            <a:pPr>
              <a:buFont typeface="Arial" panose="020B0604020202020204" pitchFamily="34" charset="0"/>
              <a:buChar char="•"/>
            </a:pPr>
            <a:r>
              <a:rPr lang="en-US" sz="1400" b="1" dirty="0"/>
              <a:t>Overall Accuracy</a:t>
            </a:r>
            <a:r>
              <a:rPr lang="en-US" sz="1400" dirty="0"/>
              <a:t>: The model achieves an accuracy of 87.71%, driven largely by its strong performance on the ham 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69E4D0F9-63C1-8EC5-D037-03B15751A16E}"/>
            </a:ext>
          </a:extLst>
        </p:cNvPr>
        <p:cNvGrpSpPr/>
        <p:nvPr/>
      </p:nvGrpSpPr>
      <p:grpSpPr>
        <a:xfrm>
          <a:off x="0" y="0"/>
          <a:ext cx="0" cy="0"/>
          <a:chOff x="0" y="0"/>
          <a:chExt cx="0" cy="0"/>
        </a:xfrm>
      </p:grpSpPr>
      <p:sp>
        <p:nvSpPr>
          <p:cNvPr id="154" name="Google Shape;154;p7">
            <a:extLst>
              <a:ext uri="{FF2B5EF4-FFF2-40B4-BE49-F238E27FC236}">
                <a16:creationId xmlns:a16="http://schemas.microsoft.com/office/drawing/2014/main" id="{61E9228F-F50A-9C58-4AAC-C8D3943EA3C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Model Performance Summary – Random Forest After Pruning</a:t>
            </a:r>
            <a:endParaRPr dirty="0">
              <a:solidFill>
                <a:schemeClr val="lt2"/>
              </a:solidFill>
              <a:latin typeface="Century Gothic"/>
              <a:ea typeface="Century Gothic"/>
              <a:cs typeface="Century Gothic"/>
              <a:sym typeface="Century Gothic"/>
            </a:endParaRPr>
          </a:p>
        </p:txBody>
      </p:sp>
      <p:sp>
        <p:nvSpPr>
          <p:cNvPr id="155" name="Google Shape;155;p7">
            <a:extLst>
              <a:ext uri="{FF2B5EF4-FFF2-40B4-BE49-F238E27FC236}">
                <a16:creationId xmlns:a16="http://schemas.microsoft.com/office/drawing/2014/main" id="{9954E985-AD7A-9C50-ACB3-39E152A3171E}"/>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139700" lvl="0" indent="0" algn="l" rtl="0">
              <a:lnSpc>
                <a:spcPct val="115000"/>
              </a:lnSpc>
              <a:spcBef>
                <a:spcPts val="0"/>
              </a:spcBef>
              <a:spcAft>
                <a:spcPts val="0"/>
              </a:spcAft>
              <a:buClr>
                <a:schemeClr val="dk1"/>
              </a:buClr>
              <a:buSzPts val="1400"/>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0" lvl="0" indent="0" algn="l" rtl="0">
              <a:lnSpc>
                <a:spcPct val="115000"/>
              </a:lnSpc>
              <a:spcBef>
                <a:spcPts val="1000"/>
              </a:spcBef>
              <a:spcAft>
                <a:spcPts val="1000"/>
              </a:spcAft>
              <a:buSzPts val="1500"/>
              <a:buNone/>
            </a:pPr>
            <a:endParaRPr sz="1400" dirty="0">
              <a:solidFill>
                <a:schemeClr val="dk1"/>
              </a:solidFill>
              <a:latin typeface="Century Gothic"/>
              <a:ea typeface="Century Gothic"/>
              <a:cs typeface="Century Gothic"/>
              <a:sym typeface="Century Gothic"/>
            </a:endParaRPr>
          </a:p>
        </p:txBody>
      </p:sp>
      <p:graphicFrame>
        <p:nvGraphicFramePr>
          <p:cNvPr id="9" name="Table 8">
            <a:extLst>
              <a:ext uri="{FF2B5EF4-FFF2-40B4-BE49-F238E27FC236}">
                <a16:creationId xmlns:a16="http://schemas.microsoft.com/office/drawing/2014/main" id="{F7372CE6-A077-EFD9-B476-01DB4AA6D745}"/>
              </a:ext>
            </a:extLst>
          </p:cNvPr>
          <p:cNvGraphicFramePr>
            <a:graphicFrameLocks noGrp="1"/>
          </p:cNvGraphicFramePr>
          <p:nvPr>
            <p:extLst>
              <p:ext uri="{D42A27DB-BD31-4B8C-83A1-F6EECF244321}">
                <p14:modId xmlns:p14="http://schemas.microsoft.com/office/powerpoint/2010/main" val="2763085013"/>
              </p:ext>
            </p:extLst>
          </p:nvPr>
        </p:nvGraphicFramePr>
        <p:xfrm>
          <a:off x="202549" y="861979"/>
          <a:ext cx="3889004" cy="304800"/>
        </p:xfrm>
        <a:graphic>
          <a:graphicData uri="http://schemas.openxmlformats.org/drawingml/2006/table">
            <a:tbl>
              <a:tblPr/>
              <a:tblGrid>
                <a:gridCol w="2559199">
                  <a:extLst>
                    <a:ext uri="{9D8B030D-6E8A-4147-A177-3AD203B41FA5}">
                      <a16:colId xmlns:a16="http://schemas.microsoft.com/office/drawing/2014/main" val="3883361061"/>
                    </a:ext>
                  </a:extLst>
                </a:gridCol>
                <a:gridCol w="1329805">
                  <a:extLst>
                    <a:ext uri="{9D8B030D-6E8A-4147-A177-3AD203B41FA5}">
                      <a16:colId xmlns:a16="http://schemas.microsoft.com/office/drawing/2014/main" val="1954858711"/>
                    </a:ext>
                  </a:extLst>
                </a:gridCol>
              </a:tblGrid>
              <a:tr h="0">
                <a:tc>
                  <a:txBody>
                    <a:bodyPr/>
                    <a:lstStyle/>
                    <a:p>
                      <a:r>
                        <a:rPr lang="en-US" b="1" dirty="0"/>
                        <a:t>Metric                                       </a:t>
                      </a:r>
                      <a:endParaRPr lang="en-US" dirty="0"/>
                    </a:p>
                  </a:txBody>
                  <a:tcPr anchor="ctr">
                    <a:lnL>
                      <a:noFill/>
                    </a:lnL>
                    <a:lnR>
                      <a:noFill/>
                    </a:lnR>
                    <a:lnT>
                      <a:noFill/>
                    </a:lnT>
                    <a:lnB>
                      <a:noFill/>
                    </a:lnB>
                    <a:noFill/>
                  </a:tcPr>
                </a:tc>
                <a:tc>
                  <a:txBody>
                    <a:bodyPr/>
                    <a:lstStyle/>
                    <a:p>
                      <a:r>
                        <a:rPr lang="en-US" b="1" dirty="0"/>
                        <a:t>Value</a:t>
                      </a:r>
                      <a:endParaRPr lang="en-US" dirty="0"/>
                    </a:p>
                  </a:txBody>
                  <a:tcPr anchor="ctr">
                    <a:lnL>
                      <a:noFill/>
                    </a:lnL>
                    <a:lnR>
                      <a:noFill/>
                    </a:lnR>
                    <a:lnT>
                      <a:noFill/>
                    </a:lnT>
                    <a:lnB>
                      <a:noFill/>
                    </a:lnB>
                    <a:noFill/>
                  </a:tcPr>
                </a:tc>
                <a:extLst>
                  <a:ext uri="{0D108BD9-81ED-4DB2-BD59-A6C34878D82A}">
                    <a16:rowId xmlns:a16="http://schemas.microsoft.com/office/drawing/2014/main" val="2065842250"/>
                  </a:ext>
                </a:extLst>
              </a:tr>
            </a:tbl>
          </a:graphicData>
        </a:graphic>
      </p:graphicFrame>
      <p:graphicFrame>
        <p:nvGraphicFramePr>
          <p:cNvPr id="10" name="Table 9">
            <a:extLst>
              <a:ext uri="{FF2B5EF4-FFF2-40B4-BE49-F238E27FC236}">
                <a16:creationId xmlns:a16="http://schemas.microsoft.com/office/drawing/2014/main" id="{518D39F2-C05C-3B15-3080-F8F857AFBF6F}"/>
              </a:ext>
            </a:extLst>
          </p:cNvPr>
          <p:cNvGraphicFramePr>
            <a:graphicFrameLocks noGrp="1"/>
          </p:cNvGraphicFramePr>
          <p:nvPr>
            <p:extLst>
              <p:ext uri="{D42A27DB-BD31-4B8C-83A1-F6EECF244321}">
                <p14:modId xmlns:p14="http://schemas.microsoft.com/office/powerpoint/2010/main" val="1944264458"/>
              </p:ext>
            </p:extLst>
          </p:nvPr>
        </p:nvGraphicFramePr>
        <p:xfrm>
          <a:off x="202550" y="1209497"/>
          <a:ext cx="5214108" cy="304800"/>
        </p:xfrm>
        <a:graphic>
          <a:graphicData uri="http://schemas.openxmlformats.org/drawingml/2006/table">
            <a:tbl>
              <a:tblPr/>
              <a:tblGrid>
                <a:gridCol w="2607054">
                  <a:extLst>
                    <a:ext uri="{9D8B030D-6E8A-4147-A177-3AD203B41FA5}">
                      <a16:colId xmlns:a16="http://schemas.microsoft.com/office/drawing/2014/main" val="3249306315"/>
                    </a:ext>
                  </a:extLst>
                </a:gridCol>
                <a:gridCol w="2607054">
                  <a:extLst>
                    <a:ext uri="{9D8B030D-6E8A-4147-A177-3AD203B41FA5}">
                      <a16:colId xmlns:a16="http://schemas.microsoft.com/office/drawing/2014/main" val="1393470614"/>
                    </a:ext>
                  </a:extLst>
                </a:gridCol>
              </a:tblGrid>
              <a:tr h="0">
                <a:tc>
                  <a:txBody>
                    <a:bodyPr/>
                    <a:lstStyle/>
                    <a:p>
                      <a:r>
                        <a:rPr lang="en-US" b="1" dirty="0"/>
                        <a:t>Accuracy</a:t>
                      </a:r>
                      <a:endParaRPr lang="en-US" dirty="0"/>
                    </a:p>
                  </a:txBody>
                  <a:tcPr anchor="ctr">
                    <a:lnL>
                      <a:noFill/>
                    </a:lnL>
                    <a:lnR>
                      <a:noFill/>
                    </a:lnR>
                    <a:lnT>
                      <a:noFill/>
                    </a:lnT>
                    <a:lnB>
                      <a:noFill/>
                    </a:lnB>
                    <a:noFill/>
                  </a:tcPr>
                </a:tc>
                <a:tc>
                  <a:txBody>
                    <a:bodyPr/>
                    <a:lstStyle/>
                    <a:p>
                      <a:r>
                        <a:rPr lang="en-US" dirty="0"/>
                        <a:t>86.59%</a:t>
                      </a:r>
                    </a:p>
                  </a:txBody>
                  <a:tcPr anchor="ctr">
                    <a:lnL>
                      <a:noFill/>
                    </a:lnL>
                    <a:lnR>
                      <a:noFill/>
                    </a:lnR>
                    <a:lnT>
                      <a:noFill/>
                    </a:lnT>
                    <a:lnB>
                      <a:noFill/>
                    </a:lnB>
                    <a:noFill/>
                  </a:tcPr>
                </a:tc>
                <a:extLst>
                  <a:ext uri="{0D108BD9-81ED-4DB2-BD59-A6C34878D82A}">
                    <a16:rowId xmlns:a16="http://schemas.microsoft.com/office/drawing/2014/main" val="279410305"/>
                  </a:ext>
                </a:extLst>
              </a:tr>
            </a:tbl>
          </a:graphicData>
        </a:graphic>
      </p:graphicFrame>
      <p:graphicFrame>
        <p:nvGraphicFramePr>
          <p:cNvPr id="11" name="Table 10">
            <a:extLst>
              <a:ext uri="{FF2B5EF4-FFF2-40B4-BE49-F238E27FC236}">
                <a16:creationId xmlns:a16="http://schemas.microsoft.com/office/drawing/2014/main" id="{3468109F-4451-8EF6-BF13-715735054556}"/>
              </a:ext>
            </a:extLst>
          </p:cNvPr>
          <p:cNvGraphicFramePr>
            <a:graphicFrameLocks noGrp="1"/>
          </p:cNvGraphicFramePr>
          <p:nvPr>
            <p:extLst>
              <p:ext uri="{D42A27DB-BD31-4B8C-83A1-F6EECF244321}">
                <p14:modId xmlns:p14="http://schemas.microsoft.com/office/powerpoint/2010/main" val="1707052608"/>
              </p:ext>
            </p:extLst>
          </p:nvPr>
        </p:nvGraphicFramePr>
        <p:xfrm>
          <a:off x="202550" y="1551018"/>
          <a:ext cx="5136616" cy="304800"/>
        </p:xfrm>
        <a:graphic>
          <a:graphicData uri="http://schemas.openxmlformats.org/drawingml/2006/table">
            <a:tbl>
              <a:tblPr/>
              <a:tblGrid>
                <a:gridCol w="2568308">
                  <a:extLst>
                    <a:ext uri="{9D8B030D-6E8A-4147-A177-3AD203B41FA5}">
                      <a16:colId xmlns:a16="http://schemas.microsoft.com/office/drawing/2014/main" val="1247079614"/>
                    </a:ext>
                  </a:extLst>
                </a:gridCol>
                <a:gridCol w="2568308">
                  <a:extLst>
                    <a:ext uri="{9D8B030D-6E8A-4147-A177-3AD203B41FA5}">
                      <a16:colId xmlns:a16="http://schemas.microsoft.com/office/drawing/2014/main" val="3095998159"/>
                    </a:ext>
                  </a:extLst>
                </a:gridCol>
              </a:tblGrid>
              <a:tr h="0">
                <a:tc>
                  <a:txBody>
                    <a:bodyPr/>
                    <a:lstStyle/>
                    <a:p>
                      <a:r>
                        <a:rPr lang="en-US" b="1"/>
                        <a:t>Weighted Mean Recall</a:t>
                      </a:r>
                      <a:endParaRPr lang="en-US"/>
                    </a:p>
                  </a:txBody>
                  <a:tcPr anchor="ctr">
                    <a:lnL>
                      <a:noFill/>
                    </a:lnL>
                    <a:lnR>
                      <a:noFill/>
                    </a:lnR>
                    <a:lnT>
                      <a:noFill/>
                    </a:lnT>
                    <a:lnB>
                      <a:noFill/>
                    </a:lnB>
                    <a:noFill/>
                  </a:tcPr>
                </a:tc>
                <a:tc>
                  <a:txBody>
                    <a:bodyPr/>
                    <a:lstStyle/>
                    <a:p>
                      <a:r>
                        <a:rPr lang="en-US" dirty="0"/>
                        <a:t>50.00%</a:t>
                      </a:r>
                    </a:p>
                  </a:txBody>
                  <a:tcPr anchor="ctr">
                    <a:lnL>
                      <a:noFill/>
                    </a:lnL>
                    <a:lnR>
                      <a:noFill/>
                    </a:lnR>
                    <a:lnT>
                      <a:noFill/>
                    </a:lnT>
                    <a:lnB>
                      <a:noFill/>
                    </a:lnB>
                    <a:noFill/>
                  </a:tcPr>
                </a:tc>
                <a:extLst>
                  <a:ext uri="{0D108BD9-81ED-4DB2-BD59-A6C34878D82A}">
                    <a16:rowId xmlns:a16="http://schemas.microsoft.com/office/drawing/2014/main" val="4204064946"/>
                  </a:ext>
                </a:extLst>
              </a:tr>
            </a:tbl>
          </a:graphicData>
        </a:graphic>
      </p:graphicFrame>
      <p:graphicFrame>
        <p:nvGraphicFramePr>
          <p:cNvPr id="12" name="Table 11">
            <a:extLst>
              <a:ext uri="{FF2B5EF4-FFF2-40B4-BE49-F238E27FC236}">
                <a16:creationId xmlns:a16="http://schemas.microsoft.com/office/drawing/2014/main" id="{7EE9755B-8734-1559-0DE0-32A6003F94F9}"/>
              </a:ext>
            </a:extLst>
          </p:cNvPr>
          <p:cNvGraphicFramePr>
            <a:graphicFrameLocks noGrp="1"/>
          </p:cNvGraphicFramePr>
          <p:nvPr>
            <p:extLst>
              <p:ext uri="{D42A27DB-BD31-4B8C-83A1-F6EECF244321}">
                <p14:modId xmlns:p14="http://schemas.microsoft.com/office/powerpoint/2010/main" val="4181767487"/>
              </p:ext>
            </p:extLst>
          </p:nvPr>
        </p:nvGraphicFramePr>
        <p:xfrm>
          <a:off x="202550" y="1888002"/>
          <a:ext cx="5214108" cy="304800"/>
        </p:xfrm>
        <a:graphic>
          <a:graphicData uri="http://schemas.openxmlformats.org/drawingml/2006/table">
            <a:tbl>
              <a:tblPr/>
              <a:tblGrid>
                <a:gridCol w="2607054">
                  <a:extLst>
                    <a:ext uri="{9D8B030D-6E8A-4147-A177-3AD203B41FA5}">
                      <a16:colId xmlns:a16="http://schemas.microsoft.com/office/drawing/2014/main" val="3237230466"/>
                    </a:ext>
                  </a:extLst>
                </a:gridCol>
                <a:gridCol w="2607054">
                  <a:extLst>
                    <a:ext uri="{9D8B030D-6E8A-4147-A177-3AD203B41FA5}">
                      <a16:colId xmlns:a16="http://schemas.microsoft.com/office/drawing/2014/main" val="179757919"/>
                    </a:ext>
                  </a:extLst>
                </a:gridCol>
              </a:tblGrid>
              <a:tr h="0">
                <a:tc>
                  <a:txBody>
                    <a:bodyPr/>
                    <a:lstStyle/>
                    <a:p>
                      <a:r>
                        <a:rPr lang="en-US" b="1" dirty="0"/>
                        <a:t>Weighted Mean Precision</a:t>
                      </a:r>
                      <a:endParaRPr lang="en-US" dirty="0"/>
                    </a:p>
                  </a:txBody>
                  <a:tcPr anchor="ctr">
                    <a:lnL>
                      <a:noFill/>
                    </a:lnL>
                    <a:lnR>
                      <a:noFill/>
                    </a:lnR>
                    <a:lnT>
                      <a:noFill/>
                    </a:lnT>
                    <a:lnB>
                      <a:noFill/>
                    </a:lnB>
                    <a:noFill/>
                  </a:tcPr>
                </a:tc>
                <a:tc>
                  <a:txBody>
                    <a:bodyPr/>
                    <a:lstStyle/>
                    <a:p>
                      <a:r>
                        <a:rPr lang="en-US" dirty="0"/>
                        <a:t>43.29%</a:t>
                      </a:r>
                    </a:p>
                  </a:txBody>
                  <a:tcPr anchor="ctr">
                    <a:lnL>
                      <a:noFill/>
                    </a:lnL>
                    <a:lnR>
                      <a:noFill/>
                    </a:lnR>
                    <a:lnT>
                      <a:noFill/>
                    </a:lnT>
                    <a:lnB>
                      <a:noFill/>
                    </a:lnB>
                    <a:noFill/>
                  </a:tcPr>
                </a:tc>
                <a:extLst>
                  <a:ext uri="{0D108BD9-81ED-4DB2-BD59-A6C34878D82A}">
                    <a16:rowId xmlns:a16="http://schemas.microsoft.com/office/drawing/2014/main" val="1773849280"/>
                  </a:ext>
                </a:extLst>
              </a:tr>
            </a:tbl>
          </a:graphicData>
        </a:graphic>
      </p:graphicFrame>
      <p:graphicFrame>
        <p:nvGraphicFramePr>
          <p:cNvPr id="13" name="Table 12">
            <a:extLst>
              <a:ext uri="{FF2B5EF4-FFF2-40B4-BE49-F238E27FC236}">
                <a16:creationId xmlns:a16="http://schemas.microsoft.com/office/drawing/2014/main" id="{44CB1138-1134-F748-8FAF-5928085289BF}"/>
              </a:ext>
            </a:extLst>
          </p:cNvPr>
          <p:cNvGraphicFramePr>
            <a:graphicFrameLocks noGrp="1"/>
          </p:cNvGraphicFramePr>
          <p:nvPr>
            <p:extLst>
              <p:ext uri="{D42A27DB-BD31-4B8C-83A1-F6EECF244321}">
                <p14:modId xmlns:p14="http://schemas.microsoft.com/office/powerpoint/2010/main" val="511286618"/>
              </p:ext>
            </p:extLst>
          </p:nvPr>
        </p:nvGraphicFramePr>
        <p:xfrm>
          <a:off x="4238288" y="1198405"/>
          <a:ext cx="4594062" cy="914400"/>
        </p:xfrm>
        <a:graphic>
          <a:graphicData uri="http://schemas.openxmlformats.org/drawingml/2006/table">
            <a:tbl>
              <a:tblPr/>
              <a:tblGrid>
                <a:gridCol w="1531354">
                  <a:extLst>
                    <a:ext uri="{9D8B030D-6E8A-4147-A177-3AD203B41FA5}">
                      <a16:colId xmlns:a16="http://schemas.microsoft.com/office/drawing/2014/main" val="1030518443"/>
                    </a:ext>
                  </a:extLst>
                </a:gridCol>
                <a:gridCol w="1531354">
                  <a:extLst>
                    <a:ext uri="{9D8B030D-6E8A-4147-A177-3AD203B41FA5}">
                      <a16:colId xmlns:a16="http://schemas.microsoft.com/office/drawing/2014/main" val="1646898910"/>
                    </a:ext>
                  </a:extLst>
                </a:gridCol>
                <a:gridCol w="1531354">
                  <a:extLst>
                    <a:ext uri="{9D8B030D-6E8A-4147-A177-3AD203B41FA5}">
                      <a16:colId xmlns:a16="http://schemas.microsoft.com/office/drawing/2014/main" val="1107066584"/>
                    </a:ext>
                  </a:extLst>
                </a:gridCol>
              </a:tblGrid>
              <a:tr h="304800">
                <a:tc>
                  <a:txBody>
                    <a:bodyPr/>
                    <a:lstStyle/>
                    <a:p>
                      <a:r>
                        <a:rPr lang="en-US" sz="1400" b="1"/>
                        <a:t>True/Predicted</a:t>
                      </a:r>
                      <a:endParaRPr lang="en-US" sz="1400"/>
                    </a:p>
                  </a:txBody>
                  <a:tcPr anchor="ctr">
                    <a:lnL>
                      <a:noFill/>
                    </a:lnL>
                    <a:lnR>
                      <a:noFill/>
                    </a:lnR>
                    <a:lnT>
                      <a:noFill/>
                    </a:lnT>
                    <a:lnB>
                      <a:noFill/>
                    </a:lnB>
                    <a:noFill/>
                  </a:tcPr>
                </a:tc>
                <a:tc>
                  <a:txBody>
                    <a:bodyPr/>
                    <a:lstStyle/>
                    <a:p>
                      <a:r>
                        <a:rPr lang="en-US" sz="1400" b="1"/>
                        <a:t>Ham</a:t>
                      </a:r>
                      <a:endParaRPr lang="en-US" sz="1400"/>
                    </a:p>
                  </a:txBody>
                  <a:tcPr anchor="ctr">
                    <a:lnL>
                      <a:noFill/>
                    </a:lnL>
                    <a:lnR>
                      <a:noFill/>
                    </a:lnR>
                    <a:lnT>
                      <a:noFill/>
                    </a:lnT>
                    <a:lnB>
                      <a:noFill/>
                    </a:lnB>
                    <a:noFill/>
                  </a:tcPr>
                </a:tc>
                <a:tc>
                  <a:txBody>
                    <a:bodyPr/>
                    <a:lstStyle/>
                    <a:p>
                      <a:r>
                        <a:rPr lang="en-US" sz="1400" b="1"/>
                        <a:t>Spam</a:t>
                      </a:r>
                      <a:endParaRPr lang="en-US" sz="1400"/>
                    </a:p>
                  </a:txBody>
                  <a:tcPr anchor="ctr">
                    <a:lnL>
                      <a:noFill/>
                    </a:lnL>
                    <a:lnR>
                      <a:noFill/>
                    </a:lnR>
                    <a:lnT>
                      <a:noFill/>
                    </a:lnT>
                    <a:lnB>
                      <a:noFill/>
                    </a:lnB>
                    <a:noFill/>
                  </a:tcPr>
                </a:tc>
                <a:extLst>
                  <a:ext uri="{0D108BD9-81ED-4DB2-BD59-A6C34878D82A}">
                    <a16:rowId xmlns:a16="http://schemas.microsoft.com/office/drawing/2014/main" val="3851256110"/>
                  </a:ext>
                </a:extLst>
              </a:tr>
              <a:tr h="304800">
                <a:tc>
                  <a:txBody>
                    <a:bodyPr/>
                    <a:lstStyle/>
                    <a:p>
                      <a:r>
                        <a:rPr lang="en-US" sz="1400" b="1"/>
                        <a:t>Ham</a:t>
                      </a:r>
                      <a:endParaRPr lang="en-US" sz="1400"/>
                    </a:p>
                  </a:txBody>
                  <a:tcPr anchor="ctr">
                    <a:lnL>
                      <a:noFill/>
                    </a:lnL>
                    <a:lnR>
                      <a:noFill/>
                    </a:lnR>
                    <a:lnT>
                      <a:noFill/>
                    </a:lnT>
                    <a:lnB>
                      <a:noFill/>
                    </a:lnB>
                    <a:noFill/>
                  </a:tcPr>
                </a:tc>
                <a:tc>
                  <a:txBody>
                    <a:bodyPr/>
                    <a:lstStyle/>
                    <a:p>
                      <a:r>
                        <a:rPr lang="en-US" sz="1400"/>
                        <a:t>3,860</a:t>
                      </a:r>
                    </a:p>
                  </a:txBody>
                  <a:tcPr anchor="ctr">
                    <a:lnL>
                      <a:noFill/>
                    </a:lnL>
                    <a:lnR>
                      <a:noFill/>
                    </a:lnR>
                    <a:lnT>
                      <a:noFill/>
                    </a:lnT>
                    <a:lnB>
                      <a:noFill/>
                    </a:lnB>
                    <a:noFill/>
                  </a:tcPr>
                </a:tc>
                <a:tc>
                  <a:txBody>
                    <a:bodyPr/>
                    <a:lstStyle/>
                    <a:p>
                      <a:r>
                        <a:rPr lang="en-US" sz="1400"/>
                        <a:t>598</a:t>
                      </a:r>
                    </a:p>
                  </a:txBody>
                  <a:tcPr anchor="ctr">
                    <a:lnL>
                      <a:noFill/>
                    </a:lnL>
                    <a:lnR>
                      <a:noFill/>
                    </a:lnR>
                    <a:lnT>
                      <a:noFill/>
                    </a:lnT>
                    <a:lnB>
                      <a:noFill/>
                    </a:lnB>
                    <a:noFill/>
                  </a:tcPr>
                </a:tc>
                <a:extLst>
                  <a:ext uri="{0D108BD9-81ED-4DB2-BD59-A6C34878D82A}">
                    <a16:rowId xmlns:a16="http://schemas.microsoft.com/office/drawing/2014/main" val="791157280"/>
                  </a:ext>
                </a:extLst>
              </a:tr>
              <a:tr h="304800">
                <a:tc>
                  <a:txBody>
                    <a:bodyPr/>
                    <a:lstStyle/>
                    <a:p>
                      <a:r>
                        <a:rPr lang="en-US" sz="1400" b="1"/>
                        <a:t>Spam</a:t>
                      </a:r>
                      <a:endParaRPr lang="en-US" sz="1400"/>
                    </a:p>
                  </a:txBody>
                  <a:tcPr anchor="ctr">
                    <a:lnL>
                      <a:noFill/>
                    </a:lnL>
                    <a:lnR>
                      <a:noFill/>
                    </a:lnR>
                    <a:lnT>
                      <a:noFill/>
                    </a:lnT>
                    <a:lnB>
                      <a:noFill/>
                    </a:lnB>
                    <a:noFill/>
                  </a:tcPr>
                </a:tc>
                <a:tc>
                  <a:txBody>
                    <a:bodyPr/>
                    <a:lstStyle/>
                    <a:p>
                      <a:r>
                        <a:rPr lang="en-US" sz="1400"/>
                        <a:t>0</a:t>
                      </a:r>
                    </a:p>
                  </a:txBody>
                  <a:tcPr anchor="ctr">
                    <a:lnL>
                      <a:noFill/>
                    </a:lnL>
                    <a:lnR>
                      <a:noFill/>
                    </a:lnR>
                    <a:lnT>
                      <a:noFill/>
                    </a:lnT>
                    <a:lnB>
                      <a:noFill/>
                    </a:lnB>
                    <a:noFill/>
                  </a:tcPr>
                </a:tc>
                <a:tc>
                  <a:txBody>
                    <a:bodyPr/>
                    <a:lstStyle/>
                    <a:p>
                      <a:r>
                        <a:rPr lang="en-US" sz="1400" dirty="0"/>
                        <a:t>0</a:t>
                      </a:r>
                    </a:p>
                  </a:txBody>
                  <a:tcPr anchor="ctr">
                    <a:lnL>
                      <a:noFill/>
                    </a:lnL>
                    <a:lnR>
                      <a:noFill/>
                    </a:lnR>
                    <a:lnT>
                      <a:noFill/>
                    </a:lnT>
                    <a:lnB>
                      <a:noFill/>
                    </a:lnB>
                    <a:noFill/>
                  </a:tcPr>
                </a:tc>
                <a:extLst>
                  <a:ext uri="{0D108BD9-81ED-4DB2-BD59-A6C34878D82A}">
                    <a16:rowId xmlns:a16="http://schemas.microsoft.com/office/drawing/2014/main" val="2296641236"/>
                  </a:ext>
                </a:extLst>
              </a:tr>
            </a:tbl>
          </a:graphicData>
        </a:graphic>
      </p:graphicFrame>
      <p:sp>
        <p:nvSpPr>
          <p:cNvPr id="14" name="Rectangle 1">
            <a:extLst>
              <a:ext uri="{FF2B5EF4-FFF2-40B4-BE49-F238E27FC236}">
                <a16:creationId xmlns:a16="http://schemas.microsoft.com/office/drawing/2014/main" id="{29EBDB72-C00F-5401-BE49-A98E3759EE10}"/>
              </a:ext>
            </a:extLst>
          </p:cNvPr>
          <p:cNvSpPr>
            <a:spLocks noChangeArrowheads="1"/>
          </p:cNvSpPr>
          <p:nvPr/>
        </p:nvSpPr>
        <p:spPr bwMode="auto">
          <a:xfrm>
            <a:off x="4149708" y="856798"/>
            <a:ext cx="47712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Confusion Matrix: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sng"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8950A716-74AF-D1F5-D639-F16CA3419B78}"/>
              </a:ext>
            </a:extLst>
          </p:cNvPr>
          <p:cNvSpPr txBox="1"/>
          <p:nvPr/>
        </p:nvSpPr>
        <p:spPr>
          <a:xfrm>
            <a:off x="182029" y="2290376"/>
            <a:ext cx="8738901" cy="2677656"/>
          </a:xfrm>
          <a:prstGeom prst="rect">
            <a:avLst/>
          </a:prstGeom>
          <a:noFill/>
        </p:spPr>
        <p:txBody>
          <a:bodyPr wrap="square">
            <a:spAutoFit/>
          </a:bodyPr>
          <a:lstStyle/>
          <a:p>
            <a:r>
              <a:rPr lang="en-US" b="1" dirty="0"/>
              <a:t>Insights:</a:t>
            </a:r>
          </a:p>
          <a:p>
            <a:pPr>
              <a:buFont typeface="Arial" panose="020B0604020202020204" pitchFamily="34" charset="0"/>
              <a:buChar char="•"/>
            </a:pPr>
            <a:r>
              <a:rPr lang="en-US" b="1" dirty="0"/>
              <a:t>Ham Classification</a:t>
            </a:r>
            <a:r>
              <a:rPr lang="en-US" dirty="0"/>
              <a:t>: The model correctly identifies all ham messages but misclassifies 598 spam messages as ham.</a:t>
            </a:r>
          </a:p>
          <a:p>
            <a:pPr>
              <a:buFont typeface="Arial" panose="020B0604020202020204" pitchFamily="34" charset="0"/>
              <a:buChar char="•"/>
            </a:pPr>
            <a:r>
              <a:rPr lang="en-US" b="1" dirty="0"/>
              <a:t>Spam Classification</a:t>
            </a:r>
            <a:r>
              <a:rPr lang="en-US" dirty="0"/>
              <a:t>: Fails entirely to identify any spam messages (precision and recall for spam are 0%).</a:t>
            </a:r>
          </a:p>
          <a:p>
            <a:pPr>
              <a:buFont typeface="Arial" panose="020B0604020202020204" pitchFamily="34" charset="0"/>
              <a:buChar char="•"/>
            </a:pPr>
            <a:r>
              <a:rPr lang="en-US" b="1" dirty="0"/>
              <a:t>Overall Accuracy</a:t>
            </a:r>
            <a:r>
              <a:rPr lang="en-US" dirty="0"/>
              <a:t>: While the accuracy is 86.59%, it is skewed by the overwhelming number of correctly classified ham messages, with no success in detecting spam.</a:t>
            </a:r>
          </a:p>
          <a:p>
            <a:pPr>
              <a:buFont typeface="Arial" panose="020B0604020202020204" pitchFamily="34" charset="0"/>
              <a:buChar char="•"/>
            </a:pPr>
            <a:endParaRPr lang="en-US" dirty="0"/>
          </a:p>
          <a:p>
            <a:r>
              <a:rPr lang="en-US" b="1" dirty="0"/>
              <a:t>Recommendations:</a:t>
            </a:r>
          </a:p>
          <a:p>
            <a:pPr>
              <a:buFont typeface="+mj-lt"/>
              <a:buAutoNum type="arabicPeriod"/>
            </a:pPr>
            <a:r>
              <a:rPr lang="en-US" b="1" dirty="0"/>
              <a:t>Improve Spam Detection</a:t>
            </a:r>
            <a:r>
              <a:rPr lang="en-US" dirty="0"/>
              <a:t>: Focus on addressing the model's inability to detect spam messages. Consider techniques like class rebalancing.</a:t>
            </a:r>
          </a:p>
          <a:p>
            <a:pPr>
              <a:buFont typeface="+mj-lt"/>
              <a:buAutoNum type="arabicPeriod"/>
            </a:pPr>
            <a:r>
              <a:rPr lang="en-US" b="1" dirty="0"/>
              <a:t>Feature Engineering</a:t>
            </a:r>
            <a:r>
              <a:rPr lang="en-US" dirty="0"/>
              <a:t>: Extract additional features or explore spam-specific patterns to improve the model</a:t>
            </a:r>
          </a:p>
          <a:p>
            <a:pPr>
              <a:buFont typeface="+mj-lt"/>
              <a:buAutoNum type="arabicPeriod"/>
            </a:pPr>
            <a:r>
              <a:rPr lang="en-US" b="1" dirty="0"/>
              <a:t>Model Selection</a:t>
            </a:r>
            <a:r>
              <a:rPr lang="en-US" dirty="0"/>
              <a:t>: Evaluate alternative algorithms or ensemble techniques to enhance spam detection.</a:t>
            </a:r>
          </a:p>
        </p:txBody>
      </p:sp>
    </p:spTree>
    <p:extLst>
      <p:ext uri="{BB962C8B-B14F-4D97-AF65-F5344CB8AC3E}">
        <p14:creationId xmlns:p14="http://schemas.microsoft.com/office/powerpoint/2010/main" val="112214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278DC887-CE81-8B88-7A9A-3FAF72F936FA}"/>
            </a:ext>
          </a:extLst>
        </p:cNvPr>
        <p:cNvGrpSpPr/>
        <p:nvPr/>
      </p:nvGrpSpPr>
      <p:grpSpPr>
        <a:xfrm>
          <a:off x="0" y="0"/>
          <a:ext cx="0" cy="0"/>
          <a:chOff x="0" y="0"/>
          <a:chExt cx="0" cy="0"/>
        </a:xfrm>
      </p:grpSpPr>
      <p:sp>
        <p:nvSpPr>
          <p:cNvPr id="154" name="Google Shape;154;p7">
            <a:extLst>
              <a:ext uri="{FF2B5EF4-FFF2-40B4-BE49-F238E27FC236}">
                <a16:creationId xmlns:a16="http://schemas.microsoft.com/office/drawing/2014/main" id="{617D4D97-356B-9909-D856-74F0B7447F10}"/>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Model Performance Summary – Random Forest Comparison</a:t>
            </a:r>
            <a:endParaRPr dirty="0">
              <a:solidFill>
                <a:schemeClr val="lt2"/>
              </a:solidFill>
              <a:latin typeface="Century Gothic"/>
              <a:ea typeface="Century Gothic"/>
              <a:cs typeface="Century Gothic"/>
              <a:sym typeface="Century Gothic"/>
            </a:endParaRPr>
          </a:p>
        </p:txBody>
      </p:sp>
      <p:sp>
        <p:nvSpPr>
          <p:cNvPr id="155" name="Google Shape;155;p7">
            <a:extLst>
              <a:ext uri="{FF2B5EF4-FFF2-40B4-BE49-F238E27FC236}">
                <a16:creationId xmlns:a16="http://schemas.microsoft.com/office/drawing/2014/main" id="{9910F5D2-E7B0-72B4-7401-217D3CC0CF4D}"/>
              </a:ext>
            </a:extLst>
          </p:cNvPr>
          <p:cNvSpPr txBox="1">
            <a:spLocks noGrp="1"/>
          </p:cNvSpPr>
          <p:nvPr>
            <p:ph type="body" idx="1"/>
          </p:nvPr>
        </p:nvSpPr>
        <p:spPr>
          <a:xfrm>
            <a:off x="201449" y="861979"/>
            <a:ext cx="8629800" cy="3706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139700" lvl="0" indent="0" algn="l" rtl="0">
              <a:lnSpc>
                <a:spcPct val="115000"/>
              </a:lnSpc>
              <a:spcBef>
                <a:spcPts val="0"/>
              </a:spcBef>
              <a:spcAft>
                <a:spcPts val="0"/>
              </a:spcAft>
              <a:buClr>
                <a:schemeClr val="dk1"/>
              </a:buClr>
              <a:buSzPts val="1400"/>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0" lvl="0" indent="0" algn="l" rtl="0">
              <a:lnSpc>
                <a:spcPct val="115000"/>
              </a:lnSpc>
              <a:spcBef>
                <a:spcPts val="1000"/>
              </a:spcBef>
              <a:spcAft>
                <a:spcPts val="1000"/>
              </a:spcAft>
              <a:buSzPts val="1500"/>
              <a:buNone/>
            </a:pPr>
            <a:endParaRPr sz="1400" dirty="0">
              <a:solidFill>
                <a:schemeClr val="dk1"/>
              </a:solidFill>
              <a:latin typeface="Century Gothic"/>
              <a:ea typeface="Century Gothic"/>
              <a:cs typeface="Century Gothic"/>
              <a:sym typeface="Century Gothic"/>
            </a:endParaRPr>
          </a:p>
        </p:txBody>
      </p:sp>
      <p:graphicFrame>
        <p:nvGraphicFramePr>
          <p:cNvPr id="5" name="Table 4">
            <a:extLst>
              <a:ext uri="{FF2B5EF4-FFF2-40B4-BE49-F238E27FC236}">
                <a16:creationId xmlns:a16="http://schemas.microsoft.com/office/drawing/2014/main" id="{80E5F7AD-8D58-ECB0-1976-FB7CF241C430}"/>
              </a:ext>
            </a:extLst>
          </p:cNvPr>
          <p:cNvGraphicFramePr>
            <a:graphicFrameLocks noGrp="1"/>
          </p:cNvGraphicFramePr>
          <p:nvPr>
            <p:extLst>
              <p:ext uri="{D42A27DB-BD31-4B8C-83A1-F6EECF244321}">
                <p14:modId xmlns:p14="http://schemas.microsoft.com/office/powerpoint/2010/main" val="452649985"/>
              </p:ext>
            </p:extLst>
          </p:nvPr>
        </p:nvGraphicFramePr>
        <p:xfrm>
          <a:off x="201449" y="825075"/>
          <a:ext cx="7330728" cy="1219200"/>
        </p:xfrm>
        <a:graphic>
          <a:graphicData uri="http://schemas.openxmlformats.org/drawingml/2006/table">
            <a:tbl>
              <a:tblPr/>
              <a:tblGrid>
                <a:gridCol w="2443576">
                  <a:extLst>
                    <a:ext uri="{9D8B030D-6E8A-4147-A177-3AD203B41FA5}">
                      <a16:colId xmlns:a16="http://schemas.microsoft.com/office/drawing/2014/main" val="2444251447"/>
                    </a:ext>
                  </a:extLst>
                </a:gridCol>
                <a:gridCol w="2443576">
                  <a:extLst>
                    <a:ext uri="{9D8B030D-6E8A-4147-A177-3AD203B41FA5}">
                      <a16:colId xmlns:a16="http://schemas.microsoft.com/office/drawing/2014/main" val="2412815748"/>
                    </a:ext>
                  </a:extLst>
                </a:gridCol>
                <a:gridCol w="2443576">
                  <a:extLst>
                    <a:ext uri="{9D8B030D-6E8A-4147-A177-3AD203B41FA5}">
                      <a16:colId xmlns:a16="http://schemas.microsoft.com/office/drawing/2014/main" val="3179481726"/>
                    </a:ext>
                  </a:extLst>
                </a:gridCol>
              </a:tblGrid>
              <a:tr h="304800">
                <a:tc>
                  <a:txBody>
                    <a:bodyPr/>
                    <a:lstStyle/>
                    <a:p>
                      <a:r>
                        <a:rPr lang="en-US" sz="1400" b="1"/>
                        <a:t>Metric</a:t>
                      </a:r>
                      <a:endParaRPr lang="en-US" sz="1400"/>
                    </a:p>
                  </a:txBody>
                  <a:tcPr anchor="ctr">
                    <a:lnL>
                      <a:noFill/>
                    </a:lnL>
                    <a:lnR>
                      <a:noFill/>
                    </a:lnR>
                    <a:lnT>
                      <a:noFill/>
                    </a:lnT>
                    <a:lnB>
                      <a:noFill/>
                    </a:lnB>
                    <a:noFill/>
                  </a:tcPr>
                </a:tc>
                <a:tc>
                  <a:txBody>
                    <a:bodyPr/>
                    <a:lstStyle/>
                    <a:p>
                      <a:r>
                        <a:rPr lang="en-US" sz="1400" b="1"/>
                        <a:t>Before Pruning</a:t>
                      </a:r>
                      <a:endParaRPr lang="en-US" sz="1400"/>
                    </a:p>
                  </a:txBody>
                  <a:tcPr anchor="ctr">
                    <a:lnL>
                      <a:noFill/>
                    </a:lnL>
                    <a:lnR>
                      <a:noFill/>
                    </a:lnR>
                    <a:lnT>
                      <a:noFill/>
                    </a:lnT>
                    <a:lnB>
                      <a:noFill/>
                    </a:lnB>
                    <a:noFill/>
                  </a:tcPr>
                </a:tc>
                <a:tc>
                  <a:txBody>
                    <a:bodyPr/>
                    <a:lstStyle/>
                    <a:p>
                      <a:r>
                        <a:rPr lang="en-US" sz="1400" b="1"/>
                        <a:t>After Pruning</a:t>
                      </a:r>
                      <a:endParaRPr lang="en-US" sz="1400"/>
                    </a:p>
                  </a:txBody>
                  <a:tcPr anchor="ctr">
                    <a:lnL>
                      <a:noFill/>
                    </a:lnL>
                    <a:lnR>
                      <a:noFill/>
                    </a:lnR>
                    <a:lnT>
                      <a:noFill/>
                    </a:lnT>
                    <a:lnB>
                      <a:noFill/>
                    </a:lnB>
                    <a:noFill/>
                  </a:tcPr>
                </a:tc>
                <a:extLst>
                  <a:ext uri="{0D108BD9-81ED-4DB2-BD59-A6C34878D82A}">
                    <a16:rowId xmlns:a16="http://schemas.microsoft.com/office/drawing/2014/main" val="4058176178"/>
                  </a:ext>
                </a:extLst>
              </a:tr>
              <a:tr h="304800">
                <a:tc>
                  <a:txBody>
                    <a:bodyPr/>
                    <a:lstStyle/>
                    <a:p>
                      <a:r>
                        <a:rPr lang="en-US" sz="1400" b="1"/>
                        <a:t>Accuracy</a:t>
                      </a:r>
                      <a:endParaRPr lang="en-US" sz="1400"/>
                    </a:p>
                  </a:txBody>
                  <a:tcPr anchor="ctr">
                    <a:lnL>
                      <a:noFill/>
                    </a:lnL>
                    <a:lnR>
                      <a:noFill/>
                    </a:lnR>
                    <a:lnT>
                      <a:noFill/>
                    </a:lnT>
                    <a:lnB>
                      <a:noFill/>
                    </a:lnB>
                    <a:noFill/>
                  </a:tcPr>
                </a:tc>
                <a:tc>
                  <a:txBody>
                    <a:bodyPr/>
                    <a:lstStyle/>
                    <a:p>
                      <a:r>
                        <a:rPr lang="en-US" sz="1400"/>
                        <a:t>87.71%</a:t>
                      </a:r>
                    </a:p>
                  </a:txBody>
                  <a:tcPr anchor="ctr">
                    <a:lnL>
                      <a:noFill/>
                    </a:lnL>
                    <a:lnR>
                      <a:noFill/>
                    </a:lnR>
                    <a:lnT>
                      <a:noFill/>
                    </a:lnT>
                    <a:lnB>
                      <a:noFill/>
                    </a:lnB>
                    <a:noFill/>
                  </a:tcPr>
                </a:tc>
                <a:tc>
                  <a:txBody>
                    <a:bodyPr/>
                    <a:lstStyle/>
                    <a:p>
                      <a:r>
                        <a:rPr lang="en-US" sz="1400"/>
                        <a:t>86.59%</a:t>
                      </a:r>
                    </a:p>
                  </a:txBody>
                  <a:tcPr anchor="ctr">
                    <a:lnL>
                      <a:noFill/>
                    </a:lnL>
                    <a:lnR>
                      <a:noFill/>
                    </a:lnR>
                    <a:lnT>
                      <a:noFill/>
                    </a:lnT>
                    <a:lnB>
                      <a:noFill/>
                    </a:lnB>
                    <a:noFill/>
                  </a:tcPr>
                </a:tc>
                <a:extLst>
                  <a:ext uri="{0D108BD9-81ED-4DB2-BD59-A6C34878D82A}">
                    <a16:rowId xmlns:a16="http://schemas.microsoft.com/office/drawing/2014/main" val="2920421321"/>
                  </a:ext>
                </a:extLst>
              </a:tr>
              <a:tr h="304800">
                <a:tc>
                  <a:txBody>
                    <a:bodyPr/>
                    <a:lstStyle/>
                    <a:p>
                      <a:r>
                        <a:rPr lang="en-US" sz="1400" b="1"/>
                        <a:t>Weighted Recall</a:t>
                      </a:r>
                      <a:endParaRPr lang="en-US" sz="1400"/>
                    </a:p>
                  </a:txBody>
                  <a:tcPr anchor="ctr">
                    <a:lnL>
                      <a:noFill/>
                    </a:lnL>
                    <a:lnR>
                      <a:noFill/>
                    </a:lnR>
                    <a:lnT>
                      <a:noFill/>
                    </a:lnT>
                    <a:lnB>
                      <a:noFill/>
                    </a:lnB>
                    <a:noFill/>
                  </a:tcPr>
                </a:tc>
                <a:tc>
                  <a:txBody>
                    <a:bodyPr/>
                    <a:lstStyle/>
                    <a:p>
                      <a:r>
                        <a:rPr lang="en-US" sz="1400"/>
                        <a:t>54.18%</a:t>
                      </a:r>
                    </a:p>
                  </a:txBody>
                  <a:tcPr anchor="ctr">
                    <a:lnL>
                      <a:noFill/>
                    </a:lnL>
                    <a:lnR>
                      <a:noFill/>
                    </a:lnR>
                    <a:lnT>
                      <a:noFill/>
                    </a:lnT>
                    <a:lnB>
                      <a:noFill/>
                    </a:lnB>
                    <a:noFill/>
                  </a:tcPr>
                </a:tc>
                <a:tc>
                  <a:txBody>
                    <a:bodyPr/>
                    <a:lstStyle/>
                    <a:p>
                      <a:r>
                        <a:rPr lang="en-US" sz="1400"/>
                        <a:t>50.00%</a:t>
                      </a:r>
                    </a:p>
                  </a:txBody>
                  <a:tcPr anchor="ctr">
                    <a:lnL>
                      <a:noFill/>
                    </a:lnL>
                    <a:lnR>
                      <a:noFill/>
                    </a:lnR>
                    <a:lnT>
                      <a:noFill/>
                    </a:lnT>
                    <a:lnB>
                      <a:noFill/>
                    </a:lnB>
                    <a:noFill/>
                  </a:tcPr>
                </a:tc>
                <a:extLst>
                  <a:ext uri="{0D108BD9-81ED-4DB2-BD59-A6C34878D82A}">
                    <a16:rowId xmlns:a16="http://schemas.microsoft.com/office/drawing/2014/main" val="2157594913"/>
                  </a:ext>
                </a:extLst>
              </a:tr>
              <a:tr h="304800">
                <a:tc>
                  <a:txBody>
                    <a:bodyPr/>
                    <a:lstStyle/>
                    <a:p>
                      <a:r>
                        <a:rPr lang="en-US" sz="1400" b="1"/>
                        <a:t>Weighted Precision</a:t>
                      </a:r>
                      <a:endParaRPr lang="en-US" sz="1400"/>
                    </a:p>
                  </a:txBody>
                  <a:tcPr anchor="ctr">
                    <a:lnL>
                      <a:noFill/>
                    </a:lnL>
                    <a:lnR>
                      <a:noFill/>
                    </a:lnR>
                    <a:lnT>
                      <a:noFill/>
                    </a:lnT>
                    <a:lnB>
                      <a:noFill/>
                    </a:lnB>
                    <a:noFill/>
                  </a:tcPr>
                </a:tc>
                <a:tc>
                  <a:txBody>
                    <a:bodyPr/>
                    <a:lstStyle/>
                    <a:p>
                      <a:r>
                        <a:rPr lang="en-US" sz="1400"/>
                        <a:t>93.78%</a:t>
                      </a:r>
                    </a:p>
                  </a:txBody>
                  <a:tcPr anchor="ctr">
                    <a:lnL>
                      <a:noFill/>
                    </a:lnL>
                    <a:lnR>
                      <a:noFill/>
                    </a:lnR>
                    <a:lnT>
                      <a:noFill/>
                    </a:lnT>
                    <a:lnB>
                      <a:noFill/>
                    </a:lnB>
                    <a:noFill/>
                  </a:tcPr>
                </a:tc>
                <a:tc>
                  <a:txBody>
                    <a:bodyPr/>
                    <a:lstStyle/>
                    <a:p>
                      <a:r>
                        <a:rPr lang="en-US" sz="1400" dirty="0"/>
                        <a:t>43.29%</a:t>
                      </a:r>
                    </a:p>
                  </a:txBody>
                  <a:tcPr anchor="ctr">
                    <a:lnL>
                      <a:noFill/>
                    </a:lnL>
                    <a:lnR>
                      <a:noFill/>
                    </a:lnR>
                    <a:lnT>
                      <a:noFill/>
                    </a:lnT>
                    <a:lnB>
                      <a:noFill/>
                    </a:lnB>
                    <a:noFill/>
                  </a:tcPr>
                </a:tc>
                <a:extLst>
                  <a:ext uri="{0D108BD9-81ED-4DB2-BD59-A6C34878D82A}">
                    <a16:rowId xmlns:a16="http://schemas.microsoft.com/office/drawing/2014/main" val="2304315325"/>
                  </a:ext>
                </a:extLst>
              </a:tr>
            </a:tbl>
          </a:graphicData>
        </a:graphic>
      </p:graphicFrame>
      <p:graphicFrame>
        <p:nvGraphicFramePr>
          <p:cNvPr id="6" name="Table 5">
            <a:extLst>
              <a:ext uri="{FF2B5EF4-FFF2-40B4-BE49-F238E27FC236}">
                <a16:creationId xmlns:a16="http://schemas.microsoft.com/office/drawing/2014/main" id="{362E28B1-8C30-2CD4-E9EB-002F75E4EA34}"/>
              </a:ext>
            </a:extLst>
          </p:cNvPr>
          <p:cNvGraphicFramePr>
            <a:graphicFrameLocks noGrp="1"/>
          </p:cNvGraphicFramePr>
          <p:nvPr>
            <p:extLst>
              <p:ext uri="{D42A27DB-BD31-4B8C-83A1-F6EECF244321}">
                <p14:modId xmlns:p14="http://schemas.microsoft.com/office/powerpoint/2010/main" val="1944862069"/>
              </p:ext>
            </p:extLst>
          </p:nvPr>
        </p:nvGraphicFramePr>
        <p:xfrm>
          <a:off x="201450" y="2483334"/>
          <a:ext cx="8521700" cy="914400"/>
        </p:xfrm>
        <a:graphic>
          <a:graphicData uri="http://schemas.openxmlformats.org/drawingml/2006/table">
            <a:tbl>
              <a:tblPr/>
              <a:tblGrid>
                <a:gridCol w="1704340">
                  <a:extLst>
                    <a:ext uri="{9D8B030D-6E8A-4147-A177-3AD203B41FA5}">
                      <a16:colId xmlns:a16="http://schemas.microsoft.com/office/drawing/2014/main" val="728625362"/>
                    </a:ext>
                  </a:extLst>
                </a:gridCol>
                <a:gridCol w="1704340">
                  <a:extLst>
                    <a:ext uri="{9D8B030D-6E8A-4147-A177-3AD203B41FA5}">
                      <a16:colId xmlns:a16="http://schemas.microsoft.com/office/drawing/2014/main" val="2196739821"/>
                    </a:ext>
                  </a:extLst>
                </a:gridCol>
                <a:gridCol w="1704340">
                  <a:extLst>
                    <a:ext uri="{9D8B030D-6E8A-4147-A177-3AD203B41FA5}">
                      <a16:colId xmlns:a16="http://schemas.microsoft.com/office/drawing/2014/main" val="82311359"/>
                    </a:ext>
                  </a:extLst>
                </a:gridCol>
                <a:gridCol w="1704340">
                  <a:extLst>
                    <a:ext uri="{9D8B030D-6E8A-4147-A177-3AD203B41FA5}">
                      <a16:colId xmlns:a16="http://schemas.microsoft.com/office/drawing/2014/main" val="1398027040"/>
                    </a:ext>
                  </a:extLst>
                </a:gridCol>
                <a:gridCol w="1704340">
                  <a:extLst>
                    <a:ext uri="{9D8B030D-6E8A-4147-A177-3AD203B41FA5}">
                      <a16:colId xmlns:a16="http://schemas.microsoft.com/office/drawing/2014/main" val="4267391124"/>
                    </a:ext>
                  </a:extLst>
                </a:gridCol>
              </a:tblGrid>
              <a:tr h="0">
                <a:tc>
                  <a:txBody>
                    <a:bodyPr/>
                    <a:lstStyle/>
                    <a:p>
                      <a:r>
                        <a:rPr lang="en-US" b="1"/>
                        <a:t>True/Predicted</a:t>
                      </a:r>
                      <a:endParaRPr lang="en-US"/>
                    </a:p>
                  </a:txBody>
                  <a:tcPr anchor="ctr">
                    <a:lnL>
                      <a:noFill/>
                    </a:lnL>
                    <a:lnR>
                      <a:noFill/>
                    </a:lnR>
                    <a:lnT>
                      <a:noFill/>
                    </a:lnT>
                    <a:lnB>
                      <a:noFill/>
                    </a:lnB>
                    <a:noFill/>
                  </a:tcPr>
                </a:tc>
                <a:tc>
                  <a:txBody>
                    <a:bodyPr/>
                    <a:lstStyle/>
                    <a:p>
                      <a:r>
                        <a:rPr lang="en-US" b="1"/>
                        <a:t>Ham (Before)</a:t>
                      </a:r>
                      <a:endParaRPr lang="en-US"/>
                    </a:p>
                  </a:txBody>
                  <a:tcPr anchor="ctr">
                    <a:lnL>
                      <a:noFill/>
                    </a:lnL>
                    <a:lnR>
                      <a:noFill/>
                    </a:lnR>
                    <a:lnT>
                      <a:noFill/>
                    </a:lnT>
                    <a:lnB>
                      <a:noFill/>
                    </a:lnB>
                    <a:noFill/>
                  </a:tcPr>
                </a:tc>
                <a:tc>
                  <a:txBody>
                    <a:bodyPr/>
                    <a:lstStyle/>
                    <a:p>
                      <a:r>
                        <a:rPr lang="en-US" b="1"/>
                        <a:t>Spam (Before)</a:t>
                      </a:r>
                      <a:endParaRPr lang="en-US"/>
                    </a:p>
                  </a:txBody>
                  <a:tcPr anchor="ctr">
                    <a:lnL>
                      <a:noFill/>
                    </a:lnL>
                    <a:lnR>
                      <a:noFill/>
                    </a:lnR>
                    <a:lnT>
                      <a:noFill/>
                    </a:lnT>
                    <a:lnB>
                      <a:noFill/>
                    </a:lnB>
                    <a:noFill/>
                  </a:tcPr>
                </a:tc>
                <a:tc>
                  <a:txBody>
                    <a:bodyPr/>
                    <a:lstStyle/>
                    <a:p>
                      <a:r>
                        <a:rPr lang="en-US" b="1"/>
                        <a:t>Ham (After)</a:t>
                      </a:r>
                      <a:endParaRPr lang="en-US"/>
                    </a:p>
                  </a:txBody>
                  <a:tcPr anchor="ctr">
                    <a:lnL>
                      <a:noFill/>
                    </a:lnL>
                    <a:lnR>
                      <a:noFill/>
                    </a:lnR>
                    <a:lnT>
                      <a:noFill/>
                    </a:lnT>
                    <a:lnB>
                      <a:noFill/>
                    </a:lnB>
                    <a:noFill/>
                  </a:tcPr>
                </a:tc>
                <a:tc>
                  <a:txBody>
                    <a:bodyPr/>
                    <a:lstStyle/>
                    <a:p>
                      <a:r>
                        <a:rPr lang="en-US" b="1"/>
                        <a:t>Spam (After)</a:t>
                      </a:r>
                      <a:endParaRPr lang="en-US"/>
                    </a:p>
                  </a:txBody>
                  <a:tcPr anchor="ctr">
                    <a:lnL>
                      <a:noFill/>
                    </a:lnL>
                    <a:lnR>
                      <a:noFill/>
                    </a:lnR>
                    <a:lnT>
                      <a:noFill/>
                    </a:lnT>
                    <a:lnB>
                      <a:noFill/>
                    </a:lnB>
                    <a:noFill/>
                  </a:tcPr>
                </a:tc>
                <a:extLst>
                  <a:ext uri="{0D108BD9-81ED-4DB2-BD59-A6C34878D82A}">
                    <a16:rowId xmlns:a16="http://schemas.microsoft.com/office/drawing/2014/main" val="3701905205"/>
                  </a:ext>
                </a:extLst>
              </a:tr>
              <a:tr h="0">
                <a:tc>
                  <a:txBody>
                    <a:bodyPr/>
                    <a:lstStyle/>
                    <a:p>
                      <a:r>
                        <a:rPr lang="en-US" b="1"/>
                        <a:t>Ham</a:t>
                      </a:r>
                      <a:endParaRPr lang="en-US"/>
                    </a:p>
                  </a:txBody>
                  <a:tcPr anchor="ctr">
                    <a:lnL>
                      <a:noFill/>
                    </a:lnL>
                    <a:lnR>
                      <a:noFill/>
                    </a:lnR>
                    <a:lnT>
                      <a:noFill/>
                    </a:lnT>
                    <a:lnB>
                      <a:noFill/>
                    </a:lnB>
                    <a:noFill/>
                  </a:tcPr>
                </a:tc>
                <a:tc>
                  <a:txBody>
                    <a:bodyPr/>
                    <a:lstStyle/>
                    <a:p>
                      <a:r>
                        <a:rPr lang="en-US"/>
                        <a:t>3,860</a:t>
                      </a:r>
                    </a:p>
                  </a:txBody>
                  <a:tcPr anchor="ctr">
                    <a:lnL>
                      <a:noFill/>
                    </a:lnL>
                    <a:lnR>
                      <a:noFill/>
                    </a:lnR>
                    <a:lnT>
                      <a:noFill/>
                    </a:lnT>
                    <a:lnB>
                      <a:noFill/>
                    </a:lnB>
                    <a:noFill/>
                  </a:tcPr>
                </a:tc>
                <a:tc>
                  <a:txBody>
                    <a:bodyPr/>
                    <a:lstStyle/>
                    <a:p>
                      <a:r>
                        <a:rPr lang="en-US"/>
                        <a:t>548</a:t>
                      </a:r>
                    </a:p>
                  </a:txBody>
                  <a:tcPr anchor="ctr">
                    <a:lnL>
                      <a:noFill/>
                    </a:lnL>
                    <a:lnR>
                      <a:noFill/>
                    </a:lnR>
                    <a:lnT>
                      <a:noFill/>
                    </a:lnT>
                    <a:lnB>
                      <a:noFill/>
                    </a:lnB>
                    <a:noFill/>
                  </a:tcPr>
                </a:tc>
                <a:tc>
                  <a:txBody>
                    <a:bodyPr/>
                    <a:lstStyle/>
                    <a:p>
                      <a:r>
                        <a:rPr lang="en-US"/>
                        <a:t>3,860</a:t>
                      </a:r>
                    </a:p>
                  </a:txBody>
                  <a:tcPr anchor="ctr">
                    <a:lnL>
                      <a:noFill/>
                    </a:lnL>
                    <a:lnR>
                      <a:noFill/>
                    </a:lnR>
                    <a:lnT>
                      <a:noFill/>
                    </a:lnT>
                    <a:lnB>
                      <a:noFill/>
                    </a:lnB>
                    <a:noFill/>
                  </a:tcPr>
                </a:tc>
                <a:tc>
                  <a:txBody>
                    <a:bodyPr/>
                    <a:lstStyle/>
                    <a:p>
                      <a:r>
                        <a:rPr lang="en-US"/>
                        <a:t>598</a:t>
                      </a:r>
                    </a:p>
                  </a:txBody>
                  <a:tcPr anchor="ctr">
                    <a:lnL>
                      <a:noFill/>
                    </a:lnL>
                    <a:lnR>
                      <a:noFill/>
                    </a:lnR>
                    <a:lnT>
                      <a:noFill/>
                    </a:lnT>
                    <a:lnB>
                      <a:noFill/>
                    </a:lnB>
                    <a:noFill/>
                  </a:tcPr>
                </a:tc>
                <a:extLst>
                  <a:ext uri="{0D108BD9-81ED-4DB2-BD59-A6C34878D82A}">
                    <a16:rowId xmlns:a16="http://schemas.microsoft.com/office/drawing/2014/main" val="2074734284"/>
                  </a:ext>
                </a:extLst>
              </a:tr>
              <a:tr h="0">
                <a:tc>
                  <a:txBody>
                    <a:bodyPr/>
                    <a:lstStyle/>
                    <a:p>
                      <a:r>
                        <a:rPr lang="en-US" b="1"/>
                        <a:t>Spam</a:t>
                      </a:r>
                      <a:endParaRPr lang="en-US"/>
                    </a:p>
                  </a:txBody>
                  <a:tcPr anchor="ctr">
                    <a:lnL>
                      <a:noFill/>
                    </a:lnL>
                    <a:lnR>
                      <a:noFill/>
                    </a:lnR>
                    <a:lnT>
                      <a:noFill/>
                    </a:lnT>
                    <a:lnB>
                      <a:noFill/>
                    </a:lnB>
                    <a:noFill/>
                  </a:tcPr>
                </a:tc>
                <a:tc>
                  <a:txBody>
                    <a:bodyPr/>
                    <a:lstStyle/>
                    <a:p>
                      <a:r>
                        <a:rPr lang="en-US"/>
                        <a:t>0</a:t>
                      </a:r>
                    </a:p>
                  </a:txBody>
                  <a:tcPr anchor="ctr">
                    <a:lnL>
                      <a:noFill/>
                    </a:lnL>
                    <a:lnR>
                      <a:noFill/>
                    </a:lnR>
                    <a:lnT>
                      <a:noFill/>
                    </a:lnT>
                    <a:lnB>
                      <a:noFill/>
                    </a:lnB>
                    <a:noFill/>
                  </a:tcPr>
                </a:tc>
                <a:tc>
                  <a:txBody>
                    <a:bodyPr/>
                    <a:lstStyle/>
                    <a:p>
                      <a:r>
                        <a:rPr lang="en-US"/>
                        <a:t>50</a:t>
                      </a:r>
                    </a:p>
                  </a:txBody>
                  <a:tcPr anchor="ctr">
                    <a:lnL>
                      <a:noFill/>
                    </a:lnL>
                    <a:lnR>
                      <a:noFill/>
                    </a:lnR>
                    <a:lnT>
                      <a:noFill/>
                    </a:lnT>
                    <a:lnB>
                      <a:noFill/>
                    </a:lnB>
                    <a:noFill/>
                  </a:tcPr>
                </a:tc>
                <a:tc>
                  <a:txBody>
                    <a:bodyPr/>
                    <a:lstStyle/>
                    <a:p>
                      <a:r>
                        <a:rPr lang="en-US"/>
                        <a:t>0</a:t>
                      </a:r>
                    </a:p>
                  </a:txBody>
                  <a:tcPr anchor="ctr">
                    <a:lnL>
                      <a:noFill/>
                    </a:lnL>
                    <a:lnR>
                      <a:noFill/>
                    </a:lnR>
                    <a:lnT>
                      <a:noFill/>
                    </a:lnT>
                    <a:lnB>
                      <a:noFill/>
                    </a:lnB>
                    <a:noFill/>
                  </a:tcPr>
                </a:tc>
                <a:tc>
                  <a:txBody>
                    <a:bodyPr/>
                    <a:lstStyle/>
                    <a:p>
                      <a:r>
                        <a:rPr lang="en-US" dirty="0"/>
                        <a:t>0</a:t>
                      </a:r>
                    </a:p>
                  </a:txBody>
                  <a:tcPr anchor="ctr">
                    <a:lnL>
                      <a:noFill/>
                    </a:lnL>
                    <a:lnR>
                      <a:noFill/>
                    </a:lnR>
                    <a:lnT>
                      <a:noFill/>
                    </a:lnT>
                    <a:lnB>
                      <a:noFill/>
                    </a:lnB>
                    <a:noFill/>
                  </a:tcPr>
                </a:tc>
                <a:extLst>
                  <a:ext uri="{0D108BD9-81ED-4DB2-BD59-A6C34878D82A}">
                    <a16:rowId xmlns:a16="http://schemas.microsoft.com/office/drawing/2014/main" val="1725999014"/>
                  </a:ext>
                </a:extLst>
              </a:tr>
            </a:tbl>
          </a:graphicData>
        </a:graphic>
      </p:graphicFrame>
      <p:sp>
        <p:nvSpPr>
          <p:cNvPr id="7" name="Rectangle 2">
            <a:extLst>
              <a:ext uri="{FF2B5EF4-FFF2-40B4-BE49-F238E27FC236}">
                <a16:creationId xmlns:a16="http://schemas.microsoft.com/office/drawing/2014/main" id="{948644C1-F8FD-1921-35CA-7E101C5ECE5D}"/>
              </a:ext>
            </a:extLst>
          </p:cNvPr>
          <p:cNvSpPr>
            <a:spLocks noChangeArrowheads="1"/>
          </p:cNvSpPr>
          <p:nvPr/>
        </p:nvSpPr>
        <p:spPr bwMode="auto">
          <a:xfrm>
            <a:off x="92250" y="2155924"/>
            <a:ext cx="27991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Arial" panose="020B0604020202020204" pitchFamily="34" charset="0"/>
              </a:rPr>
              <a:t>Confusion Matrix Comparison: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sng"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958E4D3-6D19-D02A-8FCF-30036BAC4C5A}"/>
              </a:ext>
            </a:extLst>
          </p:cNvPr>
          <p:cNvSpPr txBox="1"/>
          <p:nvPr/>
        </p:nvSpPr>
        <p:spPr>
          <a:xfrm>
            <a:off x="104243" y="3506203"/>
            <a:ext cx="8935513" cy="1169551"/>
          </a:xfrm>
          <a:prstGeom prst="rect">
            <a:avLst/>
          </a:prstGeom>
          <a:noFill/>
        </p:spPr>
        <p:txBody>
          <a:bodyPr wrap="square">
            <a:spAutoFit/>
          </a:bodyPr>
          <a:lstStyle/>
          <a:p>
            <a:r>
              <a:rPr lang="en-US" b="1" dirty="0"/>
              <a:t>Conclusion:</a:t>
            </a:r>
          </a:p>
          <a:p>
            <a:endParaRPr lang="en-US" b="1" dirty="0"/>
          </a:p>
          <a:p>
            <a:r>
              <a:rPr lang="en-US" dirty="0"/>
              <a:t>Pruning has negatively impacted the model’s performance, particularly its ability to detect spam. While pruning can simplify and improve efficiency, further optimization or alternative pruning strategies are needed to retain spam classification capability.</a:t>
            </a:r>
          </a:p>
        </p:txBody>
      </p:sp>
    </p:spTree>
    <p:extLst>
      <p:ext uri="{BB962C8B-B14F-4D97-AF65-F5344CB8AC3E}">
        <p14:creationId xmlns:p14="http://schemas.microsoft.com/office/powerpoint/2010/main" val="2227250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F89B5157-073A-242C-0DD2-75A0E17AE536}"/>
            </a:ext>
          </a:extLst>
        </p:cNvPr>
        <p:cNvGrpSpPr/>
        <p:nvPr/>
      </p:nvGrpSpPr>
      <p:grpSpPr>
        <a:xfrm>
          <a:off x="0" y="0"/>
          <a:ext cx="0" cy="0"/>
          <a:chOff x="0" y="0"/>
          <a:chExt cx="0" cy="0"/>
        </a:xfrm>
      </p:grpSpPr>
      <p:sp>
        <p:nvSpPr>
          <p:cNvPr id="154" name="Google Shape;154;p7">
            <a:extLst>
              <a:ext uri="{FF2B5EF4-FFF2-40B4-BE49-F238E27FC236}">
                <a16:creationId xmlns:a16="http://schemas.microsoft.com/office/drawing/2014/main" id="{2EFD474B-F64B-BFA1-2A97-7C9EA7EBA348}"/>
              </a:ext>
            </a:extLst>
          </p:cNvPr>
          <p:cNvSpPr txBox="1">
            <a:spLocks noGrp="1"/>
          </p:cNvSpPr>
          <p:nvPr>
            <p:ph type="title"/>
          </p:nvPr>
        </p:nvSpPr>
        <p:spPr>
          <a:xfrm>
            <a:off x="201449" y="697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Model Performance Summary – Optimized parameters Decision Tree</a:t>
            </a:r>
            <a:br>
              <a:rPr lang="en" dirty="0">
                <a:solidFill>
                  <a:schemeClr val="lt2"/>
                </a:solidFill>
                <a:latin typeface="Century Gothic"/>
                <a:ea typeface="Century Gothic"/>
                <a:cs typeface="Century Gothic"/>
                <a:sym typeface="Century Gothic"/>
              </a:rPr>
            </a:br>
            <a:endParaRPr dirty="0">
              <a:solidFill>
                <a:schemeClr val="lt2"/>
              </a:solidFill>
              <a:latin typeface="Century Gothic"/>
              <a:ea typeface="Century Gothic"/>
              <a:cs typeface="Century Gothic"/>
              <a:sym typeface="Century Gothic"/>
            </a:endParaRPr>
          </a:p>
        </p:txBody>
      </p:sp>
      <p:sp>
        <p:nvSpPr>
          <p:cNvPr id="155" name="Google Shape;155;p7">
            <a:extLst>
              <a:ext uri="{FF2B5EF4-FFF2-40B4-BE49-F238E27FC236}">
                <a16:creationId xmlns:a16="http://schemas.microsoft.com/office/drawing/2014/main" id="{19D78042-A3FA-E7C1-A0A1-D618D09D46C3}"/>
              </a:ext>
            </a:extLst>
          </p:cNvPr>
          <p:cNvSpPr txBox="1">
            <a:spLocks noGrp="1"/>
          </p:cNvSpPr>
          <p:nvPr>
            <p:ph type="body" idx="1"/>
          </p:nvPr>
        </p:nvSpPr>
        <p:spPr>
          <a:xfrm>
            <a:off x="201449" y="861979"/>
            <a:ext cx="8629800" cy="37068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139700" lvl="0" indent="0" algn="l" rtl="0">
              <a:lnSpc>
                <a:spcPct val="115000"/>
              </a:lnSpc>
              <a:spcBef>
                <a:spcPts val="0"/>
              </a:spcBef>
              <a:spcAft>
                <a:spcPts val="0"/>
              </a:spcAft>
              <a:buClr>
                <a:schemeClr val="dk1"/>
              </a:buClr>
              <a:buSzPts val="1400"/>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0" lvl="0" indent="0" algn="l" rtl="0">
              <a:lnSpc>
                <a:spcPct val="115000"/>
              </a:lnSpc>
              <a:spcBef>
                <a:spcPts val="1000"/>
              </a:spcBef>
              <a:spcAft>
                <a:spcPts val="1000"/>
              </a:spcAft>
              <a:buSzPts val="1500"/>
              <a:buNone/>
            </a:pPr>
            <a:endParaRPr sz="1400" dirty="0">
              <a:solidFill>
                <a:schemeClr val="dk1"/>
              </a:solidFill>
              <a:latin typeface="Century Gothic"/>
              <a:ea typeface="Century Gothic"/>
              <a:cs typeface="Century Gothic"/>
              <a:sym typeface="Century Gothic"/>
            </a:endParaRPr>
          </a:p>
        </p:txBody>
      </p:sp>
      <p:graphicFrame>
        <p:nvGraphicFramePr>
          <p:cNvPr id="10" name="Table 9">
            <a:extLst>
              <a:ext uri="{FF2B5EF4-FFF2-40B4-BE49-F238E27FC236}">
                <a16:creationId xmlns:a16="http://schemas.microsoft.com/office/drawing/2014/main" id="{B13CDF42-5717-4CF8-93D0-CCFDB0741AA3}"/>
              </a:ext>
            </a:extLst>
          </p:cNvPr>
          <p:cNvGraphicFramePr>
            <a:graphicFrameLocks noGrp="1"/>
          </p:cNvGraphicFramePr>
          <p:nvPr>
            <p:extLst>
              <p:ext uri="{D42A27DB-BD31-4B8C-83A1-F6EECF244321}">
                <p14:modId xmlns:p14="http://schemas.microsoft.com/office/powerpoint/2010/main" val="595227888"/>
              </p:ext>
            </p:extLst>
          </p:nvPr>
        </p:nvGraphicFramePr>
        <p:xfrm>
          <a:off x="255499" y="943836"/>
          <a:ext cx="3890298" cy="1219200"/>
        </p:xfrm>
        <a:graphic>
          <a:graphicData uri="http://schemas.openxmlformats.org/drawingml/2006/table">
            <a:tbl>
              <a:tblPr/>
              <a:tblGrid>
                <a:gridCol w="1945149">
                  <a:extLst>
                    <a:ext uri="{9D8B030D-6E8A-4147-A177-3AD203B41FA5}">
                      <a16:colId xmlns:a16="http://schemas.microsoft.com/office/drawing/2014/main" val="3315014383"/>
                    </a:ext>
                  </a:extLst>
                </a:gridCol>
                <a:gridCol w="1945149">
                  <a:extLst>
                    <a:ext uri="{9D8B030D-6E8A-4147-A177-3AD203B41FA5}">
                      <a16:colId xmlns:a16="http://schemas.microsoft.com/office/drawing/2014/main" val="1709706550"/>
                    </a:ext>
                  </a:extLst>
                </a:gridCol>
              </a:tblGrid>
              <a:tr h="0">
                <a:tc>
                  <a:txBody>
                    <a:bodyPr/>
                    <a:lstStyle/>
                    <a:p>
                      <a:r>
                        <a:rPr lang="en-US" b="1" dirty="0"/>
                        <a:t>Metric</a:t>
                      </a:r>
                      <a:endParaRPr lang="en-US" dirty="0"/>
                    </a:p>
                  </a:txBody>
                  <a:tcPr anchor="ctr">
                    <a:lnL>
                      <a:noFill/>
                    </a:lnL>
                    <a:lnR>
                      <a:noFill/>
                    </a:lnR>
                    <a:lnT>
                      <a:noFill/>
                    </a:lnT>
                    <a:lnB>
                      <a:noFill/>
                    </a:lnB>
                    <a:noFill/>
                  </a:tcPr>
                </a:tc>
                <a:tc>
                  <a:txBody>
                    <a:bodyPr/>
                    <a:lstStyle/>
                    <a:p>
                      <a:r>
                        <a:rPr lang="en-US" b="1" dirty="0"/>
                        <a:t>Value</a:t>
                      </a:r>
                      <a:endParaRPr lang="en-US" dirty="0"/>
                    </a:p>
                  </a:txBody>
                  <a:tcPr anchor="ctr">
                    <a:lnL>
                      <a:noFill/>
                    </a:lnL>
                    <a:lnR>
                      <a:noFill/>
                    </a:lnR>
                    <a:lnT>
                      <a:noFill/>
                    </a:lnT>
                    <a:lnB>
                      <a:noFill/>
                    </a:lnB>
                    <a:noFill/>
                  </a:tcPr>
                </a:tc>
                <a:extLst>
                  <a:ext uri="{0D108BD9-81ED-4DB2-BD59-A6C34878D82A}">
                    <a16:rowId xmlns:a16="http://schemas.microsoft.com/office/drawing/2014/main" val="529293556"/>
                  </a:ext>
                </a:extLst>
              </a:tr>
              <a:tr h="0">
                <a:tc>
                  <a:txBody>
                    <a:bodyPr/>
                    <a:lstStyle/>
                    <a:p>
                      <a:r>
                        <a:rPr lang="en-US" b="1" dirty="0"/>
                        <a:t>Accuracy</a:t>
                      </a:r>
                      <a:endParaRPr lang="en-US" dirty="0"/>
                    </a:p>
                  </a:txBody>
                  <a:tcPr anchor="ctr">
                    <a:lnL>
                      <a:noFill/>
                    </a:lnL>
                    <a:lnR>
                      <a:noFill/>
                    </a:lnR>
                    <a:lnT>
                      <a:noFill/>
                    </a:lnT>
                    <a:lnB>
                      <a:noFill/>
                    </a:lnB>
                    <a:noFill/>
                  </a:tcPr>
                </a:tc>
                <a:tc>
                  <a:txBody>
                    <a:bodyPr/>
                    <a:lstStyle/>
                    <a:p>
                      <a:r>
                        <a:rPr lang="en-US" dirty="0"/>
                        <a:t>94.89%</a:t>
                      </a:r>
                    </a:p>
                  </a:txBody>
                  <a:tcPr anchor="ctr">
                    <a:lnL>
                      <a:noFill/>
                    </a:lnL>
                    <a:lnR>
                      <a:noFill/>
                    </a:lnR>
                    <a:lnT>
                      <a:noFill/>
                    </a:lnT>
                    <a:lnB>
                      <a:noFill/>
                    </a:lnB>
                    <a:noFill/>
                  </a:tcPr>
                </a:tc>
                <a:extLst>
                  <a:ext uri="{0D108BD9-81ED-4DB2-BD59-A6C34878D82A}">
                    <a16:rowId xmlns:a16="http://schemas.microsoft.com/office/drawing/2014/main" val="2184869822"/>
                  </a:ext>
                </a:extLst>
              </a:tr>
              <a:tr h="0">
                <a:tc>
                  <a:txBody>
                    <a:bodyPr/>
                    <a:lstStyle/>
                    <a:p>
                      <a:r>
                        <a:rPr lang="en-US" b="1" dirty="0"/>
                        <a:t>Weighted Recall</a:t>
                      </a:r>
                      <a:endParaRPr lang="en-US" dirty="0"/>
                    </a:p>
                  </a:txBody>
                  <a:tcPr anchor="ctr">
                    <a:lnL>
                      <a:noFill/>
                    </a:lnL>
                    <a:lnR>
                      <a:noFill/>
                    </a:lnR>
                    <a:lnT>
                      <a:noFill/>
                    </a:lnT>
                    <a:lnB>
                      <a:noFill/>
                    </a:lnB>
                    <a:noFill/>
                  </a:tcPr>
                </a:tc>
                <a:tc>
                  <a:txBody>
                    <a:bodyPr/>
                    <a:lstStyle/>
                    <a:p>
                      <a:r>
                        <a:rPr lang="en-US"/>
                        <a:t>98.53%</a:t>
                      </a:r>
                    </a:p>
                  </a:txBody>
                  <a:tcPr anchor="ctr">
                    <a:lnL>
                      <a:noFill/>
                    </a:lnL>
                    <a:lnR>
                      <a:noFill/>
                    </a:lnR>
                    <a:lnT>
                      <a:noFill/>
                    </a:lnT>
                    <a:lnB>
                      <a:noFill/>
                    </a:lnB>
                    <a:noFill/>
                  </a:tcPr>
                </a:tc>
                <a:extLst>
                  <a:ext uri="{0D108BD9-81ED-4DB2-BD59-A6C34878D82A}">
                    <a16:rowId xmlns:a16="http://schemas.microsoft.com/office/drawing/2014/main" val="3524291931"/>
                  </a:ext>
                </a:extLst>
              </a:tr>
              <a:tr h="0">
                <a:tc>
                  <a:txBody>
                    <a:bodyPr/>
                    <a:lstStyle/>
                    <a:p>
                      <a:r>
                        <a:rPr lang="en-US" b="1"/>
                        <a:t>Weighted Precision</a:t>
                      </a:r>
                      <a:endParaRPr lang="en-US"/>
                    </a:p>
                  </a:txBody>
                  <a:tcPr anchor="ctr">
                    <a:lnL>
                      <a:noFill/>
                    </a:lnL>
                    <a:lnR>
                      <a:noFill/>
                    </a:lnR>
                    <a:lnT>
                      <a:noFill/>
                    </a:lnT>
                    <a:lnB>
                      <a:noFill/>
                    </a:lnB>
                    <a:noFill/>
                  </a:tcPr>
                </a:tc>
                <a:tc>
                  <a:txBody>
                    <a:bodyPr/>
                    <a:lstStyle/>
                    <a:p>
                      <a:r>
                        <a:rPr lang="en-US" dirty="0"/>
                        <a:t>94.51%</a:t>
                      </a:r>
                    </a:p>
                  </a:txBody>
                  <a:tcPr anchor="ctr">
                    <a:lnL>
                      <a:noFill/>
                    </a:lnL>
                    <a:lnR>
                      <a:noFill/>
                    </a:lnR>
                    <a:lnT>
                      <a:noFill/>
                    </a:lnT>
                    <a:lnB>
                      <a:noFill/>
                    </a:lnB>
                    <a:noFill/>
                  </a:tcPr>
                </a:tc>
                <a:extLst>
                  <a:ext uri="{0D108BD9-81ED-4DB2-BD59-A6C34878D82A}">
                    <a16:rowId xmlns:a16="http://schemas.microsoft.com/office/drawing/2014/main" val="2132870773"/>
                  </a:ext>
                </a:extLst>
              </a:tr>
            </a:tbl>
          </a:graphicData>
        </a:graphic>
      </p:graphicFrame>
      <p:graphicFrame>
        <p:nvGraphicFramePr>
          <p:cNvPr id="11" name="Table 10">
            <a:extLst>
              <a:ext uri="{FF2B5EF4-FFF2-40B4-BE49-F238E27FC236}">
                <a16:creationId xmlns:a16="http://schemas.microsoft.com/office/drawing/2014/main" id="{CDD9CBCC-5ECA-257E-0500-409E54D89577}"/>
              </a:ext>
            </a:extLst>
          </p:cNvPr>
          <p:cNvGraphicFramePr>
            <a:graphicFrameLocks noGrp="1"/>
          </p:cNvGraphicFramePr>
          <p:nvPr>
            <p:extLst>
              <p:ext uri="{D42A27DB-BD31-4B8C-83A1-F6EECF244321}">
                <p14:modId xmlns:p14="http://schemas.microsoft.com/office/powerpoint/2010/main" val="877970974"/>
              </p:ext>
            </p:extLst>
          </p:nvPr>
        </p:nvGraphicFramePr>
        <p:xfrm>
          <a:off x="4309713" y="1200389"/>
          <a:ext cx="3958633" cy="914400"/>
        </p:xfrm>
        <a:graphic>
          <a:graphicData uri="http://schemas.openxmlformats.org/drawingml/2006/table">
            <a:tbl>
              <a:tblPr/>
              <a:tblGrid>
                <a:gridCol w="1628894">
                  <a:extLst>
                    <a:ext uri="{9D8B030D-6E8A-4147-A177-3AD203B41FA5}">
                      <a16:colId xmlns:a16="http://schemas.microsoft.com/office/drawing/2014/main" val="1904445214"/>
                    </a:ext>
                  </a:extLst>
                </a:gridCol>
                <a:gridCol w="1628894">
                  <a:extLst>
                    <a:ext uri="{9D8B030D-6E8A-4147-A177-3AD203B41FA5}">
                      <a16:colId xmlns:a16="http://schemas.microsoft.com/office/drawing/2014/main" val="2298882713"/>
                    </a:ext>
                  </a:extLst>
                </a:gridCol>
                <a:gridCol w="700845">
                  <a:extLst>
                    <a:ext uri="{9D8B030D-6E8A-4147-A177-3AD203B41FA5}">
                      <a16:colId xmlns:a16="http://schemas.microsoft.com/office/drawing/2014/main" val="3933463354"/>
                    </a:ext>
                  </a:extLst>
                </a:gridCol>
              </a:tblGrid>
              <a:tr h="304800">
                <a:tc>
                  <a:txBody>
                    <a:bodyPr/>
                    <a:lstStyle/>
                    <a:p>
                      <a:r>
                        <a:rPr lang="en-US" sz="1400" b="1"/>
                        <a:t>True/Predicted</a:t>
                      </a:r>
                      <a:endParaRPr lang="en-US" sz="1400"/>
                    </a:p>
                  </a:txBody>
                  <a:tcPr anchor="ctr">
                    <a:lnL>
                      <a:noFill/>
                    </a:lnL>
                    <a:lnR>
                      <a:noFill/>
                    </a:lnR>
                    <a:lnT>
                      <a:noFill/>
                    </a:lnT>
                    <a:lnB>
                      <a:noFill/>
                    </a:lnB>
                    <a:noFill/>
                  </a:tcPr>
                </a:tc>
                <a:tc>
                  <a:txBody>
                    <a:bodyPr/>
                    <a:lstStyle/>
                    <a:p>
                      <a:r>
                        <a:rPr lang="en-US" sz="1400" b="1"/>
                        <a:t>Ham</a:t>
                      </a:r>
                      <a:endParaRPr lang="en-US" sz="1400"/>
                    </a:p>
                  </a:txBody>
                  <a:tcPr anchor="ctr">
                    <a:lnL>
                      <a:noFill/>
                    </a:lnL>
                    <a:lnR>
                      <a:noFill/>
                    </a:lnR>
                    <a:lnT>
                      <a:noFill/>
                    </a:lnT>
                    <a:lnB>
                      <a:noFill/>
                    </a:lnB>
                    <a:noFill/>
                  </a:tcPr>
                </a:tc>
                <a:tc>
                  <a:txBody>
                    <a:bodyPr/>
                    <a:lstStyle/>
                    <a:p>
                      <a:r>
                        <a:rPr lang="en-US" sz="1400" b="1"/>
                        <a:t>Spam</a:t>
                      </a:r>
                      <a:endParaRPr lang="en-US" sz="1400"/>
                    </a:p>
                  </a:txBody>
                  <a:tcPr anchor="ctr">
                    <a:lnL>
                      <a:noFill/>
                    </a:lnL>
                    <a:lnR>
                      <a:noFill/>
                    </a:lnR>
                    <a:lnT>
                      <a:noFill/>
                    </a:lnT>
                    <a:lnB>
                      <a:noFill/>
                    </a:lnB>
                    <a:noFill/>
                  </a:tcPr>
                </a:tc>
                <a:extLst>
                  <a:ext uri="{0D108BD9-81ED-4DB2-BD59-A6C34878D82A}">
                    <a16:rowId xmlns:a16="http://schemas.microsoft.com/office/drawing/2014/main" val="31694114"/>
                  </a:ext>
                </a:extLst>
              </a:tr>
              <a:tr h="304800">
                <a:tc>
                  <a:txBody>
                    <a:bodyPr/>
                    <a:lstStyle/>
                    <a:p>
                      <a:r>
                        <a:rPr lang="en-US" sz="1400" b="1"/>
                        <a:t>Ham</a:t>
                      </a:r>
                      <a:endParaRPr lang="en-US" sz="1400"/>
                    </a:p>
                  </a:txBody>
                  <a:tcPr anchor="ctr">
                    <a:lnL>
                      <a:noFill/>
                    </a:lnL>
                    <a:lnR>
                      <a:noFill/>
                    </a:lnR>
                    <a:lnT>
                      <a:noFill/>
                    </a:lnT>
                    <a:lnB>
                      <a:noFill/>
                    </a:lnB>
                    <a:noFill/>
                  </a:tcPr>
                </a:tc>
                <a:tc>
                  <a:txBody>
                    <a:bodyPr/>
                    <a:lstStyle/>
                    <a:p>
                      <a:r>
                        <a:rPr lang="en-US" sz="1400"/>
                        <a:t>3,854</a:t>
                      </a:r>
                    </a:p>
                  </a:txBody>
                  <a:tcPr anchor="ctr">
                    <a:lnL>
                      <a:noFill/>
                    </a:lnL>
                    <a:lnR>
                      <a:noFill/>
                    </a:lnR>
                    <a:lnT>
                      <a:noFill/>
                    </a:lnT>
                    <a:lnB>
                      <a:noFill/>
                    </a:lnB>
                    <a:noFill/>
                  </a:tcPr>
                </a:tc>
                <a:tc>
                  <a:txBody>
                    <a:bodyPr/>
                    <a:lstStyle/>
                    <a:p>
                      <a:r>
                        <a:rPr lang="en-US" sz="1400"/>
                        <a:t>222</a:t>
                      </a:r>
                    </a:p>
                  </a:txBody>
                  <a:tcPr anchor="ctr">
                    <a:lnL>
                      <a:noFill/>
                    </a:lnL>
                    <a:lnR>
                      <a:noFill/>
                    </a:lnR>
                    <a:lnT>
                      <a:noFill/>
                    </a:lnT>
                    <a:lnB>
                      <a:noFill/>
                    </a:lnB>
                    <a:noFill/>
                  </a:tcPr>
                </a:tc>
                <a:extLst>
                  <a:ext uri="{0D108BD9-81ED-4DB2-BD59-A6C34878D82A}">
                    <a16:rowId xmlns:a16="http://schemas.microsoft.com/office/drawing/2014/main" val="2762072033"/>
                  </a:ext>
                </a:extLst>
              </a:tr>
              <a:tr h="304800">
                <a:tc>
                  <a:txBody>
                    <a:bodyPr/>
                    <a:lstStyle/>
                    <a:p>
                      <a:r>
                        <a:rPr lang="en-US" sz="1400" b="1"/>
                        <a:t>Spam</a:t>
                      </a:r>
                      <a:endParaRPr lang="en-US" sz="1400"/>
                    </a:p>
                  </a:txBody>
                  <a:tcPr anchor="ctr">
                    <a:lnL>
                      <a:noFill/>
                    </a:lnL>
                    <a:lnR>
                      <a:noFill/>
                    </a:lnR>
                    <a:lnT>
                      <a:noFill/>
                    </a:lnT>
                    <a:lnB>
                      <a:noFill/>
                    </a:lnB>
                    <a:noFill/>
                  </a:tcPr>
                </a:tc>
                <a:tc>
                  <a:txBody>
                    <a:bodyPr/>
                    <a:lstStyle/>
                    <a:p>
                      <a:r>
                        <a:rPr lang="en-US" sz="1400"/>
                        <a:t>6</a:t>
                      </a:r>
                    </a:p>
                  </a:txBody>
                  <a:tcPr anchor="ctr">
                    <a:lnL>
                      <a:noFill/>
                    </a:lnL>
                    <a:lnR>
                      <a:noFill/>
                    </a:lnR>
                    <a:lnT>
                      <a:noFill/>
                    </a:lnT>
                    <a:lnB>
                      <a:noFill/>
                    </a:lnB>
                    <a:noFill/>
                  </a:tcPr>
                </a:tc>
                <a:tc>
                  <a:txBody>
                    <a:bodyPr/>
                    <a:lstStyle/>
                    <a:p>
                      <a:r>
                        <a:rPr lang="en-US" sz="1400" dirty="0"/>
                        <a:t>376</a:t>
                      </a:r>
                    </a:p>
                  </a:txBody>
                  <a:tcPr anchor="ctr">
                    <a:lnL>
                      <a:noFill/>
                    </a:lnL>
                    <a:lnR>
                      <a:noFill/>
                    </a:lnR>
                    <a:lnT>
                      <a:noFill/>
                    </a:lnT>
                    <a:lnB>
                      <a:noFill/>
                    </a:lnB>
                    <a:noFill/>
                  </a:tcPr>
                </a:tc>
                <a:extLst>
                  <a:ext uri="{0D108BD9-81ED-4DB2-BD59-A6C34878D82A}">
                    <a16:rowId xmlns:a16="http://schemas.microsoft.com/office/drawing/2014/main" val="1345742502"/>
                  </a:ext>
                </a:extLst>
              </a:tr>
            </a:tbl>
          </a:graphicData>
        </a:graphic>
      </p:graphicFrame>
      <p:sp>
        <p:nvSpPr>
          <p:cNvPr id="12" name="Rectangle 1">
            <a:extLst>
              <a:ext uri="{FF2B5EF4-FFF2-40B4-BE49-F238E27FC236}">
                <a16:creationId xmlns:a16="http://schemas.microsoft.com/office/drawing/2014/main" id="{8F21CD90-E848-32F6-48F3-1170CE805122}"/>
              </a:ext>
            </a:extLst>
          </p:cNvPr>
          <p:cNvSpPr>
            <a:spLocks noChangeArrowheads="1"/>
          </p:cNvSpPr>
          <p:nvPr/>
        </p:nvSpPr>
        <p:spPr bwMode="auto">
          <a:xfrm>
            <a:off x="4309713" y="798238"/>
            <a:ext cx="379857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Arial" panose="020B0604020202020204" pitchFamily="34" charset="0"/>
              </a:rPr>
              <a:t>Confusion Matrix: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sng"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6E09D8C5-BC19-AF2A-CCCF-81C023DD1C27}"/>
              </a:ext>
            </a:extLst>
          </p:cNvPr>
          <p:cNvSpPr txBox="1"/>
          <p:nvPr/>
        </p:nvSpPr>
        <p:spPr>
          <a:xfrm>
            <a:off x="146849" y="2170045"/>
            <a:ext cx="8629800" cy="2462213"/>
          </a:xfrm>
          <a:prstGeom prst="rect">
            <a:avLst/>
          </a:prstGeom>
          <a:noFill/>
        </p:spPr>
        <p:txBody>
          <a:bodyPr wrap="square">
            <a:spAutoFit/>
          </a:bodyPr>
          <a:lstStyle/>
          <a:p>
            <a:r>
              <a:rPr lang="en-US" b="1" dirty="0"/>
              <a:t>Key Insights:</a:t>
            </a:r>
          </a:p>
          <a:p>
            <a:endParaRPr lang="en-US" b="1" dirty="0"/>
          </a:p>
          <a:p>
            <a:pPr>
              <a:buFont typeface="+mj-lt"/>
              <a:buAutoNum type="arabicPeriod"/>
            </a:pPr>
            <a:r>
              <a:rPr lang="en-US" b="1" dirty="0"/>
              <a:t>Accuracy</a:t>
            </a:r>
            <a:r>
              <a:rPr lang="en-US" dirty="0"/>
              <a:t>: Increased to 94.89%, showing a significant improvement over the previous models.</a:t>
            </a:r>
          </a:p>
          <a:p>
            <a:pPr>
              <a:buFont typeface="+mj-lt"/>
              <a:buAutoNum type="arabicPeriod"/>
            </a:pPr>
            <a:endParaRPr lang="en-US" dirty="0"/>
          </a:p>
          <a:p>
            <a:pPr>
              <a:buFont typeface="+mj-lt"/>
              <a:buAutoNum type="arabicPeriod"/>
            </a:pPr>
            <a:r>
              <a:rPr lang="en-US" b="1" dirty="0"/>
              <a:t>Ham Classification</a:t>
            </a:r>
            <a:r>
              <a:rPr lang="en-US" dirty="0"/>
              <a:t>: The model effectively identifies ham messages with high precision and recall.</a:t>
            </a:r>
          </a:p>
          <a:p>
            <a:pPr>
              <a:buFont typeface="+mj-lt"/>
              <a:buAutoNum type="arabicPeriod"/>
            </a:pPr>
            <a:endParaRPr lang="en-US" dirty="0"/>
          </a:p>
          <a:p>
            <a:pPr>
              <a:buFont typeface="+mj-lt"/>
              <a:buAutoNum type="arabicPeriod"/>
            </a:pPr>
            <a:r>
              <a:rPr lang="en-US" b="1" dirty="0"/>
              <a:t>Spam Classification</a:t>
            </a:r>
            <a:r>
              <a:rPr lang="en-US" dirty="0"/>
              <a:t>: While the model misclassifies 222 spam messages as ham, it correctly detects 376 spam messages. The recall for spam is 98.53%, indicating strong detection of spam.</a:t>
            </a:r>
          </a:p>
          <a:p>
            <a:pPr>
              <a:buFont typeface="+mj-lt"/>
              <a:buAutoNum type="arabicPeriod"/>
            </a:pPr>
            <a:endParaRPr lang="en-US" dirty="0"/>
          </a:p>
          <a:p>
            <a:pPr>
              <a:buFont typeface="+mj-lt"/>
              <a:buAutoNum type="arabicPeriod"/>
            </a:pPr>
            <a:r>
              <a:rPr lang="en-US" b="1" dirty="0"/>
              <a:t>Optimized Parameters</a:t>
            </a:r>
            <a:r>
              <a:rPr lang="en-US" dirty="0"/>
              <a:t>: The decision tree's use of </a:t>
            </a:r>
            <a:r>
              <a:rPr lang="en-US" b="1" dirty="0"/>
              <a:t>information gain</a:t>
            </a:r>
            <a:r>
              <a:rPr lang="en-US" dirty="0"/>
              <a:t> and a </a:t>
            </a:r>
            <a:r>
              <a:rPr lang="en-US" b="1" dirty="0"/>
              <a:t>maximum depth of 12</a:t>
            </a:r>
            <a:r>
              <a:rPr lang="en-US" dirty="0"/>
              <a:t> has enhanced the model's ability to distinguish between ham and spam effectively.</a:t>
            </a:r>
          </a:p>
        </p:txBody>
      </p:sp>
    </p:spTree>
    <p:extLst>
      <p:ext uri="{BB962C8B-B14F-4D97-AF65-F5344CB8AC3E}">
        <p14:creationId xmlns:p14="http://schemas.microsoft.com/office/powerpoint/2010/main" val="4062412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0" y="64548"/>
            <a:ext cx="8275736" cy="5811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Overall Summary:Choosing &amp; commenting on best model</a:t>
            </a:r>
            <a:endParaRPr dirty="0">
              <a:solidFill>
                <a:schemeClr val="lt2"/>
              </a:solidFill>
              <a:latin typeface="Century Gothic"/>
              <a:ea typeface="Century Gothic"/>
              <a:cs typeface="Century Gothic"/>
              <a:sym typeface="Century Gothic"/>
            </a:endParaRPr>
          </a:p>
        </p:txBody>
      </p:sp>
      <p:sp>
        <p:nvSpPr>
          <p:cNvPr id="161" name="Google Shape;161;p8"/>
          <p:cNvSpPr txBox="1">
            <a:spLocks noGrp="1"/>
          </p:cNvSpPr>
          <p:nvPr>
            <p:ph type="body" idx="1"/>
          </p:nvPr>
        </p:nvSpPr>
        <p:spPr>
          <a:xfrm>
            <a:off x="93350" y="176914"/>
            <a:ext cx="8629800" cy="3503934"/>
          </a:xfrm>
          <a:prstGeom prst="rect">
            <a:avLst/>
          </a:prstGeom>
          <a:noFill/>
          <a:ln>
            <a:noFill/>
          </a:ln>
        </p:spPr>
        <p:txBody>
          <a:bodyPr spcFirstLastPara="1" wrap="square" lIns="91425" tIns="91425" rIns="91425" bIns="91425" anchor="t" anchorCtr="0">
            <a:noAutofit/>
          </a:bodyPr>
          <a:lstStyle/>
          <a:p>
            <a:endParaRPr lang="en-US" sz="1600" dirty="0"/>
          </a:p>
          <a:p>
            <a:pPr marL="133350" indent="0">
              <a:buNone/>
            </a:pPr>
            <a:r>
              <a:rPr lang="en-US" sz="1600" b="1" dirty="0">
                <a:latin typeface="+mn-lt"/>
              </a:rPr>
              <a:t>Conclusion: Best Model Selection</a:t>
            </a:r>
          </a:p>
          <a:p>
            <a:r>
              <a:rPr lang="en-US" sz="1600" dirty="0">
                <a:latin typeface="+mn-lt"/>
              </a:rPr>
              <a:t>After evaluating the model performance with different configurations, the </a:t>
            </a:r>
            <a:r>
              <a:rPr lang="en-US" sz="1600" b="1" dirty="0">
                <a:latin typeface="+mn-lt"/>
              </a:rPr>
              <a:t>optimized Decision Tree</a:t>
            </a:r>
            <a:r>
              <a:rPr lang="en-US" sz="1600" dirty="0">
                <a:latin typeface="+mn-lt"/>
              </a:rPr>
              <a:t> with </a:t>
            </a:r>
            <a:r>
              <a:rPr lang="en-US" sz="1600" b="1" dirty="0">
                <a:latin typeface="+mn-lt"/>
              </a:rPr>
              <a:t>information gain</a:t>
            </a:r>
            <a:r>
              <a:rPr lang="en-US" sz="1600" dirty="0">
                <a:latin typeface="+mn-lt"/>
              </a:rPr>
              <a:t> and a </a:t>
            </a:r>
            <a:r>
              <a:rPr lang="en-US" sz="1600" b="1" dirty="0">
                <a:latin typeface="+mn-lt"/>
              </a:rPr>
              <a:t>maximum depth of 12</a:t>
            </a:r>
            <a:r>
              <a:rPr lang="en-US" sz="1600" dirty="0">
                <a:latin typeface="+mn-lt"/>
              </a:rPr>
              <a:t> emerges as the best model.</a:t>
            </a:r>
          </a:p>
          <a:p>
            <a:pPr>
              <a:buFont typeface="Arial" panose="020B0604020202020204" pitchFamily="34" charset="0"/>
              <a:buChar char="•"/>
            </a:pPr>
            <a:r>
              <a:rPr lang="en-US" sz="1600" b="1" dirty="0">
                <a:latin typeface="+mn-lt"/>
              </a:rPr>
              <a:t>Accuracy</a:t>
            </a:r>
            <a:r>
              <a:rPr lang="en-US" sz="1600" dirty="0">
                <a:latin typeface="+mn-lt"/>
              </a:rPr>
              <a:t>: The optimized Decision Tree achieved the highest accuracy at </a:t>
            </a:r>
            <a:r>
              <a:rPr lang="en-US" sz="1600" b="1" dirty="0">
                <a:latin typeface="+mn-lt"/>
              </a:rPr>
              <a:t>94.89%</a:t>
            </a:r>
            <a:r>
              <a:rPr lang="en-US" sz="1600" dirty="0">
                <a:latin typeface="+mn-lt"/>
              </a:rPr>
              <a:t>, significantly outperforming the other models.</a:t>
            </a:r>
          </a:p>
          <a:p>
            <a:pPr>
              <a:buFont typeface="Arial" panose="020B0604020202020204" pitchFamily="34" charset="0"/>
              <a:buChar char="•"/>
            </a:pPr>
            <a:endParaRPr lang="en-US" sz="1600" dirty="0">
              <a:latin typeface="+mn-lt"/>
            </a:endParaRPr>
          </a:p>
          <a:p>
            <a:pPr>
              <a:buFont typeface="Arial" panose="020B0604020202020204" pitchFamily="34" charset="0"/>
              <a:buChar char="•"/>
            </a:pPr>
            <a:r>
              <a:rPr lang="en-US" sz="1600" b="1" dirty="0">
                <a:latin typeface="+mn-lt"/>
              </a:rPr>
              <a:t>Spam Detection</a:t>
            </a:r>
            <a:r>
              <a:rPr lang="en-US" sz="1600" dirty="0">
                <a:latin typeface="+mn-lt"/>
              </a:rPr>
              <a:t>: It shows strong </a:t>
            </a:r>
            <a:r>
              <a:rPr lang="en-US" sz="1600" b="1" dirty="0">
                <a:latin typeface="+mn-lt"/>
              </a:rPr>
              <a:t>spam recall</a:t>
            </a:r>
            <a:r>
              <a:rPr lang="en-US" sz="1600" dirty="0">
                <a:latin typeface="+mn-lt"/>
              </a:rPr>
              <a:t> (98.53%) and </a:t>
            </a:r>
            <a:r>
              <a:rPr lang="en-US" sz="1600" b="1" dirty="0">
                <a:latin typeface="+mn-lt"/>
              </a:rPr>
              <a:t>precision</a:t>
            </a:r>
            <a:r>
              <a:rPr lang="en-US" sz="1600" dirty="0">
                <a:latin typeface="+mn-lt"/>
              </a:rPr>
              <a:t> (94.51%), effectively identifying the majority of spam messages while minimizing false positives.</a:t>
            </a:r>
          </a:p>
          <a:p>
            <a:pPr>
              <a:buFont typeface="Arial" panose="020B0604020202020204" pitchFamily="34" charset="0"/>
              <a:buChar char="•"/>
            </a:pPr>
            <a:endParaRPr lang="en-US" sz="1600" dirty="0">
              <a:latin typeface="+mn-lt"/>
            </a:endParaRPr>
          </a:p>
          <a:p>
            <a:pPr>
              <a:buFont typeface="Arial" panose="020B0604020202020204" pitchFamily="34" charset="0"/>
              <a:buChar char="•"/>
            </a:pPr>
            <a:r>
              <a:rPr lang="en-US" sz="1600" b="1" dirty="0">
                <a:latin typeface="+mn-lt"/>
              </a:rPr>
              <a:t>Model Simplicity and Efficiency</a:t>
            </a:r>
            <a:r>
              <a:rPr lang="en-US" sz="1600" dirty="0">
                <a:latin typeface="+mn-lt"/>
              </a:rPr>
              <a:t>: The Decision Tree’s simplicity, with a maximum depth of 12, ensures efficient performance without overfitting.</a:t>
            </a:r>
          </a:p>
          <a:p>
            <a:pPr>
              <a:buFont typeface="Arial" panose="020B0604020202020204" pitchFamily="34" charset="0"/>
              <a:buChar char="•"/>
            </a:pPr>
            <a:endParaRPr lang="en-US" sz="1600" dirty="0">
              <a:latin typeface="+mn-lt"/>
            </a:endParaRPr>
          </a:p>
          <a:p>
            <a:r>
              <a:rPr lang="en-US" sz="1600" dirty="0">
                <a:latin typeface="+mn-lt"/>
              </a:rPr>
              <a:t>While the </a:t>
            </a:r>
            <a:r>
              <a:rPr lang="en-US" sz="1600" b="1" dirty="0">
                <a:latin typeface="+mn-lt"/>
              </a:rPr>
              <a:t>Random Forest models</a:t>
            </a:r>
            <a:r>
              <a:rPr lang="en-US" sz="1600" dirty="0">
                <a:latin typeface="+mn-lt"/>
              </a:rPr>
              <a:t> performed well, especially in precision, the </a:t>
            </a:r>
            <a:r>
              <a:rPr lang="en-US" sz="1600" b="1" dirty="0">
                <a:latin typeface="+mn-lt"/>
              </a:rPr>
              <a:t>optimized Decision Tree</a:t>
            </a:r>
            <a:r>
              <a:rPr lang="en-US" sz="1600" dirty="0">
                <a:latin typeface="+mn-lt"/>
              </a:rPr>
              <a:t> offers a balanced trade-off between </a:t>
            </a:r>
            <a:r>
              <a:rPr lang="en-US" sz="1600" b="1" dirty="0">
                <a:latin typeface="+mn-lt"/>
              </a:rPr>
              <a:t>accuracy</a:t>
            </a:r>
            <a:r>
              <a:rPr lang="en-US" sz="1600" dirty="0">
                <a:latin typeface="+mn-lt"/>
              </a:rPr>
              <a:t>, </a:t>
            </a:r>
            <a:r>
              <a:rPr lang="en-US" sz="1600" b="1" dirty="0">
                <a:latin typeface="+mn-lt"/>
              </a:rPr>
              <a:t>recall</a:t>
            </a:r>
            <a:r>
              <a:rPr lang="en-US" sz="1600" dirty="0">
                <a:latin typeface="+mn-lt"/>
              </a:rPr>
              <a:t>, and </a:t>
            </a:r>
            <a:r>
              <a:rPr lang="en-US" sz="1600" b="1" dirty="0">
                <a:latin typeface="+mn-lt"/>
              </a:rPr>
              <a:t>precision</a:t>
            </a:r>
            <a:r>
              <a:rPr lang="en-US" sz="1600" dirty="0">
                <a:latin typeface="+mn-lt"/>
              </a:rPr>
              <a:t>, making it the most suitable choice for the spam classification task.</a:t>
            </a:r>
          </a:p>
          <a:p>
            <a:pPr marL="457200" lvl="0" indent="-317500" algn="l" rtl="0">
              <a:lnSpc>
                <a:spcPct val="115000"/>
              </a:lnSpc>
              <a:spcBef>
                <a:spcPts val="0"/>
              </a:spcBef>
              <a:spcAft>
                <a:spcPts val="0"/>
              </a:spcAft>
              <a:buClr>
                <a:schemeClr val="dk1"/>
              </a:buClr>
              <a:buSzPts val="1400"/>
              <a:buFont typeface="Century Gothic"/>
              <a:buChar char="●"/>
            </a:pPr>
            <a:endParaRPr sz="1400" dirty="0">
              <a:solidFill>
                <a:schemeClr val="dk1"/>
              </a:solidFill>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9">
          <a:extLst>
            <a:ext uri="{FF2B5EF4-FFF2-40B4-BE49-F238E27FC236}">
              <a16:creationId xmlns:a16="http://schemas.microsoft.com/office/drawing/2014/main" id="{56078F8E-D817-CA44-734E-D5BAE0F69E99}"/>
            </a:ext>
          </a:extLst>
        </p:cNvPr>
        <p:cNvGrpSpPr/>
        <p:nvPr/>
      </p:nvGrpSpPr>
      <p:grpSpPr>
        <a:xfrm>
          <a:off x="0" y="0"/>
          <a:ext cx="0" cy="0"/>
          <a:chOff x="0" y="0"/>
          <a:chExt cx="0" cy="0"/>
        </a:xfrm>
      </p:grpSpPr>
      <p:sp>
        <p:nvSpPr>
          <p:cNvPr id="160" name="Google Shape;160;p8">
            <a:extLst>
              <a:ext uri="{FF2B5EF4-FFF2-40B4-BE49-F238E27FC236}">
                <a16:creationId xmlns:a16="http://schemas.microsoft.com/office/drawing/2014/main" id="{B088B303-DF82-614A-3C57-256411BE2F10}"/>
              </a:ext>
            </a:extLst>
          </p:cNvPr>
          <p:cNvSpPr txBox="1">
            <a:spLocks noGrp="1"/>
          </p:cNvSpPr>
          <p:nvPr>
            <p:ph type="title"/>
          </p:nvPr>
        </p:nvSpPr>
        <p:spPr>
          <a:xfrm>
            <a:off x="0" y="64548"/>
            <a:ext cx="8275736" cy="5811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Overall Summary: </a:t>
            </a:r>
            <a:r>
              <a:rPr lang="en-US" dirty="0">
                <a:solidFill>
                  <a:schemeClr val="lt2"/>
                </a:solidFill>
                <a:latin typeface="Century Gothic"/>
              </a:rPr>
              <a:t>Insights &amp; Recommendations</a:t>
            </a:r>
            <a:endParaRPr dirty="0">
              <a:solidFill>
                <a:schemeClr val="lt2"/>
              </a:solidFill>
              <a:latin typeface="Century Gothic"/>
              <a:sym typeface="Century Gothic"/>
            </a:endParaRPr>
          </a:p>
        </p:txBody>
      </p:sp>
      <p:sp>
        <p:nvSpPr>
          <p:cNvPr id="3" name="Text Placeholder 2">
            <a:extLst>
              <a:ext uri="{FF2B5EF4-FFF2-40B4-BE49-F238E27FC236}">
                <a16:creationId xmlns:a16="http://schemas.microsoft.com/office/drawing/2014/main" id="{F00994E9-DB11-9F4D-DC5E-265780D3B332}"/>
              </a:ext>
            </a:extLst>
          </p:cNvPr>
          <p:cNvSpPr>
            <a:spLocks noGrp="1"/>
          </p:cNvSpPr>
          <p:nvPr>
            <p:ph type="body" idx="1"/>
          </p:nvPr>
        </p:nvSpPr>
        <p:spPr/>
        <p:txBody>
          <a:bodyPr/>
          <a:lstStyle/>
          <a:p>
            <a:r>
              <a:rPr lang="en-US" b="1" dirty="0"/>
              <a:t>Current Performance:</a:t>
            </a:r>
            <a:endParaRPr lang="en-US" dirty="0"/>
          </a:p>
          <a:p>
            <a:pPr>
              <a:buFont typeface="Arial" panose="020B0604020202020204" pitchFamily="34" charset="0"/>
              <a:buChar char="•"/>
            </a:pPr>
            <a:r>
              <a:rPr lang="en-US" b="1" dirty="0"/>
              <a:t>Accuracy:</a:t>
            </a:r>
            <a:r>
              <a:rPr lang="en-US" dirty="0"/>
              <a:t> 94.89%</a:t>
            </a:r>
          </a:p>
          <a:p>
            <a:pPr>
              <a:buFont typeface="Arial" panose="020B0604020202020204" pitchFamily="34" charset="0"/>
              <a:buChar char="•"/>
            </a:pPr>
            <a:r>
              <a:rPr lang="en-US" b="1" dirty="0"/>
              <a:t>Spam Recall:</a:t>
            </a:r>
            <a:r>
              <a:rPr lang="en-US" dirty="0"/>
              <a:t> 98.53%</a:t>
            </a:r>
          </a:p>
          <a:p>
            <a:pPr>
              <a:buFont typeface="Arial" panose="020B0604020202020204" pitchFamily="34" charset="0"/>
              <a:buChar char="•"/>
            </a:pPr>
            <a:r>
              <a:rPr lang="en-US" b="1" dirty="0"/>
              <a:t>Misclassified Spam as Ham:</a:t>
            </a:r>
            <a:r>
              <a:rPr lang="en-US" dirty="0"/>
              <a:t> 222 messages</a:t>
            </a:r>
          </a:p>
          <a:p>
            <a:pPr>
              <a:buFont typeface="Arial" panose="020B0604020202020204" pitchFamily="34" charset="0"/>
              <a:buChar char="•"/>
            </a:pPr>
            <a:endParaRPr lang="en-US" dirty="0"/>
          </a:p>
          <a:p>
            <a:r>
              <a:rPr lang="en-US" b="1" dirty="0"/>
              <a:t>Key Insights:</a:t>
            </a:r>
            <a:endParaRPr lang="en-US" dirty="0"/>
          </a:p>
          <a:p>
            <a:pPr>
              <a:buFont typeface="Arial" panose="020B0604020202020204" pitchFamily="34" charset="0"/>
              <a:buChar char="•"/>
            </a:pPr>
            <a:r>
              <a:rPr lang="en-US" dirty="0"/>
              <a:t>Strong performance in spam detection, but some spam messages are misclassified as ham.</a:t>
            </a:r>
          </a:p>
          <a:p>
            <a:pPr>
              <a:buFont typeface="Arial" panose="020B0604020202020204" pitchFamily="34" charset="0"/>
              <a:buChar char="•"/>
            </a:pPr>
            <a:r>
              <a:rPr lang="en-US" dirty="0"/>
              <a:t>Potential for improvement in reducing false negatives (missed spam).</a:t>
            </a:r>
          </a:p>
          <a:p>
            <a:endParaRPr lang="en-US" dirty="0"/>
          </a:p>
        </p:txBody>
      </p:sp>
    </p:spTree>
    <p:extLst>
      <p:ext uri="{BB962C8B-B14F-4D97-AF65-F5344CB8AC3E}">
        <p14:creationId xmlns:p14="http://schemas.microsoft.com/office/powerpoint/2010/main" val="2258053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9">
          <a:extLst>
            <a:ext uri="{FF2B5EF4-FFF2-40B4-BE49-F238E27FC236}">
              <a16:creationId xmlns:a16="http://schemas.microsoft.com/office/drawing/2014/main" id="{2E445A02-6402-1FCA-97B5-758131176891}"/>
            </a:ext>
          </a:extLst>
        </p:cNvPr>
        <p:cNvGrpSpPr/>
        <p:nvPr/>
      </p:nvGrpSpPr>
      <p:grpSpPr>
        <a:xfrm>
          <a:off x="0" y="0"/>
          <a:ext cx="0" cy="0"/>
          <a:chOff x="0" y="0"/>
          <a:chExt cx="0" cy="0"/>
        </a:xfrm>
      </p:grpSpPr>
      <p:sp>
        <p:nvSpPr>
          <p:cNvPr id="160" name="Google Shape;160;p8">
            <a:extLst>
              <a:ext uri="{FF2B5EF4-FFF2-40B4-BE49-F238E27FC236}">
                <a16:creationId xmlns:a16="http://schemas.microsoft.com/office/drawing/2014/main" id="{E0A941D3-C43E-7515-904D-C9CD5B65BC57}"/>
              </a:ext>
            </a:extLst>
          </p:cNvPr>
          <p:cNvSpPr txBox="1">
            <a:spLocks noGrp="1"/>
          </p:cNvSpPr>
          <p:nvPr>
            <p:ph type="title"/>
          </p:nvPr>
        </p:nvSpPr>
        <p:spPr>
          <a:xfrm>
            <a:off x="0" y="64548"/>
            <a:ext cx="8275736" cy="5811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Overall Summary: </a:t>
            </a:r>
            <a:r>
              <a:rPr lang="en-US" dirty="0">
                <a:solidFill>
                  <a:schemeClr val="lt2"/>
                </a:solidFill>
                <a:latin typeface="Century Gothic"/>
              </a:rPr>
              <a:t>Insights &amp; Recommendations</a:t>
            </a:r>
            <a:endParaRPr dirty="0">
              <a:solidFill>
                <a:schemeClr val="lt2"/>
              </a:solidFill>
              <a:latin typeface="Century Gothic"/>
              <a:sym typeface="Century Gothic"/>
            </a:endParaRPr>
          </a:p>
        </p:txBody>
      </p:sp>
      <p:sp>
        <p:nvSpPr>
          <p:cNvPr id="3" name="Text Placeholder 2">
            <a:extLst>
              <a:ext uri="{FF2B5EF4-FFF2-40B4-BE49-F238E27FC236}">
                <a16:creationId xmlns:a16="http://schemas.microsoft.com/office/drawing/2014/main" id="{DDCEAE64-CC09-D2FB-8D2D-5794BA4484D7}"/>
              </a:ext>
            </a:extLst>
          </p:cNvPr>
          <p:cNvSpPr>
            <a:spLocks noGrp="1"/>
          </p:cNvSpPr>
          <p:nvPr>
            <p:ph type="body" idx="1"/>
          </p:nvPr>
        </p:nvSpPr>
        <p:spPr>
          <a:xfrm>
            <a:off x="194801" y="466768"/>
            <a:ext cx="8629800" cy="3706800"/>
          </a:xfrm>
        </p:spPr>
        <p:txBody>
          <a:bodyPr/>
          <a:lstStyle/>
          <a:p>
            <a:pPr marL="133350" indent="0">
              <a:buNone/>
            </a:pPr>
            <a:r>
              <a:rPr lang="en-US" b="1" dirty="0">
                <a:latin typeface="+mn-lt"/>
              </a:rPr>
              <a:t>Actionable Recommendations:</a:t>
            </a:r>
          </a:p>
          <a:p>
            <a:pPr marL="133350" indent="0">
              <a:buNone/>
            </a:pPr>
            <a:endParaRPr lang="en-US" dirty="0">
              <a:latin typeface="+mn-lt"/>
            </a:endParaRPr>
          </a:p>
          <a:p>
            <a:r>
              <a:rPr lang="en-US" b="1" dirty="0">
                <a:latin typeface="+mn-lt"/>
              </a:rPr>
              <a:t>Enhance Feature Engineering</a:t>
            </a:r>
            <a:r>
              <a:rPr lang="en-US" dirty="0">
                <a:latin typeface="+mn-lt"/>
              </a:rPr>
              <a:t>: Incorporate NLP for semantic analysis, add metadata (e.g., links, punctuation).</a:t>
            </a:r>
          </a:p>
          <a:p>
            <a:endParaRPr lang="en-US" dirty="0">
              <a:latin typeface="+mn-lt"/>
            </a:endParaRPr>
          </a:p>
          <a:p>
            <a:r>
              <a:rPr lang="en-US" b="1" dirty="0">
                <a:latin typeface="+mn-lt"/>
              </a:rPr>
              <a:t>Model Tuning</a:t>
            </a:r>
            <a:r>
              <a:rPr lang="en-US" dirty="0">
                <a:latin typeface="+mn-lt"/>
              </a:rPr>
              <a:t>: Use hyperparameter optimization and explore ensemble models (Random Forest, Gradient Boosting).</a:t>
            </a:r>
          </a:p>
          <a:p>
            <a:endParaRPr lang="en-US" dirty="0">
              <a:latin typeface="+mn-lt"/>
            </a:endParaRPr>
          </a:p>
          <a:p>
            <a:r>
              <a:rPr lang="en-US" b="1" dirty="0">
                <a:latin typeface="+mn-lt"/>
              </a:rPr>
              <a:t>Address False Negatives</a:t>
            </a:r>
            <a:r>
              <a:rPr lang="en-US" dirty="0">
                <a:latin typeface="+mn-lt"/>
              </a:rPr>
              <a:t>: Implement cost-sensitive learning and active learning to retrain on misclassified spam.</a:t>
            </a:r>
          </a:p>
          <a:p>
            <a:endParaRPr lang="en-US" dirty="0">
              <a:latin typeface="+mn-lt"/>
            </a:endParaRPr>
          </a:p>
          <a:p>
            <a:r>
              <a:rPr lang="en-US" b="1" dirty="0">
                <a:latin typeface="+mn-lt"/>
              </a:rPr>
              <a:t>Post-Processing Layer</a:t>
            </a:r>
            <a:r>
              <a:rPr lang="en-US" dirty="0">
                <a:latin typeface="+mn-lt"/>
              </a:rPr>
              <a:t>: Add rule-based filters to catch missed spam.</a:t>
            </a:r>
          </a:p>
          <a:p>
            <a:endParaRPr lang="en-US" dirty="0">
              <a:latin typeface="+mn-lt"/>
            </a:endParaRPr>
          </a:p>
          <a:p>
            <a:r>
              <a:rPr lang="en-US" b="1" dirty="0">
                <a:latin typeface="+mn-lt"/>
              </a:rPr>
              <a:t>Ongoing Monitoring</a:t>
            </a:r>
            <a:r>
              <a:rPr lang="en-US" dirty="0">
                <a:latin typeface="+mn-lt"/>
              </a:rPr>
              <a:t>: Regularly track performance, use user feedback for model refinements.</a:t>
            </a:r>
          </a:p>
          <a:p>
            <a:endParaRPr lang="en-US" dirty="0"/>
          </a:p>
        </p:txBody>
      </p:sp>
    </p:spTree>
    <p:extLst>
      <p:ext uri="{BB962C8B-B14F-4D97-AF65-F5344CB8AC3E}">
        <p14:creationId xmlns:p14="http://schemas.microsoft.com/office/powerpoint/2010/main" val="1260042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9">
          <a:extLst>
            <a:ext uri="{FF2B5EF4-FFF2-40B4-BE49-F238E27FC236}">
              <a16:creationId xmlns:a16="http://schemas.microsoft.com/office/drawing/2014/main" id="{7D65CDD7-1930-D613-3038-ED718CEEE230}"/>
            </a:ext>
          </a:extLst>
        </p:cNvPr>
        <p:cNvGrpSpPr/>
        <p:nvPr/>
      </p:nvGrpSpPr>
      <p:grpSpPr>
        <a:xfrm>
          <a:off x="0" y="0"/>
          <a:ext cx="0" cy="0"/>
          <a:chOff x="0" y="0"/>
          <a:chExt cx="0" cy="0"/>
        </a:xfrm>
      </p:grpSpPr>
      <p:sp>
        <p:nvSpPr>
          <p:cNvPr id="160" name="Google Shape;160;p8">
            <a:extLst>
              <a:ext uri="{FF2B5EF4-FFF2-40B4-BE49-F238E27FC236}">
                <a16:creationId xmlns:a16="http://schemas.microsoft.com/office/drawing/2014/main" id="{44AFE702-2D4A-C220-6CD0-3ED51F6F957D}"/>
              </a:ext>
            </a:extLst>
          </p:cNvPr>
          <p:cNvSpPr txBox="1">
            <a:spLocks noGrp="1"/>
          </p:cNvSpPr>
          <p:nvPr>
            <p:ph type="title"/>
          </p:nvPr>
        </p:nvSpPr>
        <p:spPr>
          <a:xfrm>
            <a:off x="0" y="64548"/>
            <a:ext cx="8275736" cy="5811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Overall Summary: </a:t>
            </a:r>
            <a:r>
              <a:rPr lang="en-US" dirty="0">
                <a:solidFill>
                  <a:schemeClr val="lt2"/>
                </a:solidFill>
                <a:latin typeface="Century Gothic"/>
              </a:rPr>
              <a:t>Insights &amp; Recommendations</a:t>
            </a:r>
            <a:endParaRPr dirty="0">
              <a:solidFill>
                <a:schemeClr val="lt2"/>
              </a:solidFill>
              <a:latin typeface="Century Gothic"/>
              <a:sym typeface="Century Gothic"/>
            </a:endParaRPr>
          </a:p>
        </p:txBody>
      </p:sp>
      <p:sp>
        <p:nvSpPr>
          <p:cNvPr id="3" name="Text Placeholder 2">
            <a:extLst>
              <a:ext uri="{FF2B5EF4-FFF2-40B4-BE49-F238E27FC236}">
                <a16:creationId xmlns:a16="http://schemas.microsoft.com/office/drawing/2014/main" id="{778FD551-5B64-7757-E677-4722AD204C32}"/>
              </a:ext>
            </a:extLst>
          </p:cNvPr>
          <p:cNvSpPr>
            <a:spLocks noGrp="1"/>
          </p:cNvSpPr>
          <p:nvPr>
            <p:ph type="body" idx="1"/>
          </p:nvPr>
        </p:nvSpPr>
        <p:spPr/>
        <p:txBody>
          <a:bodyPr/>
          <a:lstStyle/>
          <a:p>
            <a:r>
              <a:rPr lang="en-US" b="1" dirty="0"/>
              <a:t>Improve Dataset Quality</a:t>
            </a:r>
            <a:r>
              <a:rPr lang="en-US" dirty="0"/>
              <a:t>: Expand training set with diverse spam samples and apply data augmentation.</a:t>
            </a:r>
          </a:p>
          <a:p>
            <a:endParaRPr lang="en-US" dirty="0"/>
          </a:p>
          <a:p>
            <a:r>
              <a:rPr lang="en-US" b="1" dirty="0"/>
              <a:t>User Feedback Integration</a:t>
            </a:r>
            <a:r>
              <a:rPr lang="en-US" dirty="0"/>
              <a:t>: Allow users to report spam, helping to refine the system.</a:t>
            </a:r>
          </a:p>
          <a:p>
            <a:endParaRPr lang="en-US" dirty="0"/>
          </a:p>
          <a:p>
            <a:r>
              <a:rPr lang="en-US" b="1" dirty="0"/>
              <a:t>Long-Term Strategy</a:t>
            </a:r>
            <a:r>
              <a:rPr lang="en-US" dirty="0"/>
              <a:t>:</a:t>
            </a:r>
          </a:p>
          <a:p>
            <a:pPr marL="133350" indent="0">
              <a:buNone/>
            </a:pPr>
            <a:r>
              <a:rPr lang="en-US" dirty="0"/>
              <a:t>Implement a multi-tier spam detection system combining ML, rule-based filters, and human review for enhanced accuracy.</a:t>
            </a:r>
          </a:p>
        </p:txBody>
      </p:sp>
    </p:spTree>
    <p:extLst>
      <p:ext uri="{BB962C8B-B14F-4D97-AF65-F5344CB8AC3E}">
        <p14:creationId xmlns:p14="http://schemas.microsoft.com/office/powerpoint/2010/main" val="378871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Data Dictionary</a:t>
            </a:r>
            <a:endParaRPr>
              <a:solidFill>
                <a:schemeClr val="lt2"/>
              </a:solidFill>
              <a:latin typeface="Century Gothic"/>
              <a:ea typeface="Century Gothic"/>
              <a:cs typeface="Century Gothic"/>
              <a:sym typeface="Century Gothic"/>
            </a:endParaRPr>
          </a:p>
        </p:txBody>
      </p:sp>
      <p:sp>
        <p:nvSpPr>
          <p:cNvPr id="119" name="Google Shape;119;p4"/>
          <p:cNvSpPr txBox="1">
            <a:spLocks noGrp="1"/>
          </p:cNvSpPr>
          <p:nvPr>
            <p:ph type="body" idx="1"/>
          </p:nvPr>
        </p:nvSpPr>
        <p:spPr>
          <a:xfrm>
            <a:off x="311750" y="861975"/>
            <a:ext cx="85206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2D3B45"/>
              </a:buClr>
              <a:buSzPts val="1400"/>
              <a:buFont typeface="Century Gothic"/>
              <a:buChar char="●"/>
            </a:pPr>
            <a:r>
              <a:rPr lang="en" sz="1400" b="1" dirty="0">
                <a:solidFill>
                  <a:srgbClr val="2D3B45"/>
                </a:solidFill>
                <a:highlight>
                  <a:srgbClr val="FFFFFF"/>
                </a:highlight>
                <a:latin typeface="+mn-lt"/>
                <a:ea typeface="Century Gothic"/>
                <a:cs typeface="Century Gothic"/>
                <a:sym typeface="Century Gothic"/>
              </a:rPr>
              <a:t>Category</a:t>
            </a:r>
            <a:r>
              <a:rPr lang="en" sz="1400" dirty="0">
                <a:solidFill>
                  <a:srgbClr val="2D3B45"/>
                </a:solidFill>
                <a:highlight>
                  <a:srgbClr val="FFFFFF"/>
                </a:highlight>
                <a:latin typeface="+mn-lt"/>
                <a:ea typeface="Century Gothic"/>
                <a:cs typeface="Century Gothic"/>
                <a:sym typeface="Century Gothic"/>
              </a:rPr>
              <a:t>: Contains the labels 'spam' or 'ham' for the corresponding text data</a:t>
            </a:r>
            <a:endParaRPr sz="1400" dirty="0">
              <a:solidFill>
                <a:srgbClr val="2D3B45"/>
              </a:solidFill>
              <a:highlight>
                <a:srgbClr val="FFFFFF"/>
              </a:highlight>
              <a:latin typeface="+mn-lt"/>
              <a:ea typeface="Century Gothic"/>
              <a:cs typeface="Century Gothic"/>
              <a:sym typeface="Century Gothic"/>
            </a:endParaRPr>
          </a:p>
          <a:p>
            <a:pPr marL="0" lvl="0" indent="0" algn="l" rtl="0">
              <a:lnSpc>
                <a:spcPct val="115000"/>
              </a:lnSpc>
              <a:spcBef>
                <a:spcPts val="0"/>
              </a:spcBef>
              <a:spcAft>
                <a:spcPts val="0"/>
              </a:spcAft>
              <a:buNone/>
            </a:pPr>
            <a:endParaRPr sz="1400" dirty="0">
              <a:solidFill>
                <a:srgbClr val="2D3B45"/>
              </a:solidFill>
              <a:highlight>
                <a:srgbClr val="FFFFFF"/>
              </a:highlight>
              <a:latin typeface="+mn-lt"/>
              <a:ea typeface="Century Gothic"/>
              <a:cs typeface="Century Gothic"/>
              <a:sym typeface="Century Gothic"/>
            </a:endParaRPr>
          </a:p>
          <a:p>
            <a:pPr marL="457200" lvl="0" indent="-317500" algn="l" rtl="0">
              <a:lnSpc>
                <a:spcPct val="115000"/>
              </a:lnSpc>
              <a:spcBef>
                <a:spcPts val="0"/>
              </a:spcBef>
              <a:spcAft>
                <a:spcPts val="0"/>
              </a:spcAft>
              <a:buClr>
                <a:srgbClr val="2D3B45"/>
              </a:buClr>
              <a:buSzPts val="1400"/>
              <a:buFont typeface="Century Gothic"/>
              <a:buChar char="●"/>
            </a:pPr>
            <a:r>
              <a:rPr lang="en" sz="1400" b="1" dirty="0">
                <a:solidFill>
                  <a:srgbClr val="2D3B45"/>
                </a:solidFill>
                <a:highlight>
                  <a:srgbClr val="FFFFFF"/>
                </a:highlight>
                <a:latin typeface="+mn-lt"/>
                <a:ea typeface="Century Gothic"/>
                <a:cs typeface="Century Gothic"/>
                <a:sym typeface="Century Gothic"/>
              </a:rPr>
              <a:t>Message</a:t>
            </a:r>
            <a:r>
              <a:rPr lang="en" sz="1400" dirty="0">
                <a:solidFill>
                  <a:srgbClr val="2D3B45"/>
                </a:solidFill>
                <a:highlight>
                  <a:srgbClr val="FFFFFF"/>
                </a:highlight>
                <a:latin typeface="+mn-lt"/>
                <a:ea typeface="Century Gothic"/>
                <a:cs typeface="Century Gothic"/>
                <a:sym typeface="Century Gothic"/>
              </a:rPr>
              <a:t>: Contains the SMS text data</a:t>
            </a:r>
          </a:p>
          <a:p>
            <a:endParaRPr lang="en-US" sz="1600" dirty="0">
              <a:latin typeface="+mn-lt"/>
            </a:endParaRPr>
          </a:p>
          <a:p>
            <a:r>
              <a:rPr lang="en-US" sz="1600" dirty="0">
                <a:latin typeface="+mn-lt"/>
              </a:rPr>
              <a:t>The SMS text message dataset contains </a:t>
            </a:r>
          </a:p>
          <a:p>
            <a:r>
              <a:rPr lang="en-US" sz="1600" dirty="0">
                <a:latin typeface="+mn-lt"/>
              </a:rPr>
              <a:t>5,572 examples, </a:t>
            </a:r>
          </a:p>
          <a:p>
            <a:r>
              <a:rPr lang="en-US" sz="1600" dirty="0">
                <a:latin typeface="+mn-lt"/>
              </a:rPr>
              <a:t>with 2 regular attributes and </a:t>
            </a:r>
          </a:p>
          <a:p>
            <a:r>
              <a:rPr lang="en-US" sz="1600" dirty="0">
                <a:latin typeface="+mn-lt"/>
              </a:rPr>
              <a:t>no special attributes.</a:t>
            </a:r>
          </a:p>
          <a:p>
            <a:pPr marL="457200" lvl="0" indent="-317500" algn="l" rtl="0">
              <a:lnSpc>
                <a:spcPct val="115000"/>
              </a:lnSpc>
              <a:spcBef>
                <a:spcPts val="0"/>
              </a:spcBef>
              <a:spcAft>
                <a:spcPts val="0"/>
              </a:spcAft>
              <a:buClr>
                <a:srgbClr val="2D3B45"/>
              </a:buClr>
              <a:buSzPts val="1400"/>
              <a:buFont typeface="Century Gothic"/>
              <a:buChar char="●"/>
            </a:pPr>
            <a:endParaRPr lang="en" sz="1400" dirty="0">
              <a:solidFill>
                <a:srgbClr val="2D3B45"/>
              </a:solidFill>
              <a:highlight>
                <a:srgbClr val="FFFFFF"/>
              </a:highlight>
              <a:latin typeface="Century Gothic"/>
              <a:ea typeface="Century Gothic"/>
              <a:cs typeface="Century Gothic"/>
              <a:sym typeface="Century Gothic"/>
            </a:endParaRPr>
          </a:p>
          <a:p>
            <a:pPr marL="457200" lvl="0" indent="-317500" algn="l" rtl="0">
              <a:lnSpc>
                <a:spcPct val="115000"/>
              </a:lnSpc>
              <a:spcBef>
                <a:spcPts val="0"/>
              </a:spcBef>
              <a:spcAft>
                <a:spcPts val="0"/>
              </a:spcAft>
              <a:buClr>
                <a:srgbClr val="2D3B45"/>
              </a:buClr>
              <a:buSzPts val="1400"/>
              <a:buFont typeface="Century Gothic"/>
              <a:buChar char="●"/>
            </a:pPr>
            <a:endParaRPr lang="en" sz="1400" dirty="0">
              <a:solidFill>
                <a:srgbClr val="2D3B45"/>
              </a:solidFill>
              <a:highlight>
                <a:srgbClr val="FFFFFF"/>
              </a:highlight>
              <a:latin typeface="Century Gothic"/>
              <a:ea typeface="Century Gothic"/>
              <a:cs typeface="Century Gothic"/>
              <a:sym typeface="Century Gothic"/>
            </a:endParaRPr>
          </a:p>
          <a:p>
            <a:pPr marL="457200" lvl="0" indent="-317500" algn="l" rtl="0">
              <a:lnSpc>
                <a:spcPct val="115000"/>
              </a:lnSpc>
              <a:spcBef>
                <a:spcPts val="0"/>
              </a:spcBef>
              <a:spcAft>
                <a:spcPts val="0"/>
              </a:spcAft>
              <a:buClr>
                <a:srgbClr val="2D3B45"/>
              </a:buClr>
              <a:buSzPts val="1400"/>
              <a:buFont typeface="Century Gothic"/>
              <a:buChar char="●"/>
            </a:pPr>
            <a:endParaRPr sz="1400" dirty="0">
              <a:solidFill>
                <a:schemeClr val="dk1"/>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B77DA10A-938E-D873-AD4F-20F082742485}"/>
              </a:ext>
            </a:extLst>
          </p:cNvPr>
          <p:cNvPicPr>
            <a:picLocks noChangeAspect="1"/>
          </p:cNvPicPr>
          <p:nvPr/>
        </p:nvPicPr>
        <p:blipFill>
          <a:blip r:embed="rId3"/>
          <a:stretch>
            <a:fillRect/>
          </a:stretch>
        </p:blipFill>
        <p:spPr>
          <a:xfrm>
            <a:off x="4588551" y="1287116"/>
            <a:ext cx="4352999" cy="285651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10e9006cb6c_1_20"/>
          <p:cNvSpPr txBox="1">
            <a:spLocks noGrp="1"/>
          </p:cNvSpPr>
          <p:nvPr>
            <p:ph type="ctrTitle"/>
          </p:nvPr>
        </p:nvSpPr>
        <p:spPr>
          <a:xfrm>
            <a:off x="0" y="2820425"/>
            <a:ext cx="9144000" cy="581700"/>
          </a:xfrm>
          <a:prstGeom prst="rect">
            <a:avLst/>
          </a:prstGeom>
          <a:solidFill>
            <a:schemeClr val="lt2"/>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latin typeface="Century Gothic"/>
                <a:ea typeface="Century Gothic"/>
                <a:cs typeface="Century Gothic"/>
                <a:sym typeface="Century Gothic"/>
              </a:rPr>
              <a:t>APPENDIX</a:t>
            </a:r>
            <a:endParaRPr sz="3300">
              <a:solidFill>
                <a:schemeClr val="lt1"/>
              </a:solidFill>
              <a:latin typeface="Century Gothic"/>
              <a:ea typeface="Century Gothic"/>
              <a:cs typeface="Century Gothic"/>
              <a:sym typeface="Century Gothic"/>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0e9006cb6c_1_28"/>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Random Forest model</a:t>
            </a:r>
            <a:endParaRPr dirty="0">
              <a:solidFill>
                <a:schemeClr val="lt2"/>
              </a:solidFill>
              <a:latin typeface="Century Gothic"/>
              <a:ea typeface="Century Gothic"/>
              <a:cs typeface="Century Gothic"/>
              <a:sym typeface="Century Gothic"/>
            </a:endParaRPr>
          </a:p>
        </p:txBody>
      </p:sp>
      <p:sp>
        <p:nvSpPr>
          <p:cNvPr id="178" name="Google Shape;178;g10e9006cb6c_1_28"/>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chemeClr val="dk1"/>
              </a:buClr>
              <a:buSzPts val="1400"/>
              <a:buFont typeface="Century Gothic"/>
              <a:buChar char="●"/>
            </a:pPr>
            <a:r>
              <a:rPr lang="en" sz="1400" dirty="0">
                <a:solidFill>
                  <a:schemeClr val="dk1"/>
                </a:solidFill>
                <a:latin typeface="Century Gothic"/>
                <a:ea typeface="Century Gothic"/>
                <a:cs typeface="Century Gothic"/>
                <a:sym typeface="Century Gothic"/>
              </a:rPr>
              <a:t>Please mention any other pointers (if needed)</a:t>
            </a:r>
            <a:endParaRPr sz="1400" dirty="0">
              <a:solidFill>
                <a:schemeClr val="dk1"/>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241C2FBF-FD6B-9F54-AF7D-B14096CE3012}"/>
              </a:ext>
            </a:extLst>
          </p:cNvPr>
          <p:cNvPicPr>
            <a:picLocks noChangeAspect="1"/>
          </p:cNvPicPr>
          <p:nvPr/>
        </p:nvPicPr>
        <p:blipFill>
          <a:blip r:embed="rId3"/>
          <a:stretch>
            <a:fillRect/>
          </a:stretch>
        </p:blipFill>
        <p:spPr>
          <a:xfrm>
            <a:off x="650929" y="928428"/>
            <a:ext cx="7183464" cy="392579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6">
          <a:extLst>
            <a:ext uri="{FF2B5EF4-FFF2-40B4-BE49-F238E27FC236}">
              <a16:creationId xmlns:a16="http://schemas.microsoft.com/office/drawing/2014/main" id="{1805CF91-B12E-9A70-5EB9-2E199809AF9B}"/>
            </a:ext>
          </a:extLst>
        </p:cNvPr>
        <p:cNvGrpSpPr/>
        <p:nvPr/>
      </p:nvGrpSpPr>
      <p:grpSpPr>
        <a:xfrm>
          <a:off x="0" y="0"/>
          <a:ext cx="0" cy="0"/>
          <a:chOff x="0" y="0"/>
          <a:chExt cx="0" cy="0"/>
        </a:xfrm>
      </p:grpSpPr>
      <p:sp>
        <p:nvSpPr>
          <p:cNvPr id="177" name="Google Shape;177;g10e9006cb6c_1_28">
            <a:extLst>
              <a:ext uri="{FF2B5EF4-FFF2-40B4-BE49-F238E27FC236}">
                <a16:creationId xmlns:a16="http://schemas.microsoft.com/office/drawing/2014/main" id="{E9F0CDBA-1223-A5FE-DA80-C6277781347C}"/>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Decision Tree Pruned </a:t>
            </a:r>
            <a:endParaRPr dirty="0">
              <a:solidFill>
                <a:schemeClr val="lt2"/>
              </a:solidFill>
              <a:latin typeface="Century Gothic"/>
              <a:ea typeface="Century Gothic"/>
              <a:cs typeface="Century Gothic"/>
              <a:sym typeface="Century Gothic"/>
            </a:endParaRPr>
          </a:p>
        </p:txBody>
      </p:sp>
      <p:sp>
        <p:nvSpPr>
          <p:cNvPr id="178" name="Google Shape;178;g10e9006cb6c_1_28">
            <a:extLst>
              <a:ext uri="{FF2B5EF4-FFF2-40B4-BE49-F238E27FC236}">
                <a16:creationId xmlns:a16="http://schemas.microsoft.com/office/drawing/2014/main" id="{E64806FC-BBCB-9A9F-4B9A-375BA166292C}"/>
              </a:ext>
            </a:extLst>
          </p:cNvPr>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1000"/>
              </a:spcAft>
              <a:buClr>
                <a:schemeClr val="dk1"/>
              </a:buClr>
              <a:buSzPts val="1400"/>
              <a:buFont typeface="Century Gothic"/>
              <a:buChar char="●"/>
            </a:pPr>
            <a:r>
              <a:rPr lang="en" sz="1400" dirty="0">
                <a:solidFill>
                  <a:schemeClr val="dk1"/>
                </a:solidFill>
                <a:latin typeface="Century Gothic"/>
                <a:ea typeface="Century Gothic"/>
                <a:cs typeface="Century Gothic"/>
                <a:sym typeface="Century Gothic"/>
              </a:rPr>
              <a:t>Please mention any other pointers (if needed)</a:t>
            </a:r>
            <a:endParaRPr sz="1400" dirty="0">
              <a:solidFill>
                <a:schemeClr val="dk1"/>
              </a:solidFill>
              <a:latin typeface="Century Gothic"/>
              <a:ea typeface="Century Gothic"/>
              <a:cs typeface="Century Gothic"/>
              <a:sym typeface="Century Gothic"/>
            </a:endParaRPr>
          </a:p>
        </p:txBody>
      </p:sp>
      <p:pic>
        <p:nvPicPr>
          <p:cNvPr id="4" name="Picture 3">
            <a:extLst>
              <a:ext uri="{FF2B5EF4-FFF2-40B4-BE49-F238E27FC236}">
                <a16:creationId xmlns:a16="http://schemas.microsoft.com/office/drawing/2014/main" id="{BF880CF8-DFF3-F12B-F024-63FA81B02384}"/>
              </a:ext>
            </a:extLst>
          </p:cNvPr>
          <p:cNvPicPr>
            <a:picLocks noChangeAspect="1"/>
          </p:cNvPicPr>
          <p:nvPr/>
        </p:nvPicPr>
        <p:blipFill>
          <a:blip r:embed="rId3"/>
          <a:stretch>
            <a:fillRect/>
          </a:stretch>
        </p:blipFill>
        <p:spPr>
          <a:xfrm>
            <a:off x="351924" y="861975"/>
            <a:ext cx="8221851" cy="3801177"/>
          </a:xfrm>
          <a:prstGeom prst="rect">
            <a:avLst/>
          </a:prstGeom>
        </p:spPr>
      </p:pic>
    </p:spTree>
    <p:extLst>
      <p:ext uri="{BB962C8B-B14F-4D97-AF65-F5344CB8AC3E}">
        <p14:creationId xmlns:p14="http://schemas.microsoft.com/office/powerpoint/2010/main" val="1722613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0C8C-07D2-6B51-A71E-AC490EB48B86}"/>
              </a:ext>
            </a:extLst>
          </p:cNvPr>
          <p:cNvSpPr>
            <a:spLocks noGrp="1"/>
          </p:cNvSpPr>
          <p:nvPr>
            <p:ph type="title"/>
          </p:nvPr>
        </p:nvSpPr>
        <p:spPr/>
        <p:txBody>
          <a:bodyPr/>
          <a:lstStyle/>
          <a:p>
            <a:r>
              <a:rPr lang="en-US" dirty="0"/>
              <a:t>Optimize Parameters Grid</a:t>
            </a:r>
          </a:p>
        </p:txBody>
      </p:sp>
      <p:pic>
        <p:nvPicPr>
          <p:cNvPr id="5" name="Picture 4">
            <a:extLst>
              <a:ext uri="{FF2B5EF4-FFF2-40B4-BE49-F238E27FC236}">
                <a16:creationId xmlns:a16="http://schemas.microsoft.com/office/drawing/2014/main" id="{84876365-4FB5-16C4-C579-AE6FA7487236}"/>
              </a:ext>
            </a:extLst>
          </p:cNvPr>
          <p:cNvPicPr>
            <a:picLocks noChangeAspect="1"/>
          </p:cNvPicPr>
          <p:nvPr/>
        </p:nvPicPr>
        <p:blipFill>
          <a:blip r:embed="rId2"/>
          <a:stretch>
            <a:fillRect/>
          </a:stretch>
        </p:blipFill>
        <p:spPr>
          <a:xfrm>
            <a:off x="311650" y="861975"/>
            <a:ext cx="2647814" cy="4235291"/>
          </a:xfrm>
          <a:prstGeom prst="rect">
            <a:avLst/>
          </a:prstGeom>
        </p:spPr>
      </p:pic>
    </p:spTree>
    <p:extLst>
      <p:ext uri="{BB962C8B-B14F-4D97-AF65-F5344CB8AC3E}">
        <p14:creationId xmlns:p14="http://schemas.microsoft.com/office/powerpoint/2010/main" val="3921592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0ee00f67ea_0_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186" name="Google Shape;186;g10ee00f67ea_0_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34</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0e9006cb6c_1_2"/>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Executive Summary </a:t>
            </a:r>
            <a:endParaRPr>
              <a:solidFill>
                <a:schemeClr val="lt2"/>
              </a:solidFill>
              <a:latin typeface="Century Gothic"/>
              <a:ea typeface="Century Gothic"/>
              <a:cs typeface="Century Gothic"/>
              <a:sym typeface="Century Gothic"/>
            </a:endParaRPr>
          </a:p>
        </p:txBody>
      </p:sp>
      <p:sp>
        <p:nvSpPr>
          <p:cNvPr id="125" name="Google Shape;125;g10e9006cb6c_1_2"/>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r>
              <a:rPr lang="en-US" dirty="0">
                <a:latin typeface="+mn-lt"/>
              </a:rPr>
              <a:t>Cyber Solutions aims to enhance security against cyber attacks targeting organizations through SMS messages. As a Data Science Manager, I have been tasked with building a spam detection model to classify SMS messages as "spam" or "ham" (non-spam) using machine learning. The dataset contains labeled SMS texts, which will be preprocessed, vectorized, and used to train several classification models.</a:t>
            </a:r>
          </a:p>
          <a:p>
            <a:pPr marL="457200" lvl="0" indent="-317500" algn="just" rtl="0">
              <a:lnSpc>
                <a:spcPct val="115000"/>
              </a:lnSpc>
              <a:spcBef>
                <a:spcPts val="1000"/>
              </a:spcBef>
              <a:spcAft>
                <a:spcPts val="0"/>
              </a:spcAft>
              <a:buClr>
                <a:schemeClr val="dk1"/>
              </a:buClr>
              <a:buSzPts val="1400"/>
              <a:buFont typeface="Century Gothic"/>
              <a:buChar cha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a:extLst>
            <a:ext uri="{FF2B5EF4-FFF2-40B4-BE49-F238E27FC236}">
              <a16:creationId xmlns:a16="http://schemas.microsoft.com/office/drawing/2014/main" id="{858DF0D7-BEE0-19B9-0F80-908D432AE845}"/>
            </a:ext>
          </a:extLst>
        </p:cNvPr>
        <p:cNvGrpSpPr/>
        <p:nvPr/>
      </p:nvGrpSpPr>
      <p:grpSpPr>
        <a:xfrm>
          <a:off x="0" y="0"/>
          <a:ext cx="0" cy="0"/>
          <a:chOff x="0" y="0"/>
          <a:chExt cx="0" cy="0"/>
        </a:xfrm>
      </p:grpSpPr>
      <p:sp>
        <p:nvSpPr>
          <p:cNvPr id="124" name="Google Shape;124;g10e9006cb6c_1_2">
            <a:extLst>
              <a:ext uri="{FF2B5EF4-FFF2-40B4-BE49-F238E27FC236}">
                <a16:creationId xmlns:a16="http://schemas.microsoft.com/office/drawing/2014/main" id="{362BE629-C9C5-5618-4A54-2234E0BBC6B1}"/>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dirty="0">
                <a:solidFill>
                  <a:schemeClr val="lt2"/>
                </a:solidFill>
                <a:latin typeface="Century Gothic"/>
                <a:ea typeface="Century Gothic"/>
                <a:cs typeface="Century Gothic"/>
                <a:sym typeface="Century Gothic"/>
              </a:rPr>
              <a:t>Executive Summary</a:t>
            </a:r>
            <a:endParaRPr dirty="0">
              <a:solidFill>
                <a:schemeClr val="lt2"/>
              </a:solidFill>
              <a:latin typeface="Century Gothic"/>
              <a:ea typeface="Century Gothic"/>
              <a:cs typeface="Century Gothic"/>
              <a:sym typeface="Century Gothic"/>
            </a:endParaRPr>
          </a:p>
        </p:txBody>
      </p:sp>
      <p:sp>
        <p:nvSpPr>
          <p:cNvPr id="125" name="Google Shape;125;g10e9006cb6c_1_2">
            <a:extLst>
              <a:ext uri="{FF2B5EF4-FFF2-40B4-BE49-F238E27FC236}">
                <a16:creationId xmlns:a16="http://schemas.microsoft.com/office/drawing/2014/main" id="{77A79AC2-23BB-B9E9-FC94-D3B4A702905E}"/>
              </a:ext>
            </a:extLst>
          </p:cNvPr>
          <p:cNvSpPr txBox="1">
            <a:spLocks noGrp="1"/>
          </p:cNvSpPr>
          <p:nvPr>
            <p:ph type="body" idx="1"/>
          </p:nvPr>
        </p:nvSpPr>
        <p:spPr>
          <a:xfrm>
            <a:off x="202550" y="718350"/>
            <a:ext cx="8629800" cy="3706800"/>
          </a:xfrm>
          <a:prstGeom prst="rect">
            <a:avLst/>
          </a:prstGeom>
          <a:noFill/>
          <a:ln>
            <a:noFill/>
          </a:ln>
        </p:spPr>
        <p:txBody>
          <a:bodyPr spcFirstLastPara="1" wrap="square" lIns="91425" tIns="91425" rIns="91425" bIns="91425" anchor="t" anchorCtr="0">
            <a:noAutofit/>
          </a:bodyPr>
          <a:lstStyle/>
          <a:p>
            <a:pPr marL="133350" indent="0">
              <a:buNone/>
            </a:pPr>
            <a:r>
              <a:rPr lang="en-US" sz="1400" dirty="0">
                <a:latin typeface="+mn-lt"/>
              </a:rPr>
              <a:t>Our approach involves:</a:t>
            </a:r>
          </a:p>
          <a:p>
            <a:pPr marL="133350" indent="0">
              <a:buNone/>
            </a:pPr>
            <a:endParaRPr lang="en-US" sz="1400" dirty="0">
              <a:latin typeface="+mn-lt"/>
            </a:endParaRPr>
          </a:p>
          <a:p>
            <a:pPr>
              <a:buFont typeface="+mj-lt"/>
              <a:buAutoNum type="arabicPeriod"/>
            </a:pPr>
            <a:r>
              <a:rPr lang="en-US" sz="1400" b="1" dirty="0">
                <a:latin typeface="+mn-lt"/>
              </a:rPr>
              <a:t>Data Preprocessing</a:t>
            </a:r>
            <a:r>
              <a:rPr lang="en-US" sz="1400" dirty="0">
                <a:latin typeface="+mn-lt"/>
              </a:rPr>
              <a:t>: Cleaning and preparing the data by removing irrelevant characters and normalizing the text.</a:t>
            </a:r>
          </a:p>
          <a:p>
            <a:pPr>
              <a:buFont typeface="+mj-lt"/>
              <a:buAutoNum type="arabicPeriod"/>
            </a:pPr>
            <a:endParaRPr lang="en-US" sz="1400" dirty="0">
              <a:latin typeface="+mn-lt"/>
            </a:endParaRPr>
          </a:p>
          <a:p>
            <a:pPr>
              <a:buFont typeface="+mj-lt"/>
              <a:buAutoNum type="arabicPeriod"/>
            </a:pPr>
            <a:r>
              <a:rPr lang="en-US" sz="1400" b="1" dirty="0">
                <a:latin typeface="+mn-lt"/>
              </a:rPr>
              <a:t>Feature Extraction</a:t>
            </a:r>
            <a:r>
              <a:rPr lang="en-US" sz="1400" dirty="0">
                <a:latin typeface="+mn-lt"/>
              </a:rPr>
              <a:t>: Using techniques like TF-IDF to convert text into meaningful numerical features.</a:t>
            </a:r>
          </a:p>
          <a:p>
            <a:pPr>
              <a:buFont typeface="+mj-lt"/>
              <a:buAutoNum type="arabicPeriod"/>
            </a:pPr>
            <a:endParaRPr lang="en-US" sz="1400" dirty="0">
              <a:latin typeface="+mn-lt"/>
            </a:endParaRPr>
          </a:p>
          <a:p>
            <a:pPr>
              <a:buFont typeface="+mj-lt"/>
              <a:buAutoNum type="arabicPeriod"/>
            </a:pPr>
            <a:r>
              <a:rPr lang="en-US" sz="1400" b="1" dirty="0">
                <a:latin typeface="+mn-lt"/>
              </a:rPr>
              <a:t>Model Development</a:t>
            </a:r>
            <a:r>
              <a:rPr lang="en-US" sz="1400" dirty="0">
                <a:latin typeface="+mn-lt"/>
              </a:rPr>
              <a:t>: Training and evaluating models, such as Decision Tree, Random Forest to classify SMS messages accurately.</a:t>
            </a:r>
          </a:p>
          <a:p>
            <a:pPr>
              <a:buFont typeface="+mj-lt"/>
              <a:buAutoNum type="arabicPeriod"/>
            </a:pPr>
            <a:endParaRPr lang="en-US" sz="1400" dirty="0">
              <a:latin typeface="+mn-lt"/>
            </a:endParaRPr>
          </a:p>
          <a:p>
            <a:pPr>
              <a:buFont typeface="+mj-lt"/>
              <a:buAutoNum type="arabicPeriod"/>
            </a:pPr>
            <a:r>
              <a:rPr lang="en-US" sz="1400" b="1" dirty="0">
                <a:latin typeface="+mn-lt"/>
              </a:rPr>
              <a:t>Deployment</a:t>
            </a:r>
            <a:r>
              <a:rPr lang="en-US" sz="1400" dirty="0">
                <a:latin typeface="+mn-lt"/>
              </a:rPr>
              <a:t>: Implementing the selected model for real-time classification of SMS messages and continuously updating it to detect evolving spam techniques.</a:t>
            </a:r>
          </a:p>
          <a:p>
            <a:pPr>
              <a:buFont typeface="+mj-lt"/>
              <a:buAutoNum type="arabicPeriod"/>
            </a:pPr>
            <a:endParaRPr lang="en-US" sz="1400" dirty="0">
              <a:latin typeface="+mn-lt"/>
            </a:endParaRPr>
          </a:p>
          <a:p>
            <a:r>
              <a:rPr lang="en-US" sz="1400" dirty="0">
                <a:latin typeface="+mn-lt"/>
              </a:rPr>
              <a:t>By effectively identifying spam messages, we aim to minimize the risks associated with phishing attacks and improve organizational security.</a:t>
            </a:r>
          </a:p>
          <a:p>
            <a:pPr marL="139700" lvl="0" indent="0" algn="l" rtl="0">
              <a:lnSpc>
                <a:spcPct val="115000"/>
              </a:lnSpc>
              <a:spcBef>
                <a:spcPts val="2000"/>
              </a:spcBef>
              <a:spcAft>
                <a:spcPts val="1000"/>
              </a:spcAft>
              <a:buClr>
                <a:schemeClr val="dk1"/>
              </a:buClr>
              <a:buSzPts val="1400"/>
              <a:buNone/>
            </a:pPr>
            <a:endParaRPr sz="1400"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83473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Business Problem Overview and Solution Approach</a:t>
            </a:r>
            <a:endParaRPr>
              <a:solidFill>
                <a:schemeClr val="lt2"/>
              </a:solidFill>
              <a:latin typeface="Century Gothic"/>
              <a:ea typeface="Century Gothic"/>
              <a:cs typeface="Century Gothic"/>
              <a:sym typeface="Century Gothic"/>
            </a:endParaRPr>
          </a:p>
        </p:txBody>
      </p:sp>
      <p:sp>
        <p:nvSpPr>
          <p:cNvPr id="131" name="Google Shape;131;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just" rtl="0">
              <a:lnSpc>
                <a:spcPct val="115000"/>
              </a:lnSpc>
              <a:spcBef>
                <a:spcPts val="1000"/>
              </a:spcBef>
              <a:spcAft>
                <a:spcPts val="0"/>
              </a:spcAft>
              <a:buClr>
                <a:schemeClr val="dk1"/>
              </a:buClr>
              <a:buSzPts val="1400"/>
              <a:buFont typeface="Century Gothic"/>
              <a:buChar char="●"/>
            </a:pPr>
            <a:r>
              <a:rPr lang="en-US" dirty="0">
                <a:latin typeface="+mn-lt"/>
              </a:rPr>
              <a:t>Spam messages, particularly phishing scams, pose serious risks like financial fraud, data breaches, and reputational damage. They compromise sensitive information, disrupt operations, and exploit evolving techniques to evade detection. </a:t>
            </a:r>
          </a:p>
          <a:p>
            <a:pPr marL="457200" lvl="0" indent="-317500" algn="just" rtl="0">
              <a:lnSpc>
                <a:spcPct val="115000"/>
              </a:lnSpc>
              <a:spcBef>
                <a:spcPts val="1000"/>
              </a:spcBef>
              <a:spcAft>
                <a:spcPts val="0"/>
              </a:spcAft>
              <a:buClr>
                <a:schemeClr val="dk1"/>
              </a:buClr>
              <a:buSzPts val="1400"/>
              <a:buFont typeface="Century Gothic"/>
              <a:buChar char="●"/>
            </a:pPr>
            <a:r>
              <a:rPr lang="en-US" dirty="0">
                <a:latin typeface="+mn-lt"/>
              </a:rPr>
              <a:t>To address this, I propose preprocessing SMS data (cleaning, tokenizing), extracting features using methods like TF-IDF, and training models such as Decision Tree and Random Forest. The best model will be deployed for real-time classification, with regular updates to adapt to new spam patterns.</a:t>
            </a:r>
          </a:p>
          <a:p>
            <a:pPr marL="457200" lvl="0" indent="-317500" algn="l" rtl="0">
              <a:lnSpc>
                <a:spcPct val="115000"/>
              </a:lnSpc>
              <a:spcBef>
                <a:spcPts val="1000"/>
              </a:spcBef>
              <a:spcAft>
                <a:spcPts val="0"/>
              </a:spcAft>
              <a:buClr>
                <a:schemeClr val="dk1"/>
              </a:buClr>
              <a:buSzPts val="1400"/>
              <a:buFont typeface="Century Gothic"/>
              <a:buChar char="●"/>
            </a:pPr>
            <a:endParaRPr dirty="0"/>
          </a:p>
          <a:p>
            <a:pPr marL="139700" lvl="0" indent="0" algn="l" rtl="0">
              <a:lnSpc>
                <a:spcPct val="115000"/>
              </a:lnSpc>
              <a:spcBef>
                <a:spcPts val="1000"/>
              </a:spcBef>
              <a:spcAft>
                <a:spcPts val="0"/>
              </a:spcAft>
              <a:buClr>
                <a:schemeClr val="dk1"/>
              </a:buClr>
              <a:buSzPts val="14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50D6D244-709B-BC7D-8475-30395DF8724D}"/>
            </a:ext>
          </a:extLst>
        </p:cNvPr>
        <p:cNvGrpSpPr/>
        <p:nvPr/>
      </p:nvGrpSpPr>
      <p:grpSpPr>
        <a:xfrm>
          <a:off x="0" y="0"/>
          <a:ext cx="0" cy="0"/>
          <a:chOff x="0" y="0"/>
          <a:chExt cx="0" cy="0"/>
        </a:xfrm>
      </p:grpSpPr>
      <p:sp>
        <p:nvSpPr>
          <p:cNvPr id="130" name="Google Shape;130;p3">
            <a:extLst>
              <a:ext uri="{FF2B5EF4-FFF2-40B4-BE49-F238E27FC236}">
                <a16:creationId xmlns:a16="http://schemas.microsoft.com/office/drawing/2014/main" id="{8859F9D3-AFB7-F73E-77B1-5CBF755FE48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Business Problem Overview and Solution Approach</a:t>
            </a:r>
            <a:endParaRPr>
              <a:solidFill>
                <a:schemeClr val="lt2"/>
              </a:solidFill>
              <a:latin typeface="Century Gothic"/>
              <a:ea typeface="Century Gothic"/>
              <a:cs typeface="Century Gothic"/>
              <a:sym typeface="Century Gothic"/>
            </a:endParaRPr>
          </a:p>
        </p:txBody>
      </p:sp>
      <p:sp>
        <p:nvSpPr>
          <p:cNvPr id="131" name="Google Shape;131;p3">
            <a:extLst>
              <a:ext uri="{FF2B5EF4-FFF2-40B4-BE49-F238E27FC236}">
                <a16:creationId xmlns:a16="http://schemas.microsoft.com/office/drawing/2014/main" id="{F512D555-CBA8-6CFB-F170-B3E42295A33D}"/>
              </a:ext>
            </a:extLst>
          </p:cNvPr>
          <p:cNvSpPr txBox="1">
            <a:spLocks noGrp="1"/>
          </p:cNvSpPr>
          <p:nvPr>
            <p:ph type="body" idx="1"/>
          </p:nvPr>
        </p:nvSpPr>
        <p:spPr>
          <a:xfrm>
            <a:off x="202550" y="856053"/>
            <a:ext cx="8629800" cy="3706800"/>
          </a:xfrm>
          <a:prstGeom prst="rect">
            <a:avLst/>
          </a:prstGeom>
          <a:noFill/>
          <a:ln>
            <a:noFill/>
          </a:ln>
        </p:spPr>
        <p:txBody>
          <a:bodyPr spcFirstLastPara="1" wrap="square" lIns="91425" tIns="91425" rIns="91425" bIns="91425" anchor="t" anchorCtr="0">
            <a:noAutofit/>
          </a:bodyPr>
          <a:lstStyle/>
          <a:p>
            <a:pPr marL="133350" indent="0">
              <a:buNone/>
            </a:pPr>
            <a:r>
              <a:rPr lang="en-US" sz="1400" dirty="0">
                <a:latin typeface="+mn-lt"/>
              </a:rPr>
              <a:t>To address the objective, I recommend the following approach:</a:t>
            </a:r>
          </a:p>
          <a:p>
            <a:pPr marL="133350" indent="0">
              <a:buNone/>
            </a:pPr>
            <a:endParaRPr lang="en-US" sz="1400" dirty="0">
              <a:latin typeface="+mn-lt"/>
            </a:endParaRPr>
          </a:p>
          <a:p>
            <a:pPr>
              <a:buFont typeface="+mj-lt"/>
              <a:buAutoNum type="arabicPeriod"/>
            </a:pPr>
            <a:r>
              <a:rPr lang="en-US" sz="1400" b="1" dirty="0">
                <a:latin typeface="+mn-lt"/>
              </a:rPr>
              <a:t>Preprocess the Data</a:t>
            </a:r>
            <a:r>
              <a:rPr lang="en-US" sz="1400" dirty="0">
                <a:latin typeface="+mn-lt"/>
              </a:rPr>
              <a:t>: Clean and tokenize SMS text, removing stop words and special characters.</a:t>
            </a:r>
          </a:p>
          <a:p>
            <a:pPr>
              <a:buFont typeface="+mj-lt"/>
              <a:buAutoNum type="arabicPeriod"/>
            </a:pPr>
            <a:endParaRPr lang="en-US" sz="1400" dirty="0">
              <a:latin typeface="+mn-lt"/>
            </a:endParaRPr>
          </a:p>
          <a:p>
            <a:pPr>
              <a:buFont typeface="+mj-lt"/>
              <a:buAutoNum type="arabicPeriod"/>
            </a:pPr>
            <a:r>
              <a:rPr lang="en-US" sz="1400" b="1" dirty="0">
                <a:latin typeface="+mn-lt"/>
              </a:rPr>
              <a:t>Feature Extraction</a:t>
            </a:r>
            <a:r>
              <a:rPr lang="en-US" sz="1400" dirty="0">
                <a:latin typeface="+mn-lt"/>
              </a:rPr>
              <a:t>: Use TF-IDF or Count Vectorizer to transform the text data into numerical features.</a:t>
            </a:r>
          </a:p>
          <a:p>
            <a:pPr>
              <a:buFont typeface="+mj-lt"/>
              <a:buAutoNum type="arabicPeriod"/>
            </a:pPr>
            <a:endParaRPr lang="en-US" sz="1400" dirty="0">
              <a:latin typeface="+mn-lt"/>
            </a:endParaRPr>
          </a:p>
          <a:p>
            <a:pPr>
              <a:buFont typeface="+mj-lt"/>
              <a:buAutoNum type="arabicPeriod"/>
            </a:pPr>
            <a:r>
              <a:rPr lang="en-US" sz="1400" b="1" dirty="0">
                <a:latin typeface="+mn-lt"/>
              </a:rPr>
              <a:t>Model Training</a:t>
            </a:r>
            <a:r>
              <a:rPr lang="en-US" sz="1400" dirty="0">
                <a:latin typeface="+mn-lt"/>
              </a:rPr>
              <a:t>: Train and evaluate models like Decision Tree , Random Forest focusing on accuracy </a:t>
            </a:r>
            <a:r>
              <a:rPr lang="en-US" sz="1400" dirty="0" err="1">
                <a:latin typeface="+mn-lt"/>
              </a:rPr>
              <a:t>etc</a:t>
            </a:r>
            <a:endParaRPr lang="en-US" sz="1400" dirty="0">
              <a:latin typeface="+mn-lt"/>
            </a:endParaRPr>
          </a:p>
          <a:p>
            <a:pPr>
              <a:buFont typeface="+mj-lt"/>
              <a:buAutoNum type="arabicPeriod"/>
            </a:pPr>
            <a:endParaRPr lang="en-US" sz="1400" dirty="0">
              <a:latin typeface="+mn-lt"/>
            </a:endParaRPr>
          </a:p>
          <a:p>
            <a:pPr>
              <a:buFont typeface="+mj-lt"/>
              <a:buAutoNum type="arabicPeriod"/>
            </a:pPr>
            <a:r>
              <a:rPr lang="en-US" sz="1400" b="1" dirty="0">
                <a:latin typeface="+mn-lt"/>
              </a:rPr>
              <a:t>Deployment</a:t>
            </a:r>
            <a:r>
              <a:rPr lang="en-US" sz="1400" dirty="0">
                <a:latin typeface="+mn-lt"/>
              </a:rPr>
              <a:t>: Implement the best-performing model into a real-time SMS monitoring system.</a:t>
            </a:r>
          </a:p>
          <a:p>
            <a:pPr>
              <a:buFont typeface="+mj-lt"/>
              <a:buAutoNum type="arabicPeriod"/>
            </a:pPr>
            <a:endParaRPr lang="en-US" sz="1400" dirty="0">
              <a:latin typeface="+mn-lt"/>
            </a:endParaRPr>
          </a:p>
          <a:p>
            <a:pPr>
              <a:buFont typeface="+mj-lt"/>
              <a:buAutoNum type="arabicPeriod"/>
            </a:pPr>
            <a:r>
              <a:rPr lang="en-US" sz="1400" b="1" dirty="0">
                <a:latin typeface="+mn-lt"/>
              </a:rPr>
              <a:t>Continuous Monitoring</a:t>
            </a:r>
            <a:r>
              <a:rPr lang="en-US" sz="1400" dirty="0">
                <a:latin typeface="+mn-lt"/>
              </a:rPr>
              <a:t>: Regularly update and retrain the model to stay ahead of evolving spam techniques.</a:t>
            </a:r>
          </a:p>
          <a:p>
            <a:pPr>
              <a:buFont typeface="+mj-lt"/>
              <a:buAutoNum type="arabicPeriod"/>
            </a:pPr>
            <a:endParaRPr lang="en-US" sz="1400" dirty="0">
              <a:latin typeface="+mn-lt"/>
            </a:endParaRPr>
          </a:p>
          <a:p>
            <a:r>
              <a:rPr lang="en-US" sz="1400" dirty="0">
                <a:latin typeface="+mn-lt"/>
              </a:rPr>
              <a:t>This approach will help prevent SMS-based cyber attacks effectively.</a:t>
            </a:r>
          </a:p>
          <a:p>
            <a:pPr marL="457200" lvl="0" indent="-317500" algn="l" rtl="0">
              <a:lnSpc>
                <a:spcPct val="115000"/>
              </a:lnSpc>
              <a:spcBef>
                <a:spcPts val="1000"/>
              </a:spcBef>
              <a:spcAft>
                <a:spcPts val="0"/>
              </a:spcAft>
              <a:buClr>
                <a:schemeClr val="dk1"/>
              </a:buClr>
              <a:buSzPts val="1400"/>
              <a:buFont typeface="Century Gothic"/>
              <a:buChar char="●"/>
            </a:pPr>
            <a:endParaRPr dirty="0"/>
          </a:p>
        </p:txBody>
      </p:sp>
    </p:spTree>
    <p:extLst>
      <p:ext uri="{BB962C8B-B14F-4D97-AF65-F5344CB8AC3E}">
        <p14:creationId xmlns:p14="http://schemas.microsoft.com/office/powerpoint/2010/main" val="51832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67805771-2D49-BCC6-5FD7-3D664B22104A}"/>
            </a:ext>
          </a:extLst>
        </p:cNvPr>
        <p:cNvGrpSpPr/>
        <p:nvPr/>
      </p:nvGrpSpPr>
      <p:grpSpPr>
        <a:xfrm>
          <a:off x="0" y="0"/>
          <a:ext cx="0" cy="0"/>
          <a:chOff x="0" y="0"/>
          <a:chExt cx="0" cy="0"/>
        </a:xfrm>
      </p:grpSpPr>
      <p:sp>
        <p:nvSpPr>
          <p:cNvPr id="136" name="Google Shape;136;g10e9006cb6c_1_7">
            <a:extLst>
              <a:ext uri="{FF2B5EF4-FFF2-40B4-BE49-F238E27FC236}">
                <a16:creationId xmlns:a16="http://schemas.microsoft.com/office/drawing/2014/main" id="{14B31299-526C-24B9-1596-41702CFB3DA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EDA and Text Visualization</a:t>
            </a:r>
            <a:endParaRPr>
              <a:solidFill>
                <a:schemeClr val="lt2"/>
              </a:solidFill>
              <a:latin typeface="Century Gothic"/>
              <a:ea typeface="Century Gothic"/>
              <a:cs typeface="Century Gothic"/>
              <a:sym typeface="Century Gothic"/>
            </a:endParaRPr>
          </a:p>
        </p:txBody>
      </p:sp>
      <p:sp>
        <p:nvSpPr>
          <p:cNvPr id="137" name="Google Shape;137;g10e9006cb6c_1_7">
            <a:extLst>
              <a:ext uri="{FF2B5EF4-FFF2-40B4-BE49-F238E27FC236}">
                <a16:creationId xmlns:a16="http://schemas.microsoft.com/office/drawing/2014/main" id="{4843871B-E32B-7227-2E17-368A552DE31A}"/>
              </a:ext>
            </a:extLst>
          </p:cNvPr>
          <p:cNvSpPr txBox="1">
            <a:spLocks noGrp="1"/>
          </p:cNvSpPr>
          <p:nvPr>
            <p:ph type="body" idx="1"/>
          </p:nvPr>
        </p:nvSpPr>
        <p:spPr>
          <a:xfrm>
            <a:off x="202550" y="861975"/>
            <a:ext cx="8406758" cy="2160194"/>
          </a:xfrm>
          <a:prstGeom prst="rect">
            <a:avLst/>
          </a:prstGeom>
          <a:noFill/>
          <a:ln>
            <a:noFill/>
          </a:ln>
        </p:spPr>
        <p:txBody>
          <a:bodyPr spcFirstLastPara="1" wrap="square" lIns="91425" tIns="91425" rIns="91425" bIns="91425" anchor="t" anchorCtr="0">
            <a:noAutofit/>
          </a:bodyPr>
          <a:lstStyle/>
          <a:p>
            <a:pPr marL="133350" indent="0">
              <a:buNone/>
            </a:pPr>
            <a:r>
              <a:rPr lang="en-US" b="1" dirty="0">
                <a:latin typeface="+mn-lt"/>
              </a:rPr>
              <a:t>Dataset Overview</a:t>
            </a:r>
          </a:p>
          <a:p>
            <a:pPr marL="133350" indent="0">
              <a:buNone/>
            </a:pPr>
            <a:endParaRPr lang="en-US" b="1" dirty="0">
              <a:latin typeface="+mn-lt"/>
            </a:endParaRPr>
          </a:p>
          <a:p>
            <a:r>
              <a:rPr lang="en-US" sz="1400" dirty="0">
                <a:latin typeface="+mn-lt"/>
              </a:rPr>
              <a:t>The dataset contains a total of </a:t>
            </a:r>
            <a:r>
              <a:rPr lang="en-US" sz="1400" b="1" dirty="0">
                <a:latin typeface="+mn-lt"/>
              </a:rPr>
              <a:t>5,572 examples</a:t>
            </a:r>
            <a:r>
              <a:rPr lang="en-US" sz="1400" dirty="0">
                <a:latin typeface="+mn-lt"/>
              </a:rPr>
              <a:t>, with </a:t>
            </a:r>
            <a:r>
              <a:rPr lang="en-US" sz="1400" b="1" dirty="0">
                <a:latin typeface="+mn-lt"/>
              </a:rPr>
              <a:t>two regular attributes</a:t>
            </a:r>
            <a:r>
              <a:rPr lang="en-US" sz="1400" dirty="0">
                <a:latin typeface="+mn-lt"/>
              </a:rPr>
              <a:t>: the </a:t>
            </a:r>
            <a:r>
              <a:rPr lang="en-US" sz="1400" b="1" dirty="0">
                <a:latin typeface="+mn-lt"/>
              </a:rPr>
              <a:t>SMS text</a:t>
            </a:r>
            <a:r>
              <a:rPr lang="en-US" sz="1400" dirty="0">
                <a:latin typeface="+mn-lt"/>
              </a:rPr>
              <a:t> and its </a:t>
            </a:r>
            <a:r>
              <a:rPr lang="en-US" sz="1400" b="1" dirty="0">
                <a:latin typeface="+mn-lt"/>
              </a:rPr>
              <a:t>category</a:t>
            </a:r>
            <a:r>
              <a:rPr lang="en-US" sz="1400" dirty="0">
                <a:latin typeface="+mn-lt"/>
              </a:rPr>
              <a:t> (either "ham" or "spam").</a:t>
            </a:r>
          </a:p>
          <a:p>
            <a:endParaRPr lang="en-US" sz="1400" dirty="0">
              <a:latin typeface="+mn-lt"/>
            </a:endParaRPr>
          </a:p>
          <a:p>
            <a:pPr>
              <a:buFont typeface="Arial" panose="020B0604020202020204" pitchFamily="34" charset="0"/>
              <a:buChar char="•"/>
            </a:pPr>
            <a:r>
              <a:rPr lang="en-US" sz="1400" b="1" dirty="0">
                <a:latin typeface="+mn-lt"/>
              </a:rPr>
              <a:t>Categories</a:t>
            </a:r>
            <a:r>
              <a:rPr lang="en-US" sz="1400" dirty="0">
                <a:latin typeface="+mn-lt"/>
              </a:rPr>
              <a:t>: The dataset is labeled into two categories:</a:t>
            </a:r>
          </a:p>
          <a:p>
            <a:pPr marL="742950" lvl="1" indent="-285750">
              <a:buFont typeface="Arial" panose="020B0604020202020204" pitchFamily="34" charset="0"/>
              <a:buChar char="•"/>
            </a:pPr>
            <a:r>
              <a:rPr lang="en-US" sz="1400" b="1" dirty="0">
                <a:latin typeface="+mn-lt"/>
              </a:rPr>
              <a:t>Ham</a:t>
            </a:r>
            <a:r>
              <a:rPr lang="en-US" sz="1400" dirty="0">
                <a:latin typeface="+mn-lt"/>
              </a:rPr>
              <a:t>: Legitimate or non-spam messages.</a:t>
            </a:r>
          </a:p>
          <a:p>
            <a:pPr marL="742950" lvl="1" indent="-285750">
              <a:buFont typeface="Arial" panose="020B0604020202020204" pitchFamily="34" charset="0"/>
              <a:buChar char="•"/>
            </a:pPr>
            <a:r>
              <a:rPr lang="en-US" sz="1400" b="1" dirty="0">
                <a:latin typeface="+mn-lt"/>
              </a:rPr>
              <a:t>Spam</a:t>
            </a:r>
            <a:r>
              <a:rPr lang="en-US" sz="1400" dirty="0">
                <a:latin typeface="+mn-lt"/>
              </a:rPr>
              <a:t>: Unsolicited or junk messages, often used for advertising or phishing.</a:t>
            </a:r>
          </a:p>
          <a:p>
            <a:pPr marL="742950" lvl="1" indent="-285750">
              <a:buFont typeface="Arial" panose="020B0604020202020204" pitchFamily="34" charset="0"/>
              <a:buChar char="•"/>
            </a:pPr>
            <a:endParaRPr lang="en-US" sz="1400" dirty="0">
              <a:latin typeface="+mn-lt"/>
            </a:endParaRPr>
          </a:p>
          <a:p>
            <a:r>
              <a:rPr lang="en-US" sz="1400" dirty="0">
                <a:latin typeface="+mn-lt"/>
              </a:rPr>
              <a:t>This dataset is useful for training machine learning models for </a:t>
            </a:r>
            <a:r>
              <a:rPr lang="en-US" sz="1400" b="1" dirty="0">
                <a:latin typeface="+mn-lt"/>
              </a:rPr>
              <a:t>SMS spam classification</a:t>
            </a:r>
            <a:r>
              <a:rPr lang="en-US" sz="1400" dirty="0">
                <a:latin typeface="+mn-lt"/>
              </a:rPr>
              <a:t>. There are </a:t>
            </a:r>
            <a:r>
              <a:rPr lang="en-US" sz="1400" b="1" dirty="0">
                <a:latin typeface="+mn-lt"/>
              </a:rPr>
              <a:t>no special attributes</a:t>
            </a:r>
            <a:r>
              <a:rPr lang="en-US" sz="1400" dirty="0">
                <a:latin typeface="+mn-lt"/>
              </a:rPr>
              <a:t> in the dataset, making it suitable for basic text classification tasks.</a:t>
            </a: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646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A37CA837-6331-AB24-628D-3EC5A7092FD8}"/>
            </a:ext>
          </a:extLst>
        </p:cNvPr>
        <p:cNvGrpSpPr/>
        <p:nvPr/>
      </p:nvGrpSpPr>
      <p:grpSpPr>
        <a:xfrm>
          <a:off x="0" y="0"/>
          <a:ext cx="0" cy="0"/>
          <a:chOff x="0" y="0"/>
          <a:chExt cx="0" cy="0"/>
        </a:xfrm>
      </p:grpSpPr>
      <p:sp>
        <p:nvSpPr>
          <p:cNvPr id="136" name="Google Shape;136;g10e9006cb6c_1_7">
            <a:extLst>
              <a:ext uri="{FF2B5EF4-FFF2-40B4-BE49-F238E27FC236}">
                <a16:creationId xmlns:a16="http://schemas.microsoft.com/office/drawing/2014/main" id="{9BBD3193-BA54-46F6-DB61-B29581384042}"/>
              </a:ext>
            </a:extLst>
          </p:cNvPr>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chemeClr val="lt2"/>
                </a:solidFill>
                <a:latin typeface="Century Gothic"/>
                <a:ea typeface="Century Gothic"/>
                <a:cs typeface="Century Gothic"/>
                <a:sym typeface="Century Gothic"/>
              </a:rPr>
              <a:t>EDA and Text Visualization</a:t>
            </a:r>
            <a:endParaRPr>
              <a:solidFill>
                <a:schemeClr val="lt2"/>
              </a:solidFill>
              <a:latin typeface="Century Gothic"/>
              <a:ea typeface="Century Gothic"/>
              <a:cs typeface="Century Gothic"/>
              <a:sym typeface="Century Gothic"/>
            </a:endParaRPr>
          </a:p>
        </p:txBody>
      </p:sp>
      <p:sp>
        <p:nvSpPr>
          <p:cNvPr id="137" name="Google Shape;137;g10e9006cb6c_1_7">
            <a:extLst>
              <a:ext uri="{FF2B5EF4-FFF2-40B4-BE49-F238E27FC236}">
                <a16:creationId xmlns:a16="http://schemas.microsoft.com/office/drawing/2014/main" id="{16FF07E1-FEC0-F40C-2B1B-77052FBC0E59}"/>
              </a:ext>
            </a:extLst>
          </p:cNvPr>
          <p:cNvSpPr txBox="1">
            <a:spLocks noGrp="1"/>
          </p:cNvSpPr>
          <p:nvPr>
            <p:ph type="body" idx="1"/>
          </p:nvPr>
        </p:nvSpPr>
        <p:spPr>
          <a:xfrm>
            <a:off x="202550" y="861975"/>
            <a:ext cx="8406758" cy="2160194"/>
          </a:xfrm>
          <a:prstGeom prst="rect">
            <a:avLst/>
          </a:prstGeom>
          <a:noFill/>
          <a:ln>
            <a:noFill/>
          </a:ln>
        </p:spPr>
        <p:txBody>
          <a:bodyPr spcFirstLastPara="1" wrap="square" lIns="91425" tIns="91425" rIns="91425" bIns="91425" anchor="t" anchorCtr="0">
            <a:noAutofit/>
          </a:bodyPr>
          <a:lstStyle/>
          <a:p>
            <a:pPr marL="133350" indent="0">
              <a:buNone/>
            </a:pPr>
            <a:r>
              <a:rPr lang="en-US" b="1" dirty="0"/>
              <a:t>Dataset Overview</a:t>
            </a:r>
          </a:p>
          <a:p>
            <a:pPr marL="133350" indent="0">
              <a:buNone/>
            </a:pPr>
            <a:endParaRPr lang="en-US" b="1" dirty="0"/>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a:p>
            <a:pPr marL="457200" lvl="0" indent="-228600" algn="l" rtl="0">
              <a:lnSpc>
                <a:spcPct val="115000"/>
              </a:lnSpc>
              <a:spcBef>
                <a:spcPts val="0"/>
              </a:spcBef>
              <a:spcAft>
                <a:spcPts val="0"/>
              </a:spcAft>
              <a:buClr>
                <a:schemeClr val="dk1"/>
              </a:buClr>
              <a:buSzPts val="1400"/>
              <a:buFont typeface="Century Gothic"/>
              <a:buNone/>
            </a:pPr>
            <a:endParaRPr sz="1400" dirty="0">
              <a:solidFill>
                <a:schemeClr val="dk1"/>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86305A30-626A-BC65-D869-34E4724916F9}"/>
              </a:ext>
            </a:extLst>
          </p:cNvPr>
          <p:cNvPicPr>
            <a:picLocks noChangeAspect="1"/>
          </p:cNvPicPr>
          <p:nvPr/>
        </p:nvPicPr>
        <p:blipFill>
          <a:blip r:embed="rId3"/>
          <a:stretch>
            <a:fillRect/>
          </a:stretch>
        </p:blipFill>
        <p:spPr>
          <a:xfrm>
            <a:off x="387458" y="1395882"/>
            <a:ext cx="6858000" cy="3458339"/>
          </a:xfrm>
          <a:prstGeom prst="rect">
            <a:avLst/>
          </a:prstGeom>
        </p:spPr>
      </p:pic>
    </p:spTree>
    <p:extLst>
      <p:ext uri="{BB962C8B-B14F-4D97-AF65-F5344CB8AC3E}">
        <p14:creationId xmlns:p14="http://schemas.microsoft.com/office/powerpoint/2010/main" val="4183374438"/>
      </p:ext>
    </p:extLst>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6118</TotalTime>
  <Words>2669</Words>
  <Application>Microsoft Office PowerPoint</Application>
  <PresentationFormat>On-screen Show (16:9)</PresentationFormat>
  <Paragraphs>424</Paragraphs>
  <Slides>34</Slides>
  <Notes>33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Century Gothic</vt:lpstr>
      <vt:lpstr>Calibri</vt:lpstr>
      <vt:lpstr>Arial</vt:lpstr>
      <vt:lpstr>Nunito</vt:lpstr>
      <vt:lpstr>Nunito ExtraBold</vt:lpstr>
      <vt:lpstr>Nunito SemiBold</vt:lpstr>
      <vt:lpstr>Just Logo</vt:lpstr>
      <vt:lpstr>Just Logo</vt:lpstr>
      <vt:lpstr>SMS Spam Detection</vt:lpstr>
      <vt:lpstr>Contents / Agenda</vt:lpstr>
      <vt:lpstr>Data Dictionary</vt:lpstr>
      <vt:lpstr>Executive Summary </vt:lpstr>
      <vt:lpstr>Executive Summary</vt:lpstr>
      <vt:lpstr>Business Problem Overview and Solution Approach</vt:lpstr>
      <vt:lpstr>Business Problem Overview and Solution Approach</vt:lpstr>
      <vt:lpstr>EDA and Text Visualization</vt:lpstr>
      <vt:lpstr>EDA and Text Visualization</vt:lpstr>
      <vt:lpstr>EDA and Text Visualization</vt:lpstr>
      <vt:lpstr>EDA and Text Visualization</vt:lpstr>
      <vt:lpstr>EDA and Text Visualization</vt:lpstr>
      <vt:lpstr>EDA and Text Visualization</vt:lpstr>
      <vt:lpstr>Text Analysis - how is it important?</vt:lpstr>
      <vt:lpstr>Text Analysis - how is it important?</vt:lpstr>
      <vt:lpstr>Text Analysis - how is it important?</vt:lpstr>
      <vt:lpstr>Model Performance Summary – Decision Tree</vt:lpstr>
      <vt:lpstr>Model Performance Summary – Decision Tree</vt:lpstr>
      <vt:lpstr>Model Performance Summary – Decision Tree After Pruning</vt:lpstr>
      <vt:lpstr>Model Performance Summary – Decision Tree Before and After Pruning</vt:lpstr>
      <vt:lpstr>Model Performance Summary – Decision Tree Before  and After Pruning</vt:lpstr>
      <vt:lpstr>Model Performance Summary – Random Forest</vt:lpstr>
      <vt:lpstr>Model Performance Summary – Random Forest After Pruning</vt:lpstr>
      <vt:lpstr>Model Performance Summary – Random Forest Comparison</vt:lpstr>
      <vt:lpstr>Model Performance Summary – Optimized parameters Decision Tree </vt:lpstr>
      <vt:lpstr>Overall Summary:Choosing &amp; commenting on best model</vt:lpstr>
      <vt:lpstr>Overall Summary: Insights &amp; Recommendations</vt:lpstr>
      <vt:lpstr>Overall Summary: Insights &amp; Recommendations</vt:lpstr>
      <vt:lpstr>Overall Summary: Insights &amp; Recommendations</vt:lpstr>
      <vt:lpstr>APPENDIX</vt:lpstr>
      <vt:lpstr>Random Forest model</vt:lpstr>
      <vt:lpstr>Decision Tree Pruned </vt:lpstr>
      <vt:lpstr>Optimize Parameters Grid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Prateek Dhokwal</dc:creator>
  <cp:lastModifiedBy>Jaya Sudhaa</cp:lastModifiedBy>
  <cp:revision>8</cp:revision>
  <dcterms:modified xsi:type="dcterms:W3CDTF">2024-12-09T01:28:13Z</dcterms:modified>
</cp:coreProperties>
</file>