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5" r:id="rId18"/>
    <p:sldId id="272" r:id="rId19"/>
    <p:sldId id="274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E4AF-FD2F-4D73-91F2-778E43AFA971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F12F6-F528-44A2-805E-32558923400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F12F6-F528-44A2-805E-32558923400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843630-A2F8-4A8B-A638-AD3A84D058D0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61A0374-3818-4281-A61C-89BE7AE83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990600"/>
            <a:ext cx="7924800" cy="2895600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n-US" b="1" dirty="0" smtClean="0"/>
              <a:t>ANALYSING NEW YORK APARTMENTS SALES DATASET AND CLUSTERING THE CITIES USING KMEANS CLUSTERING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5200"/>
            <a:ext cx="8229600" cy="16002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+mn-lt"/>
              </a:rPr>
              <a:t>The borough has the values 1,2,3,4 and 5 representing each borough. We have to change it into their respective borough names i.e. Manhattan, Bronx, Brooklyn, Queens, Staten Island respectively</a:t>
            </a:r>
            <a:endParaRPr lang="en-US" sz="3200" dirty="0">
              <a:latin typeface="+mn-lt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76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4000" y="5410200"/>
            <a:ext cx="63246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From this graph, we can see that the borough has 5 cities in which Brooklyn has the highest  sales</a:t>
            </a:r>
          </a:p>
          <a:p>
            <a:pPr algn="just"/>
            <a:endParaRPr lang="en-US" sz="2400" dirty="0"/>
          </a:p>
        </p:txBody>
      </p:sp>
      <p:pic>
        <p:nvPicPr>
          <p:cNvPr id="8" name="Content Placeholder 7" descr="download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28800" y="228600"/>
            <a:ext cx="5111750" cy="501030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41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 PLOT FOR ZIP CODE OF BROOKLYN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8200" y="5334000"/>
            <a:ext cx="6934200" cy="944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From this graph, we can see that the zip code 11201 has the highest  sales and the count is 1324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7867704" cy="451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6172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SCATTER PLOT BETWEEN RESIDENTIAL UNITS AND PRICE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5334000"/>
            <a:ext cx="7620000" cy="762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smtClean="0"/>
              <a:t>This scatter plot is between residential units and price and it has an outliers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9190" y="1066800"/>
            <a:ext cx="648081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444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 PLOT BETWEEN RESIDENTIAL UNITS AND PRICE WITHOUT OULIERS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5334000"/>
            <a:ext cx="8077200" cy="10207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600" dirty="0" smtClean="0"/>
              <a:t> In order to remove the outliers, the price range has been set up from  0 to 30000 and the residential units has been allocated from 0 to 70</a:t>
            </a:r>
          </a:p>
          <a:p>
            <a:endParaRPr lang="en-US" dirty="0"/>
          </a:p>
        </p:txBody>
      </p:sp>
      <p:pic>
        <p:nvPicPr>
          <p:cNvPr id="5" name="Content Placeholder 4" descr="spwoo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3600" y="1143001"/>
            <a:ext cx="4267200" cy="411091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4495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SCATTER PLOT BETWEEN </a:t>
            </a:r>
            <a:r>
              <a:rPr lang="en-US" dirty="0" smtClean="0"/>
              <a:t>SIZE </a:t>
            </a:r>
            <a:r>
              <a:rPr lang="en-US" dirty="0" smtClean="0"/>
              <a:t>AND PRICE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66800" y="5684837"/>
            <a:ext cx="7239000" cy="868363"/>
          </a:xfrm>
        </p:spPr>
        <p:txBody>
          <a:bodyPr/>
          <a:lstStyle/>
          <a:p>
            <a:pPr algn="ctr"/>
            <a:r>
              <a:rPr lang="en-US" sz="2400" dirty="0" smtClean="0"/>
              <a:t>This scatter plot is between size and price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505075" y="2753519"/>
            <a:ext cx="4057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3810000" cy="565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BOXPLOT FOR ZIPCODE AND PRICE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762000" y="5930900"/>
            <a:ext cx="7772400" cy="9271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From this , we infer that the postal code 11201 has the highest price range of 3000 with a maximum limit of 9000</a:t>
            </a:r>
          </a:p>
          <a:p>
            <a:endParaRPr lang="en-US" dirty="0"/>
          </a:p>
        </p:txBody>
      </p:sp>
      <p:pic>
        <p:nvPicPr>
          <p:cNvPr id="5" name="Content Placeholder 4" descr="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8678" y="2133600"/>
            <a:ext cx="4070444" cy="39925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295400" y="304800"/>
            <a:ext cx="6629400" cy="10668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200" b="1" dirty="0" smtClean="0">
                <a:latin typeface="+mj-lt"/>
              </a:rPr>
              <a:t>VISUALIZATION OF CITIES IN ALL BOROUGHS OF THE NEW YORK CITY</a:t>
            </a:r>
            <a:endParaRPr lang="en-US" sz="3200" b="1" dirty="0">
              <a:latin typeface="+mj-lt"/>
            </a:endParaRPr>
          </a:p>
        </p:txBody>
      </p:sp>
      <p:pic>
        <p:nvPicPr>
          <p:cNvPr id="5" name="Picture 2" descr="D:\IBM\map1 orig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162800" cy="39964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u="sng" dirty="0" smtClean="0"/>
              <a:t>NEW YORK CITY NEIGHBOURHOODS DATASET</a:t>
            </a:r>
            <a:endParaRPr lang="en-US" sz="2400" b="1" u="sng" dirty="0"/>
          </a:p>
          <a:p>
            <a:pPr algn="just"/>
            <a:r>
              <a:rPr lang="en-US" sz="2400" dirty="0"/>
              <a:t>This city has total of 5 boroughs and 306 Neighborhoods. In order to segment the Neighborhoods and explore them, we will essentially need a dataset that contains the 5 boroughs and the Neighborhoods that exists in each borough as well as the latitude and longitude coordinates of each Neighborhood</a:t>
            </a:r>
          </a:p>
          <a:p>
            <a:r>
              <a:rPr lang="en-US" sz="2400" dirty="0" smtClean="0"/>
              <a:t>From this dataset, we extracted the Brooklyn Borough data alone and save it as a separate data frame</a:t>
            </a:r>
          </a:p>
          <a:p>
            <a:r>
              <a:rPr lang="en-US" sz="2400" dirty="0" smtClean="0"/>
              <a:t>Each city in the Brooklyn borough has a separate latitude and longitude, with the help of these data we will be able to extract </a:t>
            </a:r>
            <a:r>
              <a:rPr lang="en-US" sz="2400" dirty="0"/>
              <a:t> </a:t>
            </a:r>
            <a:r>
              <a:rPr lang="en-US" sz="2400" dirty="0" smtClean="0"/>
              <a:t>the venues location data from FOURSQUARED API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6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this, venue category data can be obtained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hese venues category data is used for the clustering purpose with the help of KMEANS clustering</a:t>
            </a:r>
            <a:endParaRPr lang="en-US" sz="2400" dirty="0"/>
          </a:p>
        </p:txBody>
      </p:sp>
      <p:pic>
        <p:nvPicPr>
          <p:cNvPr id="7171" name="Picture 3" descr="D:\IBM\map clus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5868987" cy="3517225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6248400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VISUALIZATION OF EACH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CLUSTER IN BROOKLYN BOROUGH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this project we will help people who are all looking to buy an apartment in  the New York City.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They can choose to live in residential or commercial areas and can see which borough is best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which BOROUGH has the highest sales and which has the lowest sales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Which BOROUGH has the highest  sale price for the apartment and which is having the lowest sale price for the apartment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One can able to find the advantages and disadvantages of the Neighborhoods by exploring  the dataset.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One can able to find the appropriate price for the square feet in different cities and boroughs.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By using </a:t>
            </a:r>
            <a:r>
              <a:rPr lang="en-US" dirty="0" err="1" smtClean="0"/>
              <a:t>kmeans</a:t>
            </a:r>
            <a:r>
              <a:rPr lang="en-US" dirty="0" smtClean="0"/>
              <a:t> clustering and the Four Squared location data set  we can cluster the cities in the Borough.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From the New York Apartment sales dataset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Sales in Brooklyn Borough is high when compared to all other Boroughs  in the dataset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From the scatter plot we can come to the conclusion that as Size of the apartment increases Price also increases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And also as the Residential Unit increases the price of the apartment also increases.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714488" cy="44196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b="1" u="sng" dirty="0" smtClean="0"/>
              <a:t>DATA  ACQUISITION:</a:t>
            </a:r>
          </a:p>
          <a:p>
            <a:pPr algn="just"/>
            <a:r>
              <a:rPr lang="en-US" dirty="0" smtClean="0"/>
              <a:t>The dataset used in this project has been acquired from </a:t>
            </a:r>
            <a:r>
              <a:rPr lang="en-US" dirty="0" err="1" smtClean="0"/>
              <a:t>kaggle</a:t>
            </a:r>
            <a:r>
              <a:rPr lang="en-US" dirty="0" smtClean="0"/>
              <a:t> dataset</a:t>
            </a:r>
          </a:p>
          <a:p>
            <a:pPr algn="just"/>
            <a:r>
              <a:rPr lang="en-US" dirty="0" smtClean="0"/>
              <a:t>This dataset is a record of every building or apartment sold in a New York city property market in 2017 over a period of 12 months.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 smtClean="0"/>
              <a:t>DATASET:</a:t>
            </a:r>
          </a:p>
          <a:p>
            <a:r>
              <a:rPr lang="en-US" sz="2400" dirty="0" smtClean="0"/>
              <a:t>This  contains the location, address, type, sales price  and sale date of building units sold 	</a:t>
            </a:r>
          </a:p>
          <a:p>
            <a:pPr fontAlgn="base"/>
            <a:r>
              <a:rPr lang="en-US" sz="2400" b="1" u="sng" dirty="0"/>
              <a:t>BOROUGH</a:t>
            </a:r>
            <a:r>
              <a:rPr lang="en-US" sz="2400" dirty="0"/>
              <a:t>: A digit code for the borough the property is </a:t>
            </a:r>
            <a:r>
              <a:rPr lang="en-US" sz="2400" dirty="0" smtClean="0"/>
              <a:t>located </a:t>
            </a:r>
            <a:r>
              <a:rPr lang="en-US" sz="2400" dirty="0"/>
              <a:t>in; in order these are Manhattan (1), Bronx (2), Brooklyn (3), Queens (4), and Staten Island (5).</a:t>
            </a:r>
          </a:p>
          <a:p>
            <a:pPr fontAlgn="base"/>
            <a:r>
              <a:rPr lang="en-US" sz="2400" b="1" u="sng" dirty="0"/>
              <a:t>BLOCK; LOT:</a:t>
            </a:r>
            <a:r>
              <a:rPr lang="en-US" sz="2400" dirty="0"/>
              <a:t> The combination of borough, block, and lot forms a unique key for property in New York City. Commonly called a BBL.</a:t>
            </a:r>
          </a:p>
          <a:p>
            <a:pPr fontAlgn="base"/>
            <a:r>
              <a:rPr lang="en-US" sz="2400" b="1" u="sng" dirty="0"/>
              <a:t>BUILDING CLASS AT PRESENT and BUILDING CLASS AT TIME OF SALE:</a:t>
            </a:r>
            <a:r>
              <a:rPr lang="en-US" sz="2400" dirty="0"/>
              <a:t> The type of building at various points in time. See the </a:t>
            </a:r>
            <a:r>
              <a:rPr lang="en-US" sz="2400" dirty="0" smtClean="0"/>
              <a:t>glossary linked to below.</a:t>
            </a:r>
            <a:endParaRPr lang="en-US" sz="2400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USED FOR CLUSTERING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NEW YORK CITY NEIGHBOURHOODS DATASET</a:t>
            </a:r>
          </a:p>
          <a:p>
            <a:pPr algn="just"/>
            <a:r>
              <a:rPr lang="en-US" dirty="0" smtClean="0"/>
              <a:t>This city has total of 5 boroughs and 306 Neighborhoods. In order to segment the Neighborhoods and explore them, we will essentially need a dataset that contains the 5 boroughs and the Neighborhoods that exists in each borough as well as the latitude and longitude coordinates of each Neighborhood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The dataset consists of 84548 rows and 22 columns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first step is to check for those attributes which are helpful for our data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Here we are considering only 8 columns out of the 22 columns and the 8 columns are as follows:</a:t>
            </a:r>
          </a:p>
          <a:p>
            <a:pPr lvl="4"/>
            <a:r>
              <a:rPr lang="en-US" dirty="0" smtClean="0"/>
              <a:t>Zip code</a:t>
            </a:r>
          </a:p>
          <a:p>
            <a:pPr lvl="4"/>
            <a:r>
              <a:rPr lang="en-US" dirty="0" smtClean="0"/>
              <a:t>Borough</a:t>
            </a:r>
          </a:p>
          <a:p>
            <a:pPr lvl="4"/>
            <a:r>
              <a:rPr lang="en-US" dirty="0" smtClean="0"/>
              <a:t>Neighborhood</a:t>
            </a:r>
          </a:p>
          <a:p>
            <a:pPr lvl="4"/>
            <a:r>
              <a:rPr lang="en-US" dirty="0" smtClean="0"/>
              <a:t>Building Category</a:t>
            </a:r>
          </a:p>
          <a:p>
            <a:pPr lvl="4"/>
            <a:r>
              <a:rPr lang="en-US" dirty="0" smtClean="0"/>
              <a:t>Residential Unit</a:t>
            </a:r>
          </a:p>
          <a:p>
            <a:pPr lvl="4"/>
            <a:r>
              <a:rPr lang="en-US" dirty="0" smtClean="0"/>
              <a:t>Building Class</a:t>
            </a:r>
          </a:p>
          <a:p>
            <a:pPr lvl="4"/>
            <a:r>
              <a:rPr lang="en-US" dirty="0" smtClean="0"/>
              <a:t>Land Square Feet</a:t>
            </a:r>
          </a:p>
          <a:p>
            <a:pPr lvl="4"/>
            <a:r>
              <a:rPr lang="en-US" dirty="0" smtClean="0"/>
              <a:t>Sales Price</a:t>
            </a:r>
          </a:p>
          <a:p>
            <a:pPr lvl="4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the column names have spaces in it for our convenient, we are renaming our column names.</a:t>
            </a:r>
          </a:p>
          <a:p>
            <a:r>
              <a:rPr lang="en-US" dirty="0" smtClean="0"/>
              <a:t>They are as follows</a:t>
            </a:r>
          </a:p>
          <a:p>
            <a:pPr lvl="2"/>
            <a:r>
              <a:rPr lang="en-US" dirty="0" smtClean="0"/>
              <a:t>ZIP CODE- ZIP_CODE</a:t>
            </a:r>
          </a:p>
          <a:p>
            <a:pPr lvl="2"/>
            <a:r>
              <a:rPr lang="en-US" dirty="0" smtClean="0"/>
              <a:t>LAND SQUARE FEET – SIZE</a:t>
            </a:r>
          </a:p>
          <a:p>
            <a:pPr lvl="2"/>
            <a:r>
              <a:rPr lang="en-US" dirty="0" smtClean="0"/>
              <a:t>SALE PRICE – PRICE</a:t>
            </a:r>
          </a:p>
          <a:p>
            <a:pPr lvl="2"/>
            <a:r>
              <a:rPr lang="en-US" dirty="0" smtClean="0"/>
              <a:t>BUILDING CLASS CATEGORY - BUILDING_CATEGORY</a:t>
            </a:r>
          </a:p>
          <a:p>
            <a:pPr lvl="2"/>
            <a:r>
              <a:rPr lang="en-US" dirty="0" smtClean="0"/>
              <a:t>RESIDENTIAL UNITS - RESIDENTIAL_UNITS</a:t>
            </a:r>
          </a:p>
          <a:p>
            <a:pPr lvl="2"/>
            <a:r>
              <a:rPr lang="en-US" dirty="0" smtClean="0"/>
              <a:t>BUILDING CLASS AT A TIME OF SALES – BUILDING CLASS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Now we are checking for the types of the attributes using the command </a:t>
            </a:r>
            <a:r>
              <a:rPr lang="en-US" sz="2400" dirty="0" err="1" smtClean="0"/>
              <a:t>dtypes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We have to change all the attributes to the respective data types by using the command .</a:t>
            </a:r>
            <a:r>
              <a:rPr lang="en-US" sz="2400" dirty="0" err="1" smtClean="0"/>
              <a:t>astype</a:t>
            </a:r>
            <a:r>
              <a:rPr lang="en-US" sz="2400" dirty="0" smtClean="0"/>
              <a:t>()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00200"/>
            <a:ext cx="449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Since we are having zero values in the price column as well as the size column, we have to replace it with </a:t>
            </a:r>
            <a:r>
              <a:rPr lang="en-US" dirty="0" err="1" smtClean="0"/>
              <a:t>NaN</a:t>
            </a:r>
            <a:r>
              <a:rPr lang="en-US" dirty="0" smtClean="0"/>
              <a:t> and remove those </a:t>
            </a:r>
            <a:r>
              <a:rPr lang="en-US" dirty="0" err="1" smtClean="0"/>
              <a:t>NaN</a:t>
            </a:r>
            <a:r>
              <a:rPr lang="en-US" dirty="0" smtClean="0"/>
              <a:t> values using the command .</a:t>
            </a:r>
            <a:r>
              <a:rPr lang="en-US" dirty="0" err="1" smtClean="0"/>
              <a:t>dropna</a:t>
            </a:r>
            <a:endParaRPr lang="en-US" dirty="0" smtClean="0"/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smtClean="0"/>
              <a:t>By using the shape command, we are checking the </a:t>
            </a:r>
            <a:r>
              <a:rPr lang="en-US" dirty="0"/>
              <a:t>l</a:t>
            </a:r>
            <a:r>
              <a:rPr lang="en-US" dirty="0" smtClean="0"/>
              <a:t>ength, now it has been reduced to 48799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45232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</TotalTime>
  <Words>880</Words>
  <Application>Microsoft Office PowerPoint</Application>
  <PresentationFormat>On-screen Show (4:3)</PresentationFormat>
  <Paragraphs>79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ANALYSING NEW YORK APARTMENTS SALES DATASET AND CLUSTERING THE CITIES USING KMEANS CLUSTERING</vt:lpstr>
      <vt:lpstr>INTRODUCTION</vt:lpstr>
      <vt:lpstr> DATA ACQUISITION AND CLEANING</vt:lpstr>
      <vt:lpstr>DATA ACQUISITION AND CLEANING</vt:lpstr>
      <vt:lpstr>DATASET USED FOR CLUSTERING NEIGHBORHOOD</vt:lpstr>
      <vt:lpstr>DATA CLEANING</vt:lpstr>
      <vt:lpstr>DATA CLEANING</vt:lpstr>
      <vt:lpstr>DATA CLEANING</vt:lpstr>
      <vt:lpstr>DATA CLEANING</vt:lpstr>
      <vt:lpstr>The borough has the values 1,2,3,4 and 5 representing each borough. We have to change it into their respective borough names i.e. Manhattan, Bronx, Brooklyn, Queens, Staten Island respectively</vt:lpstr>
      <vt:lpstr>Slide 11</vt:lpstr>
      <vt:lpstr>COUNT PLOT FOR ZIP CODE OF BROOKLYN</vt:lpstr>
      <vt:lpstr>SCATTER PLOT BETWEEN RESIDENTIAL UNITS AND PRICE</vt:lpstr>
      <vt:lpstr>SCATTER PLOT BETWEEN RESIDENTIAL UNITS AND PRICE WITHOUT OULIERS</vt:lpstr>
      <vt:lpstr>SCATTER PLOT BETWEEN SIZE AND PRICE</vt:lpstr>
      <vt:lpstr>BOXPLOT FOR ZIPCODE AND PRICE</vt:lpstr>
      <vt:lpstr>Slide 17</vt:lpstr>
      <vt:lpstr>CLUSTERING</vt:lpstr>
      <vt:lpstr>CLUSTERING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NEWYORK APARTMENTS SALES DATASET AND CLUSTERING THE CITIES USING KMEANS ALGORITHM</dc:title>
  <dc:creator>admin</dc:creator>
  <cp:lastModifiedBy>admin</cp:lastModifiedBy>
  <cp:revision>31</cp:revision>
  <dcterms:created xsi:type="dcterms:W3CDTF">2020-06-11T05:48:25Z</dcterms:created>
  <dcterms:modified xsi:type="dcterms:W3CDTF">2020-06-11T10:39:04Z</dcterms:modified>
</cp:coreProperties>
</file>