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dvent Pro" panose="020B0604020202020204" charset="0"/>
      <p:regular r:id="rId12"/>
      <p:bold r:id="rId13"/>
    </p:embeddedFont>
    <p:embeddedFont>
      <p:font typeface="Advent Pro Light" panose="020B0604020202020204" charset="0"/>
      <p:regular r:id="rId14"/>
      <p:bold r:id="rId15"/>
    </p:embeddedFont>
    <p:embeddedFont>
      <p:font typeface="Anton" panose="020F0502020204030204" pitchFamily="2" charset="0"/>
      <p:regular r:id="rId16"/>
    </p:embeddedFont>
    <p:embeddedFont>
      <p:font typeface="Fira Sans Condensed" panose="020F0502020204030204" pitchFamily="34" charset="0"/>
      <p:regular r:id="rId17"/>
      <p:bold r:id="rId18"/>
      <p:italic r:id="rId19"/>
      <p:boldItalic r:id="rId20"/>
    </p:embeddedFont>
    <p:embeddedFont>
      <p:font typeface="Fira Sans Condensed Light" panose="020F0502020204030204" pitchFamily="34" charset="0"/>
      <p:regular r:id="rId21"/>
      <p:bold r:id="rId22"/>
      <p:italic r:id="rId23"/>
      <p:boldItalic r:id="rId24"/>
    </p:embeddedFont>
    <p:embeddedFont>
      <p:font typeface="Josefin Slab" pitchFamily="2" charset="0"/>
      <p:regular r:id="rId25"/>
      <p:bold r:id="rId26"/>
      <p:italic r:id="rId27"/>
      <p:boldItalic r:id="rId28"/>
    </p:embeddedFont>
    <p:embeddedFont>
      <p:font typeface="Maven Pro" panose="020B0604020202020204" charset="0"/>
      <p:regular r:id="rId29"/>
      <p:bold r:id="rId30"/>
    </p:embeddedFont>
    <p:embeddedFont>
      <p:font typeface="Playfair Display Black" panose="00000A00000000000000" pitchFamily="2" charset="0"/>
      <p:bold r:id="rId31"/>
      <p:boldItalic r:id="rId32"/>
    </p:embeddedFont>
    <p:embeddedFont>
      <p:font typeface="Rajdhani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microsoft.com/office/2016/11/relationships/changesInfo" Target="changesInfos/changesInfo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ASANI JAYASURYA - AM.EN.U4AIE20048" userId="b9b4b4d4-db5f-4109-b4fb-67f138fd70ce" providerId="ADAL" clId="{01870B8D-ED0F-4287-802E-BDC9F4C3A256}"/>
    <pc:docChg chg="modSld">
      <pc:chgData name="MARASANI JAYASURYA - AM.EN.U4AIE20048" userId="b9b4b4d4-db5f-4109-b4fb-67f138fd70ce" providerId="ADAL" clId="{01870B8D-ED0F-4287-802E-BDC9F4C3A256}" dt="2024-01-07T11:17:03.192" v="0" actId="14100"/>
      <pc:docMkLst>
        <pc:docMk/>
      </pc:docMkLst>
      <pc:sldChg chg="modSp mod">
        <pc:chgData name="MARASANI JAYASURYA - AM.EN.U4AIE20048" userId="b9b4b4d4-db5f-4109-b4fb-67f138fd70ce" providerId="ADAL" clId="{01870B8D-ED0F-4287-802E-BDC9F4C3A256}" dt="2024-01-07T11:17:03.192" v="0" actId="14100"/>
        <pc:sldMkLst>
          <pc:docMk/>
          <pc:sldMk cId="0" sldId="256"/>
        </pc:sldMkLst>
        <pc:spChg chg="mod">
          <ac:chgData name="MARASANI JAYASURYA - AM.EN.U4AIE20048" userId="b9b4b4d4-db5f-4109-b4fb-67f138fd70ce" providerId="ADAL" clId="{01870B8D-ED0F-4287-802E-BDC9F4C3A256}" dt="2024-01-07T11:17:03.192" v="0" actId="14100"/>
          <ac:spMkLst>
            <pc:docMk/>
            <pc:sldMk cId="0" sldId="256"/>
            <ac:spMk id="99" creationId="{00000000-0000-0000-0000-000000000000}"/>
          </ac:spMkLst>
        </pc:spChg>
      </pc:sldChg>
    </pc:docChg>
  </pc:docChgLst>
  <pc:docChgLst>
    <pc:chgData name="MARASANI JAYASURYA - AM.EN.U4AIE20048" userId="b9b4b4d4-db5f-4109-b4fb-67f138fd70ce" providerId="ADAL" clId="{BE69D109-A663-4308-BA3D-9842E123E5D7}"/>
    <pc:docChg chg="undo custSel modSld">
      <pc:chgData name="MARASANI JAYASURYA - AM.EN.U4AIE20048" userId="b9b4b4d4-db5f-4109-b4fb-67f138fd70ce" providerId="ADAL" clId="{BE69D109-A663-4308-BA3D-9842E123E5D7}" dt="2022-01-31T06:26:43.897" v="9" actId="14100"/>
      <pc:docMkLst>
        <pc:docMk/>
      </pc:docMkLst>
      <pc:sldChg chg="modSp mod">
        <pc:chgData name="MARASANI JAYASURYA - AM.EN.U4AIE20048" userId="b9b4b4d4-db5f-4109-b4fb-67f138fd70ce" providerId="ADAL" clId="{BE69D109-A663-4308-BA3D-9842E123E5D7}" dt="2022-01-31T06:26:43.534" v="8" actId="13822"/>
        <pc:sldMkLst>
          <pc:docMk/>
          <pc:sldMk cId="0" sldId="258"/>
        </pc:sldMkLst>
        <pc:spChg chg="mod">
          <ac:chgData name="MARASANI JAYASURYA - AM.EN.U4AIE20048" userId="b9b4b4d4-db5f-4109-b4fb-67f138fd70ce" providerId="ADAL" clId="{BE69D109-A663-4308-BA3D-9842E123E5D7}" dt="2022-01-31T06:26:43.534" v="8" actId="13822"/>
          <ac:spMkLst>
            <pc:docMk/>
            <pc:sldMk cId="0" sldId="258"/>
            <ac:spMk id="114" creationId="{00000000-0000-0000-0000-000000000000}"/>
          </ac:spMkLst>
        </pc:spChg>
      </pc:sldChg>
      <pc:sldChg chg="modSp mod">
        <pc:chgData name="MARASANI JAYASURYA - AM.EN.U4AIE20048" userId="b9b4b4d4-db5f-4109-b4fb-67f138fd70ce" providerId="ADAL" clId="{BE69D109-A663-4308-BA3D-9842E123E5D7}" dt="2022-01-31T06:26:43.897" v="9" actId="14100"/>
        <pc:sldMkLst>
          <pc:docMk/>
          <pc:sldMk cId="0" sldId="263"/>
        </pc:sldMkLst>
        <pc:spChg chg="mod">
          <ac:chgData name="MARASANI JAYASURYA - AM.EN.U4AIE20048" userId="b9b4b4d4-db5f-4109-b4fb-67f138fd70ce" providerId="ADAL" clId="{BE69D109-A663-4308-BA3D-9842E123E5D7}" dt="2022-01-31T06:26:43.897" v="9" actId="14100"/>
          <ac:spMkLst>
            <pc:docMk/>
            <pc:sldMk cId="0" sldId="263"/>
            <ac:spMk id="1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cc638a0fd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cc638a0fd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c638a0fd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c638a0fd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cc638a0fd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cc638a0fd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cc638a0fd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cc638a0fd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c638a0fd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cc638a0fd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cc638a0fd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cc638a0fd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c638a0fd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c638a0fd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cc638a0fd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cc638a0fd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400"/>
            </a:lvl1pPr>
            <a:lvl2pPr marL="914400" lvl="1" indent="-285750" algn="ctr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 algn="ctr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 algn="ctr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 algn="ctr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 algn="ctr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ctr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 algn="ctr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 algn="ctr" rtl="0">
              <a:lnSpc>
                <a:spcPct val="115000"/>
              </a:lnSpc>
              <a:spcBef>
                <a:spcPts val="5100"/>
              </a:spcBef>
              <a:spcAft>
                <a:spcPts val="120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i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i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i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l" rtl="0">
              <a:lnSpc>
                <a:spcPct val="115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i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l" rtl="0">
              <a:lnSpc>
                <a:spcPct val="115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2pPr>
            <a:lvl3pPr lvl="2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3pPr>
            <a:lvl4pPr lvl="3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4pPr>
            <a:lvl5pPr lvl="4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5pPr>
            <a:lvl6pPr lvl="5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6pPr>
            <a:lvl7pPr lvl="6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7pPr>
            <a:lvl8pPr lvl="7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8pPr>
            <a:lvl9pPr lvl="8" algn="l" rtl="0">
              <a:lnSpc>
                <a:spcPct val="100000"/>
              </a:lnSpc>
              <a:spcBef>
                <a:spcPts val="5100"/>
              </a:spcBef>
              <a:spcAft>
                <a:spcPts val="120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2pPr>
            <a:lvl3pPr lvl="2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3pPr>
            <a:lvl4pPr lvl="3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4pPr>
            <a:lvl5pPr lvl="4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5pPr>
            <a:lvl6pPr lvl="5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6pPr>
            <a:lvl7pPr lvl="6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7pPr>
            <a:lvl8pPr lvl="7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SzPts val="900"/>
              <a:buNone/>
              <a:defRPr sz="1200"/>
            </a:lvl8pPr>
            <a:lvl9pPr lvl="8" algn="l" rtl="0">
              <a:lnSpc>
                <a:spcPct val="100000"/>
              </a:lnSpc>
              <a:spcBef>
                <a:spcPts val="5100"/>
              </a:spcBef>
              <a:spcAft>
                <a:spcPts val="120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3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9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  <a:buSzPts val="9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900"/>
              <a:buNone/>
              <a:defRPr sz="7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Fira Sans Condensed Light"/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4710"/>
            </a:srgbClr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7940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lphaLcPeriod"/>
              <a:defRPr sz="1200"/>
            </a:lvl2pPr>
            <a:lvl3pPr marL="1371600" lvl="2" indent="-27940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rgbClr val="000000"/>
              </a:buClr>
              <a:buSzPts val="800"/>
              <a:buAutoNum type="romanLcPeriod"/>
              <a:defRPr sz="1200"/>
            </a:lvl3pPr>
            <a:lvl4pPr marL="1828800" lvl="3" indent="-27940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  <a:defRPr sz="1200"/>
            </a:lvl4pPr>
            <a:lvl5pPr marL="2286000" lvl="4" indent="-27940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lphaLcPeriod"/>
              <a:defRPr sz="1200"/>
            </a:lvl5pPr>
            <a:lvl6pPr marL="2743200" lvl="5" indent="-27940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rgbClr val="000000"/>
              </a:buClr>
              <a:buSzPts val="800"/>
              <a:buAutoNum type="romanLcPeriod"/>
              <a:defRPr sz="1200"/>
            </a:lvl6pPr>
            <a:lvl7pPr marL="3200400" lvl="6" indent="-27940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  <a:defRPr sz="1200"/>
            </a:lvl7pPr>
            <a:lvl8pPr marL="3657600" lvl="7" indent="-27940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lphaLcPeriod"/>
              <a:defRPr sz="1200"/>
            </a:lvl8pPr>
            <a:lvl9pPr marL="4114800" lvl="8" indent="-279400" algn="l" rtl="0">
              <a:lnSpc>
                <a:spcPct val="115000"/>
              </a:lnSpc>
              <a:spcBef>
                <a:spcPts val="5100"/>
              </a:spcBef>
              <a:spcAft>
                <a:spcPts val="1200"/>
              </a:spcAft>
              <a:buClr>
                <a:srgbClr val="000000"/>
              </a:buClr>
              <a:buSzPts val="8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5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5100"/>
              </a:spcBef>
              <a:spcAft>
                <a:spcPts val="1200"/>
              </a:spcAft>
              <a:buClr>
                <a:schemeClr val="lt2"/>
              </a:buClr>
              <a:buSzPts val="9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ussianwaves.com/2013/09/log-distance-path-loss-or-log-normal-shadowing-mode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Log-distance_path_loss_model" TargetMode="External"/><Relationship Id="rId4" Type="http://schemas.openxmlformats.org/officeDocument/2006/relationships/hyperlink" Target="http://www.idc-online.com/technical_references/pdfs/electronic_engineering/Log_Distance_Path_Loss_or_Log_Normal_Shadowing_Mode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ctrTitle"/>
          </p:nvPr>
        </p:nvSpPr>
        <p:spPr>
          <a:xfrm>
            <a:off x="316650" y="793525"/>
            <a:ext cx="8118600" cy="6936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0">
                <a:solidFill>
                  <a:srgbClr val="FF990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LOG DISTANCE / NORMAL SHADOWING PATHLOSS MODEL</a:t>
            </a:r>
            <a:endParaRPr sz="2900" b="0">
              <a:solidFill>
                <a:srgbClr val="FF990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228700" y="2470450"/>
            <a:ext cx="4784400" cy="2294838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                        	Name of students  </a:t>
            </a:r>
            <a:endParaRPr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AM.EN.U4AIE20002   	Abhinandhu A</a:t>
            </a:r>
            <a:endParaRPr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AM.EN.U4AIE20035  	Hariprasad S</a:t>
            </a:r>
            <a:endParaRPr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AM.EN.U4AIE20045  	M Mahadev</a:t>
            </a:r>
            <a:endParaRPr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AM.EN.U4AIE20046  	Maddala H S M Krishna Karthik</a:t>
            </a:r>
            <a:endParaRPr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AM.EN.U4AIE20048  	Marasani Jayasurya        </a:t>
            </a:r>
            <a:r>
              <a:rPr lang="en" b="1" dirty="0">
                <a:solidFill>
                  <a:srgbClr val="EAD1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 dirty="0">
              <a:solidFill>
                <a:srgbClr val="EAD1DC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950" y="2436400"/>
            <a:ext cx="4068050" cy="27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/>
          <p:nvPr/>
        </p:nvSpPr>
        <p:spPr>
          <a:xfrm>
            <a:off x="228700" y="2070250"/>
            <a:ext cx="47844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GROUP MEMBERS:</a:t>
            </a:r>
            <a:endParaRPr b="1">
              <a:solidFill>
                <a:srgbClr val="FFFF0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5075950" y="1760650"/>
            <a:ext cx="4068000" cy="61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GROUP NUMBER : 9</a:t>
            </a:r>
            <a:endParaRPr b="1">
              <a:solidFill>
                <a:srgbClr val="FFFF0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BATCH : S3 (CSE) AI A</a:t>
            </a:r>
            <a:endParaRPr b="1">
              <a:solidFill>
                <a:srgbClr val="FFFF0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ctrTitle"/>
          </p:nvPr>
        </p:nvSpPr>
        <p:spPr>
          <a:xfrm>
            <a:off x="473700" y="513100"/>
            <a:ext cx="7536600" cy="693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29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473850" y="1206700"/>
            <a:ext cx="7536600" cy="31569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92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❖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loss models are a type of large-scale fading model that is used to calculate the power loss of a radio signal as it travels away from the transmitter. 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log-distance path loss model is a radio propagation model that estimates path loss inside buildings and densely populated areas over time. 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includes random shadowing effects caused by signal obstructions such as hills, trees, and buildings. The log normal shadowing model is another name for it. 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ctrTitle"/>
          </p:nvPr>
        </p:nvSpPr>
        <p:spPr>
          <a:xfrm>
            <a:off x="533100" y="848750"/>
            <a:ext cx="7536600" cy="693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9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1"/>
          </p:nvPr>
        </p:nvSpPr>
        <p:spPr>
          <a:xfrm>
            <a:off x="533100" y="1542350"/>
            <a:ext cx="7536600" cy="29793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❖"/>
            </a:pPr>
            <a:r>
              <a:rPr lang="en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log distance pathloss and log normal shadowing pathloss.</a:t>
            </a:r>
            <a:endParaRPr sz="1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❖"/>
            </a:pPr>
            <a:r>
              <a:rPr lang="en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the above model in MATLAB .</a:t>
            </a:r>
            <a:endParaRPr sz="1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❖"/>
            </a:pPr>
            <a:r>
              <a:rPr lang="en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plot the pathloss vs distance graph using both the models for various propagation environments like free space, shadowed urban cellular radio, obstructed in building or factory etc. </a:t>
            </a:r>
            <a:endParaRPr sz="1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EAD1DC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ctrTitle"/>
          </p:nvPr>
        </p:nvSpPr>
        <p:spPr>
          <a:xfrm>
            <a:off x="864175" y="689900"/>
            <a:ext cx="7276500" cy="755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29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25" y="1445312"/>
            <a:ext cx="7276399" cy="2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533100" y="652175"/>
            <a:ext cx="7536600" cy="693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Results</a:t>
            </a:r>
            <a:endParaRPr sz="29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533100" y="1345775"/>
            <a:ext cx="7536600" cy="32211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Advent Pro"/>
                <a:ea typeface="Advent Pro"/>
                <a:cs typeface="Advent Pro"/>
                <a:sym typeface="Advent Pro"/>
              </a:rPr>
              <a:t>    </a:t>
            </a:r>
            <a:r>
              <a:rPr lang="en" b="1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 For Log-distance pathloss model for f=1500 Hz</a:t>
            </a:r>
            <a:endParaRPr b="1"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75" y="1678150"/>
            <a:ext cx="70104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533100" y="579950"/>
            <a:ext cx="7536600" cy="693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sz="29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1"/>
          </p:nvPr>
        </p:nvSpPr>
        <p:spPr>
          <a:xfrm>
            <a:off x="533100" y="1273550"/>
            <a:ext cx="7536600" cy="30903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Advent Pro"/>
                <a:ea typeface="Advent Pro"/>
                <a:cs typeface="Advent Pro"/>
                <a:sym typeface="Advent Pro"/>
              </a:rPr>
              <a:t>   </a:t>
            </a:r>
            <a:r>
              <a:rPr lang="en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For Log-normal shadowing  pathloss model for f = 1500 Hz and 𝝈 = 3dB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00" y="1611113"/>
            <a:ext cx="69342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ctrTitle"/>
          </p:nvPr>
        </p:nvSpPr>
        <p:spPr>
          <a:xfrm>
            <a:off x="512700" y="434100"/>
            <a:ext cx="7859100" cy="693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</a:t>
            </a:r>
            <a:endParaRPr sz="29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subTitle" idx="1"/>
          </p:nvPr>
        </p:nvSpPr>
        <p:spPr>
          <a:xfrm>
            <a:off x="512700" y="1127700"/>
            <a:ext cx="7859100" cy="37887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above simulation Result</a:t>
            </a:r>
            <a:endParaRPr sz="15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figure-I shows the received signal power when there is no shadowing effect and figure-II shows the received signal power when shadowing exists.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results are generated with frequency of transmission f =1500MHz, reference distance d0 =100m, standard deviation of the log-normal shadowing 𝝈=3 dB for three different environments which has PLE n=2,3,6.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distance d is taken as an array which contains squares of the first 30 odd numbers. The graphs are plotted by taking x-axis as the distance and y-axis as the path loss in decibels(dB).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clearly illustrate that the graph for the log distance pathloss model is just a straight line, whereas the log-normal shadowing model introduces randomness in the received signal power, putting us closer to reality.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ctrTitle"/>
          </p:nvPr>
        </p:nvSpPr>
        <p:spPr>
          <a:xfrm>
            <a:off x="391475" y="394625"/>
            <a:ext cx="7536600" cy="693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9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391475" y="1088225"/>
            <a:ext cx="7536600" cy="3255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❖"/>
            </a:pPr>
            <a:r>
              <a:rPr lang="en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distance pathloss and log normal shadowing pathloss models are implemented using MATLAB. </a:t>
            </a:r>
            <a:endParaRPr sz="1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❖"/>
            </a:pPr>
            <a:r>
              <a:rPr lang="en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Pathloss vs Distance graphs are plotted using both the models for various propagation environments like free space, shadowed urban cellular radio, obstructed in building or factory etc. </a:t>
            </a:r>
            <a:endParaRPr sz="1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❖"/>
            </a:pPr>
            <a:r>
              <a:rPr lang="en" sz="1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above results it is clear that the graph is simply straight line for log distance pathloss and the graph is in randomness for log-normal shadowing model which is close to reality.</a:t>
            </a:r>
            <a:endParaRPr sz="1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ctrTitle"/>
          </p:nvPr>
        </p:nvSpPr>
        <p:spPr>
          <a:xfrm>
            <a:off x="533100" y="740150"/>
            <a:ext cx="7536600" cy="693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29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533100" y="1433750"/>
            <a:ext cx="7536600" cy="29793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dvent Pro"/>
              <a:buChar char="❖"/>
            </a:pPr>
            <a:r>
              <a:rPr lang="en" b="1" u="sng">
                <a:solidFill>
                  <a:srgbClr val="3C78D8"/>
                </a:solid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https://www.gaussianwaves.com/2013/09/log-distance-path-loss-or-log-normal-shadowing-model/</a:t>
            </a:r>
            <a:endParaRPr b="1">
              <a:solidFill>
                <a:srgbClr val="3C78D8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dvent Pro"/>
              <a:buChar char="❖"/>
            </a:pPr>
            <a:r>
              <a:rPr lang="en" b="1" u="sng">
                <a:solidFill>
                  <a:srgbClr val="3C78D8"/>
                </a:solid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http://www.idc-online.com/technical_references/pdfs/electronic_engineering/Log_Distance_Path_Loss_or_Log_Normal_Shadowing_Model.pdf</a:t>
            </a:r>
            <a:endParaRPr b="1">
              <a:solidFill>
                <a:srgbClr val="3C78D8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dvent Pro"/>
              <a:buChar char="❖"/>
            </a:pPr>
            <a:r>
              <a:rPr lang="en" b="1" u="sng">
                <a:solidFill>
                  <a:srgbClr val="3C78D8"/>
                </a:solid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https://en.wikipedia.org/wiki/Log-distance_path_loss_model</a:t>
            </a:r>
            <a:endParaRPr b="1">
              <a:solidFill>
                <a:srgbClr val="3C78D8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AD1DC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AD1DC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Playfair Display Black</vt:lpstr>
      <vt:lpstr>Josefin Slab</vt:lpstr>
      <vt:lpstr>Anton</vt:lpstr>
      <vt:lpstr>Rajdhani</vt:lpstr>
      <vt:lpstr>Times New Roman</vt:lpstr>
      <vt:lpstr>Advent Pro</vt:lpstr>
      <vt:lpstr>Advent Pro Light</vt:lpstr>
      <vt:lpstr>Fira Sans Condensed Light</vt:lpstr>
      <vt:lpstr>Arial</vt:lpstr>
      <vt:lpstr>Maven Pro</vt:lpstr>
      <vt:lpstr>Fira Sans Condensed</vt:lpstr>
      <vt:lpstr>Ai Tech Agency by Slidesgo</vt:lpstr>
      <vt:lpstr>LOG DISTANCE / NORMAL SHADOWING PATHLOSS MODEL</vt:lpstr>
      <vt:lpstr>Overview</vt:lpstr>
      <vt:lpstr>Objective</vt:lpstr>
      <vt:lpstr>Block Diagram</vt:lpstr>
      <vt:lpstr>Simulation Results</vt:lpstr>
      <vt:lpstr>Contd.</vt:lpstr>
      <vt:lpstr>Inference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DISTANCE / NORMAL SHADOWING PATHLOSS MODEL</dc:title>
  <cp:lastModifiedBy>MARASANI JAYASURYA - AM.EN.U4AIE20048</cp:lastModifiedBy>
  <cp:revision>1</cp:revision>
  <dcterms:modified xsi:type="dcterms:W3CDTF">2024-01-07T11:17:12Z</dcterms:modified>
</cp:coreProperties>
</file>