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b1c4c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b1c4c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c78b7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c78b7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5c78b7e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5c78b7e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c78b7e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c78b7e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1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8125" y="1221200"/>
            <a:ext cx="43311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00">
                <a:solidFill>
                  <a:srgbClr val="FFFF00"/>
                </a:solidFill>
                <a:latin typeface="Helvetica Neue"/>
                <a:ea typeface="Helvetica Neue"/>
                <a:cs typeface="Helvetica Neue"/>
                <a:sym typeface="Helvetica Neue"/>
              </a:rPr>
              <a:t>Application of SVD in Recommendation System </a:t>
            </a:r>
            <a:endParaRPr sz="2800">
              <a:solidFill>
                <a:srgbClr val="FFFF00"/>
              </a:solidFill>
              <a:latin typeface="Helvetica Neue"/>
              <a:ea typeface="Helvetica Neue"/>
              <a:cs typeface="Helvetica Neue"/>
              <a:sym typeface="Helvetica Neue"/>
            </a:endParaRPr>
          </a:p>
        </p:txBody>
      </p:sp>
      <p:sp>
        <p:nvSpPr>
          <p:cNvPr id="135" name="Google Shape;135;p13"/>
          <p:cNvSpPr txBox="1"/>
          <p:nvPr>
            <p:ph idx="1" type="subTitle"/>
          </p:nvPr>
        </p:nvSpPr>
        <p:spPr>
          <a:xfrm>
            <a:off x="3010575" y="2469700"/>
            <a:ext cx="5796600" cy="24390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1018"/>
              <a:buNone/>
            </a:pPr>
            <a:r>
              <a:t/>
            </a:r>
            <a:endParaRPr sz="1550">
              <a:solidFill>
                <a:srgbClr val="000000"/>
              </a:solidFill>
              <a:latin typeface="Helvetica Neue"/>
              <a:ea typeface="Helvetica Neue"/>
              <a:cs typeface="Helvetica Neue"/>
              <a:sym typeface="Helvetica Neue"/>
            </a:endParaRPr>
          </a:p>
          <a:p>
            <a:pPr indent="0" lvl="0" marL="0" rtl="0" algn="l">
              <a:lnSpc>
                <a:spcPct val="95000"/>
              </a:lnSpc>
              <a:spcBef>
                <a:spcPts val="0"/>
              </a:spcBef>
              <a:spcAft>
                <a:spcPts val="0"/>
              </a:spcAft>
              <a:buSzPts val="1018"/>
              <a:buNone/>
            </a:pPr>
            <a:r>
              <a:rPr lang="en-GB" sz="1642">
                <a:latin typeface="Helvetica Neue"/>
                <a:ea typeface="Helvetica Neue"/>
                <a:cs typeface="Helvetica Neue"/>
                <a:sym typeface="Helvetica Neue"/>
              </a:rPr>
              <a:t>AYENAMPUDI YASHWANTH VARMA -  AM.EN.U4AIE20015</a:t>
            </a:r>
            <a:endParaRPr sz="1642">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GB" sz="1642">
                <a:latin typeface="Helvetica Neue"/>
                <a:ea typeface="Helvetica Neue"/>
                <a:cs typeface="Helvetica Neue"/>
                <a:sym typeface="Helvetica Neue"/>
              </a:rPr>
              <a:t>KALLA YADU VAMSI -  AM.EN.U4AIE20039</a:t>
            </a:r>
            <a:endParaRPr sz="1642">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GB" sz="1642">
                <a:latin typeface="Helvetica Neue"/>
                <a:ea typeface="Helvetica Neue"/>
                <a:cs typeface="Helvetica Neue"/>
                <a:sym typeface="Helvetica Neue"/>
              </a:rPr>
              <a:t>MARASANI JAYA SURYA -  AM.EN.U4AIE20048</a:t>
            </a:r>
            <a:endParaRPr sz="1642">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GB" sz="1642">
                <a:latin typeface="Helvetica Neue"/>
                <a:ea typeface="Helvetica Neue"/>
                <a:cs typeface="Helvetica Neue"/>
                <a:sym typeface="Helvetica Neue"/>
              </a:rPr>
              <a:t>S KRISHNA SANDEEP REDDY -  AM.EN.U4AIE20061</a:t>
            </a:r>
            <a:endParaRPr sz="1642">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GB" sz="1642">
                <a:latin typeface="Helvetica Neue"/>
                <a:ea typeface="Helvetica Neue"/>
                <a:cs typeface="Helvetica Neue"/>
                <a:sym typeface="Helvetica Neue"/>
              </a:rPr>
              <a:t>SISTA SAI SUBRAHMANY MRINAAL -  AM.EN.U4AIE20067</a:t>
            </a:r>
            <a:endParaRPr sz="1642">
              <a:latin typeface="Helvetica Neue"/>
              <a:ea typeface="Helvetica Neue"/>
              <a:cs typeface="Helvetica Neue"/>
              <a:sym typeface="Helvetica Neue"/>
            </a:endParaRPr>
          </a:p>
          <a:p>
            <a:pPr indent="0" lvl="0" marL="0" rtl="0" algn="l">
              <a:lnSpc>
                <a:spcPct val="80000"/>
              </a:lnSpc>
              <a:spcBef>
                <a:spcPts val="1200"/>
              </a:spcBef>
              <a:spcAft>
                <a:spcPts val="0"/>
              </a:spcAft>
              <a:buSzPts val="1018"/>
              <a:buNone/>
            </a:pPr>
            <a:r>
              <a:t/>
            </a:r>
            <a:endParaRPr sz="138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 calcmode="lin" valueType="num">
                                      <p:cBhvr additive="base">
                                        <p:cTn dur="1000"/>
                                        <p:tgtEl>
                                          <p:spTgt spid="13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135"/>
                                        </p:tgtEl>
                                        <p:attrNameLst>
                                          <p:attrName>ppt_y</p:attrName>
                                        </p:attrNameLst>
                                      </p:cBhvr>
                                      <p:tavLst>
                                        <p:tav fmla="" tm="0">
                                          <p:val>
                                            <p:strVal val="#ppt_y"/>
                                          </p:val>
                                        </p:tav>
                                        <p:tav fmla="" tm="100000">
                                          <p:val>
                                            <p:strVal val="#ppt_y-1"/>
                                          </p:val>
                                        </p:tav>
                                      </p:tavLst>
                                    </p:anim>
                                    <p:set>
                                      <p:cBhvr>
                                        <p:cTn dur="1" fill="hold">
                                          <p:stCondLst>
                                            <p:cond delay="1000"/>
                                          </p:stCondLst>
                                        </p:cTn>
                                        <p:tgtEl>
                                          <p:spTgt spid="1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4"/>
                                        </p:tgtEl>
                                      </p:cBhvr>
                                    </p:animEffect>
                                    <p:set>
                                      <p:cBhvr>
                                        <p:cTn dur="1" fill="hold">
                                          <p:stCondLst>
                                            <p:cond delay="1000"/>
                                          </p:stCondLst>
                                        </p:cTn>
                                        <p:tgtEl>
                                          <p:spTgt spid="1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97850" y="602125"/>
            <a:ext cx="7038900" cy="80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900">
                <a:solidFill>
                  <a:srgbClr val="FFFF00"/>
                </a:solidFill>
              </a:rPr>
              <a:t>Problems Faced</a:t>
            </a:r>
            <a:endParaRPr sz="2900">
              <a:solidFill>
                <a:srgbClr val="FFFF00"/>
              </a:solidFill>
            </a:endParaRPr>
          </a:p>
        </p:txBody>
      </p:sp>
      <p:sp>
        <p:nvSpPr>
          <p:cNvPr id="141" name="Google Shape;141;p14"/>
          <p:cNvSpPr txBox="1"/>
          <p:nvPr>
            <p:ph idx="1" type="body"/>
          </p:nvPr>
        </p:nvSpPr>
        <p:spPr>
          <a:xfrm>
            <a:off x="1098100" y="1408350"/>
            <a:ext cx="7238400" cy="3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We are doing the SVD based Collaborative Filtering using  Latent factors which is </a:t>
            </a:r>
            <a:r>
              <a:rPr lang="en-GB" sz="2100"/>
              <a:t>based</a:t>
            </a:r>
            <a:r>
              <a:rPr lang="en-GB" sz="2100"/>
              <a:t> on item-item </a:t>
            </a:r>
            <a:r>
              <a:rPr lang="en-GB" sz="2100"/>
              <a:t>similarities</a:t>
            </a:r>
            <a:r>
              <a:rPr lang="en-GB" sz="2100"/>
              <a:t>. The problems faced mentioned below: </a:t>
            </a:r>
            <a:endParaRPr sz="2100"/>
          </a:p>
          <a:p>
            <a:pPr indent="-361950" lvl="0" marL="457200" rtl="0" algn="l">
              <a:spcBef>
                <a:spcPts val="1200"/>
              </a:spcBef>
              <a:spcAft>
                <a:spcPts val="0"/>
              </a:spcAft>
              <a:buSzPts val="2100"/>
              <a:buChar char="●"/>
            </a:pPr>
            <a:r>
              <a:rPr lang="en-GB" sz="2100"/>
              <a:t>Importing data and preprocessing before computation.</a:t>
            </a:r>
            <a:endParaRPr sz="2100"/>
          </a:p>
          <a:p>
            <a:pPr indent="-361950" lvl="0" marL="457200" rtl="0" algn="l">
              <a:spcBef>
                <a:spcPts val="0"/>
              </a:spcBef>
              <a:spcAft>
                <a:spcPts val="0"/>
              </a:spcAft>
              <a:buSzPts val="2100"/>
              <a:buChar char="●"/>
            </a:pPr>
            <a:r>
              <a:rPr lang="en-GB" sz="2100"/>
              <a:t>Sparse  Matrix</a:t>
            </a:r>
            <a:endParaRPr sz="2100"/>
          </a:p>
          <a:p>
            <a:pPr indent="-361950" lvl="0" marL="457200" rtl="0" algn="l">
              <a:spcBef>
                <a:spcPts val="0"/>
              </a:spcBef>
              <a:spcAft>
                <a:spcPts val="0"/>
              </a:spcAft>
              <a:buSzPts val="2100"/>
              <a:buChar char="●"/>
            </a:pPr>
            <a:r>
              <a:rPr lang="en-GB" sz="2100"/>
              <a:t>Time Complexity for computation is high.</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38800" y="356100"/>
            <a:ext cx="7264800" cy="443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2000"/>
              <a:t>The Methods used : </a:t>
            </a:r>
            <a:endParaRPr b="1" sz="2000"/>
          </a:p>
          <a:p>
            <a:pPr indent="0" lvl="0" marL="0" rtl="0" algn="l">
              <a:lnSpc>
                <a:spcPct val="95000"/>
              </a:lnSpc>
              <a:spcBef>
                <a:spcPts val="1200"/>
              </a:spcBef>
              <a:spcAft>
                <a:spcPts val="0"/>
              </a:spcAft>
              <a:buNone/>
            </a:pPr>
            <a:r>
              <a:rPr lang="en-GB" sz="1700"/>
              <a:t>1) SVD : The Singular Value Decomposition (SVD), a method from linear algebra that has been generally used as a dimensionality reduction technique in machine learning. SVD is a matrix factorisation technique, which reduces the number of features of a dataset by reducing the space dimension from N-dimension to K-dimension (where K&lt;N).</a:t>
            </a:r>
            <a:endParaRPr sz="1700"/>
          </a:p>
          <a:p>
            <a:pPr indent="0" lvl="0" marL="0" rtl="0" algn="l">
              <a:lnSpc>
                <a:spcPct val="95000"/>
              </a:lnSpc>
              <a:spcBef>
                <a:spcPts val="1200"/>
              </a:spcBef>
              <a:spcAft>
                <a:spcPts val="0"/>
              </a:spcAft>
              <a:buNone/>
            </a:pPr>
            <a:r>
              <a:rPr lang="en-GB" sz="1700"/>
              <a:t>2)Cosine Similarity:Cosine similarity is a metric used to measure how similar the documents are irrespective of their size. Mathematically, it measures the cosine of the angle between two vectors projected in a multi-dimensional space.</a:t>
            </a:r>
            <a:endParaRPr sz="1700"/>
          </a:p>
          <a:p>
            <a:pPr indent="0" lvl="0" marL="0" rtl="0" algn="l">
              <a:lnSpc>
                <a:spcPct val="95000"/>
              </a:lnSpc>
              <a:spcBef>
                <a:spcPts val="1200"/>
              </a:spcBef>
              <a:spcAft>
                <a:spcPts val="0"/>
              </a:spcAft>
              <a:buNone/>
            </a:pPr>
            <a:r>
              <a:rPr lang="en-GB" sz="1700"/>
              <a:t> 3)Latent Factors : Latent factor models (LFMs) are a set of unsupervised methods that model observed high- dimensional data examples by linear combination of latent factors. ... It is very helpful to not only find the common hidden factors but also explore the structural relationship between these latent groups.</a:t>
            </a:r>
            <a:endParaRPr sz="17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616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622">
                <a:solidFill>
                  <a:srgbClr val="FFFF00"/>
                </a:solidFill>
              </a:rPr>
              <a:t>Result And </a:t>
            </a:r>
            <a:endParaRPr b="1" sz="2622">
              <a:solidFill>
                <a:srgbClr val="FFFF00"/>
              </a:solidFill>
            </a:endParaRPr>
          </a:p>
          <a:p>
            <a:pPr indent="0" lvl="0" marL="0" rtl="0" algn="l">
              <a:spcBef>
                <a:spcPts val="0"/>
              </a:spcBef>
              <a:spcAft>
                <a:spcPts val="0"/>
              </a:spcAft>
              <a:buNone/>
            </a:pPr>
            <a:r>
              <a:rPr b="1" lang="en-GB" sz="2622">
                <a:solidFill>
                  <a:srgbClr val="FFFF00"/>
                </a:solidFill>
              </a:rPr>
              <a:t>Discussions</a:t>
            </a:r>
            <a:endParaRPr b="1" sz="2622">
              <a:solidFill>
                <a:srgbClr val="FFFF00"/>
              </a:solidFill>
            </a:endParaRPr>
          </a:p>
        </p:txBody>
      </p:sp>
      <p:sp>
        <p:nvSpPr>
          <p:cNvPr id="152" name="Google Shape;152;p16"/>
          <p:cNvSpPr txBox="1"/>
          <p:nvPr>
            <p:ph idx="1" type="body"/>
          </p:nvPr>
        </p:nvSpPr>
        <p:spPr>
          <a:xfrm>
            <a:off x="1052550" y="1254000"/>
            <a:ext cx="7038900" cy="38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Procedure:</a:t>
            </a:r>
            <a:endParaRPr b="1" sz="1800"/>
          </a:p>
          <a:p>
            <a:pPr indent="-336550" lvl="0" marL="457200" rtl="0" algn="l">
              <a:spcBef>
                <a:spcPts val="1200"/>
              </a:spcBef>
              <a:spcAft>
                <a:spcPts val="0"/>
              </a:spcAft>
              <a:buSzPts val="1700"/>
              <a:buChar char="●"/>
            </a:pPr>
            <a:r>
              <a:rPr lang="en-GB" sz="1700"/>
              <a:t>Preprocessing of data</a:t>
            </a:r>
            <a:endParaRPr sz="1700"/>
          </a:p>
          <a:p>
            <a:pPr indent="-336550" lvl="0" marL="457200" rtl="0" algn="l">
              <a:spcBef>
                <a:spcPts val="0"/>
              </a:spcBef>
              <a:spcAft>
                <a:spcPts val="0"/>
              </a:spcAft>
              <a:buSzPts val="1700"/>
              <a:buChar char="●"/>
            </a:pPr>
            <a:r>
              <a:rPr lang="en-GB" sz="1700"/>
              <a:t>Normalisation of PreProcessed 							       data</a:t>
            </a:r>
            <a:endParaRPr sz="1700"/>
          </a:p>
          <a:p>
            <a:pPr indent="-336550" lvl="0" marL="457200" rtl="0" algn="l">
              <a:spcBef>
                <a:spcPts val="0"/>
              </a:spcBef>
              <a:spcAft>
                <a:spcPts val="0"/>
              </a:spcAft>
              <a:buSzPts val="1700"/>
              <a:buChar char="●"/>
            </a:pPr>
            <a:r>
              <a:rPr lang="en-GB" sz="1700"/>
              <a:t>SVD</a:t>
            </a:r>
            <a:endParaRPr sz="1700"/>
          </a:p>
          <a:p>
            <a:pPr indent="-336550" lvl="0" marL="457200" rtl="0" algn="l">
              <a:spcBef>
                <a:spcPts val="0"/>
              </a:spcBef>
              <a:spcAft>
                <a:spcPts val="0"/>
              </a:spcAft>
              <a:buSzPts val="1700"/>
              <a:buChar char="●"/>
            </a:pPr>
            <a:r>
              <a:rPr lang="en-GB" sz="1700"/>
              <a:t>Predicting</a:t>
            </a:r>
            <a:r>
              <a:rPr lang="en-GB" sz="1700"/>
              <a:t> the ratings using 								Latent factors</a:t>
            </a:r>
            <a:endParaRPr sz="1700"/>
          </a:p>
          <a:p>
            <a:pPr indent="-336550" lvl="0" marL="457200" rtl="0" algn="l">
              <a:spcBef>
                <a:spcPts val="0"/>
              </a:spcBef>
              <a:spcAft>
                <a:spcPts val="0"/>
              </a:spcAft>
              <a:buSzPts val="1700"/>
              <a:buChar char="●"/>
            </a:pPr>
            <a:r>
              <a:rPr lang="en-GB" sz="1700"/>
              <a:t>Cosine Similarity</a:t>
            </a:r>
            <a:endParaRPr sz="1700"/>
          </a:p>
        </p:txBody>
      </p:sp>
      <p:pic>
        <p:nvPicPr>
          <p:cNvPr id="153" name="Google Shape;153;p16"/>
          <p:cNvPicPr preferRelativeResize="0"/>
          <p:nvPr/>
        </p:nvPicPr>
        <p:blipFill>
          <a:blip r:embed="rId3">
            <a:alphaModFix/>
          </a:blip>
          <a:stretch>
            <a:fillRect/>
          </a:stretch>
        </p:blipFill>
        <p:spPr>
          <a:xfrm>
            <a:off x="4571991" y="975725"/>
            <a:ext cx="4507384" cy="300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FF00"/>
                </a:solidFill>
              </a:rPr>
              <a:t>References</a:t>
            </a:r>
            <a:endParaRPr sz="4800">
              <a:solidFill>
                <a:srgbClr val="FFFF00"/>
              </a:solidFill>
            </a:endParaRPr>
          </a:p>
        </p:txBody>
      </p:sp>
      <p:sp>
        <p:nvSpPr>
          <p:cNvPr id="159" name="Google Shape;159;p17"/>
          <p:cNvSpPr txBox="1"/>
          <p:nvPr>
            <p:ph idx="1" type="body"/>
          </p:nvPr>
        </p:nvSpPr>
        <p:spPr>
          <a:xfrm>
            <a:off x="1297500" y="1307850"/>
            <a:ext cx="7038900" cy="333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1. F. Maxwell Harper and Joseph A. Konstan. 2015. The MovieLens Datasets: History and Context. ACM Transactions on Interactive Intelligent Systems (TiiS) 5, 4, Article 19 (December 2015), 19 pages. </a:t>
            </a:r>
            <a:endParaRPr sz="1500"/>
          </a:p>
          <a:p>
            <a:pPr indent="0" lvl="0" marL="0" rtl="0" algn="l">
              <a:lnSpc>
                <a:spcPct val="105000"/>
              </a:lnSpc>
              <a:spcBef>
                <a:spcPts val="1200"/>
              </a:spcBef>
              <a:spcAft>
                <a:spcPts val="0"/>
              </a:spcAft>
              <a:buNone/>
            </a:pPr>
            <a:r>
              <a:rPr lang="en-GB" sz="1500"/>
              <a:t>2. ] B.M. Sarwar, et, "Application of Dimensionality Reduction in Recommender System—A Case Study," Proc. KDD Workshop on Web Mining for e-Commerce: Challenges and Opportunities (WebKDD), ACM Press, 2000. </a:t>
            </a:r>
            <a:endParaRPr sz="1500"/>
          </a:p>
          <a:p>
            <a:pPr indent="0" lvl="0" marL="0" rtl="0" algn="l">
              <a:lnSpc>
                <a:spcPct val="105000"/>
              </a:lnSpc>
              <a:spcBef>
                <a:spcPts val="1200"/>
              </a:spcBef>
              <a:spcAft>
                <a:spcPts val="0"/>
              </a:spcAft>
              <a:buNone/>
            </a:pPr>
            <a:r>
              <a:rPr lang="en-GB" sz="1500"/>
              <a:t>3. Bobadilla, J., Ortega, F., Hernando, A., Gutierrez, A.: Recommender systems survey. KnowledgeBased Systems 46(0), 109–132 (2013)</a:t>
            </a:r>
            <a:endParaRPr sz="1500"/>
          </a:p>
          <a:p>
            <a:pPr indent="0" lvl="0" marL="0" rtl="0" algn="l">
              <a:lnSpc>
                <a:spcPct val="105000"/>
              </a:lnSpc>
              <a:spcBef>
                <a:spcPts val="1200"/>
              </a:spcBef>
              <a:spcAft>
                <a:spcPts val="0"/>
              </a:spcAft>
              <a:buNone/>
            </a:pPr>
            <a:r>
              <a:rPr lang="en-GB" sz="1500"/>
              <a:t> 4. https://arxiv.org/pdf/1804.05090.pdf </a:t>
            </a:r>
            <a:endParaRPr sz="1500"/>
          </a:p>
          <a:p>
            <a:pPr indent="0" lvl="0" marL="0" rtl="0" algn="l">
              <a:lnSpc>
                <a:spcPct val="105000"/>
              </a:lnSpc>
              <a:spcBef>
                <a:spcPts val="1200"/>
              </a:spcBef>
              <a:spcAft>
                <a:spcPts val="1200"/>
              </a:spcAft>
              <a:buNone/>
            </a:pPr>
            <a:r>
              <a:rPr lang="en-GB" sz="1500"/>
              <a:t>5. https://open.metu.edu.tr/bitstream/handle/11511/1 9640/index.pd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