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pen Sans ExtraBold"/>
      <p:bold r:id="rId30"/>
      <p:boldItalic r:id="rId31"/>
    </p:embeddedFont>
    <p:embeddedFont>
      <p:font typeface="Rajdhani"/>
      <p:regular r:id="rId32"/>
      <p:bold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ExtraBold-boldItalic.fntdata"/><Relationship Id="rId30" Type="http://schemas.openxmlformats.org/officeDocument/2006/relationships/font" Target="fonts/OpenSansExtraBold-bold.fntdata"/><Relationship Id="rId11" Type="http://schemas.openxmlformats.org/officeDocument/2006/relationships/slide" Target="slides/slide6.xml"/><Relationship Id="rId33" Type="http://schemas.openxmlformats.org/officeDocument/2006/relationships/font" Target="fonts/Rajdhani-bold.fntdata"/><Relationship Id="rId10" Type="http://schemas.openxmlformats.org/officeDocument/2006/relationships/slide" Target="slides/slide5.xml"/><Relationship Id="rId32" Type="http://schemas.openxmlformats.org/officeDocument/2006/relationships/font" Target="fonts/Rajdhani-regular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95cad5d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95cad5d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95cad5d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95cad5d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95cad5d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95cad5d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95cad5d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095cad5d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95cad5dd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95cad5d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95cad5dd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95cad5d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95cad5d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95cad5d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95cad5dd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95cad5d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95cad5d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95cad5d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8c037ea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8c037ea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8c037e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8c037e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95cad5dd_5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095cad5dd_5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8c037e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8c037e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8c037e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08c037e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95cad5d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95cad5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08c037ea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08c037ea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8c037ea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8c037ea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095cad5d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095cad5d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95cad5d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95cad5d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ackoverflow.com/questions/7043778/longest-palindrome-in-a-string-using-suffix-tree" TargetMode="External"/><Relationship Id="rId4" Type="http://schemas.openxmlformats.org/officeDocument/2006/relationships/hyperlink" Target="https://louisabraham.github.io/notebooks/suffix_arrays.html" TargetMode="External"/><Relationship Id="rId5" Type="http://schemas.openxmlformats.org/officeDocument/2006/relationships/hyperlink" Target="https://www.youtube.com/watch?v=53VIWj8ksyI" TargetMode="External"/><Relationship Id="rId6" Type="http://schemas.openxmlformats.org/officeDocument/2006/relationships/hyperlink" Target="https://www.youtube.com/watch?v=OptoHwC3D-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347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99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Use of Suffix Array in Genome Assembly</a:t>
            </a:r>
            <a:endParaRPr sz="4000">
              <a:solidFill>
                <a:srgbClr val="FF99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730450" y="2914725"/>
            <a:ext cx="44286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30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</a:rPr>
              <a:t>Name</a:t>
            </a:r>
            <a:r>
              <a:rPr b="1" lang="en" sz="1729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</a:rPr>
              <a:t>			  </a:t>
            </a:r>
            <a:r>
              <a:rPr b="1" lang="en" sz="2130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</a:rPr>
              <a:t>Roll No</a:t>
            </a:r>
            <a:endParaRPr b="1" sz="2130">
              <a:solidFill>
                <a:srgbClr val="00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29">
                <a:latin typeface="Rajdhani"/>
                <a:ea typeface="Rajdhani"/>
                <a:cs typeface="Rajdhani"/>
                <a:sym typeface="Rajdhani"/>
              </a:rPr>
              <a:t>Abhinandhu A             : AM.EN.U4AIE20002</a:t>
            </a:r>
            <a:endParaRPr b="1" sz="1729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29">
                <a:latin typeface="Rajdhani"/>
                <a:ea typeface="Rajdhani"/>
                <a:cs typeface="Rajdhani"/>
                <a:sym typeface="Rajdhani"/>
              </a:rPr>
              <a:t>Hariprasad S               : AM.EN.U4AIE20035</a:t>
            </a:r>
            <a:endParaRPr b="1" sz="1729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29">
                <a:latin typeface="Rajdhani"/>
                <a:ea typeface="Rajdhani"/>
                <a:cs typeface="Rajdhani"/>
                <a:sym typeface="Rajdhani"/>
              </a:rPr>
              <a:t>M Mahadev                  : AM.EN.U4AIE20045</a:t>
            </a:r>
            <a:endParaRPr b="1" sz="1729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29">
                <a:latin typeface="Rajdhani"/>
                <a:ea typeface="Rajdhani"/>
                <a:cs typeface="Rajdhani"/>
                <a:sym typeface="Rajdhani"/>
              </a:rPr>
              <a:t>Marasani Jayasurya : AM.EN.U4AIE20048</a:t>
            </a:r>
            <a:endParaRPr sz="1985"/>
          </a:p>
        </p:txBody>
      </p:sp>
      <p:sp>
        <p:nvSpPr>
          <p:cNvPr id="87" name="Google Shape;87;p13"/>
          <p:cNvSpPr txBox="1"/>
          <p:nvPr/>
        </p:nvSpPr>
        <p:spPr>
          <a:xfrm>
            <a:off x="4730450" y="2376725"/>
            <a:ext cx="70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NO: 6</a:t>
            </a:r>
            <a:endParaRPr b="1" sz="1900" u="sng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850"/>
            <a:ext cx="4730450" cy="255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321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4) Finding Longest Palindromic Substring</a:t>
            </a:r>
            <a:endParaRPr b="1" sz="2800">
              <a:solidFill>
                <a:srgbClr val="FF99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97575" y="74189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string, for finding longest palindromic substring </a:t>
            </a:r>
            <a:r>
              <a:rPr lang="en" sz="1600"/>
              <a:t>using</a:t>
            </a:r>
            <a:r>
              <a:rPr lang="en" sz="1600"/>
              <a:t> the algorithm mentioned below</a:t>
            </a:r>
            <a:endParaRPr sz="16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50" y="1410425"/>
            <a:ext cx="59436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3975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r>
              <a:rPr b="1" lang="en" sz="26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)  Palindrome Pattern Matching using Inverse Suffix Array</a:t>
            </a:r>
            <a:endParaRPr b="1" sz="3900">
              <a:solidFill>
                <a:srgbClr val="FF9900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397575" y="57844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Proposed algorithm 1 : </a:t>
            </a:r>
            <a:endParaRPr b="1" sz="1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ALGORITHM TO DETECT LONG ARMED GAPPED PALINDROMES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8" y="1391750"/>
            <a:ext cx="8675824" cy="3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3975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1C232"/>
                </a:solidFill>
              </a:rPr>
              <a:t>Proposed algorithm 2 : </a:t>
            </a:r>
            <a:endParaRPr b="1" sz="3700">
              <a:solidFill>
                <a:srgbClr val="F1C232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97575" y="57844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ALGORITHM TO DETECT LENGTH CONSTRAINED GAPPED PALINDROMES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" y="1202050"/>
            <a:ext cx="8752599" cy="31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3975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Results </a:t>
            </a:r>
            <a:endParaRPr b="1" sz="2300">
              <a:solidFill>
                <a:srgbClr val="FF9900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0" y="2571747"/>
            <a:ext cx="4111050" cy="84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10646" l="0" r="0" t="5121"/>
          <a:stretch/>
        </p:blipFill>
        <p:spPr>
          <a:xfrm>
            <a:off x="582975" y="1183838"/>
            <a:ext cx="40000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0" l="0" r="26237" t="0"/>
          <a:stretch/>
        </p:blipFill>
        <p:spPr>
          <a:xfrm>
            <a:off x="527500" y="3963925"/>
            <a:ext cx="4226999" cy="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582975" y="643825"/>
            <a:ext cx="347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Pattern matching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27500" y="2087600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Finding the longest repeated substring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27500" y="3516075"/>
            <a:ext cx="393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Longest Common Substring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353975" y="6684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Results </a:t>
            </a:r>
            <a:endParaRPr b="1" sz="2300">
              <a:solidFill>
                <a:srgbClr val="FF9900"/>
              </a:solidFill>
            </a:endParaRPr>
          </a:p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417350" y="457700"/>
            <a:ext cx="8222100" cy="4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Finding Longest Palindromic Substring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25" y="883099"/>
            <a:ext cx="8322250" cy="35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ctrTitle"/>
          </p:nvPr>
        </p:nvSpPr>
        <p:spPr>
          <a:xfrm>
            <a:off x="353975" y="6684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Results</a:t>
            </a:r>
            <a:endParaRPr b="1" sz="2300">
              <a:solidFill>
                <a:srgbClr val="FF9900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417350" y="457700"/>
            <a:ext cx="8222100" cy="4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Long Armed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Gapped Palindrome</a:t>
            </a:r>
            <a:endParaRPr b="1" sz="19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875" y="151687"/>
            <a:ext cx="4942601" cy="48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353975" y="6684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Results </a:t>
            </a:r>
            <a:endParaRPr b="1" sz="2300">
              <a:solidFill>
                <a:srgbClr val="FF9900"/>
              </a:solidFill>
            </a:endParaRPr>
          </a:p>
        </p:txBody>
      </p:sp>
      <p:sp>
        <p:nvSpPr>
          <p:cNvPr id="191" name="Google Shape;191;p28"/>
          <p:cNvSpPr txBox="1"/>
          <p:nvPr>
            <p:ph idx="1" type="subTitle"/>
          </p:nvPr>
        </p:nvSpPr>
        <p:spPr>
          <a:xfrm>
            <a:off x="460950" y="457800"/>
            <a:ext cx="8222100" cy="4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Length Constrained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Gapped Palindrome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475" y="173588"/>
            <a:ext cx="4833374" cy="47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353975" y="43734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Discussion</a:t>
            </a:r>
            <a:endParaRPr b="1" sz="2300">
              <a:solidFill>
                <a:srgbClr val="FF9900"/>
              </a:solidFill>
            </a:endParaRPr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436075" y="938050"/>
            <a:ext cx="78531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Applications of suffix array can be </a:t>
            </a:r>
            <a:r>
              <a:rPr lang="en" sz="1900"/>
              <a:t>used</a:t>
            </a:r>
            <a:r>
              <a:rPr lang="en" sz="1900"/>
              <a:t> to find Pattern Matching, to find longest repeated substring, to find longest common substring and longest palindromic substring in Genome sequencing or Genome assembly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Suffix Arrays are better than Suffix trees where suffix arrays consume less space and can be executed faster when compared to Suffix Trees.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Inverted Suffix Arrays can be used in </a:t>
            </a:r>
            <a:r>
              <a:rPr lang="en" sz="1900"/>
              <a:t>finding</a:t>
            </a:r>
            <a:r>
              <a:rPr lang="en" sz="1900"/>
              <a:t> long armed gapped palindromes and length constrained gapped palindromes where these palindromes are very essential in genome assembly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Palindrome structures in sequence show a major role in determining parameters of gene activities or further developments in cells.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ctrTitle"/>
          </p:nvPr>
        </p:nvSpPr>
        <p:spPr>
          <a:xfrm>
            <a:off x="417350" y="1976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</a:rPr>
              <a:t>Conclusion</a:t>
            </a:r>
            <a:endParaRPr b="1" sz="2300">
              <a:solidFill>
                <a:srgbClr val="FF9900"/>
              </a:solidFill>
            </a:endParaRPr>
          </a:p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417350" y="762825"/>
            <a:ext cx="8222100" cy="4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paper, an emphasis is given on the use of suffix arrays in various streams of bioinformatics.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uses with the corresponding algorithm are mentioned.The applications mentioned are pattern searching, finding the longest repeated substring, finding the longest common substring, finding the longest palindrome in a string, Palindrome Pattern matching using inverted suffix array.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presented an algorithm to detect length constrained version of gapped palindromes in DNA sequences by using inverted suffix array and longest common prefix techniques.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97575" y="24119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Reference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460950" y="104159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●"/>
            </a:pPr>
            <a:r>
              <a:rPr lang="en" sz="15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https://stackoverflow.com/questions/7043778/longest-palindrome-in-a-string-using-suffix-tree</a:t>
            </a: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https://louisabraham.github.io/notebooks/suffix_arrays.html</a:t>
            </a:r>
            <a:endParaRPr sz="15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https://www.youtube.com/watch?v=53VIWj8ksyI</a:t>
            </a:r>
            <a:endParaRPr sz="15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https://www.youtube.com/watch?v=OptoHwC3D-Y</a:t>
            </a:r>
            <a:endParaRPr sz="1500"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S. Gupta, R. Prasad and S. Yadav, "Searching Gapped Palindromes Using Inverted Suffix Array," 2015 IEEE International Conference on Computational Intelligence &amp; Communication Technology, 2015, pp. 186-191, doi: 10.1109/CICT.2015.72.</a:t>
            </a:r>
            <a:endParaRPr sz="1500"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24"/>
              <a:buFont typeface="Arial"/>
              <a:buChar char="●"/>
            </a:pPr>
            <a:r>
              <a:rPr lang="en" sz="1424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S. Gupta, R. Prasad and S. Yadav, "Searching Gapped Palindromes in DNA Sequences using Dynamic Suffix Array," Indian Journal of Science and Technology, vol. 8, no. 23, pp. 1-9, 2015.</a:t>
            </a:r>
            <a:endParaRPr sz="1424"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Objectives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find the use of suffix array where it could be used for as a tool for genome assembly.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explore the applications of suffix array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know the how the suffix array is useful in genome assembly.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Scope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Suffix arrays can be used in </a:t>
            </a:r>
            <a:r>
              <a:rPr lang="en" sz="1400"/>
              <a:t>constructing</a:t>
            </a:r>
            <a:r>
              <a:rPr lang="en" sz="1400"/>
              <a:t> string graphs, which are used in genome assembling.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Suffix array plays an essential part in pattern searching, finding longest common repeated string, palindromic substrings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Suffix arrays are mostly used instead of suffix trees where space complexity is main concern.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2369550" y="1727850"/>
            <a:ext cx="4404900" cy="16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389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Literature Review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90412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Arial"/>
                <a:ea typeface="Arial"/>
                <a:cs typeface="Arial"/>
                <a:sym typeface="Arial"/>
              </a:rPr>
              <a:t>Suffix Arrays and Genome Assembly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>
                <a:latin typeface="Arial"/>
                <a:ea typeface="Arial"/>
                <a:cs typeface="Arial"/>
                <a:sym typeface="Arial"/>
              </a:rPr>
              <a:t> Peter F. StadlerGuilherme P. Telles, Cristina D. A. Ciferri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This paper contains a detailed explanation of suffix array and its application in genome assembly.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The main advantage of the proposed algorithm is that no string comparison is done.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Then, beyond the characters comparison avoiding, once constructed the generalized enhanced suffix array construct for R, all reads in R can be removed from the main memory.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>
                <a:latin typeface="Arial"/>
                <a:ea typeface="Arial"/>
                <a:cs typeface="Arial"/>
                <a:sym typeface="Arial"/>
              </a:rPr>
              <a:t>Searching Gapped Palindromes Using Inverted Suffix Array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>
                <a:latin typeface="Arial"/>
                <a:ea typeface="Arial"/>
                <a:cs typeface="Arial"/>
                <a:sym typeface="Arial"/>
              </a:rPr>
              <a:t>Shivika Gupta; Rajesh Prasad; Sunita Yadav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 In this paper,they have  developed an efficient algorithms to detect two different classes of gapped palindromes: long armed and length constrained in a biological sequences by using inverted suffix array. 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The algorithms perform the computation in O(n) time. 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Also determined palindromic weights (number and size of gapped palindromes) in the input biological string.</a:t>
            </a:r>
            <a:endParaRPr b="1" sz="21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62375" y="399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Background Of the study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Genome assembly refers to the process of putting nucleotide sequence into the correct order  The term genome is a collective reference to all the DNA molecules in the cell of an organism.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suffix array is an array of all suffixes of a given  string in a sorted way. It is a data structure used in searching algorithms,, full text indices, data compression algorithms, and the field of bibliometrics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Inverse suffix array : For each position in a string, the inverse suffix array has its index in the string's suffix array.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Cont ..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Suffix array and its algorithm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 suffix array can be developed by doing a DFS traversal of the suffix tree. Indeed Suffix tree and suffix array  both can be developed from one another in linear time.  A straightforward strategy to develop a suffix array is to make a variety of all postfixes ,then store it in an array and afterward sort the array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0" y="2440825"/>
            <a:ext cx="59436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90250" y="526350"/>
            <a:ext cx="622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Research Design : Methods and </a:t>
            </a:r>
            <a:endParaRPr b="1" sz="2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Algorithm</a:t>
            </a:r>
            <a:endParaRPr b="1" sz="5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397575" y="193349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Rajdhani"/>
              <a:buAutoNum type="arabicParenR"/>
            </a:pPr>
            <a:r>
              <a:rPr b="1" lang="en" sz="30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 Pattern matching</a:t>
            </a:r>
            <a:endParaRPr b="1" sz="4300">
              <a:solidFill>
                <a:srgbClr val="FF9900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97575" y="741900"/>
            <a:ext cx="8483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search a given pattern in a text, we first  preprocess the text and constructs a suffixarray of the text. Since the suffixes are sorted during suffix array construction ,Binary Search can be used to search the subsequence.</a:t>
            </a:r>
            <a:endParaRPr sz="16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5" y="1582350"/>
            <a:ext cx="5078100" cy="3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3975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</a:rPr>
              <a:t>2)  Finding the longest repeated substring</a:t>
            </a:r>
            <a:endParaRPr b="1" sz="2800">
              <a:solidFill>
                <a:srgbClr val="FF9900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397575" y="74189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basic idea is to find the longest repeated substring in one string. For example, the longest repeated substring in “ABRACADABRA” is “ABRA.”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brute force method requires O(n</a:t>
            </a:r>
            <a:r>
              <a:rPr baseline="30000" lang="en" sz="1600"/>
              <a:t>2</a:t>
            </a:r>
            <a:r>
              <a:rPr lang="en" sz="1600"/>
              <a:t>) time and lot’s of space. By using suffix array and LCP(Longest common prefix) array improvement can be made in the naive approach.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00" y="2259975"/>
            <a:ext cx="6510524" cy="14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397575" y="143124"/>
            <a:ext cx="82221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Rajdhani"/>
                <a:ea typeface="Rajdhani"/>
                <a:cs typeface="Rajdhani"/>
                <a:sym typeface="Rajdhani"/>
              </a:rPr>
              <a:t>3)  Longest Common Substring</a:t>
            </a:r>
            <a:endParaRPr b="1" sz="4100">
              <a:solidFill>
                <a:srgbClr val="FF9900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97575" y="741897"/>
            <a:ext cx="82221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longest common substring problem is to find the longest string that is a substring of two or more strings.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longest common substring of a collection of strings is a common substring (i.e., a shared substring) of maximum length. For example,  "GTA" is a longest common substring of "ACGTACGT" and "AACCGTATA". </a:t>
            </a:r>
            <a:endParaRPr sz="16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50" y="2103000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