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1" r:id="rId5"/>
    <p:sldId id="274" r:id="rId6"/>
    <p:sldId id="273" r:id="rId7"/>
    <p:sldId id="272" r:id="rId8"/>
    <p:sldId id="259" r:id="rId9"/>
    <p:sldId id="260" r:id="rId10"/>
    <p:sldId id="262" r:id="rId11"/>
    <p:sldId id="269" r:id="rId12"/>
    <p:sldId id="263" r:id="rId13"/>
    <p:sldId id="264" r:id="rId14"/>
    <p:sldId id="270"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LA%20STUDIO\Downloads\Jaya%20sury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1291835142228844"/>
          <c:y val="7.7120438685321827E-2"/>
          <c:w val="0.87502748811803965"/>
          <c:h val="0.7880579494492318"/>
        </c:manualLayout>
      </c:layout>
      <c:barChart>
        <c:barDir val="col"/>
        <c:grouping val="stacked"/>
        <c:ser>
          <c:idx val="0"/>
          <c:order val="0"/>
          <c:tx>
            <c:strRef>
              <c:f>Sheet1!$D$17</c:f>
              <c:strCache>
                <c:ptCount val="1"/>
                <c:pt idx="0">
                  <c:v>Salses</c:v>
                </c:pt>
              </c:strCache>
            </c:strRef>
          </c:tx>
          <c:dLbls>
            <c:dLbl>
              <c:idx val="0"/>
              <c:layout>
                <c:manualLayout>
                  <c:x val="1.4519056261343014E-2"/>
                  <c:y val="3.5460992907801444E-3"/>
                </c:manualLayout>
              </c:layout>
              <c:showVal val="1"/>
            </c:dLbl>
            <c:showVal val="1"/>
          </c:dLbls>
          <c:cat>
            <c:numRef>
              <c:f>Sheet1!$D$18:$D$23</c:f>
              <c:numCache>
                <c:formatCode>General</c:formatCode>
                <c:ptCount val="6"/>
                <c:pt idx="0">
                  <c:v>30375</c:v>
                </c:pt>
                <c:pt idx="1">
                  <c:v>36450</c:v>
                </c:pt>
                <c:pt idx="2">
                  <c:v>60750</c:v>
                </c:pt>
                <c:pt idx="3">
                  <c:v>60750</c:v>
                </c:pt>
                <c:pt idx="4">
                  <c:v>60750</c:v>
                </c:pt>
                <c:pt idx="5">
                  <c:v>48600</c:v>
                </c:pt>
              </c:numCache>
            </c:numRef>
          </c:cat>
          <c:val>
            <c:numRef>
              <c:f>Sheet1!$D$18:$D$23</c:f>
              <c:numCache>
                <c:formatCode>General</c:formatCode>
                <c:ptCount val="6"/>
                <c:pt idx="0">
                  <c:v>30375</c:v>
                </c:pt>
                <c:pt idx="1">
                  <c:v>36450</c:v>
                </c:pt>
                <c:pt idx="2">
                  <c:v>60750</c:v>
                </c:pt>
                <c:pt idx="3">
                  <c:v>60750</c:v>
                </c:pt>
                <c:pt idx="4">
                  <c:v>60750</c:v>
                </c:pt>
                <c:pt idx="5">
                  <c:v>48600</c:v>
                </c:pt>
              </c:numCache>
            </c:numRef>
          </c:val>
        </c:ser>
        <c:ser>
          <c:idx val="1"/>
          <c:order val="1"/>
          <c:tx>
            <c:strRef>
              <c:f>Sheet1!$E$17</c:f>
              <c:strCache>
                <c:ptCount val="1"/>
                <c:pt idx="0">
                  <c:v>Deduction</c:v>
                </c:pt>
              </c:strCache>
            </c:strRef>
          </c:tx>
          <c:dLbls>
            <c:showVal val="1"/>
          </c:dLbls>
          <c:cat>
            <c:numRef>
              <c:f>Sheet1!$D$18:$D$23</c:f>
              <c:numCache>
                <c:formatCode>General</c:formatCode>
                <c:ptCount val="6"/>
                <c:pt idx="0">
                  <c:v>30375</c:v>
                </c:pt>
                <c:pt idx="1">
                  <c:v>36450</c:v>
                </c:pt>
                <c:pt idx="2">
                  <c:v>60750</c:v>
                </c:pt>
                <c:pt idx="3">
                  <c:v>60750</c:v>
                </c:pt>
                <c:pt idx="4">
                  <c:v>60750</c:v>
                </c:pt>
                <c:pt idx="5">
                  <c:v>48600</c:v>
                </c:pt>
              </c:numCache>
            </c:numRef>
          </c:cat>
          <c:val>
            <c:numRef>
              <c:f>Sheet1!$E$18:$E$23</c:f>
              <c:numCache>
                <c:formatCode>General</c:formatCode>
                <c:ptCount val="6"/>
                <c:pt idx="0">
                  <c:v>2625</c:v>
                </c:pt>
                <c:pt idx="1">
                  <c:v>3150</c:v>
                </c:pt>
                <c:pt idx="2">
                  <c:v>5250</c:v>
                </c:pt>
                <c:pt idx="3">
                  <c:v>5250</c:v>
                </c:pt>
                <c:pt idx="4">
                  <c:v>5250</c:v>
                </c:pt>
                <c:pt idx="5">
                  <c:v>4200</c:v>
                </c:pt>
              </c:numCache>
            </c:numRef>
          </c:val>
        </c:ser>
        <c:ser>
          <c:idx val="2"/>
          <c:order val="2"/>
          <c:tx>
            <c:strRef>
              <c:f>Sheet1!$F$17</c:f>
              <c:strCache>
                <c:ptCount val="1"/>
                <c:pt idx="0">
                  <c:v>Net Salary</c:v>
                </c:pt>
              </c:strCache>
            </c:strRef>
          </c:tx>
          <c:dLbls>
            <c:showVal val="1"/>
          </c:dLbls>
          <c:cat>
            <c:numRef>
              <c:f>Sheet1!$D$18:$D$23</c:f>
              <c:numCache>
                <c:formatCode>General</c:formatCode>
                <c:ptCount val="6"/>
                <c:pt idx="0">
                  <c:v>30375</c:v>
                </c:pt>
                <c:pt idx="1">
                  <c:v>36450</c:v>
                </c:pt>
                <c:pt idx="2">
                  <c:v>60750</c:v>
                </c:pt>
                <c:pt idx="3">
                  <c:v>60750</c:v>
                </c:pt>
                <c:pt idx="4">
                  <c:v>60750</c:v>
                </c:pt>
                <c:pt idx="5">
                  <c:v>48600</c:v>
                </c:pt>
              </c:numCache>
            </c:numRef>
          </c:cat>
          <c:val>
            <c:numRef>
              <c:f>Sheet1!$F$18:$F$23</c:f>
              <c:numCache>
                <c:formatCode>General</c:formatCode>
                <c:ptCount val="6"/>
                <c:pt idx="0">
                  <c:v>2625</c:v>
                </c:pt>
                <c:pt idx="1">
                  <c:v>3150</c:v>
                </c:pt>
                <c:pt idx="2">
                  <c:v>5250</c:v>
                </c:pt>
                <c:pt idx="3">
                  <c:v>5250</c:v>
                </c:pt>
                <c:pt idx="4">
                  <c:v>5250</c:v>
                </c:pt>
                <c:pt idx="5">
                  <c:v>4200</c:v>
                </c:pt>
              </c:numCache>
            </c:numRef>
          </c:val>
        </c:ser>
        <c:gapWidth val="100"/>
        <c:overlap val="100"/>
        <c:axId val="129505536"/>
        <c:axId val="129569536"/>
      </c:barChart>
      <c:catAx>
        <c:axId val="129505536"/>
        <c:scaling>
          <c:orientation val="minMax"/>
        </c:scaling>
        <c:axPos val="b"/>
        <c:numFmt formatCode="General" sourceLinked="1"/>
        <c:tickLblPos val="nextTo"/>
        <c:crossAx val="129569536"/>
        <c:crosses val="autoZero"/>
        <c:auto val="1"/>
        <c:lblAlgn val="ctr"/>
        <c:lblOffset val="100"/>
      </c:catAx>
      <c:valAx>
        <c:axId val="129569536"/>
        <c:scaling>
          <c:orientation val="minMax"/>
        </c:scaling>
        <c:axPos val="l"/>
        <c:majorGridlines/>
        <c:numFmt formatCode="General" sourceLinked="1"/>
        <c:tickLblPos val="nextTo"/>
        <c:crossAx val="129505536"/>
        <c:crosses val="autoZero"/>
        <c:crossBetween val="between"/>
      </c:valAx>
    </c:plotArea>
    <c:legend>
      <c:legendPos val="b"/>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0"/>
            <a:ext cx="9982200" cy="1493999"/>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762000" y="2895600"/>
            <a:ext cx="9677400" cy="1569660"/>
          </a:xfrm>
          <a:prstGeom prst="rect">
            <a:avLst/>
          </a:prstGeom>
          <a:noFill/>
        </p:spPr>
        <p:txBody>
          <a:bodyPr wrap="square" rtlCol="0">
            <a:spAutoFit/>
          </a:bodyPr>
          <a:lstStyle/>
          <a:p>
            <a:r>
              <a:rPr lang="en-US" sz="2400" dirty="0" smtClean="0"/>
              <a:t>STUDENT NAME : </a:t>
            </a:r>
            <a:r>
              <a:rPr lang="en-US" sz="2400" b="1" dirty="0" smtClean="0"/>
              <a:t>S.JAYA SURYA</a:t>
            </a:r>
          </a:p>
          <a:p>
            <a:r>
              <a:rPr lang="en-US" sz="2400" dirty="0" smtClean="0"/>
              <a:t>REGISTER NO : </a:t>
            </a:r>
            <a:r>
              <a:rPr lang="en-US" sz="2400" b="1" dirty="0" smtClean="0"/>
              <a:t>312200908</a:t>
            </a:r>
          </a:p>
          <a:p>
            <a:r>
              <a:rPr lang="en-US" sz="2400" dirty="0" smtClean="0"/>
              <a:t>DEPARTMENT : </a:t>
            </a:r>
            <a:r>
              <a:rPr lang="en-US" sz="2400" b="1" dirty="0" smtClean="0"/>
              <a:t>B.com COMPUTER APPLICATION</a:t>
            </a:r>
          </a:p>
          <a:p>
            <a:r>
              <a:rPr lang="en-US" sz="2400" dirty="0" smtClean="0"/>
              <a:t>COLLEGE : </a:t>
            </a:r>
            <a:r>
              <a:rPr lang="en-US" sz="2400" b="1" dirty="0" smtClean="0"/>
              <a:t>PACHAIYAPPA'S COLLEGE FOR WOMEN.KANCHEEPURAM</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dirty="0" smtClean="0"/>
              <a:t> KEY PERFORMANCE INDICATORS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12" name="Rectangle 3">
            <a:extLst>
              <a:ext uri="{FF2B5EF4-FFF2-40B4-BE49-F238E27FC236}">
                <a16:creationId xmlns="" xmlns:a16="http://schemas.microsoft.com/office/drawing/2014/main" id="{7928C0CF-8CAF-8962-63CC-441463760F59}"/>
              </a:ext>
            </a:extLst>
          </p:cNvPr>
          <p:cNvSpPr>
            <a:spLocks noChangeArrowheads="1"/>
          </p:cNvSpPr>
          <p:nvPr/>
        </p:nvSpPr>
        <p:spPr bwMode="auto">
          <a:xfrm>
            <a:off x="2883877" y="1389163"/>
            <a:ext cx="6222023"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smtClean="0">
                <a:latin typeface="Arial" panose="020B0604020202020204" pitchFamily="34" charset="0"/>
              </a:rPr>
              <a:t>Based on the specific goals and objectives, some KPIs should help measure an employee’s performance in relation to these goals. For example, if a goal is set for an employee to increase their productivity, the KPI would be employee productivity. This would measure the output or results an employee achieved within a set period. This can be compared to the employee productivity from a previous period to see how it has changed over time. It can also be compared to the average productivity rate in that role, department, or across the company. Other employee scorecard metrics include:</a:t>
            </a:r>
          </a:p>
          <a:p>
            <a:pPr lvl="0" eaLnBrk="0" fontAlgn="base" hangingPunct="0">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altLang="en-US" dirty="0" smtClean="0">
                <a:latin typeface="Arial" panose="020B0604020202020204" pitchFamily="34" charset="0"/>
              </a:rPr>
              <a:t>                   Absence rate</a:t>
            </a:r>
          </a:p>
          <a:p>
            <a:pPr lvl="0" eaLnBrk="0" fontAlgn="base" hangingPunct="0">
              <a:spcBef>
                <a:spcPct val="0"/>
              </a:spcBef>
              <a:spcAft>
                <a:spcPct val="0"/>
              </a:spcAft>
            </a:pPr>
            <a:r>
              <a:rPr lang="en-US" altLang="en-US" dirty="0" smtClean="0">
                <a:latin typeface="Arial" panose="020B0604020202020204" pitchFamily="34" charset="0"/>
              </a:rPr>
              <a:t>                    </a:t>
            </a:r>
            <a:r>
              <a:rPr lang="en-US" altLang="en-US" dirty="0" err="1" smtClean="0">
                <a:latin typeface="Arial" panose="020B0604020202020204" pitchFamily="34" charset="0"/>
              </a:rPr>
              <a:t>Employeesatisfaction</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                    Employee engagement rate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p:txBody>
      </p:sp>
    </p:spTree>
    <p:extLst>
      <p:ext uri="{BB962C8B-B14F-4D97-AF65-F5344CB8AC3E}">
        <p14:creationId xmlns=""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 xmlns:a16="http://schemas.microsoft.com/office/drawing/2014/main"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739775" y="291147"/>
            <a:ext cx="4690354" cy="752129"/>
          </a:xfrm>
          <a:prstGeom prst="rect">
            <a:avLst/>
          </a:prstGeom>
        </p:spPr>
        <p:txBody>
          <a:bodyPr vert="horz" wrap="square" lIns="0" tIns="13335" rIns="0" bIns="0" rtlCol="0">
            <a:spAutoFit/>
          </a:bodyPr>
          <a:lstStyle/>
          <a:p>
            <a:pPr marL="12700">
              <a:lnSpc>
                <a:spcPct val="100000"/>
              </a:lnSpc>
              <a:spcBef>
                <a:spcPts val="105"/>
              </a:spcBef>
            </a:pPr>
            <a:r>
              <a:rPr lang="en-US" sz="4800" dirty="0" smtClean="0">
                <a:latin typeface="Trebuchet MS"/>
                <a:cs typeface="Trebuchet MS"/>
              </a:rPr>
              <a:t>Balance Scales</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smtClean="0"/>
              <a:t>Quantitative rating scales involve measuring an employee’s performance</a:t>
            </a:r>
          </a:p>
          <a:p>
            <a:r>
              <a:rPr lang="en-US" dirty="0" smtClean="0"/>
              <a:t> with numbers, e.g., giving a numerical score and defining </a:t>
            </a:r>
          </a:p>
          <a:p>
            <a:r>
              <a:rPr lang="en-US" dirty="0" smtClean="0"/>
              <a:t>what each of those scores means. For example, 1 = poor, </a:t>
            </a:r>
          </a:p>
          <a:p>
            <a:r>
              <a:rPr lang="en-US" dirty="0" smtClean="0"/>
              <a:t>2 = needs improvement, 3 = average, 4 = good, 5 = excellent.</a:t>
            </a:r>
          </a:p>
          <a:p>
            <a:r>
              <a:rPr lang="en-US" dirty="0" smtClean="0"/>
              <a:t> This type of scale allows managers to quickly compare employee</a:t>
            </a:r>
          </a:p>
          <a:p>
            <a:r>
              <a:rPr lang="en-US" dirty="0" smtClean="0"/>
              <a:t> performances and better understand the entire workforce.</a:t>
            </a:r>
          </a:p>
          <a:p>
            <a:endParaRPr lang="en-US" dirty="0" smtClean="0"/>
          </a:p>
          <a:p>
            <a:endParaRPr lang="en-US" dirty="0" smtClean="0"/>
          </a:p>
          <a:p>
            <a:r>
              <a:rPr lang="en-US" dirty="0" smtClean="0"/>
              <a:t>Qualitative rating scale involves measuring an employee’s</a:t>
            </a:r>
          </a:p>
          <a:p>
            <a:r>
              <a:rPr lang="en-US" dirty="0" smtClean="0"/>
              <a:t> performance in a more subjective way through words.</a:t>
            </a:r>
          </a:p>
          <a:p>
            <a:r>
              <a:rPr lang="en-US" dirty="0" smtClean="0"/>
              <a:t> This can be more helpful to employees and less harsh.</a:t>
            </a:r>
          </a:p>
          <a:p>
            <a:r>
              <a:rPr lang="en-US" dirty="0" smtClean="0"/>
              <a:t> Using a mix of both measures is a great way to satisfy managers and employees.</a:t>
            </a:r>
          </a:p>
          <a:p>
            <a:endParaRPr lang="en-US" dirty="0" smtClean="0"/>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 xmlns:a16="http://schemas.microsoft.com/office/drawing/2014/main"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 xmlns:p14="http://schemas.microsoft.com/office/powerpoint/2010/main" val="177678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11" name="Chart 10"/>
          <p:cNvGraphicFramePr/>
          <p:nvPr/>
        </p:nvGraphicFramePr>
        <p:xfrm>
          <a:off x="1676400" y="1752600"/>
          <a:ext cx="4953000" cy="3733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a:t>
            </a:r>
            <a:r>
              <a:rPr lang="en-US" dirty="0" smtClean="0"/>
              <a:t>"</a:t>
            </a:r>
            <a:r>
              <a:rPr lang="en-US" b="1" dirty="0" smtClean="0">
                <a:solidFill>
                  <a:srgbClr val="0F0F0F"/>
                </a:solidFill>
                <a:latin typeface="Times New Roman" panose="02020603050405020304" pitchFamily="18" charset="0"/>
                <a:cs typeface="Times New Roman" panose="02020603050405020304" pitchFamily="18" charset="0"/>
              </a:rPr>
              <a:t> Creating an Employee Performance Scorecard in Excel </a:t>
            </a:r>
            <a:r>
              <a:rPr lang="en-US" dirty="0" smtClean="0"/>
              <a:t>" </a:t>
            </a:r>
            <a:r>
              <a:rPr lang="en-US" dirty="0"/>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Rectangle 23"/>
          <p:cNvSpPr/>
          <p:nvPr/>
        </p:nvSpPr>
        <p:spPr>
          <a:xfrm>
            <a:off x="914401" y="2236763"/>
            <a:ext cx="8763000" cy="1569660"/>
          </a:xfrm>
          <a:prstGeom prst="rect">
            <a:avLst/>
          </a:prstGeom>
        </p:spPr>
        <p:txBody>
          <a:bodyPr wrap="square">
            <a:spAutoFit/>
          </a:bodyPr>
          <a:lstStyle/>
          <a:p>
            <a:r>
              <a:rPr lang="en-US" sz="4800" dirty="0" smtClean="0"/>
              <a:t>Creating an Employee Performance Scorecard in Excel</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dirty="0" smtClean="0"/>
          </a:p>
          <a:p>
            <a:endParaRPr lang="en-US" dirty="0" smtClean="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86000" y="76200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2209800" y="1600200"/>
            <a:ext cx="5867400" cy="3693319"/>
          </a:xfrm>
          <a:prstGeom prst="rect">
            <a:avLst/>
          </a:prstGeom>
          <a:noFill/>
        </p:spPr>
        <p:txBody>
          <a:bodyPr wrap="square" rtlCol="0">
            <a:spAutoFit/>
          </a:bodyPr>
          <a:lstStyle/>
          <a:p>
            <a:pPr marL="342900" indent="-342900">
              <a:buAutoNum type="arabicPeriod"/>
            </a:pPr>
            <a:r>
              <a:rPr lang="en-US" dirty="0" smtClean="0"/>
              <a:t>Problem Statement</a:t>
            </a:r>
          </a:p>
          <a:p>
            <a:pPr marL="342900" indent="-342900">
              <a:buAutoNum type="arabicPeriod"/>
            </a:pPr>
            <a:r>
              <a:rPr lang="en-US" dirty="0" smtClean="0"/>
              <a:t>Project Overview</a:t>
            </a:r>
          </a:p>
          <a:p>
            <a:pPr marL="342900" indent="-342900">
              <a:buAutoNum type="arabicPeriod"/>
            </a:pPr>
            <a:r>
              <a:rPr lang="en-US" dirty="0" smtClean="0"/>
              <a:t>Who are the end users?</a:t>
            </a:r>
          </a:p>
          <a:p>
            <a:pPr marL="342900" indent="-342900">
              <a:buAutoNum type="arabicPeriod"/>
            </a:pPr>
            <a:r>
              <a:rPr lang="en-US" dirty="0" smtClean="0"/>
              <a:t>Our solution and its value  proposition</a:t>
            </a:r>
          </a:p>
          <a:p>
            <a:pPr marL="342900" indent="-342900">
              <a:buAutoNum type="arabicPeriod"/>
            </a:pPr>
            <a:r>
              <a:rPr lang="en-US" dirty="0" smtClean="0"/>
              <a:t>Introduction</a:t>
            </a:r>
          </a:p>
          <a:p>
            <a:pPr marL="342900" indent="-342900">
              <a:buAutoNum type="arabicPeriod"/>
            </a:pPr>
            <a:r>
              <a:rPr lang="en-US" dirty="0" smtClean="0"/>
              <a:t>Key Components of a scorecard</a:t>
            </a:r>
          </a:p>
          <a:p>
            <a:pPr marL="342900" indent="-342900">
              <a:buAutoNum type="arabicPeriod"/>
            </a:pPr>
            <a:r>
              <a:rPr lang="en-US" dirty="0" smtClean="0"/>
              <a:t>Key Performance Indicators</a:t>
            </a:r>
          </a:p>
          <a:p>
            <a:pPr marL="342900" indent="-342900">
              <a:buAutoNum type="arabicPeriod"/>
            </a:pPr>
            <a:r>
              <a:rPr lang="en-US" dirty="0" smtClean="0"/>
              <a:t>Data Set Description</a:t>
            </a:r>
          </a:p>
          <a:p>
            <a:pPr marL="342900" indent="-342900">
              <a:buAutoNum type="arabicPeriod"/>
            </a:pPr>
            <a:r>
              <a:rPr lang="en-US" dirty="0" smtClean="0"/>
              <a:t>The "WOW in our Solution</a:t>
            </a:r>
          </a:p>
          <a:p>
            <a:pPr marL="342900" indent="-342900">
              <a:buAutoNum type="arabicPeriod"/>
            </a:pPr>
            <a:r>
              <a:rPr lang="en-US" dirty="0" smtClean="0"/>
              <a:t>Balance Scales</a:t>
            </a:r>
          </a:p>
          <a:p>
            <a:pPr marL="342900" indent="-342900">
              <a:buAutoNum type="arabicPeriod"/>
            </a:pPr>
            <a:r>
              <a:rPr lang="en-US" dirty="0" smtClean="0"/>
              <a:t>Modeling</a:t>
            </a:r>
          </a:p>
          <a:p>
            <a:pPr marL="342900" indent="-342900">
              <a:buAutoNum type="arabicPeriod"/>
            </a:pPr>
            <a:r>
              <a:rPr lang="en-US" dirty="0" smtClean="0"/>
              <a:t>Results</a:t>
            </a:r>
          </a:p>
          <a:p>
            <a:pPr marL="342900" indent="-342900">
              <a:buAutoNum type="arabicPeriod"/>
            </a:pPr>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8382000" cy="758190"/>
          </a:xfrm>
        </p:spPr>
        <p:txBody>
          <a:bodyPr/>
          <a:lstStyle/>
          <a:p>
            <a:pPr marL="342900" indent="-342900"/>
            <a:r>
              <a:rPr lang="en-US" dirty="0" smtClean="0"/>
              <a:t>PROBLEM STATEMENT</a:t>
            </a:r>
          </a:p>
        </p:txBody>
      </p:sp>
      <p:sp>
        <p:nvSpPr>
          <p:cNvPr id="3" name="Rectangle 2"/>
          <p:cNvSpPr/>
          <p:nvPr/>
        </p:nvSpPr>
        <p:spPr>
          <a:xfrm>
            <a:off x="990600" y="2971800"/>
            <a:ext cx="7620000" cy="1938992"/>
          </a:xfrm>
          <a:prstGeom prst="rect">
            <a:avLst/>
          </a:prstGeom>
        </p:spPr>
        <p:txBody>
          <a:bodyPr wrap="square">
            <a:spAutoFit/>
          </a:bodyPr>
          <a:lstStyle/>
          <a:p>
            <a:pPr marL="342900" lvl="0" indent="-342900"/>
            <a:r>
              <a:rPr lang="en-US" sz="2400" b="1" kern="0" dirty="0" smtClean="0">
                <a:solidFill>
                  <a:prstClr val="black"/>
                </a:solidFill>
                <a:latin typeface="Trebuchet MS"/>
                <a:ea typeface="+mj-ea"/>
              </a:rPr>
              <a:t>    To write a problem statement on employee performance, you need to identify the specific area of performance that is problematic, such as low productivity, high absenteeism, or poor quality of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10681335" cy="757556"/>
          </a:xfrm>
        </p:spPr>
        <p:txBody>
          <a:bodyPr/>
          <a:lstStyle/>
          <a:p>
            <a:r>
              <a:rPr lang="en-US" dirty="0" smtClean="0"/>
              <a:t>PROJECT OVERVIEW</a:t>
            </a:r>
            <a:br>
              <a:rPr lang="en-US" dirty="0" smtClean="0"/>
            </a:br>
            <a:endParaRPr lang="en-US" dirty="0"/>
          </a:p>
        </p:txBody>
      </p:sp>
      <p:sp>
        <p:nvSpPr>
          <p:cNvPr id="3" name="Rectangle 2"/>
          <p:cNvSpPr/>
          <p:nvPr/>
        </p:nvSpPr>
        <p:spPr>
          <a:xfrm>
            <a:off x="762000" y="2819400"/>
            <a:ext cx="8534400" cy="1938992"/>
          </a:xfrm>
          <a:prstGeom prst="rect">
            <a:avLst/>
          </a:prstGeom>
        </p:spPr>
        <p:txBody>
          <a:bodyPr wrap="square">
            <a:spAutoFit/>
          </a:bodyPr>
          <a:lstStyle/>
          <a:p>
            <a:pPr lvl="0"/>
            <a:r>
              <a:rPr lang="en-US" sz="2400" b="1" kern="0" dirty="0" smtClean="0">
                <a:solidFill>
                  <a:prstClr val="black"/>
                </a:solidFill>
                <a:latin typeface="Trebuchet MS"/>
                <a:ea typeface="+mj-ea"/>
              </a:rPr>
              <a:t>A balanced scorecard is ultimately a shorthand name for a particular performance management tool. Organizations can use these tools to monitor and evaluate the performance of the various aspects of a business, such as quality, service, customer satisfaction and cost.</a:t>
            </a:r>
            <a:endParaRPr lang="en-US" sz="2400" b="1" kern="0" dirty="0">
              <a:solidFill>
                <a:prstClr val="black"/>
              </a:solidFill>
              <a:latin typeface="Trebuchet MS"/>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1295400"/>
            <a:ext cx="8686799" cy="833756"/>
          </a:xfrm>
        </p:spPr>
        <p:txBody>
          <a:bodyPr/>
          <a:lstStyle/>
          <a:p>
            <a:r>
              <a:rPr lang="en-US" dirty="0" smtClean="0"/>
              <a:t>WHO ARE THE END USERS?</a:t>
            </a:r>
            <a:br>
              <a:rPr lang="en-US" dirty="0" smtClean="0"/>
            </a:br>
            <a:endParaRPr lang="en-US" dirty="0"/>
          </a:p>
        </p:txBody>
      </p:sp>
      <p:sp>
        <p:nvSpPr>
          <p:cNvPr id="3" name="Rectangle 2"/>
          <p:cNvSpPr/>
          <p:nvPr/>
        </p:nvSpPr>
        <p:spPr>
          <a:xfrm>
            <a:off x="1066800" y="2971800"/>
            <a:ext cx="6019800" cy="1938992"/>
          </a:xfrm>
          <a:prstGeom prst="rect">
            <a:avLst/>
          </a:prstGeom>
        </p:spPr>
        <p:txBody>
          <a:bodyPr wrap="square">
            <a:spAutoFit/>
          </a:bodyPr>
          <a:lstStyle/>
          <a:p>
            <a:pPr>
              <a:buFont typeface="Arial" pitchFamily="34" charset="0"/>
              <a:buChar char="•"/>
            </a:pPr>
            <a:r>
              <a:rPr lang="en-US" sz="2400" b="1" kern="0" dirty="0" smtClean="0">
                <a:solidFill>
                  <a:prstClr val="black"/>
                </a:solidFill>
                <a:latin typeface="Trebuchet MS"/>
                <a:ea typeface="+mj-ea"/>
              </a:rPr>
              <a:t>Human Resources Manager</a:t>
            </a:r>
          </a:p>
          <a:p>
            <a:pPr>
              <a:buFont typeface="Arial" pitchFamily="34" charset="0"/>
              <a:buChar char="•"/>
            </a:pPr>
            <a:r>
              <a:rPr lang="en-US" sz="2400" b="1" dirty="0" smtClean="0">
                <a:latin typeface="Trebuchet MS" pitchFamily="34" charset="0"/>
              </a:rPr>
              <a:t>Department Manager</a:t>
            </a:r>
          </a:p>
          <a:p>
            <a:pPr>
              <a:buFont typeface="Arial" pitchFamily="34" charset="0"/>
              <a:buChar char="•"/>
            </a:pPr>
            <a:r>
              <a:rPr lang="en-US" sz="2400" b="1" dirty="0" smtClean="0">
                <a:latin typeface="Trebuchet MS" pitchFamily="34" charset="0"/>
              </a:rPr>
              <a:t>Senior Management</a:t>
            </a:r>
          </a:p>
          <a:p>
            <a:pPr>
              <a:buFont typeface="Arial" pitchFamily="34" charset="0"/>
              <a:buChar char="•"/>
            </a:pPr>
            <a:r>
              <a:rPr lang="en-US" sz="2400" b="1" dirty="0" smtClean="0">
                <a:latin typeface="Trebuchet MS" pitchFamily="34" charset="0"/>
              </a:rPr>
              <a:t>Employees</a:t>
            </a:r>
          </a:p>
          <a:p>
            <a:pPr>
              <a:buFont typeface="Arial" pitchFamily="34" charset="0"/>
              <a:buChar char="•"/>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10681335" cy="615553"/>
          </a:xfrm>
        </p:spPr>
        <p:txBody>
          <a:bodyPr/>
          <a:lstStyle/>
          <a:p>
            <a:r>
              <a:rPr lang="en-US" sz="4000" dirty="0" smtClean="0"/>
              <a:t>OUR SOLUTION AND ITS VALUE PROPOSITION</a:t>
            </a:r>
            <a:endParaRPr lang="en-US" sz="4000" dirty="0"/>
          </a:p>
        </p:txBody>
      </p:sp>
      <p:sp>
        <p:nvSpPr>
          <p:cNvPr id="3" name="Rectangle 2"/>
          <p:cNvSpPr/>
          <p:nvPr/>
        </p:nvSpPr>
        <p:spPr>
          <a:xfrm>
            <a:off x="838200" y="2590800"/>
            <a:ext cx="8001000" cy="2677656"/>
          </a:xfrm>
          <a:prstGeom prst="rect">
            <a:avLst/>
          </a:prstGeom>
        </p:spPr>
        <p:txBody>
          <a:bodyPr wrap="square">
            <a:spAutoFit/>
          </a:bodyPr>
          <a:lstStyle/>
          <a:p>
            <a:pPr lvl="0"/>
            <a:r>
              <a:rPr lang="en-US" sz="2400" b="1" kern="0" dirty="0" smtClean="0">
                <a:solidFill>
                  <a:prstClr val="black"/>
                </a:solidFill>
                <a:latin typeface="Trebuchet MS"/>
                <a:ea typeface="+mj-ea"/>
              </a:rPr>
              <a:t>When creating an employee scorecard template, it is important to consider key metrics and KPIs that align with the company's goals. Some common ones include productivity, quality of work, communication skills, teamwork, meeting deadlines, customer satisfaction, sales performance, and professional development</a:t>
            </a:r>
            <a:endParaRPr lang="en-US" sz="2400" b="1" kern="0" dirty="0">
              <a:solidFill>
                <a:prstClr val="black"/>
              </a:solidFill>
              <a:latin typeface="Trebuchet MS"/>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smtClean="0"/>
              <a:t>INTRODUCTION</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1" name="TextBox 10">
            <a:extLst>
              <a:ext uri="{FF2B5EF4-FFF2-40B4-BE49-F238E27FC236}">
                <a16:creationId xmlns="" xmlns:a16="http://schemas.microsoft.com/office/drawing/2014/main" id="{A28CCF42-4C79-F436-DD19-9AA4BBA0F00A}"/>
              </a:ext>
            </a:extLst>
          </p:cNvPr>
          <p:cNvSpPr txBox="1"/>
          <p:nvPr/>
        </p:nvSpPr>
        <p:spPr>
          <a:xfrm>
            <a:off x="457201" y="1524000"/>
            <a:ext cx="7391400" cy="2308324"/>
          </a:xfrm>
          <a:prstGeom prst="rect">
            <a:avLst/>
          </a:prstGeom>
          <a:noFill/>
        </p:spPr>
        <p:txBody>
          <a:bodyPr wrap="square">
            <a:spAutoFit/>
          </a:bodyPr>
          <a:lstStyle/>
          <a:p>
            <a:pPr algn="just"/>
            <a:r>
              <a:rPr lang="en-US" sz="2400" dirty="0" smtClean="0"/>
              <a:t>The employee scorecard was invented in the 1990s to solve a problem that most businesses struggle with – keeping employees engaged, motivated, happy, and productive in alignment with the company’s goals and mission and having a tangible way to measure employees’ progress.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838200" y="2133600"/>
            <a:ext cx="8077200" cy="341632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Here are the key components of an employee scorecard:</a:t>
            </a:r>
          </a:p>
          <a:p>
            <a:r>
              <a:rPr lang="en-US" sz="2400" dirty="0" smtClean="0">
                <a:latin typeface="Times New Roman" panose="02020603050405020304" pitchFamily="18" charset="0"/>
                <a:cs typeface="Times New Roman" panose="02020603050405020304" pitchFamily="18" charset="0"/>
              </a:rPr>
              <a:t>Employee </a:t>
            </a:r>
            <a:r>
              <a:rPr lang="en-US" sz="2400" dirty="0" smtClean="0">
                <a:latin typeface="Times New Roman" panose="02020603050405020304" pitchFamily="18" charset="0"/>
                <a:cs typeface="Times New Roman" panose="02020603050405020304" pitchFamily="18" charset="0"/>
              </a:rPr>
              <a:t>information: Every scorecard should include the employee’s name, job title, salary, start date, key responsibilities and skills, and daily tasks. Performance goals and objectives: In this section, each employee should have a list of goals to measure performance in their specific role. For example, someone in a sales role would likely have performance goals related to sales, customer service, lead building, and communication.</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A25832FA-74AD-FB53-0929-36D92CF8DFD8}"/>
              </a:ext>
            </a:extLst>
          </p:cNvPr>
          <p:cNvSpPr txBox="1"/>
          <p:nvPr/>
        </p:nvSpPr>
        <p:spPr>
          <a:xfrm>
            <a:off x="676275" y="1904999"/>
            <a:ext cx="8477998" cy="707886"/>
          </a:xfrm>
          <a:prstGeom prst="rect">
            <a:avLst/>
          </a:prstGeom>
          <a:noFill/>
        </p:spPr>
        <p:txBody>
          <a:bodyPr wrap="square">
            <a:spAutoFit/>
          </a:bodyPr>
          <a:lstStyle/>
          <a:p>
            <a:pPr algn="just"/>
            <a:r>
              <a:rPr lang="en-US" sz="2000" dirty="0" smtClean="0"/>
              <a:t> </a:t>
            </a:r>
          </a:p>
          <a:p>
            <a:pPr algn="just"/>
            <a:endParaRPr lang="en-IN" sz="2000" dirty="0"/>
          </a:p>
        </p:txBody>
      </p:sp>
      <p:sp>
        <p:nvSpPr>
          <p:cNvPr id="14" name="Title 13"/>
          <p:cNvSpPr>
            <a:spLocks noGrp="1"/>
          </p:cNvSpPr>
          <p:nvPr>
            <p:ph type="title"/>
          </p:nvPr>
        </p:nvSpPr>
        <p:spPr>
          <a:xfrm>
            <a:off x="267286" y="506436"/>
            <a:ext cx="11169381" cy="637197"/>
          </a:xfrm>
        </p:spPr>
        <p:txBody>
          <a:bodyPr/>
          <a:lstStyle/>
          <a:p>
            <a:r>
              <a:rPr lang="en-US" dirty="0" smtClean="0"/>
              <a:t>Key components of a scorecard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7185925</TotalTime>
  <Words>964</Words>
  <Application>Microsoft Office PowerPoint</Application>
  <PresentationFormat>Custom</PresentationFormat>
  <Paragraphs>99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Creating an Employee Performance Scorecard in Excel </vt:lpstr>
      <vt:lpstr>PROJECT TITLE</vt:lpstr>
      <vt:lpstr>AGENDA</vt:lpstr>
      <vt:lpstr>PROBLEM STATEMENT</vt:lpstr>
      <vt:lpstr>PROJECT OVERVIEW </vt:lpstr>
      <vt:lpstr>WHO ARE THE END USERS? </vt:lpstr>
      <vt:lpstr>OUR SOLUTION AND ITS VALUE PROPOSITION</vt:lpstr>
      <vt:lpstr>INTRODUCTION</vt:lpstr>
      <vt:lpstr>Key components of a scorecard</vt:lpstr>
      <vt:lpstr> KEY PERFORMANCE INDICATORS</vt:lpstr>
      <vt:lpstr>Dataset Description</vt:lpstr>
      <vt:lpstr>THE "WOW" IN OUR SOLUTION</vt:lpstr>
      <vt:lpstr>Slide 13</vt:lpstr>
      <vt:lpstr>Slide 14</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STUDIO</cp:lastModifiedBy>
  <cp:revision>36</cp:revision>
  <dcterms:created xsi:type="dcterms:W3CDTF">2024-03-29T15:07:22Z</dcterms:created>
  <dcterms:modified xsi:type="dcterms:W3CDTF">2024-08-31T06:29:10Z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