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4"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p:cViewPr varScale="1">
        <p:scale>
          <a:sx n="107" d="100"/>
          <a:sy n="107" d="100"/>
        </p:scale>
        <p:origin x="75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5"/>
            <a:ext cx="9143999" cy="5143472"/>
          </a:xfrm>
          <a:prstGeom prst="rect">
            <a:avLst/>
          </a:prstGeom>
        </p:spPr>
      </p:pic>
      <p:sp>
        <p:nvSpPr>
          <p:cNvPr id="17" name="bg object 17"/>
          <p:cNvSpPr/>
          <p:nvPr/>
        </p:nvSpPr>
        <p:spPr>
          <a:xfrm>
            <a:off x="271272" y="2976372"/>
            <a:ext cx="175260" cy="375285"/>
          </a:xfrm>
          <a:custGeom>
            <a:avLst/>
            <a:gdLst/>
            <a:ahLst/>
            <a:cxnLst/>
            <a:rect l="l" t="t" r="r" b="b"/>
            <a:pathLst>
              <a:path w="175259" h="375285">
                <a:moveTo>
                  <a:pt x="175259" y="0"/>
                </a:moveTo>
                <a:lnTo>
                  <a:pt x="0" y="0"/>
                </a:lnTo>
                <a:lnTo>
                  <a:pt x="0" y="374904"/>
                </a:lnTo>
                <a:lnTo>
                  <a:pt x="175259" y="374904"/>
                </a:lnTo>
                <a:lnTo>
                  <a:pt x="175259" y="0"/>
                </a:lnTo>
                <a:close/>
              </a:path>
            </a:pathLst>
          </a:custGeom>
          <a:solidFill>
            <a:srgbClr val="C78B31"/>
          </a:solidFill>
        </p:spPr>
        <p:txBody>
          <a:bodyPr wrap="square" lIns="0" tIns="0" rIns="0" bIns="0" rtlCol="0"/>
          <a:lstStyle/>
          <a:p>
            <a:endParaRPr/>
          </a:p>
        </p:txBody>
      </p:sp>
      <p:sp>
        <p:nvSpPr>
          <p:cNvPr id="18" name="bg object 18"/>
          <p:cNvSpPr/>
          <p:nvPr/>
        </p:nvSpPr>
        <p:spPr>
          <a:xfrm>
            <a:off x="358140" y="3188208"/>
            <a:ext cx="0" cy="1113155"/>
          </a:xfrm>
          <a:custGeom>
            <a:avLst/>
            <a:gdLst/>
            <a:ahLst/>
            <a:cxnLst/>
            <a:rect l="l" t="t" r="r" b="b"/>
            <a:pathLst>
              <a:path h="1113154">
                <a:moveTo>
                  <a:pt x="0" y="0"/>
                </a:moveTo>
                <a:lnTo>
                  <a:pt x="0" y="1112837"/>
                </a:lnTo>
              </a:path>
            </a:pathLst>
          </a:custGeom>
          <a:ln w="12700">
            <a:solidFill>
              <a:srgbClr val="C78B31"/>
            </a:solidFill>
          </a:ln>
        </p:spPr>
        <p:txBody>
          <a:bodyPr wrap="square" lIns="0" tIns="0" rIns="0" bIns="0" rtlCol="0"/>
          <a:lstStyle/>
          <a:p>
            <a:endParaRPr/>
          </a:p>
        </p:txBody>
      </p:sp>
      <p:sp>
        <p:nvSpPr>
          <p:cNvPr id="19" name="bg object 19"/>
          <p:cNvSpPr/>
          <p:nvPr/>
        </p:nvSpPr>
        <p:spPr>
          <a:xfrm>
            <a:off x="358140" y="431292"/>
            <a:ext cx="0" cy="2047875"/>
          </a:xfrm>
          <a:custGeom>
            <a:avLst/>
            <a:gdLst/>
            <a:ahLst/>
            <a:cxnLst/>
            <a:rect l="l" t="t" r="r" b="b"/>
            <a:pathLst>
              <a:path h="2047875">
                <a:moveTo>
                  <a:pt x="0" y="0"/>
                </a:moveTo>
                <a:lnTo>
                  <a:pt x="0" y="2047494"/>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5260" cy="375285"/>
          </a:xfrm>
          <a:custGeom>
            <a:avLst/>
            <a:gdLst/>
            <a:ahLst/>
            <a:cxnLst/>
            <a:rect l="l" t="t" r="r" b="b"/>
            <a:pathLst>
              <a:path w="175259" h="375284">
                <a:moveTo>
                  <a:pt x="175259" y="0"/>
                </a:moveTo>
                <a:lnTo>
                  <a:pt x="0" y="0"/>
                </a:lnTo>
                <a:lnTo>
                  <a:pt x="0" y="374903"/>
                </a:lnTo>
                <a:lnTo>
                  <a:pt x="175259" y="374903"/>
                </a:lnTo>
                <a:lnTo>
                  <a:pt x="175259"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4570"/>
            <a:ext cx="9143999" cy="5134356"/>
          </a:xfrm>
          <a:prstGeom prst="rect">
            <a:avLst/>
          </a:prstGeom>
        </p:spPr>
      </p:pic>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9183" y="248792"/>
            <a:ext cx="7685633" cy="26924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37718" y="1048004"/>
            <a:ext cx="8268563" cy="25869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hyperlink" Target="https://github.com/Dhinakaran-T/portfolio#portfolio" TargetMode="External"/><Relationship Id="rId4" Type="http://schemas.openxmlformats.org/officeDocument/2006/relationships/hyperlink" Target="https://github.com/Gokul0616/Naan-Mudhalva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486" y="2662250"/>
            <a:ext cx="3967479" cy="452120"/>
          </a:xfrm>
          <a:prstGeom prst="rect">
            <a:avLst/>
          </a:prstGeom>
        </p:spPr>
        <p:txBody>
          <a:bodyPr vert="horz" wrap="square" lIns="0" tIns="12065" rIns="0" bIns="0" rtlCol="0">
            <a:spAutoFit/>
          </a:bodyPr>
          <a:lstStyle/>
          <a:p>
            <a:pPr marL="12700">
              <a:lnSpc>
                <a:spcPct val="100000"/>
              </a:lnSpc>
              <a:spcBef>
                <a:spcPts val="95"/>
              </a:spcBef>
            </a:pPr>
            <a:r>
              <a:rPr lang="en-US" sz="2800" b="1" spc="-10" dirty="0">
                <a:solidFill>
                  <a:srgbClr val="213669"/>
                </a:solidFill>
                <a:latin typeface="Times New Roman"/>
                <a:cs typeface="Times New Roman"/>
              </a:rPr>
              <a:t>Portfolio</a:t>
            </a:r>
            <a:endParaRPr sz="2800" dirty="0">
              <a:latin typeface="Times New Roman"/>
              <a:cs typeface="Times New Roman"/>
            </a:endParaRPr>
          </a:p>
        </p:txBody>
      </p:sp>
      <p:sp>
        <p:nvSpPr>
          <p:cNvPr id="3" name="object 3"/>
          <p:cNvSpPr txBox="1"/>
          <p:nvPr/>
        </p:nvSpPr>
        <p:spPr>
          <a:xfrm>
            <a:off x="339953" y="3383407"/>
            <a:ext cx="125031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213669"/>
                </a:solidFill>
                <a:latin typeface="Times New Roman"/>
                <a:cs typeface="Times New Roman"/>
              </a:rPr>
              <a:t>Task</a:t>
            </a:r>
            <a:r>
              <a:rPr sz="2800" b="1" spc="-35" dirty="0">
                <a:solidFill>
                  <a:srgbClr val="213669"/>
                </a:solidFill>
                <a:latin typeface="Times New Roman"/>
                <a:cs typeface="Times New Roman"/>
              </a:rPr>
              <a:t> </a:t>
            </a:r>
            <a:r>
              <a:rPr sz="2800" b="1" spc="-5" dirty="0">
                <a:solidFill>
                  <a:srgbClr val="213669"/>
                </a:solidFill>
                <a:latin typeface="Times New Roman"/>
                <a:cs typeface="Times New Roman"/>
              </a:rPr>
              <a:t>-</a:t>
            </a:r>
            <a:r>
              <a:rPr sz="2800" b="1" spc="-40" dirty="0">
                <a:solidFill>
                  <a:srgbClr val="213669"/>
                </a:solidFill>
                <a:latin typeface="Times New Roman"/>
                <a:cs typeface="Times New Roman"/>
              </a:rPr>
              <a:t> </a:t>
            </a:r>
            <a:r>
              <a:rPr sz="2800" b="1" spc="-5" dirty="0">
                <a:solidFill>
                  <a:srgbClr val="213669"/>
                </a:solidFill>
                <a:latin typeface="Times New Roman"/>
                <a:cs typeface="Times New Roman"/>
              </a:rPr>
              <a:t>1</a:t>
            </a:r>
            <a:endParaRPr sz="2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8001" y="2062733"/>
            <a:ext cx="0" cy="1882775"/>
          </a:xfrm>
          <a:custGeom>
            <a:avLst/>
            <a:gdLst/>
            <a:ahLst/>
            <a:cxnLst/>
            <a:rect l="l" t="t" r="r" b="b"/>
            <a:pathLst>
              <a:path h="1882775">
                <a:moveTo>
                  <a:pt x="0" y="0"/>
                </a:moveTo>
                <a:lnTo>
                  <a:pt x="0" y="1882254"/>
                </a:lnTo>
              </a:path>
            </a:pathLst>
          </a:custGeom>
          <a:ln w="38100">
            <a:solidFill>
              <a:srgbClr val="21366A"/>
            </a:solidFill>
          </a:ln>
        </p:spPr>
        <p:txBody>
          <a:bodyPr wrap="square" lIns="0" tIns="0" rIns="0" bIns="0" rtlCol="0"/>
          <a:lstStyle/>
          <a:p>
            <a:endParaRPr/>
          </a:p>
        </p:txBody>
      </p:sp>
      <p:grpSp>
        <p:nvGrpSpPr>
          <p:cNvPr id="3" name="object 3"/>
          <p:cNvGrpSpPr/>
          <p:nvPr/>
        </p:nvGrpSpPr>
        <p:grpSpPr>
          <a:xfrm>
            <a:off x="5325173" y="975741"/>
            <a:ext cx="2838450" cy="3305175"/>
            <a:chOff x="5325173" y="975741"/>
            <a:chExt cx="2838450" cy="3305175"/>
          </a:xfrm>
        </p:grpSpPr>
        <p:pic>
          <p:nvPicPr>
            <p:cNvPr id="4" name="object 4"/>
            <p:cNvPicPr/>
            <p:nvPr/>
          </p:nvPicPr>
          <p:blipFill>
            <a:blip r:embed="rId2" cstate="print"/>
            <a:stretch>
              <a:fillRect/>
            </a:stretch>
          </p:blipFill>
          <p:spPr>
            <a:xfrm>
              <a:off x="5353811" y="1004316"/>
              <a:ext cx="2781299" cy="3247644"/>
            </a:xfrm>
            <a:prstGeom prst="rect">
              <a:avLst/>
            </a:prstGeom>
          </p:spPr>
        </p:pic>
        <p:sp>
          <p:nvSpPr>
            <p:cNvPr id="5" name="object 5"/>
            <p:cNvSpPr/>
            <p:nvPr/>
          </p:nvSpPr>
          <p:spPr>
            <a:xfrm>
              <a:off x="5339460" y="990028"/>
              <a:ext cx="2809875" cy="3276600"/>
            </a:xfrm>
            <a:custGeom>
              <a:avLst/>
              <a:gdLst/>
              <a:ahLst/>
              <a:cxnLst/>
              <a:rect l="l" t="t" r="r" b="b"/>
              <a:pathLst>
                <a:path w="2809875" h="3276600">
                  <a:moveTo>
                    <a:pt x="0" y="3276219"/>
                  </a:moveTo>
                  <a:lnTo>
                    <a:pt x="2809875" y="3276219"/>
                  </a:lnTo>
                  <a:lnTo>
                    <a:pt x="2809875" y="0"/>
                  </a:lnTo>
                  <a:lnTo>
                    <a:pt x="0" y="0"/>
                  </a:lnTo>
                  <a:lnTo>
                    <a:pt x="0" y="3276219"/>
                  </a:lnTo>
                  <a:close/>
                </a:path>
              </a:pathLst>
            </a:custGeom>
            <a:ln w="28575">
              <a:solidFill>
                <a:srgbClr val="D7D7D7"/>
              </a:solidFill>
            </a:ln>
          </p:spPr>
          <p:txBody>
            <a:bodyPr wrap="square" lIns="0" tIns="0" rIns="0" bIns="0" rtlCol="0"/>
            <a:lstStyle/>
            <a:p>
              <a:endParaRPr/>
            </a:p>
          </p:txBody>
        </p:sp>
      </p:grpSp>
      <p:sp>
        <p:nvSpPr>
          <p:cNvPr id="6" name="object 6"/>
          <p:cNvSpPr txBox="1"/>
          <p:nvPr/>
        </p:nvSpPr>
        <p:spPr>
          <a:xfrm>
            <a:off x="824585" y="2068779"/>
            <a:ext cx="3964304" cy="1549783"/>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Black"/>
                <a:cs typeface="Arial Black"/>
              </a:rPr>
              <a:t>Team</a:t>
            </a:r>
            <a:r>
              <a:rPr sz="2000" spc="-80" dirty="0">
                <a:latin typeface="Arial Black"/>
                <a:cs typeface="Arial Black"/>
              </a:rPr>
              <a:t> </a:t>
            </a:r>
            <a:r>
              <a:rPr sz="2000" dirty="0">
                <a:latin typeface="Arial Black"/>
                <a:cs typeface="Arial Black"/>
              </a:rPr>
              <a:t>Members:</a:t>
            </a:r>
            <a:endParaRPr lang="en-US" sz="2000" dirty="0">
              <a:latin typeface="Arial Black"/>
              <a:cs typeface="Arial Black"/>
            </a:endParaRPr>
          </a:p>
          <a:p>
            <a:pPr marL="754380">
              <a:lnSpc>
                <a:spcPct val="100000"/>
              </a:lnSpc>
              <a:spcBef>
                <a:spcPts val="1855"/>
              </a:spcBef>
            </a:pPr>
            <a:r>
              <a:rPr lang="it-IT" sz="1600" b="1" dirty="0">
                <a:latin typeface="Times New Roman"/>
                <a:cs typeface="Times New Roman"/>
              </a:rPr>
              <a:t>1.</a:t>
            </a:r>
            <a:r>
              <a:rPr lang="it-IT" sz="1600" b="1" spc="-35" dirty="0">
                <a:latin typeface="Times New Roman"/>
                <a:cs typeface="Times New Roman"/>
              </a:rPr>
              <a:t> </a:t>
            </a:r>
            <a:r>
              <a:rPr lang="it-IT" sz="1600" b="1" spc="-5" dirty="0">
                <a:latin typeface="Times New Roman"/>
                <a:cs typeface="Times New Roman"/>
              </a:rPr>
              <a:t>Dhinakaran T</a:t>
            </a:r>
            <a:r>
              <a:rPr lang="it-IT" sz="1600" b="1" dirty="0">
                <a:latin typeface="Times New Roman"/>
                <a:cs typeface="Times New Roman"/>
              </a:rPr>
              <a:t>(111420104019)</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2.</a:t>
            </a:r>
            <a:r>
              <a:rPr lang="it-IT" sz="1600" b="1" spc="-25" dirty="0">
                <a:latin typeface="Times New Roman"/>
                <a:cs typeface="Times New Roman"/>
              </a:rPr>
              <a:t> </a:t>
            </a:r>
            <a:r>
              <a:rPr lang="it-IT" sz="1600" b="1" spc="-5" dirty="0">
                <a:latin typeface="Times New Roman"/>
                <a:cs typeface="Times New Roman"/>
              </a:rPr>
              <a:t>Jayasurya S</a:t>
            </a:r>
            <a:r>
              <a:rPr lang="it-IT" sz="1600" b="1" dirty="0">
                <a:latin typeface="Times New Roman"/>
                <a:cs typeface="Times New Roman"/>
              </a:rPr>
              <a:t>(111420104038)</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3.</a:t>
            </a:r>
            <a:r>
              <a:rPr lang="it-IT" sz="1600" b="1" spc="-20" dirty="0">
                <a:latin typeface="Times New Roman"/>
                <a:cs typeface="Times New Roman"/>
              </a:rPr>
              <a:t> </a:t>
            </a:r>
            <a:r>
              <a:rPr lang="it-IT" sz="1600" b="1" spc="-5" dirty="0">
                <a:latin typeface="Times New Roman"/>
                <a:cs typeface="Times New Roman"/>
              </a:rPr>
              <a:t>Dinesh A (111420104021)</a:t>
            </a:r>
          </a:p>
          <a:p>
            <a:pPr marL="741045">
              <a:lnSpc>
                <a:spcPct val="100000"/>
              </a:lnSpc>
              <a:spcBef>
                <a:spcPts val="25"/>
              </a:spcBef>
            </a:pPr>
            <a:r>
              <a:rPr lang="it-IT" sz="1600" b="1" spc="-5" dirty="0">
                <a:latin typeface="Times New Roman"/>
                <a:cs typeface="Times New Roman"/>
              </a:rPr>
              <a:t>4.Bhuvaneshwaran K(111420104011)</a:t>
            </a:r>
            <a:endParaRPr lang="it-IT" sz="1600" dirty="0">
              <a:latin typeface="Times New Roman"/>
              <a:cs typeface="Times New Roman"/>
            </a:endParaRPr>
          </a:p>
        </p:txBody>
      </p:sp>
      <p:sp>
        <p:nvSpPr>
          <p:cNvPr id="7" name="object 7"/>
          <p:cNvSpPr txBox="1">
            <a:spLocks noGrp="1"/>
          </p:cNvSpPr>
          <p:nvPr>
            <p:ph type="title"/>
          </p:nvPr>
        </p:nvSpPr>
        <p:spPr>
          <a:xfrm>
            <a:off x="705485" y="990028"/>
            <a:ext cx="3866515" cy="445635"/>
          </a:xfrm>
          <a:prstGeom prst="rect">
            <a:avLst/>
          </a:prstGeom>
        </p:spPr>
        <p:txBody>
          <a:bodyPr vert="horz" wrap="square" lIns="0" tIns="60325" rIns="0" bIns="0" rtlCol="0">
            <a:spAutoFit/>
          </a:bodyPr>
          <a:lstStyle/>
          <a:p>
            <a:pPr marL="12700" marR="5080">
              <a:lnSpc>
                <a:spcPts val="3030"/>
              </a:lnSpc>
              <a:spcBef>
                <a:spcPts val="475"/>
              </a:spcBef>
            </a:pPr>
            <a:r>
              <a:rPr lang="en-US" sz="2800" b="1" spc="-10" dirty="0">
                <a:solidFill>
                  <a:srgbClr val="001F5F"/>
                </a:solidFill>
                <a:latin typeface="Times New Roman"/>
                <a:cs typeface="Times New Roman"/>
              </a:rPr>
              <a:t>Portfolio Website</a:t>
            </a: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361950"/>
            <a:ext cx="9215437" cy="5029200"/>
          </a:xfrm>
          <a:prstGeom prst="rect">
            <a:avLst/>
          </a:prstGeom>
        </p:spPr>
      </p:pic>
      <p:grpSp>
        <p:nvGrpSpPr>
          <p:cNvPr id="3" name="object 3"/>
          <p:cNvGrpSpPr/>
          <p:nvPr/>
        </p:nvGrpSpPr>
        <p:grpSpPr>
          <a:xfrm>
            <a:off x="-76200" y="361950"/>
            <a:ext cx="4733925" cy="5181600"/>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a:spLocks noGrp="1"/>
          </p:cNvSpPr>
          <p:nvPr>
            <p:ph type="title"/>
          </p:nvPr>
        </p:nvSpPr>
        <p:spPr>
          <a:xfrm>
            <a:off x="457200" y="438151"/>
            <a:ext cx="2438400" cy="293029"/>
          </a:xfrm>
          <a:prstGeom prst="rect">
            <a:avLst/>
          </a:prstGeom>
        </p:spPr>
        <p:txBody>
          <a:bodyPr vert="horz" wrap="square" lIns="0" tIns="15875" rIns="0" bIns="0" rtlCol="0">
            <a:spAutoFit/>
          </a:bodyPr>
          <a:lstStyle/>
          <a:p>
            <a:pPr marL="12700">
              <a:lnSpc>
                <a:spcPct val="100000"/>
              </a:lnSpc>
              <a:spcBef>
                <a:spcPts val="125"/>
              </a:spcBef>
            </a:pPr>
            <a:r>
              <a:rPr lang="en-US" sz="1800" b="1" spc="-45" dirty="0">
                <a:solidFill>
                  <a:srgbClr val="C78B31"/>
                </a:solidFill>
                <a:latin typeface="Times New Roman"/>
                <a:cs typeface="Times New Roman"/>
              </a:rPr>
              <a:t>Portfolio </a:t>
            </a:r>
            <a:r>
              <a:rPr lang="en-US" sz="1800" b="1" spc="5" dirty="0">
                <a:solidFill>
                  <a:srgbClr val="C78B31"/>
                </a:solidFill>
                <a:latin typeface="Times New Roman"/>
                <a:cs typeface="Times New Roman"/>
              </a:rPr>
              <a:t>Website</a:t>
            </a:r>
            <a:endParaRPr sz="1800" dirty="0">
              <a:latin typeface="Times New Roman"/>
              <a:cs typeface="Times New Roman"/>
            </a:endParaRPr>
          </a:p>
        </p:txBody>
      </p:sp>
      <p:sp>
        <p:nvSpPr>
          <p:cNvPr id="11" name="TextBox 10">
            <a:extLst>
              <a:ext uri="{FF2B5EF4-FFF2-40B4-BE49-F238E27FC236}">
                <a16:creationId xmlns:a16="http://schemas.microsoft.com/office/drawing/2014/main" id="{B9C0FB35-DA9C-7440-E35E-BFE59E2C3B28}"/>
              </a:ext>
            </a:extLst>
          </p:cNvPr>
          <p:cNvSpPr txBox="1"/>
          <p:nvPr/>
        </p:nvSpPr>
        <p:spPr>
          <a:xfrm>
            <a:off x="-76200" y="884814"/>
            <a:ext cx="4733925" cy="4247317"/>
          </a:xfrm>
          <a:prstGeom prst="rect">
            <a:avLst/>
          </a:prstGeom>
          <a:noFill/>
        </p:spPr>
        <p:txBody>
          <a:bodyPr wrap="square">
            <a:spAutoFit/>
          </a:bodyPr>
          <a:lstStyle/>
          <a:p>
            <a:r>
              <a:rPr lang="en-IN" dirty="0">
                <a:solidFill>
                  <a:schemeClr val="bg1"/>
                </a:solidFill>
              </a:rPr>
              <a:t>An online showcase of a person's work, abilities, and professional history is provided via their portfolio. Admin and Visitors are the two main user classifications that the system supports. The ability to edit and manage the portfolio's content belongs to admin users. Visitors are those who see the portfolio in order to learn more about the person's abilities and previous work. The portfolio website will be available on a variety of devices and hosted on a web server that is compatible with contemporary web browsers. This increases the accessibility and usefulness of the portfolio by guaranteeing that people utilising a variety of devices and web browsers can view and explore it with ease.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9896" y="287273"/>
            <a:ext cx="2388870" cy="258404"/>
          </a:xfrm>
          <a:prstGeom prst="rect">
            <a:avLst/>
          </a:prstGeom>
        </p:spPr>
        <p:txBody>
          <a:bodyPr vert="horz" wrap="square" lIns="0" tIns="12065" rIns="0" bIns="0" rtlCol="0">
            <a:spAutoFit/>
          </a:bodyPr>
          <a:lstStyle/>
          <a:p>
            <a:pPr marL="12700">
              <a:lnSpc>
                <a:spcPct val="100000"/>
              </a:lnSpc>
              <a:spcBef>
                <a:spcPts val="95"/>
              </a:spcBef>
            </a:pPr>
            <a:r>
              <a:rPr b="1" spc="-5" dirty="0"/>
              <a:t>SRS</a:t>
            </a:r>
            <a:r>
              <a:rPr b="1" spc="-35" dirty="0"/>
              <a:t> </a:t>
            </a:r>
            <a:r>
              <a:rPr b="1" dirty="0"/>
              <a:t>for</a:t>
            </a:r>
            <a:r>
              <a:rPr b="1" spc="-35" dirty="0"/>
              <a:t> </a:t>
            </a:r>
            <a:r>
              <a:rPr b="1" spc="-5" dirty="0"/>
              <a:t>“</a:t>
            </a:r>
            <a:r>
              <a:rPr lang="en-US" b="1" spc="-5" dirty="0"/>
              <a:t>Portfolio</a:t>
            </a:r>
            <a:r>
              <a:rPr b="1" spc="-5" dirty="0"/>
              <a:t>”:</a:t>
            </a:r>
          </a:p>
        </p:txBody>
      </p:sp>
      <p:sp>
        <p:nvSpPr>
          <p:cNvPr id="3" name="object 3"/>
          <p:cNvSpPr txBox="1"/>
          <p:nvPr/>
        </p:nvSpPr>
        <p:spPr>
          <a:xfrm>
            <a:off x="533400" y="560835"/>
            <a:ext cx="7906384" cy="4582665"/>
          </a:xfrm>
          <a:prstGeom prst="rect">
            <a:avLst/>
          </a:prstGeom>
        </p:spPr>
        <p:txBody>
          <a:bodyPr vert="horz" wrap="square" lIns="0" tIns="12065" rIns="0" bIns="0" rtlCol="0">
            <a:spAutoFit/>
          </a:bodyPr>
          <a:lstStyle/>
          <a:p>
            <a:pPr marL="214629" indent="-202565">
              <a:lnSpc>
                <a:spcPct val="150000"/>
              </a:lnSpc>
              <a:spcBef>
                <a:spcPts val="95"/>
              </a:spcBef>
              <a:buAutoNum type="arabicPeriod"/>
              <a:tabLst>
                <a:tab pos="215265" algn="l"/>
              </a:tabLst>
            </a:pPr>
            <a:r>
              <a:rPr sz="1600" b="1" spc="-5" dirty="0">
                <a:latin typeface="Times New Roman"/>
                <a:cs typeface="Times New Roman"/>
              </a:rPr>
              <a:t>INTRODUCTION:</a:t>
            </a:r>
            <a:endParaRPr sz="1600" b="1" dirty="0">
              <a:latin typeface="Times New Roman"/>
              <a:cs typeface="Times New Roman"/>
            </a:endParaRPr>
          </a:p>
          <a:p>
            <a:pPr algn="l"/>
            <a:r>
              <a:rPr lang="en-US" sz="14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1.1 Purpose: Outlining the specifications and features of a personal portfolio is the aim of this paper.</a:t>
            </a:r>
          </a:p>
          <a:p>
            <a:pPr algn="l"/>
            <a:r>
              <a:rPr lang="en-US" sz="1600" b="0" i="0" dirty="0">
                <a:effectLst/>
                <a:latin typeface="Times New Roman" panose="02020603050405020304" pitchFamily="18" charset="0"/>
                <a:cs typeface="Times New Roman" panose="02020603050405020304" pitchFamily="18" charset="0"/>
              </a:rPr>
              <a:t>  1.2 Scope: The portfolio aims to present abilities, encounters, and projects in an eye-catching and polished way.</a:t>
            </a:r>
          </a:p>
          <a:p>
            <a:pPr>
              <a:spcBef>
                <a:spcPts val="20"/>
              </a:spcBef>
            </a:pPr>
            <a:endParaRPr lang="en-US" sz="1650" dirty="0">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 Overall Description</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2.1 Product Perspective: </a:t>
            </a:r>
            <a:r>
              <a:rPr lang="en-US" sz="1600" i="0" dirty="0">
                <a:effectLst/>
                <a:latin typeface="Times New Roman" panose="02020603050405020304" pitchFamily="18" charset="0"/>
                <a:cs typeface="Times New Roman" panose="02020603050405020304" pitchFamily="18" charset="0"/>
              </a:rPr>
              <a:t>An online portfolio serves as a showcase for a person's experiences, abilities, and accomplishments</a:t>
            </a:r>
            <a:r>
              <a:rPr lang="en-US" sz="1600" b="0" i="0" dirty="0">
                <a:effectLst/>
                <a:latin typeface="Times New Roman" panose="02020603050405020304" pitchFamily="18" charset="0"/>
                <a:cs typeface="Times New Roman" panose="02020603050405020304" pitchFamily="18" charset="0"/>
              </a:rPr>
              <a:t>.</a:t>
            </a:r>
          </a:p>
          <a:p>
            <a:pPr algn="l"/>
            <a:r>
              <a:rPr lang="en-US" sz="1600" b="1" i="0" dirty="0">
                <a:effectLst/>
                <a:latin typeface="Times New Roman" panose="02020603050405020304" pitchFamily="18" charset="0"/>
                <a:cs typeface="Times New Roman" panose="02020603050405020304" pitchFamily="18" charset="0"/>
              </a:rPr>
              <a:t>2.2 User Classes and </a:t>
            </a:r>
            <a:r>
              <a:rPr lang="en-US" sz="1600" b="1" dirty="0">
                <a:latin typeface="Times New Roman" panose="02020603050405020304" pitchFamily="18" charset="0"/>
                <a:cs typeface="Times New Roman" panose="02020603050405020304" pitchFamily="18" charset="0"/>
              </a:rPr>
              <a:t>Features</a:t>
            </a:r>
            <a:r>
              <a:rPr lang="en-US" sz="1600" b="1"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Admin and Visitors are the two main user classes that the system supports. The ability to edit and manage the portfolio's content belongs to admin users. Visitors are those who see the portfolio in order to learn more about the person's abilities and previous work.</a:t>
            </a:r>
          </a:p>
          <a:p>
            <a:pPr algn="l"/>
            <a:r>
              <a:rPr lang="en-US" sz="1600" b="1" i="0" dirty="0">
                <a:effectLst/>
                <a:latin typeface="Times New Roman" panose="02020603050405020304" pitchFamily="18" charset="0"/>
                <a:cs typeface="Times New Roman" panose="02020603050405020304" pitchFamily="18" charset="0"/>
              </a:rPr>
              <a:t>2.3 Operating Environment: </a:t>
            </a:r>
            <a:r>
              <a:rPr lang="en-US" sz="1600" i="0" dirty="0">
                <a:effectLst/>
                <a:latin typeface="Times New Roman" panose="02020603050405020304" pitchFamily="18" charset="0"/>
                <a:cs typeface="Times New Roman" panose="02020603050405020304" pitchFamily="18" charset="0"/>
              </a:rPr>
              <a:t>The portfolio website will be available on a range of devices and hosted on a web server that is compatible with contemporary web browsers. This configuration makes the portfolio accessible and more user-friendly by enabling users to view and explore it easily across a variety of devices and web browsers</a:t>
            </a:r>
            <a:r>
              <a:rPr lang="en-US" sz="1600" b="0" i="0" dirty="0">
                <a:effectLst/>
                <a:latin typeface="Times New Roman" panose="02020603050405020304" pitchFamily="18" charset="0"/>
                <a:cs typeface="Times New Roman" panose="02020603050405020304" pitchFamily="18" charset="0"/>
              </a:rPr>
              <a:t>.</a:t>
            </a:r>
          </a:p>
          <a:p>
            <a:pPr>
              <a:lnSpc>
                <a:spcPct val="100000"/>
              </a:lnSpc>
              <a:spcBef>
                <a:spcPts val="20"/>
              </a:spcBef>
            </a:pPr>
            <a:endParaRPr lang="en-US" sz="165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524BE6-5515-519E-3060-D942340FA543}"/>
              </a:ext>
            </a:extLst>
          </p:cNvPr>
          <p:cNvSpPr txBox="1"/>
          <p:nvPr/>
        </p:nvSpPr>
        <p:spPr>
          <a:xfrm>
            <a:off x="457200" y="438150"/>
            <a:ext cx="8153400" cy="5016758"/>
          </a:xfrm>
          <a:prstGeom prst="rect">
            <a:avLst/>
          </a:prstGeom>
          <a:noFill/>
        </p:spPr>
        <p:txBody>
          <a:bodyPr wrap="square" rtlCol="0">
            <a:spAutoFit/>
          </a:bodyPr>
          <a:lstStyle/>
          <a:p>
            <a:pPr algn="l"/>
            <a:r>
              <a:rPr lang="en-US" sz="1600" b="1" i="0" dirty="0">
                <a:effectLst/>
                <a:latin typeface="Times New Roman" panose="02020603050405020304" pitchFamily="18" charset="0"/>
                <a:cs typeface="Times New Roman" panose="02020603050405020304" pitchFamily="18" charset="0"/>
              </a:rPr>
              <a:t>3. Functional Requirements</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3.1 General</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1: </a:t>
            </a:r>
            <a:r>
              <a:rPr lang="en-US" sz="1600" i="0" dirty="0">
                <a:effectLst/>
                <a:latin typeface="Times New Roman" panose="02020603050405020304" pitchFamily="18" charset="0"/>
                <a:cs typeface="Times New Roman" panose="02020603050405020304" pitchFamily="18" charset="0"/>
              </a:rPr>
              <a:t>The portfolio must have an interface that is easy to use.</a:t>
            </a:r>
          </a:p>
          <a:p>
            <a:pPr algn="l"/>
            <a:r>
              <a:rPr lang="en-US" sz="1600" b="1" i="0" dirty="0">
                <a:effectLst/>
                <a:latin typeface="Times New Roman" panose="02020603050405020304" pitchFamily="18" charset="0"/>
                <a:cs typeface="Times New Roman" panose="02020603050405020304" pitchFamily="18" charset="0"/>
              </a:rPr>
              <a:t>FR 2</a:t>
            </a:r>
            <a:r>
              <a:rPr lang="en-US" sz="1600" i="0" dirty="0">
                <a:effectLst/>
                <a:latin typeface="Times New Roman" panose="02020603050405020304" pitchFamily="18" charset="0"/>
                <a:cs typeface="Times New Roman" panose="02020603050405020304" pitchFamily="18" charset="0"/>
              </a:rPr>
              <a:t>: It should have the following sections: Contact, Resume/CV, About Me, Portfolio, and Home.</a:t>
            </a:r>
          </a:p>
          <a:p>
            <a:pPr algn="l"/>
            <a:r>
              <a:rPr lang="en-US" sz="1600" b="1" i="0" dirty="0">
                <a:effectLst/>
                <a:latin typeface="Times New Roman" panose="02020603050405020304" pitchFamily="18" charset="0"/>
                <a:cs typeface="Times New Roman" panose="02020603050405020304" pitchFamily="18" charset="0"/>
              </a:rPr>
              <a:t>3.2 Home</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3:</a:t>
            </a:r>
            <a:r>
              <a:rPr lang="en-US" sz="1600" i="0" dirty="0">
                <a:effectLst/>
                <a:latin typeface="Times New Roman" panose="02020603050405020304" pitchFamily="18" charset="0"/>
                <a:cs typeface="Times New Roman" panose="02020603050405020304" pitchFamily="18" charset="0"/>
              </a:rPr>
              <a:t>The homepage must have the portfolio's highlights and a succinct introduction.</a:t>
            </a:r>
          </a:p>
          <a:p>
            <a:pPr algn="l"/>
            <a:r>
              <a:rPr lang="en-US" sz="1600" b="1" i="0" dirty="0">
                <a:effectLst/>
                <a:latin typeface="Times New Roman" panose="02020603050405020304" pitchFamily="18" charset="0"/>
                <a:cs typeface="Times New Roman" panose="02020603050405020304" pitchFamily="18" charset="0"/>
              </a:rPr>
              <a:t>3.3 About Me</a:t>
            </a:r>
          </a:p>
          <a:p>
            <a:pPr algn="l"/>
            <a:r>
              <a:rPr lang="en-US" sz="1600" b="1" i="0" dirty="0">
                <a:effectLst/>
                <a:latin typeface="Times New Roman" panose="02020603050405020304" pitchFamily="18" charset="0"/>
                <a:cs typeface="Times New Roman" panose="02020603050405020304" pitchFamily="18" charset="0"/>
              </a:rPr>
              <a:t>FR 4:</a:t>
            </a:r>
            <a:r>
              <a:rPr lang="en-US" sz="1600" i="0" dirty="0">
                <a:effectLst/>
                <a:latin typeface="Times New Roman" panose="02020603050405020304" pitchFamily="18" charset="0"/>
                <a:cs typeface="Times New Roman" panose="02020603050405020304" pitchFamily="18" charset="0"/>
              </a:rPr>
              <a:t>A thorough bio highlighting qualifications and experiences will be provided in this section</a:t>
            </a:r>
          </a:p>
          <a:p>
            <a:pPr algn="l"/>
            <a:r>
              <a:rPr lang="en-US" sz="1600" b="1" i="0" dirty="0">
                <a:effectLst/>
                <a:latin typeface="Times New Roman" panose="02020603050405020304" pitchFamily="18" charset="0"/>
                <a:cs typeface="Times New Roman" panose="02020603050405020304" pitchFamily="18" charset="0"/>
              </a:rPr>
              <a:t>3.4 Portfolio</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5:</a:t>
            </a:r>
            <a:r>
              <a:rPr lang="en-US" sz="1600" i="0" dirty="0">
                <a:effectLst/>
                <a:latin typeface="Times New Roman" panose="02020603050405020304" pitchFamily="18" charset="0"/>
                <a:cs typeface="Times New Roman" panose="02020603050405020304" pitchFamily="18" charset="0"/>
              </a:rPr>
              <a:t>A variety of projects </a:t>
            </a:r>
            <a:r>
              <a:rPr lang="en-US" sz="1600" i="0" dirty="0" err="1">
                <a:effectLst/>
                <a:latin typeface="Times New Roman" panose="02020603050405020304" pitchFamily="18" charset="0"/>
                <a:cs typeface="Times New Roman" panose="02020603050405020304" pitchFamily="18" charset="0"/>
              </a:rPr>
              <a:t>organised</a:t>
            </a:r>
            <a:r>
              <a:rPr lang="en-US" sz="1600" i="0" dirty="0">
                <a:effectLst/>
                <a:latin typeface="Times New Roman" panose="02020603050405020304" pitchFamily="18" charset="0"/>
                <a:cs typeface="Times New Roman" panose="02020603050405020304" pitchFamily="18" charset="0"/>
              </a:rPr>
              <a:t> under pertinent sections (Web Development, UI/UX, etc.) will be shown in the portfolio section</a:t>
            </a:r>
            <a:r>
              <a:rPr lang="en-US" sz="1600" b="1" i="0" dirty="0">
                <a:effectLst/>
                <a:latin typeface="Times New Roman" panose="02020603050405020304" pitchFamily="18" charset="0"/>
                <a:cs typeface="Times New Roman" panose="02020603050405020304" pitchFamily="18" charset="0"/>
              </a:rPr>
              <a:t>.</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6:</a:t>
            </a:r>
            <a:r>
              <a:rPr lang="en-US" sz="1600" b="0" i="0" dirty="0">
                <a:effectLst/>
                <a:latin typeface="Times New Roman" panose="02020603050405020304" pitchFamily="18" charset="0"/>
                <a:cs typeface="Times New Roman" panose="02020603050405020304" pitchFamily="18" charset="0"/>
              </a:rPr>
              <a:t> Each project shall include descriptions, images, and links to live projects or repositories.</a:t>
            </a:r>
          </a:p>
          <a:p>
            <a:pPr algn="l"/>
            <a:r>
              <a:rPr lang="en-US" sz="1600" b="1" i="0" dirty="0">
                <a:effectLst/>
                <a:latin typeface="Times New Roman" panose="02020603050405020304" pitchFamily="18" charset="0"/>
                <a:cs typeface="Times New Roman" panose="02020603050405020304" pitchFamily="18" charset="0"/>
              </a:rPr>
              <a:t>3.5 Resume/CV</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7:</a:t>
            </a:r>
            <a:r>
              <a:rPr lang="en-US" sz="1600" b="0" i="0" dirty="0">
                <a:effectLst/>
                <a:latin typeface="Times New Roman" panose="02020603050405020304" pitchFamily="18" charset="0"/>
                <a:cs typeface="Times New Roman" panose="02020603050405020304" pitchFamily="18" charset="0"/>
              </a:rPr>
              <a:t> Educational background, certifications, and workshops must be listed in the resume section.</a:t>
            </a:r>
          </a:p>
          <a:p>
            <a:pPr algn="l"/>
            <a:r>
              <a:rPr lang="en-US" sz="1600" b="1" i="0" dirty="0">
                <a:effectLst/>
                <a:latin typeface="Times New Roman" panose="02020603050405020304" pitchFamily="18" charset="0"/>
                <a:cs typeface="Times New Roman" panose="02020603050405020304" pitchFamily="18" charset="0"/>
              </a:rPr>
              <a:t>3.6 Contact</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8:</a:t>
            </a:r>
            <a:r>
              <a:rPr lang="en-US" sz="1600" i="0" dirty="0">
                <a:effectLst/>
                <a:latin typeface="Times New Roman" panose="02020603050405020304" pitchFamily="18" charset="0"/>
                <a:cs typeface="Times New Roman" panose="02020603050405020304" pitchFamily="18" charset="0"/>
              </a:rPr>
              <a:t>The "Contact" section should include ways for users to get in touch, such as LinkedIn and email.</a:t>
            </a:r>
          </a:p>
          <a:p>
            <a:pPr algn="l"/>
            <a:endParaRPr lang="en-US" sz="16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A4526F-73D6-EC15-629F-8910870C8551}"/>
              </a:ext>
            </a:extLst>
          </p:cNvPr>
          <p:cNvSpPr>
            <a:spLocks noGrp="1"/>
          </p:cNvSpPr>
          <p:nvPr>
            <p:ph type="body" idx="1"/>
          </p:nvPr>
        </p:nvSpPr>
        <p:spPr>
          <a:xfrm>
            <a:off x="457200" y="1276350"/>
            <a:ext cx="8268563" cy="3046988"/>
          </a:xfrm>
        </p:spPr>
        <p:txBody>
          <a:bodyPr/>
          <a:lstStyle/>
          <a:p>
            <a:r>
              <a:rPr lang="en-US" b="1" dirty="0">
                <a:latin typeface="Times New Roman" panose="02020603050405020304" pitchFamily="18" charset="0"/>
                <a:cs typeface="Times New Roman" panose="02020603050405020304" pitchFamily="18" charset="0"/>
              </a:rPr>
              <a:t>4. Non-Functional Requirements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4.1 Usability</a:t>
            </a:r>
          </a:p>
          <a:p>
            <a:r>
              <a:rPr lang="en-US" dirty="0">
                <a:latin typeface="Times New Roman" panose="02020603050405020304" pitchFamily="18" charset="0"/>
                <a:cs typeface="Times New Roman" panose="02020603050405020304" pitchFamily="18" charset="0"/>
              </a:rPr>
              <a:t>The portfolio needs to have a clean, eye-catching design.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4.2 Performance</a:t>
            </a:r>
          </a:p>
          <a:p>
            <a:r>
              <a:rPr lang="en-US" dirty="0">
                <a:latin typeface="Times New Roman" panose="02020603050405020304" pitchFamily="18" charset="0"/>
                <a:cs typeface="Times New Roman" panose="02020603050405020304" pitchFamily="18" charset="0"/>
              </a:rPr>
              <a:t>Even with slower internet connections, the website must load in a fair amount of time.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4.3 Compatibility</a:t>
            </a:r>
          </a:p>
          <a:p>
            <a:r>
              <a:rPr lang="en-US" dirty="0">
                <a:latin typeface="Times New Roman" panose="02020603050405020304" pitchFamily="18" charset="0"/>
                <a:cs typeface="Times New Roman" panose="02020603050405020304" pitchFamily="18" charset="0"/>
              </a:rPr>
              <a:t>The portfolio must work with the majority of web browsers, including Chrome, Firefox, Safari, and Edge</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856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5277"/>
            <a:ext cx="9143999" cy="5143473"/>
          </a:xfrm>
          <a:prstGeom prst="rect">
            <a:avLst/>
          </a:prstGeom>
        </p:spPr>
      </p:pic>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pic>
        <p:nvPicPr>
          <p:cNvPr id="4" name="object 4"/>
          <p:cNvPicPr/>
          <p:nvPr/>
        </p:nvPicPr>
        <p:blipFill>
          <a:blip r:embed="rId3" cstate="print"/>
          <a:stretch>
            <a:fillRect/>
          </a:stretch>
        </p:blipFill>
        <p:spPr>
          <a:xfrm>
            <a:off x="2692907" y="1784604"/>
            <a:ext cx="1181099" cy="1181100"/>
          </a:xfrm>
          <a:prstGeom prst="rect">
            <a:avLst/>
          </a:prstGeom>
        </p:spPr>
      </p:pic>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71220"/>
            <a:ext cx="4819015" cy="299720"/>
          </a:xfrm>
          <a:prstGeom prst="rect">
            <a:avLst/>
          </a:prstGeom>
        </p:spPr>
        <p:txBody>
          <a:bodyPr vert="horz" wrap="square" lIns="0" tIns="12700" rIns="0" bIns="0" rtlCol="0">
            <a:spAutoFit/>
          </a:bodyPr>
          <a:lstStyle/>
          <a:p>
            <a:pPr marL="1270" algn="ctr">
              <a:lnSpc>
                <a:spcPct val="100000"/>
              </a:lnSpc>
              <a:spcBef>
                <a:spcPts val="100"/>
              </a:spcBef>
            </a:pPr>
            <a:r>
              <a:rPr sz="1800" b="1" i="1" spc="45" dirty="0">
                <a:solidFill>
                  <a:srgbClr val="FFFFFF"/>
                </a:solidFill>
                <a:latin typeface="Trebuchet MS"/>
                <a:cs typeface="Trebuchet MS"/>
              </a:rPr>
              <a:t>Gro</a:t>
            </a:r>
            <a:r>
              <a:rPr sz="1800" b="1" i="1" spc="30" dirty="0">
                <a:solidFill>
                  <a:srgbClr val="FFFFFF"/>
                </a:solidFill>
                <a:latin typeface="Trebuchet MS"/>
                <a:cs typeface="Trebuchet MS"/>
              </a:rPr>
              <a:t>c</a:t>
            </a:r>
            <a:r>
              <a:rPr sz="1800" b="1" i="1" spc="-10" dirty="0">
                <a:solidFill>
                  <a:srgbClr val="FFFFFF"/>
                </a:solidFill>
                <a:latin typeface="Trebuchet MS"/>
                <a:cs typeface="Trebuchet MS"/>
              </a:rPr>
              <a:t>ery</a:t>
            </a:r>
            <a:r>
              <a:rPr sz="1800" b="1" i="1" spc="-150" dirty="0">
                <a:solidFill>
                  <a:srgbClr val="FFFFFF"/>
                </a:solidFill>
                <a:latin typeface="Trebuchet MS"/>
                <a:cs typeface="Trebuchet MS"/>
              </a:rPr>
              <a:t> </a:t>
            </a:r>
            <a:r>
              <a:rPr sz="1800" b="1" i="1" spc="100" dirty="0">
                <a:solidFill>
                  <a:srgbClr val="FFFFFF"/>
                </a:solidFill>
                <a:latin typeface="Trebuchet MS"/>
                <a:cs typeface="Trebuchet MS"/>
              </a:rPr>
              <a:t>De</a:t>
            </a:r>
            <a:r>
              <a:rPr sz="1800" b="1" i="1" spc="-25" dirty="0">
                <a:solidFill>
                  <a:srgbClr val="FFFFFF"/>
                </a:solidFill>
                <a:latin typeface="Trebuchet MS"/>
                <a:cs typeface="Trebuchet MS"/>
              </a:rPr>
              <a:t>livery</a:t>
            </a:r>
            <a:r>
              <a:rPr sz="1800" b="1" i="1" spc="-140" dirty="0">
                <a:solidFill>
                  <a:srgbClr val="FFFFFF"/>
                </a:solidFill>
                <a:latin typeface="Trebuchet MS"/>
                <a:cs typeface="Trebuchet MS"/>
              </a:rPr>
              <a:t> </a:t>
            </a:r>
            <a:r>
              <a:rPr sz="1800" b="1" i="1" spc="40" dirty="0">
                <a:solidFill>
                  <a:srgbClr val="FFFFFF"/>
                </a:solidFill>
                <a:latin typeface="Trebuchet MS"/>
                <a:cs typeface="Trebuchet MS"/>
              </a:rPr>
              <a:t>G</a:t>
            </a:r>
            <a:r>
              <a:rPr sz="1800" b="1" i="1" spc="10" dirty="0">
                <a:solidFill>
                  <a:srgbClr val="FFFFFF"/>
                </a:solidFill>
                <a:latin typeface="Trebuchet MS"/>
                <a:cs typeface="Trebuchet MS"/>
              </a:rPr>
              <a:t>i</a:t>
            </a:r>
            <a:r>
              <a:rPr sz="1800" b="1" i="1" spc="15" dirty="0">
                <a:solidFill>
                  <a:srgbClr val="FFFFFF"/>
                </a:solidFill>
                <a:latin typeface="Trebuchet MS"/>
                <a:cs typeface="Trebuchet MS"/>
              </a:rPr>
              <a:t>t</a:t>
            </a:r>
            <a:r>
              <a:rPr sz="1800" b="1" i="1" spc="25" dirty="0">
                <a:solidFill>
                  <a:srgbClr val="FFFFFF"/>
                </a:solidFill>
                <a:latin typeface="Trebuchet MS"/>
                <a:cs typeface="Trebuchet MS"/>
              </a:rPr>
              <a:t>h</a:t>
            </a:r>
            <a:r>
              <a:rPr sz="1800" b="1" i="1" spc="50" dirty="0">
                <a:solidFill>
                  <a:srgbClr val="FFFFFF"/>
                </a:solidFill>
                <a:latin typeface="Trebuchet MS"/>
                <a:cs typeface="Trebuchet MS"/>
              </a:rPr>
              <a:t>ub</a:t>
            </a:r>
            <a:endParaRPr sz="1800">
              <a:latin typeface="Trebuchet MS"/>
              <a:cs typeface="Trebuchet MS"/>
            </a:endParaRPr>
          </a:p>
        </p:txBody>
      </p:sp>
      <p:sp>
        <p:nvSpPr>
          <p:cNvPr id="7" name="object 7"/>
          <p:cNvSpPr txBox="1"/>
          <p:nvPr/>
        </p:nvSpPr>
        <p:spPr>
          <a:xfrm>
            <a:off x="4227067" y="2243074"/>
            <a:ext cx="2447925" cy="228268"/>
          </a:xfrm>
          <a:prstGeom prst="rect">
            <a:avLst/>
          </a:prstGeom>
        </p:spPr>
        <p:txBody>
          <a:bodyPr vert="horz" wrap="square" lIns="0" tIns="12700" rIns="0" bIns="0" rtlCol="0">
            <a:spAutoFit/>
          </a:bodyPr>
          <a:lstStyle/>
          <a:p>
            <a:pPr marL="12700">
              <a:lnSpc>
                <a:spcPct val="100000"/>
              </a:lnSpc>
              <a:spcBef>
                <a:spcPts val="100"/>
              </a:spcBef>
            </a:pPr>
            <a:r>
              <a:rPr sz="1400" b="1" i="1" u="sng" spc="120" dirty="0">
                <a:solidFill>
                  <a:srgbClr val="BC8638"/>
                </a:solidFill>
                <a:uFill>
                  <a:solidFill>
                    <a:srgbClr val="BC8638"/>
                  </a:solidFill>
                </a:uFill>
                <a:latin typeface="Trebuchet MS"/>
                <a:cs typeface="Trebuchet MS"/>
                <a:hlinkClick r:id="rId4"/>
              </a:rPr>
              <a:t>C</a:t>
            </a:r>
            <a:r>
              <a:rPr sz="1400" b="1" i="1" u="sng" spc="55" dirty="0">
                <a:solidFill>
                  <a:srgbClr val="BC8638"/>
                </a:solidFill>
                <a:uFill>
                  <a:solidFill>
                    <a:srgbClr val="BC8638"/>
                  </a:solidFill>
                </a:uFill>
                <a:latin typeface="Trebuchet MS"/>
                <a:cs typeface="Trebuchet MS"/>
                <a:hlinkClick r:id="rId4"/>
              </a:rPr>
              <a:t>l</a:t>
            </a:r>
            <a:r>
              <a:rPr sz="1400" b="1" i="1" u="sng" dirty="0">
                <a:solidFill>
                  <a:srgbClr val="BC8638"/>
                </a:solidFill>
                <a:uFill>
                  <a:solidFill>
                    <a:srgbClr val="BC8638"/>
                  </a:solidFill>
                </a:uFill>
                <a:latin typeface="Trebuchet MS"/>
                <a:cs typeface="Trebuchet MS"/>
                <a:hlinkClick r:id="rId4"/>
              </a:rPr>
              <a:t>i</a:t>
            </a:r>
            <a:r>
              <a:rPr sz="1400" b="1" i="1" u="sng" spc="-10" dirty="0">
                <a:solidFill>
                  <a:srgbClr val="BC8638"/>
                </a:solidFill>
                <a:uFill>
                  <a:solidFill>
                    <a:srgbClr val="BC8638"/>
                  </a:solidFill>
                </a:uFill>
                <a:latin typeface="Trebuchet MS"/>
                <a:cs typeface="Trebuchet MS"/>
                <a:hlinkClick r:id="rId4"/>
              </a:rPr>
              <a:t>c</a:t>
            </a:r>
            <a:r>
              <a:rPr sz="1400" b="1" i="1" u="sng" spc="60" dirty="0">
                <a:solidFill>
                  <a:srgbClr val="BC8638"/>
                </a:solidFill>
                <a:uFill>
                  <a:solidFill>
                    <a:srgbClr val="BC8638"/>
                  </a:solidFill>
                </a:uFill>
                <a:latin typeface="Trebuchet MS"/>
                <a:cs typeface="Trebuchet MS"/>
                <a:hlinkClick r:id="rId4"/>
              </a:rPr>
              <a:t>k</a:t>
            </a:r>
            <a:r>
              <a:rPr sz="1400" b="1" i="1" u="sng" spc="-125" dirty="0">
                <a:solidFill>
                  <a:srgbClr val="BC8638"/>
                </a:solidFill>
                <a:uFill>
                  <a:solidFill>
                    <a:srgbClr val="BC8638"/>
                  </a:solidFill>
                </a:uFill>
                <a:latin typeface="Trebuchet MS"/>
                <a:cs typeface="Trebuchet MS"/>
                <a:hlinkClick r:id="rId4"/>
              </a:rPr>
              <a:t> </a:t>
            </a:r>
            <a:r>
              <a:rPr sz="1400" b="1" i="1" u="sng" spc="125" dirty="0">
                <a:solidFill>
                  <a:schemeClr val="accent6"/>
                </a:solidFill>
                <a:uFill>
                  <a:solidFill>
                    <a:srgbClr val="BC8638"/>
                  </a:solidFill>
                </a:uFill>
                <a:latin typeface="Trebuchet MS"/>
                <a:cs typeface="Trebuchet MS"/>
                <a:hlinkClick r:id="rId5">
                  <a:extLst>
                    <a:ext uri="{A12FA001-AC4F-418D-AE19-62706E023703}">
                      <ahyp:hlinkClr xmlns:ahyp="http://schemas.microsoft.com/office/drawing/2018/hyperlinkcolor" val="tx"/>
                    </a:ext>
                  </a:extLst>
                </a:hlinkClick>
              </a:rPr>
              <a:t>H</a:t>
            </a:r>
            <a:r>
              <a:rPr sz="1400" b="1" i="1" u="sng" spc="-10" dirty="0">
                <a:solidFill>
                  <a:schemeClr val="accent6"/>
                </a:solidFill>
                <a:uFill>
                  <a:solidFill>
                    <a:srgbClr val="BC8638"/>
                  </a:solidFill>
                </a:uFill>
                <a:latin typeface="Trebuchet MS"/>
                <a:cs typeface="Trebuchet MS"/>
                <a:hlinkClick r:id="rId5">
                  <a:extLst>
                    <a:ext uri="{A12FA001-AC4F-418D-AE19-62706E023703}">
                      <ahyp:hlinkClr xmlns:ahyp="http://schemas.microsoft.com/office/drawing/2018/hyperlinkcolor" val="tx"/>
                    </a:ext>
                  </a:extLst>
                </a:hlinkClick>
              </a:rPr>
              <a:t>e</a:t>
            </a:r>
            <a:r>
              <a:rPr sz="1400" b="1" i="1" u="sng" spc="-15" dirty="0">
                <a:solidFill>
                  <a:schemeClr val="accent6"/>
                </a:solidFill>
                <a:uFill>
                  <a:solidFill>
                    <a:srgbClr val="BC8638"/>
                  </a:solidFill>
                </a:uFill>
                <a:latin typeface="Trebuchet MS"/>
                <a:cs typeface="Trebuchet MS"/>
                <a:hlinkClick r:id="rId5">
                  <a:extLst>
                    <a:ext uri="{A12FA001-AC4F-418D-AE19-62706E023703}">
                      <ahyp:hlinkClr xmlns:ahyp="http://schemas.microsoft.com/office/drawing/2018/hyperlinkcolor" val="tx"/>
                    </a:ext>
                  </a:extLst>
                </a:hlinkClick>
              </a:rPr>
              <a:t>r</a:t>
            </a:r>
            <a:r>
              <a:rPr sz="1400" b="1" i="1" u="sng" spc="30" dirty="0">
                <a:solidFill>
                  <a:schemeClr val="accent6"/>
                </a:solidFill>
                <a:uFill>
                  <a:solidFill>
                    <a:srgbClr val="BC8638"/>
                  </a:solidFill>
                </a:uFill>
                <a:latin typeface="Trebuchet MS"/>
                <a:cs typeface="Trebuchet MS"/>
                <a:hlinkClick r:id="rId5">
                  <a:extLst>
                    <a:ext uri="{A12FA001-AC4F-418D-AE19-62706E023703}">
                      <ahyp:hlinkClr xmlns:ahyp="http://schemas.microsoft.com/office/drawing/2018/hyperlinkcolor" val="tx"/>
                    </a:ext>
                  </a:extLst>
                </a:hlinkClick>
              </a:rPr>
              <a:t>e</a:t>
            </a:r>
            <a:r>
              <a:rPr sz="1400" b="1" i="1" u="sng" spc="-135" dirty="0">
                <a:solidFill>
                  <a:srgbClr val="BC8638"/>
                </a:solidFill>
                <a:uFill>
                  <a:solidFill>
                    <a:srgbClr val="BC8638"/>
                  </a:solidFill>
                </a:uFill>
                <a:latin typeface="Trebuchet MS"/>
                <a:cs typeface="Trebuchet MS"/>
              </a:rPr>
              <a:t> </a:t>
            </a:r>
            <a:r>
              <a:rPr sz="1400" b="1" i="1" u="sng" spc="-20" dirty="0">
                <a:solidFill>
                  <a:srgbClr val="BC8638"/>
                </a:solidFill>
                <a:uFill>
                  <a:solidFill>
                    <a:srgbClr val="BC8638"/>
                  </a:solidFill>
                </a:uFill>
                <a:latin typeface="Trebuchet MS"/>
                <a:cs typeface="Trebuchet MS"/>
              </a:rPr>
              <a:t>t</a:t>
            </a:r>
            <a:r>
              <a:rPr sz="1400" b="1" i="1" u="sng" spc="5" dirty="0">
                <a:solidFill>
                  <a:srgbClr val="BC8638"/>
                </a:solidFill>
                <a:uFill>
                  <a:solidFill>
                    <a:srgbClr val="BC8638"/>
                  </a:solidFill>
                </a:uFill>
                <a:latin typeface="Trebuchet MS"/>
                <a:cs typeface="Trebuchet MS"/>
              </a:rPr>
              <a:t>o</a:t>
            </a:r>
            <a:r>
              <a:rPr sz="1400" b="1" i="1" u="sng" spc="-120" dirty="0">
                <a:solidFill>
                  <a:srgbClr val="BC8638"/>
                </a:solidFill>
                <a:uFill>
                  <a:solidFill>
                    <a:srgbClr val="BC8638"/>
                  </a:solidFill>
                </a:uFill>
                <a:latin typeface="Trebuchet MS"/>
                <a:cs typeface="Trebuchet MS"/>
              </a:rPr>
              <a:t> </a:t>
            </a:r>
            <a:r>
              <a:rPr sz="1400" b="1" i="1" u="sng" spc="95" dirty="0">
                <a:solidFill>
                  <a:srgbClr val="BC8638"/>
                </a:solidFill>
                <a:uFill>
                  <a:solidFill>
                    <a:srgbClr val="BC8638"/>
                  </a:solidFill>
                </a:uFill>
                <a:latin typeface="Trebuchet MS"/>
                <a:cs typeface="Trebuchet MS"/>
              </a:rPr>
              <a:t>s</a:t>
            </a:r>
            <a:r>
              <a:rPr sz="1400" b="1" i="1" u="sng" spc="30" dirty="0">
                <a:solidFill>
                  <a:srgbClr val="BC8638"/>
                </a:solidFill>
                <a:uFill>
                  <a:solidFill>
                    <a:srgbClr val="BC8638"/>
                  </a:solidFill>
                </a:uFill>
                <a:latin typeface="Trebuchet MS"/>
                <a:cs typeface="Trebuchet MS"/>
              </a:rPr>
              <a:t>ee</a:t>
            </a:r>
            <a:r>
              <a:rPr sz="1400" b="1" i="1" u="sng" spc="-120" dirty="0">
                <a:solidFill>
                  <a:srgbClr val="BC8638"/>
                </a:solidFill>
                <a:uFill>
                  <a:solidFill>
                    <a:srgbClr val="BC8638"/>
                  </a:solidFill>
                </a:uFill>
                <a:latin typeface="Trebuchet MS"/>
                <a:cs typeface="Trebuchet MS"/>
              </a:rPr>
              <a:t> </a:t>
            </a:r>
            <a:r>
              <a:rPr sz="1400" b="1" i="1" u="sng" spc="15" dirty="0">
                <a:solidFill>
                  <a:srgbClr val="BC8638"/>
                </a:solidFill>
                <a:uFill>
                  <a:solidFill>
                    <a:srgbClr val="BC8638"/>
                  </a:solidFill>
                </a:uFill>
                <a:latin typeface="Trebuchet MS"/>
                <a:cs typeface="Trebuchet MS"/>
              </a:rPr>
              <a:t>th</a:t>
            </a:r>
            <a:r>
              <a:rPr sz="1400" b="1" i="1" u="sng" spc="30" dirty="0">
                <a:solidFill>
                  <a:srgbClr val="BC8638"/>
                </a:solidFill>
                <a:uFill>
                  <a:solidFill>
                    <a:srgbClr val="BC8638"/>
                  </a:solidFill>
                </a:uFill>
                <a:latin typeface="Trebuchet MS"/>
                <a:cs typeface="Trebuchet MS"/>
              </a:rPr>
              <a:t>e</a:t>
            </a:r>
            <a:r>
              <a:rPr sz="1400" b="1" i="1" u="sng" spc="-135" dirty="0">
                <a:solidFill>
                  <a:srgbClr val="BC8638"/>
                </a:solidFill>
                <a:uFill>
                  <a:solidFill>
                    <a:srgbClr val="BC8638"/>
                  </a:solidFill>
                </a:uFill>
                <a:latin typeface="Trebuchet MS"/>
                <a:cs typeface="Trebuchet MS"/>
              </a:rPr>
              <a:t> </a:t>
            </a:r>
            <a:r>
              <a:rPr sz="1400" b="1" i="1" u="sng" spc="5" dirty="0">
                <a:solidFill>
                  <a:srgbClr val="BC8638"/>
                </a:solidFill>
                <a:uFill>
                  <a:solidFill>
                    <a:srgbClr val="BC8638"/>
                  </a:solidFill>
                </a:uFill>
                <a:latin typeface="Trebuchet MS"/>
                <a:cs typeface="Trebuchet MS"/>
              </a:rPr>
              <a:t>Project</a:t>
            </a:r>
            <a:endParaRPr sz="14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
            <a:ext cx="9143999" cy="51434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C863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591</Words>
  <Application>Microsoft Office PowerPoint</Application>
  <PresentationFormat>On-screen Show (16:9)</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 Black</vt:lpstr>
      <vt:lpstr>Calibri</vt:lpstr>
      <vt:lpstr>Times New Roman</vt:lpstr>
      <vt:lpstr>Trebuchet MS</vt:lpstr>
      <vt:lpstr>Office Theme</vt:lpstr>
      <vt:lpstr>Portfolio</vt:lpstr>
      <vt:lpstr>Portfolio Website</vt:lpstr>
      <vt:lpstr>Portfolio Website</vt:lpstr>
      <vt:lpstr>SRS for “Portfolio”: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dhina@2003.com</cp:lastModifiedBy>
  <cp:revision>13</cp:revision>
  <dcterms:created xsi:type="dcterms:W3CDTF">2023-10-30T12:20:09Z</dcterms:created>
  <dcterms:modified xsi:type="dcterms:W3CDTF">2023-11-07T13:02:24Z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2023-09-23T00:00:00Z</vt:filetime>
  </property>
  <property fmtid="{D5CDD505-2E9C-101B-9397-08002B2CF9AE}" pid="3" name="Creator">
    <vt:lpwstr>Microsoft® PowerPoint® 2019</vt:lpwstr>
  </property>
  <property fmtid="{D5CDD505-2E9C-101B-9397-08002B2CF9AE}" pid="4" name="LastSaved">
    <vt:filetime>2023-10-30T00:00:00Z</vt:filetime>
  </property>
</Properties>
</file>