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7"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5"/>
            <a:ext cx="9143999" cy="5143472"/>
          </a:xfrm>
          <a:prstGeom prst="rect">
            <a:avLst/>
          </a:prstGeom>
        </p:spPr>
      </p:pic>
      <p:sp>
        <p:nvSpPr>
          <p:cNvPr id="17" name="bg object 17"/>
          <p:cNvSpPr/>
          <p:nvPr/>
        </p:nvSpPr>
        <p:spPr>
          <a:xfrm>
            <a:off x="271272" y="2976372"/>
            <a:ext cx="175260" cy="375285"/>
          </a:xfrm>
          <a:custGeom>
            <a:avLst/>
            <a:gdLst/>
            <a:ahLst/>
            <a:cxnLst/>
            <a:rect l="l" t="t" r="r" b="b"/>
            <a:pathLst>
              <a:path w="175259" h="375285">
                <a:moveTo>
                  <a:pt x="175259" y="0"/>
                </a:moveTo>
                <a:lnTo>
                  <a:pt x="0" y="0"/>
                </a:lnTo>
                <a:lnTo>
                  <a:pt x="0" y="374904"/>
                </a:lnTo>
                <a:lnTo>
                  <a:pt x="175259" y="374904"/>
                </a:lnTo>
                <a:lnTo>
                  <a:pt x="175259" y="0"/>
                </a:lnTo>
                <a:close/>
              </a:path>
            </a:pathLst>
          </a:custGeom>
          <a:solidFill>
            <a:srgbClr val="C78B31"/>
          </a:solidFill>
        </p:spPr>
        <p:txBody>
          <a:bodyPr wrap="square" lIns="0" tIns="0" rIns="0" bIns="0" rtlCol="0"/>
          <a:lstStyle/>
          <a:p>
            <a:endParaRPr/>
          </a:p>
        </p:txBody>
      </p:sp>
      <p:sp>
        <p:nvSpPr>
          <p:cNvPr id="18" name="bg object 18"/>
          <p:cNvSpPr/>
          <p:nvPr/>
        </p:nvSpPr>
        <p:spPr>
          <a:xfrm>
            <a:off x="358140" y="3188208"/>
            <a:ext cx="0" cy="1113155"/>
          </a:xfrm>
          <a:custGeom>
            <a:avLst/>
            <a:gdLst/>
            <a:ahLst/>
            <a:cxnLst/>
            <a:rect l="l" t="t" r="r" b="b"/>
            <a:pathLst>
              <a:path h="1113154">
                <a:moveTo>
                  <a:pt x="0" y="0"/>
                </a:moveTo>
                <a:lnTo>
                  <a:pt x="0" y="1112837"/>
                </a:lnTo>
              </a:path>
            </a:pathLst>
          </a:custGeom>
          <a:ln w="12700">
            <a:solidFill>
              <a:srgbClr val="C78B31"/>
            </a:solidFill>
          </a:ln>
        </p:spPr>
        <p:txBody>
          <a:bodyPr wrap="square" lIns="0" tIns="0" rIns="0" bIns="0" rtlCol="0"/>
          <a:lstStyle/>
          <a:p>
            <a:endParaRPr/>
          </a:p>
        </p:txBody>
      </p:sp>
      <p:sp>
        <p:nvSpPr>
          <p:cNvPr id="19" name="bg object 19"/>
          <p:cNvSpPr/>
          <p:nvPr/>
        </p:nvSpPr>
        <p:spPr>
          <a:xfrm>
            <a:off x="358140" y="431292"/>
            <a:ext cx="0" cy="2047875"/>
          </a:xfrm>
          <a:custGeom>
            <a:avLst/>
            <a:gdLst/>
            <a:ahLst/>
            <a:cxnLst/>
            <a:rect l="l" t="t" r="r" b="b"/>
            <a:pathLst>
              <a:path h="2047875">
                <a:moveTo>
                  <a:pt x="0" y="0"/>
                </a:moveTo>
                <a:lnTo>
                  <a:pt x="0" y="2047494"/>
                </a:lnTo>
              </a:path>
            </a:pathLst>
          </a:custGeom>
          <a:ln w="12700">
            <a:solidFill>
              <a:srgbClr val="213669"/>
            </a:solidFill>
          </a:ln>
        </p:spPr>
        <p:txBody>
          <a:bodyPr wrap="square" lIns="0" tIns="0" rIns="0" bIns="0" rtlCol="0"/>
          <a:lstStyle/>
          <a:p>
            <a:endParaRPr/>
          </a:p>
        </p:txBody>
      </p:sp>
      <p:sp>
        <p:nvSpPr>
          <p:cNvPr id="20" name="bg object 20"/>
          <p:cNvSpPr/>
          <p:nvPr/>
        </p:nvSpPr>
        <p:spPr>
          <a:xfrm>
            <a:off x="271272" y="225552"/>
            <a:ext cx="175260" cy="375285"/>
          </a:xfrm>
          <a:custGeom>
            <a:avLst/>
            <a:gdLst/>
            <a:ahLst/>
            <a:cxnLst/>
            <a:rect l="l" t="t" r="r" b="b"/>
            <a:pathLst>
              <a:path w="175259" h="375284">
                <a:moveTo>
                  <a:pt x="175259" y="0"/>
                </a:moveTo>
                <a:lnTo>
                  <a:pt x="0" y="0"/>
                </a:lnTo>
                <a:lnTo>
                  <a:pt x="0" y="374903"/>
                </a:lnTo>
                <a:lnTo>
                  <a:pt x="175259" y="374903"/>
                </a:lnTo>
                <a:lnTo>
                  <a:pt x="175259" y="0"/>
                </a:lnTo>
                <a:close/>
              </a:path>
            </a:pathLst>
          </a:custGeom>
          <a:solidFill>
            <a:srgbClr val="21366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551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 id="2147483766"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hinakaran-T/portfolio#portfoli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8001" y="2062733"/>
            <a:ext cx="0" cy="1882775"/>
          </a:xfrm>
          <a:custGeom>
            <a:avLst/>
            <a:gdLst/>
            <a:ahLst/>
            <a:cxnLst/>
            <a:rect l="l" t="t" r="r" b="b"/>
            <a:pathLst>
              <a:path h="1882775">
                <a:moveTo>
                  <a:pt x="0" y="0"/>
                </a:moveTo>
                <a:lnTo>
                  <a:pt x="0" y="1882254"/>
                </a:lnTo>
              </a:path>
            </a:pathLst>
          </a:custGeom>
          <a:ln w="38100">
            <a:solidFill>
              <a:srgbClr val="21366A"/>
            </a:solidFill>
          </a:ln>
        </p:spPr>
        <p:txBody>
          <a:bodyPr wrap="square" lIns="0" tIns="0" rIns="0" bIns="0" rtlCol="0"/>
          <a:lstStyle/>
          <a:p>
            <a:endParaRPr/>
          </a:p>
        </p:txBody>
      </p:sp>
      <p:grpSp>
        <p:nvGrpSpPr>
          <p:cNvPr id="3" name="object 3"/>
          <p:cNvGrpSpPr/>
          <p:nvPr/>
        </p:nvGrpSpPr>
        <p:grpSpPr>
          <a:xfrm>
            <a:off x="5325173" y="975741"/>
            <a:ext cx="2838450" cy="3305175"/>
            <a:chOff x="5325173" y="975741"/>
            <a:chExt cx="2838450" cy="3305175"/>
          </a:xfrm>
        </p:grpSpPr>
        <p:pic>
          <p:nvPicPr>
            <p:cNvPr id="4" name="object 4"/>
            <p:cNvPicPr/>
            <p:nvPr/>
          </p:nvPicPr>
          <p:blipFill>
            <a:blip r:embed="rId2" cstate="print"/>
            <a:stretch>
              <a:fillRect/>
            </a:stretch>
          </p:blipFill>
          <p:spPr>
            <a:xfrm>
              <a:off x="5353811" y="1004316"/>
              <a:ext cx="2781299" cy="3247644"/>
            </a:xfrm>
            <a:prstGeom prst="rect">
              <a:avLst/>
            </a:prstGeom>
          </p:spPr>
        </p:pic>
        <p:sp>
          <p:nvSpPr>
            <p:cNvPr id="5" name="object 5"/>
            <p:cNvSpPr/>
            <p:nvPr/>
          </p:nvSpPr>
          <p:spPr>
            <a:xfrm>
              <a:off x="5339460" y="990028"/>
              <a:ext cx="2809875" cy="3276600"/>
            </a:xfrm>
            <a:custGeom>
              <a:avLst/>
              <a:gdLst/>
              <a:ahLst/>
              <a:cxnLst/>
              <a:rect l="l" t="t" r="r" b="b"/>
              <a:pathLst>
                <a:path w="2809875" h="3276600">
                  <a:moveTo>
                    <a:pt x="0" y="3276219"/>
                  </a:moveTo>
                  <a:lnTo>
                    <a:pt x="2809875" y="3276219"/>
                  </a:lnTo>
                  <a:lnTo>
                    <a:pt x="2809875" y="0"/>
                  </a:lnTo>
                  <a:lnTo>
                    <a:pt x="0" y="0"/>
                  </a:lnTo>
                  <a:lnTo>
                    <a:pt x="0" y="3276219"/>
                  </a:lnTo>
                  <a:close/>
                </a:path>
              </a:pathLst>
            </a:custGeom>
            <a:ln w="28575">
              <a:solidFill>
                <a:srgbClr val="D7D7D7"/>
              </a:solidFill>
            </a:ln>
          </p:spPr>
          <p:txBody>
            <a:bodyPr wrap="square" lIns="0" tIns="0" rIns="0" bIns="0" rtlCol="0"/>
            <a:lstStyle/>
            <a:p>
              <a:endParaRPr/>
            </a:p>
          </p:txBody>
        </p:sp>
      </p:grpSp>
      <p:sp>
        <p:nvSpPr>
          <p:cNvPr id="6" name="object 6"/>
          <p:cNvSpPr txBox="1"/>
          <p:nvPr/>
        </p:nvSpPr>
        <p:spPr>
          <a:xfrm>
            <a:off x="824584" y="2068779"/>
            <a:ext cx="4514876" cy="1672894"/>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Black"/>
                <a:cs typeface="Arial Black"/>
              </a:rPr>
              <a:t>Team</a:t>
            </a:r>
            <a:r>
              <a:rPr sz="2000" spc="-80" dirty="0">
                <a:latin typeface="Arial Black"/>
                <a:cs typeface="Arial Black"/>
              </a:rPr>
              <a:t> </a:t>
            </a:r>
            <a:r>
              <a:rPr sz="2000" dirty="0">
                <a:latin typeface="Arial Black"/>
                <a:cs typeface="Arial Black"/>
              </a:rPr>
              <a:t>Members:</a:t>
            </a:r>
            <a:r>
              <a:rPr lang="en-US" sz="2000" dirty="0">
                <a:latin typeface="Arial Black"/>
                <a:cs typeface="Arial Black"/>
              </a:rPr>
              <a:t> Batch(2024)</a:t>
            </a:r>
          </a:p>
          <a:p>
            <a:pPr marL="754380">
              <a:lnSpc>
                <a:spcPct val="100000"/>
              </a:lnSpc>
              <a:spcBef>
                <a:spcPts val="1855"/>
              </a:spcBef>
            </a:pPr>
            <a:r>
              <a:rPr lang="it-IT" sz="1800" b="1" dirty="0">
                <a:latin typeface="Times New Roman"/>
                <a:cs typeface="Times New Roman"/>
              </a:rPr>
              <a:t>1.</a:t>
            </a:r>
            <a:r>
              <a:rPr lang="it-IT" sz="1800" b="1" spc="-5" dirty="0">
                <a:latin typeface="Times New Roman"/>
                <a:cs typeface="Times New Roman"/>
              </a:rPr>
              <a:t>Dhinakaran T</a:t>
            </a:r>
            <a:r>
              <a:rPr lang="it-IT" sz="1800" b="1" dirty="0">
                <a:latin typeface="Times New Roman"/>
                <a:cs typeface="Times New Roman"/>
              </a:rPr>
              <a:t>(111420104019)</a:t>
            </a:r>
            <a:endParaRPr lang="it-IT" sz="1800" dirty="0">
              <a:latin typeface="Times New Roman"/>
              <a:cs typeface="Times New Roman"/>
            </a:endParaRPr>
          </a:p>
          <a:p>
            <a:pPr marL="741045">
              <a:lnSpc>
                <a:spcPct val="100000"/>
              </a:lnSpc>
              <a:spcBef>
                <a:spcPts val="25"/>
              </a:spcBef>
            </a:pPr>
            <a:r>
              <a:rPr lang="it-IT" sz="1800" b="1" dirty="0">
                <a:latin typeface="Times New Roman"/>
                <a:cs typeface="Times New Roman"/>
              </a:rPr>
              <a:t>2.</a:t>
            </a:r>
            <a:r>
              <a:rPr lang="it-IT" sz="1800" b="1" spc="-25" dirty="0">
                <a:latin typeface="Times New Roman"/>
                <a:cs typeface="Times New Roman"/>
              </a:rPr>
              <a:t> </a:t>
            </a:r>
            <a:r>
              <a:rPr lang="it-IT" sz="1800" b="1" spc="-5" dirty="0">
                <a:latin typeface="Times New Roman"/>
                <a:cs typeface="Times New Roman"/>
              </a:rPr>
              <a:t>Jayasurya S</a:t>
            </a:r>
            <a:r>
              <a:rPr lang="it-IT" sz="1800" b="1" dirty="0">
                <a:latin typeface="Times New Roman"/>
                <a:cs typeface="Times New Roman"/>
              </a:rPr>
              <a:t>(111420104038)</a:t>
            </a:r>
            <a:endParaRPr lang="it-IT" sz="1800" dirty="0">
              <a:latin typeface="Times New Roman"/>
              <a:cs typeface="Times New Roman"/>
            </a:endParaRPr>
          </a:p>
          <a:p>
            <a:pPr marL="741045">
              <a:lnSpc>
                <a:spcPct val="100000"/>
              </a:lnSpc>
              <a:spcBef>
                <a:spcPts val="25"/>
              </a:spcBef>
            </a:pPr>
            <a:r>
              <a:rPr lang="it-IT" sz="1800" b="1" dirty="0">
                <a:latin typeface="Times New Roman"/>
                <a:cs typeface="Times New Roman"/>
              </a:rPr>
              <a:t>3.</a:t>
            </a:r>
            <a:r>
              <a:rPr lang="it-IT" sz="1800" b="1" spc="-20" dirty="0">
                <a:latin typeface="Times New Roman"/>
                <a:cs typeface="Times New Roman"/>
              </a:rPr>
              <a:t> </a:t>
            </a:r>
            <a:r>
              <a:rPr lang="it-IT" sz="1800" b="1" spc="-5" dirty="0">
                <a:latin typeface="Times New Roman"/>
                <a:cs typeface="Times New Roman"/>
              </a:rPr>
              <a:t>Dinesh A (111420104021)</a:t>
            </a:r>
          </a:p>
          <a:p>
            <a:pPr marL="741045">
              <a:lnSpc>
                <a:spcPct val="100000"/>
              </a:lnSpc>
              <a:spcBef>
                <a:spcPts val="25"/>
              </a:spcBef>
            </a:pPr>
            <a:r>
              <a:rPr lang="it-IT" sz="1800" b="1" spc="-5" dirty="0">
                <a:latin typeface="Times New Roman"/>
                <a:cs typeface="Times New Roman"/>
              </a:rPr>
              <a:t>4.Bhuvaneshwaran K(111420104011)</a:t>
            </a:r>
            <a:endParaRPr lang="it-IT" sz="1800" dirty="0">
              <a:latin typeface="Times New Roman"/>
              <a:cs typeface="Times New Roman"/>
            </a:endParaRPr>
          </a:p>
        </p:txBody>
      </p:sp>
      <p:sp>
        <p:nvSpPr>
          <p:cNvPr id="7" name="object 7"/>
          <p:cNvSpPr txBox="1">
            <a:spLocks noGrp="1"/>
          </p:cNvSpPr>
          <p:nvPr>
            <p:ph type="title"/>
          </p:nvPr>
        </p:nvSpPr>
        <p:spPr>
          <a:xfrm>
            <a:off x="705485" y="990028"/>
            <a:ext cx="3866515" cy="445635"/>
          </a:xfrm>
          <a:prstGeom prst="rect">
            <a:avLst/>
          </a:prstGeom>
        </p:spPr>
        <p:txBody>
          <a:bodyPr vert="horz" wrap="square" lIns="0" tIns="60325" rIns="0" bIns="0" rtlCol="0">
            <a:spAutoFit/>
          </a:bodyPr>
          <a:lstStyle/>
          <a:p>
            <a:pPr marL="12700" marR="5080">
              <a:lnSpc>
                <a:spcPts val="3030"/>
              </a:lnSpc>
              <a:spcBef>
                <a:spcPts val="475"/>
              </a:spcBef>
            </a:pPr>
            <a:r>
              <a:rPr lang="en-US" sz="2800" b="1" spc="-10" dirty="0">
                <a:solidFill>
                  <a:srgbClr val="001F5F"/>
                </a:solidFill>
                <a:latin typeface="Times New Roman"/>
                <a:cs typeface="Times New Roman"/>
              </a:rPr>
              <a:t>Portfolio Website</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dirty="0">
                <a:latin typeface="+mn-lt"/>
                <a:ea typeface="EB Garamond Medium"/>
                <a:cs typeface="EB Garamond Medium"/>
                <a:sym typeface="EB Garamond Medium"/>
              </a:rPr>
              <a:t>The software specifications for a dynamic portfolio website created with JavaScript, JSX, and ReactJS are described in this document. It gives people or </a:t>
            </a:r>
            <a:r>
              <a:rPr lang="en-US" dirty="0" err="1">
                <a:latin typeface="+mn-lt"/>
                <a:ea typeface="EB Garamond Medium"/>
                <a:cs typeface="EB Garamond Medium"/>
                <a:sym typeface="EB Garamond Medium"/>
              </a:rPr>
              <a:t>organisations</a:t>
            </a:r>
            <a:r>
              <a:rPr lang="en-US" dirty="0">
                <a:latin typeface="+mn-lt"/>
                <a:ea typeface="EB Garamond Medium"/>
                <a:cs typeface="EB Garamond Medium"/>
                <a:sym typeface="EB Garamond Medium"/>
              </a:rPr>
              <a:t> a place to display their work, complete with interactive user interfaces and real-time updates. Project and user profile presentation is improved by the use of React components.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45774" y="739913"/>
            <a:ext cx="7961130" cy="4152761"/>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i="0" dirty="0">
                <a:solidFill>
                  <a:schemeClr val="tx1"/>
                </a:solidFill>
                <a:effectLst/>
                <a:latin typeface="+mn-lt"/>
              </a:rPr>
              <a:t>The software requirements for creating a portfolio website with ReactJS, JSX, and JavaScript are outlined in this document. The website will function as a medium for individuals or groups to exhibit their </a:t>
            </a:r>
            <a:r>
              <a:rPr lang="en-US" sz="1800" i="0" dirty="0" err="1">
                <a:solidFill>
                  <a:schemeClr val="tx1"/>
                </a:solidFill>
                <a:effectLst/>
                <a:latin typeface="+mn-lt"/>
              </a:rPr>
              <a:t>endeavours</a:t>
            </a:r>
            <a:r>
              <a:rPr lang="en-US" sz="1800" i="0" dirty="0">
                <a:solidFill>
                  <a:schemeClr val="tx1"/>
                </a:solidFill>
                <a:effectLst/>
                <a:latin typeface="+mn-lt"/>
              </a:rPr>
              <a:t>, competencies, and accomplishments.</a:t>
            </a:r>
          </a:p>
          <a:p>
            <a:pPr algn="just"/>
            <a:r>
              <a:rPr lang="en-US" sz="1800" b="1" i="0" dirty="0">
                <a:solidFill>
                  <a:schemeClr val="tx1"/>
                </a:solidFill>
                <a:effectLst/>
                <a:latin typeface="+mn-lt"/>
              </a:rPr>
              <a:t>1.2 Scope</a:t>
            </a:r>
          </a:p>
          <a:p>
            <a:pPr algn="just"/>
            <a:r>
              <a:rPr lang="en-US" sz="1800" i="0" dirty="0">
                <a:solidFill>
                  <a:schemeClr val="tx1"/>
                </a:solidFill>
                <a:effectLst/>
                <a:latin typeface="+mn-lt"/>
              </a:rPr>
              <a:t>The website for the portfolio will give users an engaging and dynamic online area to showcase their work, with the capability to create, modify, and oversee their projects and profiles. ReactJS and JSX will be used on the website to improve user experience.</a:t>
            </a:r>
          </a:p>
          <a:p>
            <a:pPr algn="just"/>
            <a:r>
              <a:rPr lang="en-US" sz="1800" b="1" i="0" dirty="0">
                <a:solidFill>
                  <a:schemeClr val="tx1"/>
                </a:solidFill>
                <a:effectLst/>
                <a:latin typeface="+mn-lt"/>
              </a:rPr>
              <a:t>1.3 Definitions, Acronyms, and Abbreviations</a:t>
            </a:r>
          </a:p>
          <a:p>
            <a:pPr marL="0" lvl="0" indent="0" algn="just" rtl="0">
              <a:lnSpc>
                <a:spcPct val="107916"/>
              </a:lnSpc>
              <a:spcBef>
                <a:spcPts val="0"/>
              </a:spcBef>
              <a:spcAft>
                <a:spcPts val="0"/>
              </a:spcAft>
              <a:buNone/>
            </a:pPr>
            <a:r>
              <a:rPr lang="en-US" sz="1800" dirty="0">
                <a:solidFill>
                  <a:schemeClr val="tx1"/>
                </a:solidFill>
                <a:latin typeface="+mn-lt"/>
                <a:ea typeface="Montserrat ExtraBold"/>
                <a:cs typeface="Montserrat ExtraBold"/>
                <a:sym typeface="Montserrat ExtraBold"/>
              </a:rPr>
              <a:t>ReactJS is a JavaScript package for UI development.</a:t>
            </a:r>
          </a:p>
          <a:p>
            <a:pPr marL="0" lvl="0" indent="0" algn="just" rtl="0">
              <a:lnSpc>
                <a:spcPct val="107916"/>
              </a:lnSpc>
              <a:spcBef>
                <a:spcPts val="0"/>
              </a:spcBef>
              <a:spcAft>
                <a:spcPts val="0"/>
              </a:spcAft>
              <a:buNone/>
            </a:pPr>
            <a:r>
              <a:rPr lang="en-US" sz="1800" dirty="0">
                <a:solidFill>
                  <a:schemeClr val="tx1"/>
                </a:solidFill>
                <a:latin typeface="+mn-lt"/>
                <a:ea typeface="Montserrat ExtraBold"/>
                <a:cs typeface="Montserrat ExtraBold"/>
                <a:sym typeface="Montserrat ExtraBold"/>
              </a:rPr>
              <a:t>JSX: A JavaScript syntax extension that is frequently used to define UI components for React applications.</a:t>
            </a: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marL="285750" indent="-285750" algn="l">
              <a:buFont typeface="Arial" panose="020B0604020202020204" pitchFamily="34" charset="0"/>
              <a:buChar char="•"/>
            </a:pPr>
            <a:r>
              <a:rPr lang="en-US" sz="1800" b="0" i="0" dirty="0">
                <a:solidFill>
                  <a:schemeClr val="tx1"/>
                </a:solidFill>
                <a:effectLst/>
                <a:latin typeface="+mn-lt"/>
              </a:rPr>
              <a:t>2.2.2</a:t>
            </a:r>
          </a:p>
          <a:p>
            <a:pPr algn="l"/>
            <a:r>
              <a:rPr lang="en-US" sz="1800" b="0" i="0" dirty="0">
                <a:solidFill>
                  <a:schemeClr val="tx1"/>
                </a:solidFill>
                <a:effectLst/>
                <a:latin typeface="+mn-lt"/>
              </a:rPr>
              <a:t> Projects Page React components will be used to present projects, enabling users to dynamically navigate and examine comprehensive project information.</a:t>
            </a:r>
          </a:p>
          <a:p>
            <a:pPr marL="285750" indent="-285750" algn="l">
              <a:buFont typeface="Arial" panose="020B0604020202020204" pitchFamily="34" charset="0"/>
              <a:buChar char="•"/>
            </a:pPr>
            <a:r>
              <a:rPr lang="en-US" sz="1800" b="0" i="0" dirty="0">
                <a:solidFill>
                  <a:schemeClr val="tx1"/>
                </a:solidFill>
                <a:effectLst/>
                <a:latin typeface="+mn-lt"/>
              </a:rPr>
              <a:t>2.2.3</a:t>
            </a:r>
          </a:p>
          <a:p>
            <a:pPr algn="l"/>
            <a:r>
              <a:rPr lang="en-US" sz="1800" b="0" i="0" dirty="0">
                <a:solidFill>
                  <a:schemeClr val="tx1"/>
                </a:solidFill>
                <a:effectLst/>
                <a:latin typeface="+mn-lt"/>
              </a:rPr>
              <a:t> Contact Page: Using React components to provide real-time feedback, a contact page featuring an easy-to-use form will help visitors get in touch.</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756373"/>
            <a:ext cx="5170166" cy="396223"/>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528570" y="3152597"/>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l">
              <a:buFont typeface="Arial" panose="020B0604020202020204" pitchFamily="34" charset="0"/>
              <a:buChar char="•"/>
            </a:pPr>
            <a:r>
              <a:rPr lang="en-US" sz="1800" dirty="0">
                <a:solidFill>
                  <a:schemeClr val="tx1"/>
                </a:solidFill>
                <a:latin typeface="+mn-lt"/>
              </a:rPr>
              <a:t>3.1.1 </a:t>
            </a:r>
          </a:p>
          <a:p>
            <a:pPr algn="l"/>
            <a:r>
              <a:rPr lang="en-US" sz="1800" dirty="0">
                <a:solidFill>
                  <a:schemeClr val="tx1"/>
                </a:solidFill>
                <a:latin typeface="+mn-lt"/>
              </a:rPr>
              <a:t>Functioning he website will function at peak efficiency, and React components will improve interactivity and responsiveness.</a:t>
            </a:r>
          </a:p>
          <a:p>
            <a:pPr marL="285750" indent="-285750" algn="l">
              <a:buFont typeface="Arial" panose="020B0604020202020204" pitchFamily="34" charset="0"/>
              <a:buChar char="•"/>
            </a:pPr>
            <a:r>
              <a:rPr lang="en-US" sz="1800" dirty="0">
                <a:solidFill>
                  <a:schemeClr val="tx1"/>
                </a:solidFill>
                <a:latin typeface="+mn-lt"/>
              </a:rPr>
              <a:t>3.1.2 </a:t>
            </a:r>
          </a:p>
          <a:p>
            <a:pPr algn="l"/>
            <a:r>
              <a:rPr lang="en-US" sz="1800" dirty="0" err="1">
                <a:solidFill>
                  <a:schemeClr val="tx1"/>
                </a:solidFill>
                <a:latin typeface="+mn-lt"/>
              </a:rPr>
              <a:t>SafetyEncryption</a:t>
            </a:r>
            <a:r>
              <a:rPr lang="en-US" sz="1800" dirty="0">
                <a:solidFill>
                  <a:schemeClr val="tx1"/>
                </a:solidFill>
                <a:latin typeface="+mn-lt"/>
              </a:rPr>
              <a:t> protocols ensure safe transmission and storage of user data, including login credentials.</a:t>
            </a:r>
            <a:endParaRPr lang="en-US" sz="1800" b="0" i="0" dirty="0">
              <a:solidFill>
                <a:schemeClr val="tx1"/>
              </a:solidFill>
              <a:effectLst/>
              <a:latin typeface="+mn-lt"/>
            </a:endParaRP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describes the functional and non-functional needs for creating a ReactJS, JSX, and JavaScript portfolio website. The goal of using React components is to provide a responsive and visually appealing platform for projects and skill presentations.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93356" y="2220141"/>
            <a:ext cx="2818174" cy="307736"/>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rgbClr val="BD8738"/>
              </a:buClr>
              <a:buSzPts val="2000"/>
              <a:buNone/>
            </a:pPr>
            <a:r>
              <a:rPr lang="en-US" dirty="0">
                <a:solidFill>
                  <a:schemeClr val="tx2"/>
                </a:solidFill>
                <a:latin typeface="+mn-lt"/>
              </a:rPr>
              <a:t>Insert </a:t>
            </a:r>
            <a:r>
              <a:rPr lang="en-US" dirty="0">
                <a:solidFill>
                  <a:schemeClr val="accent1"/>
                </a:solidFill>
                <a:latin typeface="+mn-lt"/>
                <a:hlinkClick r:id="rId3">
                  <a:extLst>
                    <a:ext uri="{A12FA001-AC4F-418D-AE19-62706E023703}">
                      <ahyp:hlinkClr xmlns:ahyp="http://schemas.microsoft.com/office/drawing/2018/hyperlinkcolor" val="tx"/>
                    </a:ext>
                  </a:extLst>
                </a:hlinkClick>
              </a:rPr>
              <a:t>Your</a:t>
            </a:r>
            <a:r>
              <a:rPr lang="en-US" dirty="0">
                <a:solidFill>
                  <a:schemeClr val="tx2"/>
                </a:solidFill>
                <a:latin typeface="+mn-lt"/>
              </a:rPr>
              <a:t>  </a:t>
            </a:r>
            <a:r>
              <a:rPr lang="en-US" dirty="0" err="1">
                <a:solidFill>
                  <a:schemeClr val="tx2"/>
                </a:solidFill>
                <a:latin typeface="+mn-lt"/>
              </a:rPr>
              <a:t>Github</a:t>
            </a:r>
            <a:r>
              <a:rPr lang="en-US" dirty="0">
                <a:solidFill>
                  <a:schemeClr val="tx2"/>
                </a:solidFill>
                <a:latin typeface="+mn-lt"/>
              </a:rPr>
              <a:t> Link Here</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560</Words>
  <Application>Microsoft Office PowerPoint</Application>
  <PresentationFormat>On-screen Show (16:9)</PresentationFormat>
  <Paragraphs>51</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Calibri</vt:lpstr>
      <vt:lpstr>Noto Sans Symbols</vt:lpstr>
      <vt:lpstr>Public Sans</vt:lpstr>
      <vt:lpstr>Times New Roman</vt:lpstr>
      <vt:lpstr>Simple Light</vt:lpstr>
      <vt:lpstr>PowerPoint Presentation</vt:lpstr>
      <vt:lpstr>Portfolio Website</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dhina@2003.com</cp:lastModifiedBy>
  <cp:revision>6</cp:revision>
  <dcterms:created xsi:type="dcterms:W3CDTF">2020-08-13T11:21:46Z</dcterms:created>
  <dcterms:modified xsi:type="dcterms:W3CDTF">2023-11-08T14:05:30Z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