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59" r:id="rId3"/>
    <p:sldId id="260" r:id="rId4"/>
    <p:sldId id="261" r:id="rId5"/>
    <p:sldId id="258" r:id="rId6"/>
    <p:sldId id="288" r:id="rId7"/>
    <p:sldId id="291" r:id="rId8"/>
    <p:sldId id="289" r:id="rId9"/>
    <p:sldId id="290" r:id="rId10"/>
    <p:sldId id="262" r:id="rId11"/>
    <p:sldId id="296" r:id="rId12"/>
    <p:sldId id="264" r:id="rId13"/>
    <p:sldId id="266" r:id="rId14"/>
    <p:sldId id="265" r:id="rId15"/>
    <p:sldId id="267" r:id="rId16"/>
    <p:sldId id="268" r:id="rId17"/>
    <p:sldId id="271" r:id="rId18"/>
    <p:sldId id="297" r:id="rId19"/>
    <p:sldId id="273" r:id="rId20"/>
    <p:sldId id="274" r:id="rId21"/>
    <p:sldId id="298" r:id="rId22"/>
    <p:sldId id="300" r:id="rId23"/>
    <p:sldId id="277" r:id="rId24"/>
    <p:sldId id="301" r:id="rId25"/>
    <p:sldId id="286" r:id="rId26"/>
    <p:sldId id="279" r:id="rId27"/>
    <p:sldId id="281" r:id="rId28"/>
    <p:sldId id="302" r:id="rId29"/>
    <p:sldId id="285"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18-07-2021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18-07-2021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CUSTOMER RETENTION</a:t>
            </a:r>
            <a:endParaRPr lang="en-IN"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JAYASURYA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1D585F27-EB39-4174-8F9E-2A7EC90EF3E2}"/>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DBC063C1-76C4-4D88-BA73-76627EC10406}"/>
              </a:ext>
            </a:extLst>
          </p:cNvPr>
          <p:cNvPicPr/>
          <p:nvPr/>
        </p:nvPicPr>
        <p:blipFill>
          <a:blip r:embed="rId2"/>
          <a:stretch>
            <a:fillRect/>
          </a:stretch>
        </p:blipFill>
        <p:spPr>
          <a:xfrm>
            <a:off x="904874" y="1619251"/>
            <a:ext cx="10515599" cy="4557712"/>
          </a:xfrm>
          <a:prstGeom prst="rect">
            <a:avLst/>
          </a:prstGeom>
        </p:spPr>
      </p:pic>
    </p:spTree>
    <p:extLst>
      <p:ext uri="{BB962C8B-B14F-4D97-AF65-F5344CB8AC3E}">
        <p14:creationId xmlns:p14="http://schemas.microsoft.com/office/powerpoint/2010/main" val="256567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dirty="0"/>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sz="4900" b="1" dirty="0">
                <a:effectLst/>
                <a:latin typeface="Times New Roman" panose="02020603050405020304" pitchFamily="18" charset="0"/>
                <a:ea typeface="Times New Roman" panose="02020603050405020304" pitchFamily="18" charset="0"/>
              </a:rPr>
              <a:t>Encoding of Data Frame:</a:t>
            </a:r>
            <a:br>
              <a:rPr lang="en-IN" sz="4900" dirty="0">
                <a:effectLst/>
                <a:latin typeface="Times New Roman" panose="02020603050405020304" pitchFamily="18" charset="0"/>
                <a:ea typeface="Times New Roman" panose="02020603050405020304" pitchFamily="18" charset="0"/>
              </a:rPr>
            </a:br>
            <a:endParaRPr lang="en-IN" sz="4900" dirty="0"/>
          </a:p>
        </p:txBody>
      </p:sp>
      <p:sp>
        <p:nvSpPr>
          <p:cNvPr id="4" name="Picture Placeholder 3">
            <a:extLst>
              <a:ext uri="{FF2B5EF4-FFF2-40B4-BE49-F238E27FC236}">
                <a16:creationId xmlns:a16="http://schemas.microsoft.com/office/drawing/2014/main" id="{FE3251E7-7E7F-4972-B416-2081DDC9A72E}"/>
              </a:ext>
            </a:extLst>
          </p:cNvPr>
          <p:cNvSpPr>
            <a:spLocks noGrp="1"/>
          </p:cNvSpPr>
          <p:nvPr>
            <p:ph type="pic" idx="1"/>
          </p:nvPr>
        </p:nvSpPr>
        <p:spPr>
          <a:xfrm>
            <a:off x="5180012" y="992186"/>
            <a:ext cx="6172200" cy="4873625"/>
          </a:xfrm>
        </p:spPr>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p:txBody>
          <a:bodyPr>
            <a:normAutofit/>
          </a:bodyPr>
          <a:lstStyle/>
          <a:p>
            <a:r>
              <a:rPr lang="en-IN" sz="2400" dirty="0">
                <a:effectLst/>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6" name="Picture 5">
            <a:extLst>
              <a:ext uri="{FF2B5EF4-FFF2-40B4-BE49-F238E27FC236}">
                <a16:creationId xmlns:a16="http://schemas.microsoft.com/office/drawing/2014/main" id="{B7F67BCD-58D8-4B7A-96B1-941E8AE31ECF}"/>
              </a:ext>
            </a:extLst>
          </p:cNvPr>
          <p:cNvPicPr/>
          <p:nvPr/>
        </p:nvPicPr>
        <p:blipFill>
          <a:blip r:embed="rId2"/>
          <a:stretch>
            <a:fillRect/>
          </a:stretch>
        </p:blipFill>
        <p:spPr>
          <a:xfrm>
            <a:off x="5180011" y="992186"/>
            <a:ext cx="6172199" cy="4873625"/>
          </a:xfrm>
          <a:prstGeom prst="rect">
            <a:avLst/>
          </a:prstGeom>
        </p:spPr>
      </p:pic>
    </p:spTree>
    <p:extLst>
      <p:ext uri="{BB962C8B-B14F-4D97-AF65-F5344CB8AC3E}">
        <p14:creationId xmlns:p14="http://schemas.microsoft.com/office/powerpoint/2010/main" val="75292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B22D5B9E-88F5-4C58-9317-6A1D905C84E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44F8726-569B-48FF-B4A2-496597079DC5}"/>
              </a:ext>
            </a:extLst>
          </p:cNvPr>
          <p:cNvPicPr/>
          <p:nvPr/>
        </p:nvPicPr>
        <p:blipFill>
          <a:blip r:embed="rId2"/>
          <a:stretch>
            <a:fillRect/>
          </a:stretch>
        </p:blipFill>
        <p:spPr>
          <a:xfrm>
            <a:off x="5183188" y="996950"/>
            <a:ext cx="6169024" cy="4872037"/>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2C497E0-4271-4FA8-B753-55418563E6B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8763723F-AFEC-4812-A279-D80387AC782E}"/>
              </a:ext>
            </a:extLst>
          </p:cNvPr>
          <p:cNvPicPr/>
          <p:nvPr/>
        </p:nvPicPr>
        <p:blipFill>
          <a:blip r:embed="rId2"/>
          <a:stretch>
            <a:fillRect/>
          </a:stretch>
        </p:blipFill>
        <p:spPr>
          <a:xfrm>
            <a:off x="752474" y="1825625"/>
            <a:ext cx="10601325" cy="4351338"/>
          </a:xfrm>
          <a:prstGeom prst="rect">
            <a:avLst/>
          </a:prstGeom>
        </p:spPr>
      </p:pic>
    </p:spTree>
    <p:extLst>
      <p:ext uri="{BB962C8B-B14F-4D97-AF65-F5344CB8AC3E}">
        <p14:creationId xmlns:p14="http://schemas.microsoft.com/office/powerpoint/2010/main" val="334996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hecking the data distribution among all the columns.</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F6301D3-14EC-49E2-8939-3BE549FF28EB}"/>
              </a:ext>
            </a:extLst>
          </p:cNvPr>
          <p:cNvPicPr>
            <a:picLocks noGrp="1"/>
          </p:cNvPicPr>
          <p:nvPr>
            <p:ph idx="1"/>
          </p:nvPr>
        </p:nvPicPr>
        <p:blipFill>
          <a:blip r:embed="rId2"/>
          <a:stretch>
            <a:fillRect/>
          </a:stretch>
        </p:blipFill>
        <p:spPr>
          <a:xfrm>
            <a:off x="1152525" y="1825625"/>
            <a:ext cx="10201275" cy="4351338"/>
          </a:xfrm>
          <a:prstGeom prst="rect">
            <a:avLst/>
          </a:prstGeom>
        </p:spPr>
      </p:pic>
    </p:spTree>
    <p:extLst>
      <p:ext uri="{BB962C8B-B14F-4D97-AF65-F5344CB8AC3E}">
        <p14:creationId xmlns:p14="http://schemas.microsoft.com/office/powerpoint/2010/main" val="263658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p:txBody>
          <a:bodyPr>
            <a:normAutofit fontScale="90000"/>
          </a:bodyPr>
          <a:lstStyle/>
          <a:p>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Outliers Check:</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p:txBody>
          <a:bodyPr/>
          <a:lstStyle/>
          <a:p>
            <a:r>
              <a:rPr lang="en-US" dirty="0"/>
              <a:t>Second set</a:t>
            </a:r>
            <a:endParaRPr lang="en-IN" dirty="0"/>
          </a:p>
        </p:txBody>
      </p:sp>
      <p:pic>
        <p:nvPicPr>
          <p:cNvPr id="15" name="Content Placeholder 14">
            <a:extLst>
              <a:ext uri="{FF2B5EF4-FFF2-40B4-BE49-F238E27FC236}">
                <a16:creationId xmlns:a16="http://schemas.microsoft.com/office/drawing/2014/main" id="{6F1DE998-C41D-43E8-8327-96CB4D5330FD}"/>
              </a:ext>
            </a:extLst>
          </p:cNvPr>
          <p:cNvPicPr>
            <a:picLocks noGrp="1"/>
          </p:cNvPicPr>
          <p:nvPr>
            <p:ph sz="quarter" idx="4"/>
          </p:nvPr>
        </p:nvPicPr>
        <p:blipFill>
          <a:blip r:embed="rId2"/>
          <a:stretch>
            <a:fillRect/>
          </a:stretch>
        </p:blipFill>
        <p:spPr>
          <a:xfrm>
            <a:off x="6194427" y="2686049"/>
            <a:ext cx="5183188" cy="3503613"/>
          </a:xfrm>
          <a:prstGeom prst="rect">
            <a:avLst/>
          </a:prstGeom>
        </p:spPr>
      </p:pic>
      <p:pic>
        <p:nvPicPr>
          <p:cNvPr id="16" name="Content Placeholder 15">
            <a:extLst>
              <a:ext uri="{FF2B5EF4-FFF2-40B4-BE49-F238E27FC236}">
                <a16:creationId xmlns:a16="http://schemas.microsoft.com/office/drawing/2014/main" id="{62E4F8EF-53D2-45D8-8EDF-DC427CB12B61}"/>
              </a:ext>
            </a:extLst>
          </p:cNvPr>
          <p:cNvPicPr>
            <a:picLocks noGrp="1"/>
          </p:cNvPicPr>
          <p:nvPr>
            <p:ph sz="half" idx="2"/>
          </p:nvPr>
        </p:nvPicPr>
        <p:blipFill>
          <a:blip r:embed="rId3"/>
          <a:stretch>
            <a:fillRect/>
          </a:stretch>
        </p:blipFill>
        <p:spPr>
          <a:xfrm>
            <a:off x="809625" y="2505075"/>
            <a:ext cx="5187950" cy="3684587"/>
          </a:xfrm>
          <a:prstGeom prst="rect">
            <a:avLst/>
          </a:prstGeom>
        </p:spPr>
      </p:pic>
    </p:spTree>
    <p:extLst>
      <p:ext uri="{BB962C8B-B14F-4D97-AF65-F5344CB8AC3E}">
        <p14:creationId xmlns:p14="http://schemas.microsoft.com/office/powerpoint/2010/main" val="148435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Remaining section of Outliers Check</a:t>
            </a:r>
            <a:r>
              <a:rPr lang="en-US"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9" name="Content Placeholder 8">
            <a:extLst>
              <a:ext uri="{FF2B5EF4-FFF2-40B4-BE49-F238E27FC236}">
                <a16:creationId xmlns:a16="http://schemas.microsoft.com/office/drawing/2014/main" id="{FDF099F5-1F66-4888-90EB-0FC424DA280C}"/>
              </a:ext>
            </a:extLst>
          </p:cNvPr>
          <p:cNvPicPr>
            <a:picLocks noGrp="1"/>
          </p:cNvPicPr>
          <p:nvPr>
            <p:ph sz="half" idx="2"/>
          </p:nvPr>
        </p:nvPicPr>
        <p:blipFill>
          <a:blip r:embed="rId2"/>
          <a:stretch>
            <a:fillRect/>
          </a:stretch>
        </p:blipFill>
        <p:spPr>
          <a:xfrm>
            <a:off x="839788" y="2505074"/>
            <a:ext cx="5157787" cy="3829049"/>
          </a:xfrm>
          <a:prstGeom prst="rect">
            <a:avLst/>
          </a:prstGeom>
        </p:spPr>
      </p:pic>
      <p:pic>
        <p:nvPicPr>
          <p:cNvPr id="12" name="Content Placeholder 11">
            <a:extLst>
              <a:ext uri="{FF2B5EF4-FFF2-40B4-BE49-F238E27FC236}">
                <a16:creationId xmlns:a16="http://schemas.microsoft.com/office/drawing/2014/main" id="{15ABFFEB-0900-4C76-A1DE-44A9345245CA}"/>
              </a:ext>
            </a:extLst>
          </p:cNvPr>
          <p:cNvPicPr>
            <a:picLocks noGrp="1"/>
          </p:cNvPicPr>
          <p:nvPr>
            <p:ph sz="quarter" idx="4"/>
          </p:nvPr>
        </p:nvPicPr>
        <p:blipFill>
          <a:blip r:embed="rId3"/>
          <a:stretch>
            <a:fillRect/>
          </a:stretch>
        </p:blipFill>
        <p:spPr>
          <a:xfrm>
            <a:off x="6172200" y="2505074"/>
            <a:ext cx="5183188" cy="3829049"/>
          </a:xfrm>
          <a:prstGeom prst="rect">
            <a:avLst/>
          </a:prstGeom>
        </p:spPr>
      </p:pic>
    </p:spTree>
    <p:extLst>
      <p:ext uri="{BB962C8B-B14F-4D97-AF65-F5344CB8AC3E}">
        <p14:creationId xmlns:p14="http://schemas.microsoft.com/office/powerpoint/2010/main" val="11071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EE7F9-87EA-408E-8ADF-207F48193591}"/>
              </a:ext>
            </a:extLst>
          </p:cNvPr>
          <p:cNvSpPr txBox="1"/>
          <p:nvPr/>
        </p:nvSpPr>
        <p:spPr>
          <a:xfrm>
            <a:off x="2276475" y="2400300"/>
            <a:ext cx="7134225" cy="2158924"/>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let’s see outliers in few features so we consider z-score technique to remove the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Let us consider Z-score technique, it removes the outliers in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the percentage of data loss in dataset is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25.65</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due to larger number of outliers.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24D3E245-A4BF-4600-8011-6797570727FC}"/>
              </a:ext>
            </a:extLst>
          </p:cNvPr>
          <p:cNvSpPr txBox="1"/>
          <p:nvPr/>
        </p:nvSpPr>
        <p:spPr>
          <a:xfrm>
            <a:off x="1428750" y="714375"/>
            <a:ext cx="8410575"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Removal of Outliers</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996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t>Before handling Skewness</a:t>
            </a:r>
            <a:endParaRPr lang="en-IN" dirty="0"/>
          </a:p>
        </p:txBody>
      </p:sp>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t>After handling Skewness</a:t>
            </a:r>
            <a:endParaRPr lang="en-IN" dirty="0"/>
          </a:p>
        </p:txBody>
      </p:sp>
      <p:graphicFrame>
        <p:nvGraphicFramePr>
          <p:cNvPr id="11" name="Content Placeholder 10">
            <a:extLst>
              <a:ext uri="{FF2B5EF4-FFF2-40B4-BE49-F238E27FC236}">
                <a16:creationId xmlns:a16="http://schemas.microsoft.com/office/drawing/2014/main" id="{DE44EE4A-7A0D-4F39-849B-ACF11C515DE0}"/>
              </a:ext>
            </a:extLst>
          </p:cNvPr>
          <p:cNvGraphicFramePr>
            <a:graphicFrameLocks noGrp="1"/>
          </p:cNvGraphicFramePr>
          <p:nvPr>
            <p:ph sz="half" idx="2"/>
            <p:extLst>
              <p:ext uri="{D42A27DB-BD31-4B8C-83A1-F6EECF244321}">
                <p14:modId xmlns:p14="http://schemas.microsoft.com/office/powerpoint/2010/main" val="4105289460"/>
              </p:ext>
            </p:extLst>
          </p:nvPr>
        </p:nvGraphicFramePr>
        <p:xfrm>
          <a:off x="962026" y="2733675"/>
          <a:ext cx="4238094" cy="3947160"/>
        </p:xfrm>
        <a:graphic>
          <a:graphicData uri="http://schemas.openxmlformats.org/drawingml/2006/table">
            <a:tbl>
              <a:tblPr firstRow="1" firstCol="1" bandRow="1">
                <a:tableStyleId>{5C22544A-7EE6-4342-B048-85BDC9FD1C3A}</a:tableStyleId>
              </a:tblPr>
              <a:tblGrid>
                <a:gridCol w="2133619">
                  <a:extLst>
                    <a:ext uri="{9D8B030D-6E8A-4147-A177-3AD203B41FA5}">
                      <a16:colId xmlns:a16="http://schemas.microsoft.com/office/drawing/2014/main" val="1616613182"/>
                    </a:ext>
                  </a:extLst>
                </a:gridCol>
                <a:gridCol w="2104475">
                  <a:extLst>
                    <a:ext uri="{9D8B030D-6E8A-4147-A177-3AD203B41FA5}">
                      <a16:colId xmlns:a16="http://schemas.microsoft.com/office/drawing/2014/main" val="3091933649"/>
                    </a:ext>
                  </a:extLst>
                </a:gridCol>
              </a:tblGrid>
              <a:tr h="96953">
                <a:tc>
                  <a:txBody>
                    <a:bodyPr/>
                    <a:lstStyle/>
                    <a:p>
                      <a:r>
                        <a:rPr lang="en-IN" sz="700">
                          <a:effectLst/>
                        </a:rPr>
                        <a:t>Columns           Skewness</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Columns           Skewness</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4143177394"/>
                  </a:ext>
                </a:extLst>
              </a:tr>
              <a:tr h="96953">
                <a:tc>
                  <a:txBody>
                    <a:bodyPr/>
                    <a:lstStyle/>
                    <a:p>
                      <a:r>
                        <a:rPr lang="en-IN" sz="700">
                          <a:effectLst/>
                        </a:rPr>
                        <a:t>Gender             0.741028</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NetBenf           -1.180598</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771350394"/>
                  </a:ext>
                </a:extLst>
              </a:tr>
              <a:tr h="96953">
                <a:tc>
                  <a:txBody>
                    <a:bodyPr/>
                    <a:lstStyle/>
                    <a:p>
                      <a:r>
                        <a:rPr lang="en-IN" sz="700">
                          <a:effectLst/>
                        </a:rPr>
                        <a:t>Age                0.680987</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SatExTru          -1.814791</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356159985"/>
                  </a:ext>
                </a:extLst>
              </a:tr>
              <a:tr h="96953">
                <a:tc>
                  <a:txBody>
                    <a:bodyPr/>
                    <a:lstStyle/>
                    <a:p>
                      <a:r>
                        <a:rPr lang="en-IN" sz="700">
                          <a:effectLst/>
                        </a:rPr>
                        <a:t>City              -0.105049</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WidVarProd        -0.551863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700460938"/>
                  </a:ext>
                </a:extLst>
              </a:tr>
              <a:tr h="96953">
                <a:tc>
                  <a:txBody>
                    <a:bodyPr/>
                    <a:lstStyle/>
                    <a:p>
                      <a:r>
                        <a:rPr lang="en-IN" sz="700">
                          <a:effectLst/>
                        </a:rPr>
                        <a:t>PinCode            1.751959</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CompRelProdInfo   -0.940104</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34033071"/>
                  </a:ext>
                </a:extLst>
              </a:tr>
              <a:tr h="96953">
                <a:tc>
                  <a:txBody>
                    <a:bodyPr/>
                    <a:lstStyle/>
                    <a:p>
                      <a:r>
                        <a:rPr lang="en-IN" sz="700">
                          <a:effectLst/>
                        </a:rPr>
                        <a:t>Years             -0.554705</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MontSav           -1.247623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646708385"/>
                  </a:ext>
                </a:extLst>
              </a:tr>
              <a:tr h="96953">
                <a:tc>
                  <a:txBody>
                    <a:bodyPr/>
                    <a:lstStyle/>
                    <a:p>
                      <a:r>
                        <a:rPr lang="en-IN" sz="700">
                          <a:effectLst/>
                        </a:rPr>
                        <a:t>Times              0.286241</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ConvPat            0.115519</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07008904"/>
                  </a:ext>
                </a:extLst>
              </a:tr>
              <a:tr h="96953">
                <a:tc>
                  <a:txBody>
                    <a:bodyPr/>
                    <a:lstStyle/>
                    <a:p>
                      <a:r>
                        <a:rPr lang="en-IN" sz="700">
                          <a:effectLst/>
                        </a:rPr>
                        <a:t>Access             0.630053</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SenAdv            -0.337315</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952039212"/>
                  </a:ext>
                </a:extLst>
              </a:tr>
              <a:tr h="96953">
                <a:tc>
                  <a:txBody>
                    <a:bodyPr/>
                    <a:lstStyle/>
                    <a:p>
                      <a:r>
                        <a:rPr lang="en-IN" sz="700">
                          <a:effectLst/>
                        </a:rPr>
                        <a:t>Device            -0.485180</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ETSocStat         -0.248103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437227642"/>
                  </a:ext>
                </a:extLst>
              </a:tr>
              <a:tr h="96953">
                <a:tc>
                  <a:txBody>
                    <a:bodyPr/>
                    <a:lstStyle/>
                    <a:p>
                      <a:r>
                        <a:rPr lang="en-IN" sz="700">
                          <a:effectLst/>
                        </a:rPr>
                        <a:t>ScSiMobDiv         0.349042</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GratFavET         -0.360913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044402296"/>
                  </a:ext>
                </a:extLst>
              </a:tr>
              <a:tr h="96953">
                <a:tc>
                  <a:txBody>
                    <a:bodyPr/>
                    <a:lstStyle/>
                    <a:p>
                      <a:r>
                        <a:rPr lang="en-IN" sz="700">
                          <a:effectLst/>
                        </a:rPr>
                        <a:t>OS                -0.270283</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FulCerRol         -0.495053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508051113"/>
                  </a:ext>
                </a:extLst>
              </a:tr>
              <a:tr h="96953">
                <a:tc>
                  <a:txBody>
                    <a:bodyPr/>
                    <a:lstStyle/>
                    <a:p>
                      <a:r>
                        <a:rPr lang="en-IN" sz="700">
                          <a:effectLst/>
                        </a:rPr>
                        <a:t>Browser            1.710244</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ValMonSp          -0.172501</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200060977"/>
                  </a:ext>
                </a:extLst>
              </a:tr>
              <a:tr h="96953">
                <a:tc>
                  <a:txBody>
                    <a:bodyPr/>
                    <a:lstStyle/>
                    <a:p>
                      <a:r>
                        <a:rPr lang="en-IN" sz="700">
                          <a:effectLst/>
                        </a:rPr>
                        <a:t>Channel           -2.469485</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OnRetShop          0.145462</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740418059"/>
                  </a:ext>
                </a:extLst>
              </a:tr>
              <a:tr h="96953">
                <a:tc>
                  <a:txBody>
                    <a:bodyPr/>
                    <a:lstStyle/>
                    <a:p>
                      <a:r>
                        <a:rPr lang="en-IN" sz="700">
                          <a:effectLst/>
                        </a:rPr>
                        <a:t>Reach             -0.041161</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EaUsWeb            0.508414</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246851095"/>
                  </a:ext>
                </a:extLst>
              </a:tr>
              <a:tr h="96953">
                <a:tc>
                  <a:txBody>
                    <a:bodyPr/>
                    <a:lstStyle/>
                    <a:p>
                      <a:r>
                        <a:rPr lang="en-IN" sz="700">
                          <a:effectLst/>
                        </a:rPr>
                        <a:t>Explore            0.155075</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VisAppWebLay       0.813015</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40109087"/>
                  </a:ext>
                </a:extLst>
              </a:tr>
              <a:tr h="96953">
                <a:tc>
                  <a:txBody>
                    <a:bodyPr/>
                    <a:lstStyle/>
                    <a:p>
                      <a:r>
                        <a:rPr lang="en-IN" sz="700">
                          <a:effectLst/>
                        </a:rPr>
                        <a:t>PayOpt             0.129735</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WiVaProdOff        1.186071</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840497145"/>
                  </a:ext>
                </a:extLst>
              </a:tr>
              <a:tr h="96953">
                <a:tc>
                  <a:txBody>
                    <a:bodyPr/>
                    <a:lstStyle/>
                    <a:p>
                      <a:r>
                        <a:rPr lang="en-IN" sz="700">
                          <a:effectLst/>
                        </a:rPr>
                        <a:t>FreqAbad          -0.867449</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CompRelProd        0.964100</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76317399"/>
                  </a:ext>
                </a:extLst>
              </a:tr>
              <a:tr h="96953">
                <a:tc>
                  <a:txBody>
                    <a:bodyPr/>
                    <a:lstStyle/>
                    <a:p>
                      <a:r>
                        <a:rPr lang="en-IN" sz="700">
                          <a:effectLst/>
                        </a:rPr>
                        <a:t>Abandon            0.743052</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FaLoWebSp          0.106301</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685709480"/>
                  </a:ext>
                </a:extLst>
              </a:tr>
              <a:tr h="96953">
                <a:tc>
                  <a:txBody>
                    <a:bodyPr/>
                    <a:lstStyle/>
                    <a:p>
                      <a:r>
                        <a:rPr lang="en-IN" sz="700">
                          <a:effectLst/>
                        </a:rPr>
                        <a:t>ContWeb           -2.234127</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RelWeb             0.464836</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247549393"/>
                  </a:ext>
                </a:extLst>
              </a:tr>
              <a:tr h="96953">
                <a:tc>
                  <a:txBody>
                    <a:bodyPr/>
                    <a:lstStyle/>
                    <a:p>
                      <a:r>
                        <a:rPr lang="en-IN" sz="700">
                          <a:effectLst/>
                        </a:rPr>
                        <a:t>InfoRev           -0.801079</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QuComPur           0.606858</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951909879"/>
                  </a:ext>
                </a:extLst>
              </a:tr>
              <a:tr h="96953">
                <a:tc>
                  <a:txBody>
                    <a:bodyPr/>
                    <a:lstStyle/>
                    <a:p>
                      <a:r>
                        <a:rPr lang="en-IN" sz="700">
                          <a:effectLst/>
                        </a:rPr>
                        <a:t>CompInfo          -0.893446</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AvaSevPayOpt       0.781633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899961421"/>
                  </a:ext>
                </a:extLst>
              </a:tr>
              <a:tr h="96953">
                <a:tc>
                  <a:txBody>
                    <a:bodyPr/>
                    <a:lstStyle/>
                    <a:p>
                      <a:r>
                        <a:rPr lang="en-IN" sz="700">
                          <a:effectLst/>
                        </a:rPr>
                        <a:t>RelInfo           -1.710957</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SpOrdDel           1.061243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722815740"/>
                  </a:ext>
                </a:extLst>
              </a:tr>
              <a:tr h="96953">
                <a:tc>
                  <a:txBody>
                    <a:bodyPr/>
                    <a:lstStyle/>
                    <a:p>
                      <a:r>
                        <a:rPr lang="en-IN" sz="700">
                          <a:effectLst/>
                        </a:rPr>
                        <a:t>EaNav             -2.052560</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PrCusInfo          0.716860</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87958765"/>
                  </a:ext>
                </a:extLst>
              </a:tr>
              <a:tr h="96953">
                <a:tc>
                  <a:txBody>
                    <a:bodyPr/>
                    <a:lstStyle/>
                    <a:p>
                      <a:r>
                        <a:rPr lang="en-IN" sz="700">
                          <a:effectLst/>
                        </a:rPr>
                        <a:t>LodProSp          -1.467621</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SecFinInfo         0.073523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214975365"/>
                  </a:ext>
                </a:extLst>
              </a:tr>
              <a:tr h="96953">
                <a:tc>
                  <a:txBody>
                    <a:bodyPr/>
                    <a:lstStyle/>
                    <a:p>
                      <a:r>
                        <a:rPr lang="en-IN" sz="700">
                          <a:effectLst/>
                        </a:rPr>
                        <a:t>UsFrInt           -2.015996</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PerTrWor           0.199441</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746967245"/>
                  </a:ext>
                </a:extLst>
              </a:tr>
              <a:tr h="96953">
                <a:tc>
                  <a:txBody>
                    <a:bodyPr/>
                    <a:lstStyle/>
                    <a:p>
                      <a:r>
                        <a:rPr lang="en-IN" sz="700">
                          <a:effectLst/>
                        </a:rPr>
                        <a:t>PayMeth           -1.581400</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PreAsMulCh         0.577166</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454153699"/>
                  </a:ext>
                </a:extLst>
              </a:tr>
              <a:tr h="96953">
                <a:tc>
                  <a:txBody>
                    <a:bodyPr/>
                    <a:lstStyle/>
                    <a:p>
                      <a:r>
                        <a:rPr lang="en-IN" sz="700">
                          <a:effectLst/>
                        </a:rPr>
                        <a:t>Trust             -1.261484</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LoTiLogIn          0.131096</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875376552"/>
                  </a:ext>
                </a:extLst>
              </a:tr>
              <a:tr h="96953">
                <a:tc>
                  <a:txBody>
                    <a:bodyPr/>
                    <a:lstStyle/>
                    <a:p>
                      <a:r>
                        <a:rPr lang="en-IN" sz="700">
                          <a:effectLst/>
                        </a:rPr>
                        <a:t>Empathy           -2.294982</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LoTiDisGrPh        0.167550</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4234517769"/>
                  </a:ext>
                </a:extLst>
              </a:tr>
              <a:tr h="96953">
                <a:tc>
                  <a:txBody>
                    <a:bodyPr/>
                    <a:lstStyle/>
                    <a:p>
                      <a:r>
                        <a:rPr lang="en-IN" sz="700">
                          <a:effectLst/>
                        </a:rPr>
                        <a:t>GuarPriv          -1.355737</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LaDecPr           -0.378929</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355130746"/>
                  </a:ext>
                </a:extLst>
              </a:tr>
              <a:tr h="96953">
                <a:tc>
                  <a:txBody>
                    <a:bodyPr/>
                    <a:lstStyle/>
                    <a:p>
                      <a:r>
                        <a:rPr lang="en-IN" sz="700">
                          <a:effectLst/>
                        </a:rPr>
                        <a:t>ResAvab           -2.104016</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LonPaLoTi         -0.708594</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531614284"/>
                  </a:ext>
                </a:extLst>
              </a:tr>
              <a:tr h="96953">
                <a:tc>
                  <a:txBody>
                    <a:bodyPr/>
                    <a:lstStyle/>
                    <a:p>
                      <a:r>
                        <a:rPr lang="en-IN" sz="700">
                          <a:effectLst/>
                        </a:rPr>
                        <a:t>BenfDisc          -1.052475</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LimMoPayPr        -0.086712</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554628169"/>
                  </a:ext>
                </a:extLst>
              </a:tr>
              <a:tr h="96953">
                <a:tc>
                  <a:txBody>
                    <a:bodyPr/>
                    <a:lstStyle/>
                    <a:p>
                      <a:r>
                        <a:rPr lang="en-IN" sz="700">
                          <a:effectLst/>
                        </a:rPr>
                        <a:t>Enjoyment         -0.565041</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LoDelPer          -0.147702</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3231205536"/>
                  </a:ext>
                </a:extLst>
              </a:tr>
              <a:tr h="96953">
                <a:tc>
                  <a:txBody>
                    <a:bodyPr/>
                    <a:lstStyle/>
                    <a:p>
                      <a:r>
                        <a:rPr lang="en-IN" sz="700">
                          <a:effectLst/>
                        </a:rPr>
                        <a:t>ConvFlex          -1.121619</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ChAppDes           0.354163</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667533337"/>
                  </a:ext>
                </a:extLst>
              </a:tr>
              <a:tr h="96953">
                <a:tc>
                  <a:txBody>
                    <a:bodyPr/>
                    <a:lstStyle/>
                    <a:p>
                      <a:r>
                        <a:rPr lang="en-IN" sz="700">
                          <a:effectLst/>
                        </a:rPr>
                        <a:t>RetRepPol         -2.243625</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FrqDist           -0.100608</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4256399796"/>
                  </a:ext>
                </a:extLst>
              </a:tr>
              <a:tr h="96953">
                <a:tc>
                  <a:txBody>
                    <a:bodyPr/>
                    <a:lstStyle/>
                    <a:p>
                      <a:r>
                        <a:rPr lang="en-IN" sz="700">
                          <a:effectLst/>
                        </a:rPr>
                        <a:t>GaAcLoPr          -0.853530</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WebEffBef          0.662084</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1406696472"/>
                  </a:ext>
                </a:extLst>
              </a:tr>
              <a:tr h="96953">
                <a:tc>
                  <a:txBody>
                    <a:bodyPr/>
                    <a:lstStyle/>
                    <a:p>
                      <a:r>
                        <a:rPr lang="en-IN" sz="700">
                          <a:effectLst/>
                        </a:rPr>
                        <a:t>DispQualinfo      -0.555681</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a:effectLst/>
                        </a:rPr>
                        <a:t>IndOnlRet          0.583614</a:t>
                      </a:r>
                      <a:endParaRPr lang="en-IN" sz="70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990614940"/>
                  </a:ext>
                </a:extLst>
              </a:tr>
              <a:tr h="96953">
                <a:tc>
                  <a:txBody>
                    <a:bodyPr/>
                    <a:lstStyle/>
                    <a:p>
                      <a:r>
                        <a:rPr lang="en-IN" sz="700">
                          <a:effectLst/>
                        </a:rPr>
                        <a:t>SatShGoQual       -1.989886</a:t>
                      </a:r>
                      <a:endParaRPr lang="en-IN" sz="700">
                        <a:effectLst/>
                        <a:latin typeface="Calibri" panose="020F0502020204030204" pitchFamily="34" charset="0"/>
                        <a:cs typeface="Times New Roman" panose="02020603050405020304" pitchFamily="18" charset="0"/>
                      </a:endParaRPr>
                    </a:p>
                  </a:txBody>
                  <a:tcPr marL="42679" marR="42679" marT="0" marB="0"/>
                </a:tc>
                <a:tc>
                  <a:txBody>
                    <a:bodyPr/>
                    <a:lstStyle/>
                    <a:p>
                      <a:r>
                        <a:rPr lang="en-IN" sz="700" dirty="0">
                          <a:effectLst/>
                        </a:rPr>
                        <a:t> </a:t>
                      </a:r>
                      <a:endParaRPr lang="en-IN" sz="700" dirty="0">
                        <a:effectLst/>
                        <a:latin typeface="Calibri" panose="020F0502020204030204" pitchFamily="34" charset="0"/>
                        <a:cs typeface="Times New Roman" panose="02020603050405020304" pitchFamily="18" charset="0"/>
                      </a:endParaRPr>
                    </a:p>
                  </a:txBody>
                  <a:tcPr marL="42679" marR="42679" marT="0" marB="0"/>
                </a:tc>
                <a:extLst>
                  <a:ext uri="{0D108BD9-81ED-4DB2-BD59-A6C34878D82A}">
                    <a16:rowId xmlns:a16="http://schemas.microsoft.com/office/drawing/2014/main" val="2588699405"/>
                  </a:ext>
                </a:extLst>
              </a:tr>
            </a:tbl>
          </a:graphicData>
        </a:graphic>
      </p:graphicFrame>
      <p:sp>
        <p:nvSpPr>
          <p:cNvPr id="12" name="Rectangle 2">
            <a:extLst>
              <a:ext uri="{FF2B5EF4-FFF2-40B4-BE49-F238E27FC236}">
                <a16:creationId xmlns:a16="http://schemas.microsoft.com/office/drawing/2014/main" id="{7CC6B5B3-EA51-4AF0-A900-2D738F9200D8}"/>
              </a:ext>
            </a:extLst>
          </p:cNvPr>
          <p:cNvSpPr>
            <a:spLocks noChangeArrowheads="1"/>
          </p:cNvSpPr>
          <p:nvPr/>
        </p:nvSpPr>
        <p:spPr bwMode="auto">
          <a:xfrm>
            <a:off x="-2310569" y="0"/>
            <a:ext cx="145025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5" name="Content Placeholder 14">
            <a:extLst>
              <a:ext uri="{FF2B5EF4-FFF2-40B4-BE49-F238E27FC236}">
                <a16:creationId xmlns:a16="http://schemas.microsoft.com/office/drawing/2014/main" id="{9D54F719-1BC1-4E6B-873E-CA084B010234}"/>
              </a:ext>
            </a:extLst>
          </p:cNvPr>
          <p:cNvGraphicFramePr>
            <a:graphicFrameLocks noGrp="1"/>
          </p:cNvGraphicFramePr>
          <p:nvPr>
            <p:ph sz="quarter" idx="4"/>
            <p:extLst>
              <p:ext uri="{D42A27DB-BD31-4B8C-83A1-F6EECF244321}">
                <p14:modId xmlns:p14="http://schemas.microsoft.com/office/powerpoint/2010/main" val="2959589400"/>
              </p:ext>
            </p:extLst>
          </p:nvPr>
        </p:nvGraphicFramePr>
        <p:xfrm>
          <a:off x="6356622" y="2733675"/>
          <a:ext cx="4616178" cy="3947184"/>
        </p:xfrm>
        <a:graphic>
          <a:graphicData uri="http://schemas.openxmlformats.org/drawingml/2006/table">
            <a:tbl>
              <a:tblPr firstRow="1" firstCol="1" bandRow="1">
                <a:tableStyleId>{5C22544A-7EE6-4342-B048-85BDC9FD1C3A}</a:tableStyleId>
              </a:tblPr>
              <a:tblGrid>
                <a:gridCol w="2323960">
                  <a:extLst>
                    <a:ext uri="{9D8B030D-6E8A-4147-A177-3AD203B41FA5}">
                      <a16:colId xmlns:a16="http://schemas.microsoft.com/office/drawing/2014/main" val="4101829132"/>
                    </a:ext>
                  </a:extLst>
                </a:gridCol>
                <a:gridCol w="2292218">
                  <a:extLst>
                    <a:ext uri="{9D8B030D-6E8A-4147-A177-3AD203B41FA5}">
                      <a16:colId xmlns:a16="http://schemas.microsoft.com/office/drawing/2014/main" val="2985588697"/>
                    </a:ext>
                  </a:extLst>
                </a:gridCol>
              </a:tblGrid>
              <a:tr h="109644">
                <a:tc>
                  <a:txBody>
                    <a:bodyPr/>
                    <a:lstStyle/>
                    <a:p>
                      <a:r>
                        <a:rPr lang="en-IN" sz="700">
                          <a:effectLst/>
                        </a:rPr>
                        <a:t>Columns           Skewness</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Columns           Skewness</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338213652"/>
                  </a:ext>
                </a:extLst>
              </a:tr>
              <a:tr h="109644">
                <a:tc>
                  <a:txBody>
                    <a:bodyPr/>
                    <a:lstStyle/>
                    <a:p>
                      <a:r>
                        <a:rPr lang="en-IN" sz="700">
                          <a:effectLst/>
                        </a:rPr>
                        <a:t>Gender             0.741028</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NetBenf           -0.622457</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516694238"/>
                  </a:ext>
                </a:extLst>
              </a:tr>
              <a:tr h="109644">
                <a:tc>
                  <a:txBody>
                    <a:bodyPr/>
                    <a:lstStyle/>
                    <a:p>
                      <a:r>
                        <a:rPr lang="en-IN" sz="700">
                          <a:effectLst/>
                        </a:rPr>
                        <a:t>Age               -0.024246</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SatExTru          -0.469379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387783782"/>
                  </a:ext>
                </a:extLst>
              </a:tr>
              <a:tr h="109644">
                <a:tc>
                  <a:txBody>
                    <a:bodyPr/>
                    <a:lstStyle/>
                    <a:p>
                      <a:r>
                        <a:rPr lang="en-IN" sz="700">
                          <a:effectLst/>
                        </a:rPr>
                        <a:t>City              -0.263529</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WidVarProd        -0.205770</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07526068"/>
                  </a:ext>
                </a:extLst>
              </a:tr>
              <a:tr h="109644">
                <a:tc>
                  <a:txBody>
                    <a:bodyPr/>
                    <a:lstStyle/>
                    <a:p>
                      <a:r>
                        <a:rPr lang="en-IN" sz="700">
                          <a:effectLst/>
                        </a:rPr>
                        <a:t>PinCode            0.000000</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CompRelProdInfo   -0.317747</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09541553"/>
                  </a:ext>
                </a:extLst>
              </a:tr>
              <a:tr h="109644">
                <a:tc>
                  <a:txBody>
                    <a:bodyPr/>
                    <a:lstStyle/>
                    <a:p>
                      <a:r>
                        <a:rPr lang="en-IN" sz="700">
                          <a:effectLst/>
                        </a:rPr>
                        <a:t>Years             -0.371550</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MontSav           -0.553624</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251504702"/>
                  </a:ext>
                </a:extLst>
              </a:tr>
              <a:tr h="109644">
                <a:tc>
                  <a:txBody>
                    <a:bodyPr/>
                    <a:lstStyle/>
                    <a:p>
                      <a:r>
                        <a:rPr lang="en-IN" sz="700">
                          <a:effectLst/>
                        </a:rPr>
                        <a:t>Access             0.006801</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ConvPat           -0.018599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00302346"/>
                  </a:ext>
                </a:extLst>
              </a:tr>
              <a:tr h="109644">
                <a:tc>
                  <a:txBody>
                    <a:bodyPr/>
                    <a:lstStyle/>
                    <a:p>
                      <a:r>
                        <a:rPr lang="en-IN" sz="700">
                          <a:effectLst/>
                        </a:rPr>
                        <a:t>Device            -0.138222</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SenAdv            -0.136339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909473012"/>
                  </a:ext>
                </a:extLst>
              </a:tr>
              <a:tr h="109644">
                <a:tc>
                  <a:txBody>
                    <a:bodyPr/>
                    <a:lstStyle/>
                    <a:p>
                      <a:r>
                        <a:rPr lang="en-IN" sz="700">
                          <a:effectLst/>
                        </a:rPr>
                        <a:t>ScSiMobDiv         0.165368</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ETSocStat         -0.114445</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162054776"/>
                  </a:ext>
                </a:extLst>
              </a:tr>
              <a:tr h="109644">
                <a:tc>
                  <a:txBody>
                    <a:bodyPr/>
                    <a:lstStyle/>
                    <a:p>
                      <a:r>
                        <a:rPr lang="en-IN" sz="700">
                          <a:effectLst/>
                        </a:rPr>
                        <a:t>OS                -0.272132</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GratFavET         -0.108012</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4130045145"/>
                  </a:ext>
                </a:extLst>
              </a:tr>
              <a:tr h="109644">
                <a:tc>
                  <a:txBody>
                    <a:bodyPr/>
                    <a:lstStyle/>
                    <a:p>
                      <a:r>
                        <a:rPr lang="en-IN" sz="700">
                          <a:effectLst/>
                        </a:rPr>
                        <a:t>Browser            1.533776</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FulCerRol         -0.152034</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4216331120"/>
                  </a:ext>
                </a:extLst>
              </a:tr>
              <a:tr h="109644">
                <a:tc>
                  <a:txBody>
                    <a:bodyPr/>
                    <a:lstStyle/>
                    <a:p>
                      <a:r>
                        <a:rPr lang="en-IN" sz="700">
                          <a:effectLst/>
                        </a:rPr>
                        <a:t>Channel           -2.029216</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ValMonSp          -0.048997</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1029384"/>
                  </a:ext>
                </a:extLst>
              </a:tr>
              <a:tr h="109644">
                <a:tc>
                  <a:txBody>
                    <a:bodyPr/>
                    <a:lstStyle/>
                    <a:p>
                      <a:r>
                        <a:rPr lang="en-IN" sz="700">
                          <a:effectLst/>
                        </a:rPr>
                        <a:t>Reach             -0.208762</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OnRetShop         -0.115650</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661411289"/>
                  </a:ext>
                </a:extLst>
              </a:tr>
              <a:tr h="109644">
                <a:tc>
                  <a:txBody>
                    <a:bodyPr/>
                    <a:lstStyle/>
                    <a:p>
                      <a:r>
                        <a:rPr lang="en-IN" sz="700">
                          <a:effectLst/>
                        </a:rPr>
                        <a:t>Explore           -0.055691</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EaUsWeb           -0.084097</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765902519"/>
                  </a:ext>
                </a:extLst>
              </a:tr>
              <a:tr h="109644">
                <a:tc>
                  <a:txBody>
                    <a:bodyPr/>
                    <a:lstStyle/>
                    <a:p>
                      <a:r>
                        <a:rPr lang="en-IN" sz="700">
                          <a:effectLst/>
                        </a:rPr>
                        <a:t>PayOpt            -0.083889</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VisAppWebLay       0.006539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204840880"/>
                  </a:ext>
                </a:extLst>
              </a:tr>
              <a:tr h="109644">
                <a:tc>
                  <a:txBody>
                    <a:bodyPr/>
                    <a:lstStyle/>
                    <a:p>
                      <a:r>
                        <a:rPr lang="en-IN" sz="700">
                          <a:effectLst/>
                        </a:rPr>
                        <a:t>FreqAbad          -0.192075</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WiVaProdOff        0.056626</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4107967563"/>
                  </a:ext>
                </a:extLst>
              </a:tr>
              <a:tr h="109644">
                <a:tc>
                  <a:txBody>
                    <a:bodyPr/>
                    <a:lstStyle/>
                    <a:p>
                      <a:r>
                        <a:rPr lang="en-IN" sz="700">
                          <a:effectLst/>
                        </a:rPr>
                        <a:t>Abandon            0.231205</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CompRelProd        0.042060</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577165642"/>
                  </a:ext>
                </a:extLst>
              </a:tr>
              <a:tr h="109644">
                <a:tc>
                  <a:txBody>
                    <a:bodyPr/>
                    <a:lstStyle/>
                    <a:p>
                      <a:r>
                        <a:rPr lang="en-IN" sz="700">
                          <a:effectLst/>
                        </a:rPr>
                        <a:t>ContWeb           -0.770947</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FaLoWebSp         -0.203340</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931003912"/>
                  </a:ext>
                </a:extLst>
              </a:tr>
              <a:tr h="109644">
                <a:tc>
                  <a:txBody>
                    <a:bodyPr/>
                    <a:lstStyle/>
                    <a:p>
                      <a:r>
                        <a:rPr lang="en-IN" sz="700">
                          <a:effectLst/>
                        </a:rPr>
                        <a:t>InfoRev           -0.281012</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RelWeb            -0.083203</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840510453"/>
                  </a:ext>
                </a:extLst>
              </a:tr>
              <a:tr h="109644">
                <a:tc>
                  <a:txBody>
                    <a:bodyPr/>
                    <a:lstStyle/>
                    <a:p>
                      <a:r>
                        <a:rPr lang="en-IN" sz="700">
                          <a:effectLst/>
                        </a:rPr>
                        <a:t>CompInfo          -0.235305</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QuComPur          -0.064882</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877101253"/>
                  </a:ext>
                </a:extLst>
              </a:tr>
              <a:tr h="109644">
                <a:tc>
                  <a:txBody>
                    <a:bodyPr/>
                    <a:lstStyle/>
                    <a:p>
                      <a:r>
                        <a:rPr lang="en-IN" sz="700">
                          <a:effectLst/>
                        </a:rPr>
                        <a:t>RelInfo           -0.406237</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AvaSevPayOpt      -0.025756</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81869576"/>
                  </a:ext>
                </a:extLst>
              </a:tr>
              <a:tr h="109644">
                <a:tc>
                  <a:txBody>
                    <a:bodyPr/>
                    <a:lstStyle/>
                    <a:p>
                      <a:r>
                        <a:rPr lang="en-IN" sz="700">
                          <a:effectLst/>
                        </a:rPr>
                        <a:t>EaNav             -0.588561</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SpOrdDel           0.130552</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330518804"/>
                  </a:ext>
                </a:extLst>
              </a:tr>
              <a:tr h="109644">
                <a:tc>
                  <a:txBody>
                    <a:bodyPr/>
                    <a:lstStyle/>
                    <a:p>
                      <a:r>
                        <a:rPr lang="en-IN" sz="700">
                          <a:effectLst/>
                        </a:rPr>
                        <a:t>LodProSp          -0.411050</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PrCusInfo          0.010433</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265842221"/>
                  </a:ext>
                </a:extLst>
              </a:tr>
              <a:tr h="109644">
                <a:tc>
                  <a:txBody>
                    <a:bodyPr/>
                    <a:lstStyle/>
                    <a:p>
                      <a:r>
                        <a:rPr lang="en-IN" sz="700">
                          <a:effectLst/>
                        </a:rPr>
                        <a:t>UsFrInt           -1.110510</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SecFinInfo        -0.233972</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208173780"/>
                  </a:ext>
                </a:extLst>
              </a:tr>
              <a:tr h="109644">
                <a:tc>
                  <a:txBody>
                    <a:bodyPr/>
                    <a:lstStyle/>
                    <a:p>
                      <a:r>
                        <a:rPr lang="en-IN" sz="700">
                          <a:effectLst/>
                        </a:rPr>
                        <a:t>PayMeth           -0.647029</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PerTrWor          -0.140989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05205772"/>
                  </a:ext>
                </a:extLst>
              </a:tr>
              <a:tr h="109644">
                <a:tc>
                  <a:txBody>
                    <a:bodyPr/>
                    <a:lstStyle/>
                    <a:p>
                      <a:r>
                        <a:rPr lang="en-IN" sz="700">
                          <a:effectLst/>
                        </a:rPr>
                        <a:t>Trust             -0.495785</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PreAsMulCh        -0.082562</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418201103"/>
                  </a:ext>
                </a:extLst>
              </a:tr>
              <a:tr h="109644">
                <a:tc>
                  <a:txBody>
                    <a:bodyPr/>
                    <a:lstStyle/>
                    <a:p>
                      <a:r>
                        <a:rPr lang="en-IN" sz="700">
                          <a:effectLst/>
                        </a:rPr>
                        <a:t>Empathy           -1.152407</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LoTiLogIn         -0.169011</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971379061"/>
                  </a:ext>
                </a:extLst>
              </a:tr>
              <a:tr h="109644">
                <a:tc>
                  <a:txBody>
                    <a:bodyPr/>
                    <a:lstStyle/>
                    <a:p>
                      <a:r>
                        <a:rPr lang="en-IN" sz="700">
                          <a:effectLst/>
                        </a:rPr>
                        <a:t>GuarPriv          -0.848203</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LoTiDisGrPh       -0.164309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9647627"/>
                  </a:ext>
                </a:extLst>
              </a:tr>
              <a:tr h="109644">
                <a:tc>
                  <a:txBody>
                    <a:bodyPr/>
                    <a:lstStyle/>
                    <a:p>
                      <a:r>
                        <a:rPr lang="en-IN" sz="700">
                          <a:effectLst/>
                        </a:rPr>
                        <a:t>ResAvab           -0.539238</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LaDecPr           -0.242822</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216097771"/>
                  </a:ext>
                </a:extLst>
              </a:tr>
              <a:tr h="109644">
                <a:tc>
                  <a:txBody>
                    <a:bodyPr/>
                    <a:lstStyle/>
                    <a:p>
                      <a:r>
                        <a:rPr lang="en-IN" sz="700">
                          <a:effectLst/>
                        </a:rPr>
                        <a:t>BenfDisc          -0.341753</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LonPaLoTi         -0.406803</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795289774"/>
                  </a:ext>
                </a:extLst>
              </a:tr>
              <a:tr h="109644">
                <a:tc>
                  <a:txBody>
                    <a:bodyPr/>
                    <a:lstStyle/>
                    <a:p>
                      <a:r>
                        <a:rPr lang="en-IN" sz="700">
                          <a:effectLst/>
                        </a:rPr>
                        <a:t>Enjoyment         -0.242151</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LimMoPayPr        -0.265289</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318750565"/>
                  </a:ext>
                </a:extLst>
              </a:tr>
              <a:tr h="109644">
                <a:tc>
                  <a:txBody>
                    <a:bodyPr/>
                    <a:lstStyle/>
                    <a:p>
                      <a:r>
                        <a:rPr lang="en-IN" sz="700">
                          <a:effectLst/>
                        </a:rPr>
                        <a:t>ConvFlex          -0.453152</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LoDelPer          -0.226723</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132935845"/>
                  </a:ext>
                </a:extLst>
              </a:tr>
              <a:tr h="109644">
                <a:tc>
                  <a:txBody>
                    <a:bodyPr/>
                    <a:lstStyle/>
                    <a:p>
                      <a:r>
                        <a:rPr lang="en-IN" sz="700">
                          <a:effectLst/>
                        </a:rPr>
                        <a:t>RetRepPol         -1.132389</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ChAppDes          -0.002355</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2210958458"/>
                  </a:ext>
                </a:extLst>
              </a:tr>
              <a:tr h="109644">
                <a:tc>
                  <a:txBody>
                    <a:bodyPr/>
                    <a:lstStyle/>
                    <a:p>
                      <a:r>
                        <a:rPr lang="en-IN" sz="700">
                          <a:effectLst/>
                        </a:rPr>
                        <a:t>GaAcLoPr          -0.314912</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FrqDist           -0.271126</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1805736654"/>
                  </a:ext>
                </a:extLst>
              </a:tr>
              <a:tr h="109644">
                <a:tc>
                  <a:txBody>
                    <a:bodyPr/>
                    <a:lstStyle/>
                    <a:p>
                      <a:r>
                        <a:rPr lang="en-IN" sz="700">
                          <a:effectLst/>
                        </a:rPr>
                        <a:t>DispQualinfo      -0.297591</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a:effectLst/>
                        </a:rPr>
                        <a:t>WebEffBef          0.018153</a:t>
                      </a:r>
                      <a:endParaRPr lang="en-IN" sz="70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847027706"/>
                  </a:ext>
                </a:extLst>
              </a:tr>
              <a:tr h="109644">
                <a:tc>
                  <a:txBody>
                    <a:bodyPr/>
                    <a:lstStyle/>
                    <a:p>
                      <a:r>
                        <a:rPr lang="en-IN" sz="700">
                          <a:effectLst/>
                        </a:rPr>
                        <a:t>SatShGoQual       -0.676094</a:t>
                      </a:r>
                      <a:endParaRPr lang="en-IN" sz="700">
                        <a:effectLst/>
                        <a:latin typeface="Calibri" panose="020F0502020204030204" pitchFamily="34" charset="0"/>
                        <a:cs typeface="Times New Roman" panose="02020603050405020304" pitchFamily="18" charset="0"/>
                      </a:endParaRPr>
                    </a:p>
                  </a:txBody>
                  <a:tcPr marL="43864" marR="43864" marT="0" marB="0"/>
                </a:tc>
                <a:tc>
                  <a:txBody>
                    <a:bodyPr/>
                    <a:lstStyle/>
                    <a:p>
                      <a:r>
                        <a:rPr lang="en-IN" sz="700" dirty="0" err="1">
                          <a:effectLst/>
                        </a:rPr>
                        <a:t>IndOnlRet</a:t>
                      </a:r>
                      <a:r>
                        <a:rPr lang="en-IN" sz="700" dirty="0">
                          <a:effectLst/>
                        </a:rPr>
                        <a:t>          0.006779</a:t>
                      </a:r>
                      <a:endParaRPr lang="en-IN" sz="700" dirty="0">
                        <a:effectLst/>
                        <a:latin typeface="Calibri" panose="020F0502020204030204" pitchFamily="34" charset="0"/>
                        <a:cs typeface="Times New Roman" panose="02020603050405020304" pitchFamily="18" charset="0"/>
                      </a:endParaRPr>
                    </a:p>
                  </a:txBody>
                  <a:tcPr marL="43864" marR="43864" marT="0" marB="0"/>
                </a:tc>
                <a:extLst>
                  <a:ext uri="{0D108BD9-81ED-4DB2-BD59-A6C34878D82A}">
                    <a16:rowId xmlns:a16="http://schemas.microsoft.com/office/drawing/2014/main" val="3265456126"/>
                  </a:ext>
                </a:extLst>
              </a:tr>
            </a:tbl>
          </a:graphicData>
        </a:graphic>
      </p:graphicFrame>
    </p:spTree>
    <p:extLst>
      <p:ext uri="{BB962C8B-B14F-4D97-AF65-F5344CB8AC3E}">
        <p14:creationId xmlns:p14="http://schemas.microsoft.com/office/powerpoint/2010/main" val="273833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a:bodyPr>
          <a:lstStyle/>
          <a:p>
            <a:pPr>
              <a:lnSpc>
                <a:spcPct val="107000"/>
              </a:lnSpc>
              <a:spcAft>
                <a:spcPts val="800"/>
              </a:spcAft>
            </a:pPr>
            <a:r>
              <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Tree>
    <p:extLst>
      <p:ext uri="{BB962C8B-B14F-4D97-AF65-F5344CB8AC3E}">
        <p14:creationId xmlns:p14="http://schemas.microsoft.com/office/powerpoint/2010/main" val="391514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Performance Metric</a:t>
            </a:r>
            <a:endParaRPr lang="en-IN" dirty="0"/>
          </a:p>
        </p:txBody>
      </p:sp>
      <p:graphicFrame>
        <p:nvGraphicFramePr>
          <p:cNvPr id="4" name="Content Placeholder 3">
            <a:extLst>
              <a:ext uri="{FF2B5EF4-FFF2-40B4-BE49-F238E27FC236}">
                <a16:creationId xmlns:a16="http://schemas.microsoft.com/office/drawing/2014/main" id="{52C46329-BCCE-4F54-A032-D212228EC50B}"/>
              </a:ext>
            </a:extLst>
          </p:cNvPr>
          <p:cNvGraphicFramePr>
            <a:graphicFrameLocks noGrp="1"/>
          </p:cNvGraphicFramePr>
          <p:nvPr>
            <p:ph idx="1"/>
            <p:extLst>
              <p:ext uri="{D42A27DB-BD31-4B8C-83A1-F6EECF244321}">
                <p14:modId xmlns:p14="http://schemas.microsoft.com/office/powerpoint/2010/main" val="3591400477"/>
              </p:ext>
            </p:extLst>
          </p:nvPr>
        </p:nvGraphicFramePr>
        <p:xfrm>
          <a:off x="1114425" y="2047875"/>
          <a:ext cx="10372725" cy="3943348"/>
        </p:xfrm>
        <a:graphic>
          <a:graphicData uri="http://schemas.openxmlformats.org/drawingml/2006/table">
            <a:tbl>
              <a:tblPr firstRow="1" firstCol="1" bandRow="1">
                <a:tableStyleId>{5C22544A-7EE6-4342-B048-85BDC9FD1C3A}</a:tableStyleId>
              </a:tblPr>
              <a:tblGrid>
                <a:gridCol w="2074315">
                  <a:extLst>
                    <a:ext uri="{9D8B030D-6E8A-4147-A177-3AD203B41FA5}">
                      <a16:colId xmlns:a16="http://schemas.microsoft.com/office/drawing/2014/main" val="2577850295"/>
                    </a:ext>
                  </a:extLst>
                </a:gridCol>
                <a:gridCol w="2074315">
                  <a:extLst>
                    <a:ext uri="{9D8B030D-6E8A-4147-A177-3AD203B41FA5}">
                      <a16:colId xmlns:a16="http://schemas.microsoft.com/office/drawing/2014/main" val="3171367812"/>
                    </a:ext>
                  </a:extLst>
                </a:gridCol>
                <a:gridCol w="2074315">
                  <a:extLst>
                    <a:ext uri="{9D8B030D-6E8A-4147-A177-3AD203B41FA5}">
                      <a16:colId xmlns:a16="http://schemas.microsoft.com/office/drawing/2014/main" val="3620079069"/>
                    </a:ext>
                  </a:extLst>
                </a:gridCol>
                <a:gridCol w="2074315">
                  <a:extLst>
                    <a:ext uri="{9D8B030D-6E8A-4147-A177-3AD203B41FA5}">
                      <a16:colId xmlns:a16="http://schemas.microsoft.com/office/drawing/2014/main" val="1317530642"/>
                    </a:ext>
                  </a:extLst>
                </a:gridCol>
                <a:gridCol w="2075465">
                  <a:extLst>
                    <a:ext uri="{9D8B030D-6E8A-4147-A177-3AD203B41FA5}">
                      <a16:colId xmlns:a16="http://schemas.microsoft.com/office/drawing/2014/main" val="2967089845"/>
                    </a:ext>
                  </a:extLst>
                </a:gridCol>
              </a:tblGrid>
              <a:tr h="1450428">
                <a:tc>
                  <a:txBody>
                    <a:bodyPr/>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R2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MAE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8297120"/>
                  </a:ext>
                </a:extLst>
              </a:tr>
              <a:tr h="498584">
                <a:tc>
                  <a:txBody>
                    <a:bodyPr/>
                    <a:lstStyle/>
                    <a:p>
                      <a:pPr algn="ctr">
                        <a:spcAft>
                          <a:spcPts val="1200"/>
                        </a:spcAft>
                      </a:pPr>
                      <a:r>
                        <a:rPr lang="en-IN" sz="1100">
                          <a:effectLst/>
                        </a:rPr>
                        <a:t>Linear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30.20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1.17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1.38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68160029"/>
                  </a:ext>
                </a:extLst>
              </a:tr>
              <a:tr h="498584">
                <a:tc>
                  <a:txBody>
                    <a:bodyPr/>
                    <a:lstStyle/>
                    <a:p>
                      <a:pPr algn="ctr">
                        <a:spcAft>
                          <a:spcPts val="1200"/>
                        </a:spcAft>
                      </a:pPr>
                      <a:r>
                        <a:rPr lang="en-IN" sz="1100">
                          <a:effectLst/>
                        </a:rPr>
                        <a:t>Random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72.23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0.42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0.87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9998320"/>
                  </a:ext>
                </a:extLst>
              </a:tr>
              <a:tr h="498584">
                <a:tc>
                  <a:txBody>
                    <a:bodyPr/>
                    <a:lstStyle/>
                    <a:p>
                      <a:pPr algn="ctr">
                        <a:spcAft>
                          <a:spcPts val="1200"/>
                        </a:spcAft>
                      </a:pPr>
                      <a:r>
                        <a:rPr lang="en-IN" sz="1100">
                          <a:effectLst/>
                        </a:rPr>
                        <a:t>Decision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77.94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0.60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869829"/>
                  </a:ext>
                </a:extLst>
              </a:tr>
              <a:tr h="498584">
                <a:tc>
                  <a:txBody>
                    <a:bodyPr/>
                    <a:lstStyle/>
                    <a:p>
                      <a:pPr algn="ctr">
                        <a:spcAft>
                          <a:spcPts val="1200"/>
                        </a:spcAft>
                      </a:pPr>
                      <a:r>
                        <a:rPr lang="en-IN" sz="1100">
                          <a:effectLst/>
                        </a:rPr>
                        <a:t>XGBoost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71.51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0.28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0.78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9721930"/>
                  </a:ext>
                </a:extLst>
              </a:tr>
              <a:tr h="498584">
                <a:tc>
                  <a:txBody>
                    <a:bodyPr/>
                    <a:lstStyle/>
                    <a:p>
                      <a:pPr algn="ctr">
                        <a:spcAft>
                          <a:spcPts val="1200"/>
                        </a:spcAft>
                      </a:pPr>
                      <a:r>
                        <a:rPr lang="en-IN" sz="1100">
                          <a:effectLst/>
                        </a:rPr>
                        <a:t>KNeighbors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33.47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0.98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1.82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1.35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0655293"/>
                  </a:ext>
                </a:extLst>
              </a:tr>
            </a:tbl>
          </a:graphicData>
        </a:graphic>
      </p:graphicFrame>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dirty="0"/>
              <a:t>According to performance metric, the decision tree has higher R2 score, So this is our best model.</a:t>
            </a:r>
            <a:endParaRPr lang="en-IN" dirty="0"/>
          </a:p>
        </p:txBody>
      </p:sp>
    </p:spTree>
    <p:extLst>
      <p:ext uri="{BB962C8B-B14F-4D97-AF65-F5344CB8AC3E}">
        <p14:creationId xmlns:p14="http://schemas.microsoft.com/office/powerpoint/2010/main" val="114340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499F157-8709-4EC4-9C16-D533305A2E3D}"/>
              </a:ext>
            </a:extLst>
          </p:cNvPr>
          <p:cNvGraphicFramePr>
            <a:graphicFrameLocks noGrp="1"/>
          </p:cNvGraphicFramePr>
          <p:nvPr>
            <p:ph idx="1"/>
            <p:extLst>
              <p:ext uri="{D42A27DB-BD31-4B8C-83A1-F6EECF244321}">
                <p14:modId xmlns:p14="http://schemas.microsoft.com/office/powerpoint/2010/main" val="541846903"/>
              </p:ext>
            </p:extLst>
          </p:nvPr>
        </p:nvGraphicFramePr>
        <p:xfrm>
          <a:off x="2085976" y="1895474"/>
          <a:ext cx="7610474" cy="2981328"/>
        </p:xfrm>
        <a:graphic>
          <a:graphicData uri="http://schemas.openxmlformats.org/drawingml/2006/table">
            <a:tbl>
              <a:tblPr firstRow="1" firstCol="1" bandRow="1">
                <a:tableStyleId>{5C22544A-7EE6-4342-B048-85BDC9FD1C3A}</a:tableStyleId>
              </a:tblPr>
              <a:tblGrid>
                <a:gridCol w="3984287">
                  <a:extLst>
                    <a:ext uri="{9D8B030D-6E8A-4147-A177-3AD203B41FA5}">
                      <a16:colId xmlns:a16="http://schemas.microsoft.com/office/drawing/2014/main" val="3359050162"/>
                    </a:ext>
                  </a:extLst>
                </a:gridCol>
                <a:gridCol w="3626187">
                  <a:extLst>
                    <a:ext uri="{9D8B030D-6E8A-4147-A177-3AD203B41FA5}">
                      <a16:colId xmlns:a16="http://schemas.microsoft.com/office/drawing/2014/main" val="3041066170"/>
                    </a:ext>
                  </a:extLst>
                </a:gridCol>
              </a:tblGrid>
              <a:tr h="605897">
                <a:tc>
                  <a:txBody>
                    <a:bodyPr/>
                    <a:lstStyle/>
                    <a:p>
                      <a:pPr algn="ctr">
                        <a:spcAft>
                          <a:spcPts val="1200"/>
                        </a:spcAft>
                      </a:pPr>
                      <a:r>
                        <a:rPr lang="en-IN" sz="1400" dirty="0">
                          <a:effectLst/>
                        </a:rPr>
                        <a:t>Performance Metric</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7037059"/>
                  </a:ext>
                </a:extLst>
              </a:tr>
              <a:tr h="476062">
                <a:tc>
                  <a:txBody>
                    <a:bodyPr/>
                    <a:lstStyle/>
                    <a:p>
                      <a:pPr algn="ctr">
                        <a:spcAft>
                          <a:spcPts val="1200"/>
                        </a:spcAft>
                      </a:pPr>
                      <a:r>
                        <a:rPr lang="en-IN" sz="1100">
                          <a:effectLst/>
                        </a:rPr>
                        <a:t>30.20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1739773"/>
                  </a:ext>
                </a:extLst>
              </a:tr>
              <a:tr h="476062">
                <a:tc>
                  <a:txBody>
                    <a:bodyPr/>
                    <a:lstStyle/>
                    <a:p>
                      <a:pPr algn="ctr">
                        <a:spcAft>
                          <a:spcPts val="1200"/>
                        </a:spcAft>
                      </a:pPr>
                      <a:r>
                        <a:rPr lang="en-IN" sz="1100">
                          <a:effectLst/>
                        </a:rPr>
                        <a:t>72.23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77.91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1639589"/>
                  </a:ext>
                </a:extLst>
              </a:tr>
              <a:tr h="476062">
                <a:tc>
                  <a:txBody>
                    <a:bodyPr/>
                    <a:lstStyle/>
                    <a:p>
                      <a:pPr algn="ctr">
                        <a:spcAft>
                          <a:spcPts val="1200"/>
                        </a:spcAft>
                      </a:pPr>
                      <a:r>
                        <a:rPr lang="en-IN" sz="1100">
                          <a:effectLst/>
                        </a:rPr>
                        <a:t>77.94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75.97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3648448"/>
                  </a:ext>
                </a:extLst>
              </a:tr>
              <a:tr h="471183">
                <a:tc>
                  <a:txBody>
                    <a:bodyPr/>
                    <a:lstStyle/>
                    <a:p>
                      <a:pPr algn="ctr">
                        <a:spcAft>
                          <a:spcPts val="1200"/>
                        </a:spcAft>
                      </a:pPr>
                      <a:r>
                        <a:rPr lang="en-IN" sz="1100">
                          <a:effectLst/>
                        </a:rPr>
                        <a:t>71.51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76.12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6832515"/>
                  </a:ext>
                </a:extLst>
              </a:tr>
              <a:tr h="476062">
                <a:tc>
                  <a:txBody>
                    <a:bodyPr/>
                    <a:lstStyle/>
                    <a:p>
                      <a:pPr algn="ctr">
                        <a:spcAft>
                          <a:spcPts val="1200"/>
                        </a:spcAft>
                      </a:pPr>
                      <a:r>
                        <a:rPr lang="en-IN" sz="1100">
                          <a:effectLst/>
                        </a:rPr>
                        <a:t>33.47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42.58</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2818883"/>
                  </a:ext>
                </a:extLst>
              </a:tr>
            </a:tbl>
          </a:graphicData>
        </a:graphic>
      </p:graphicFrame>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which has minimum difference is decision tree. so finally, this is our best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984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Decision Tree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77.94.</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dirty="0">
                <a:solidFill>
                  <a:srgbClr val="202124"/>
                </a:solidFill>
                <a:latin typeface="Times New Roman" panose="02020603050405020304" pitchFamily="18" charset="0"/>
                <a:ea typeface="Calibri" panose="020F0502020204030204" pitchFamily="34" charset="0"/>
              </a:rPr>
              <a:t>Decision Tree</a:t>
            </a:r>
            <a:r>
              <a:rPr lang="en-IN" sz="3600" b="1" dirty="0">
                <a:solidFill>
                  <a:srgbClr val="202124"/>
                </a:solidFill>
                <a:effectLst/>
                <a:latin typeface="Times New Roman" panose="02020603050405020304" pitchFamily="18" charset="0"/>
                <a:ea typeface="Calibri" panose="020F0502020204030204" pitchFamily="34" charset="0"/>
              </a:rPr>
              <a:t> Regressor:</a:t>
            </a:r>
          </a:p>
          <a:p>
            <a:pPr marL="0" indent="0">
              <a:buNone/>
            </a:pPr>
            <a:r>
              <a:rPr lang="en-IN" b="1" dirty="0">
                <a:solidFill>
                  <a:srgbClr val="202124"/>
                </a:solidFill>
                <a:latin typeface="Times New Roman" panose="02020603050405020304" pitchFamily="18" charset="0"/>
              </a:rPr>
              <a:t>	R2 Score : 88.23</a:t>
            </a:r>
          </a:p>
          <a:p>
            <a:pPr marL="0" indent="0">
              <a:buNone/>
            </a:pPr>
            <a:r>
              <a:rPr lang="en-IN" b="1" dirty="0">
                <a:solidFill>
                  <a:srgbClr val="202124"/>
                </a:solidFill>
                <a:latin typeface="Times New Roman" panose="02020603050405020304" pitchFamily="18" charset="0"/>
              </a:rPr>
              <a:t>	Cross validation Score :	 71.81</a:t>
            </a:r>
            <a:endParaRPr lang="en-IN" dirty="0"/>
          </a:p>
        </p:txBody>
      </p:sp>
    </p:spTree>
    <p:extLst>
      <p:ext uri="{BB962C8B-B14F-4D97-AF65-F5344CB8AC3E}">
        <p14:creationId xmlns:p14="http://schemas.microsoft.com/office/powerpoint/2010/main" val="67304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3"/>
            <a:ext cx="9144000" cy="1655762"/>
          </a:xfrm>
        </p:spPr>
        <p:txBody>
          <a:bodyPr>
            <a:normAutofit fontScale="925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sz="2800" dirty="0">
                <a:solidFill>
                  <a:srgbClr val="202124"/>
                </a:solidFill>
                <a:latin typeface="Times New Roman" panose="02020603050405020304" pitchFamily="18" charset="0"/>
                <a:ea typeface="Calibri" panose="020F0502020204030204" pitchFamily="34" charset="0"/>
              </a:rPr>
              <a:t>Decision Tree</a:t>
            </a:r>
            <a:r>
              <a:rPr lang="en-IN" sz="2800" dirty="0">
                <a:solidFill>
                  <a:srgbClr val="202124"/>
                </a:solidFill>
                <a:effectLst/>
                <a:latin typeface="Times New Roman" panose="02020603050405020304" pitchFamily="18" charset="0"/>
                <a:ea typeface="Calibri" panose="020F0502020204030204" pitchFamily="34" charset="0"/>
              </a:rPr>
              <a:t> Regressor:</a:t>
            </a:r>
          </a:p>
          <a:p>
            <a:r>
              <a:rPr lang="en-US" sz="2800" dirty="0">
                <a:latin typeface="Times New Roman" panose="02020603050405020304" pitchFamily="18" charset="0"/>
                <a:cs typeface="Times New Roman" panose="02020603050405020304" pitchFamily="18" charset="0"/>
              </a:rPr>
              <a:t>Hyper parameter Tuning i.e.,R2 score = 88.23 and 71.81 respectively. Finally, Decision Tree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0" name="Content Placeholder 9">
            <a:extLst>
              <a:ext uri="{FF2B5EF4-FFF2-40B4-BE49-F238E27FC236}">
                <a16:creationId xmlns:a16="http://schemas.microsoft.com/office/drawing/2014/main" id="{C4B39992-387F-4B4D-A601-9A8DDDCC35EF}"/>
              </a:ext>
            </a:extLst>
          </p:cNvPr>
          <p:cNvPicPr>
            <a:picLocks noGrp="1"/>
          </p:cNvPicPr>
          <p:nvPr>
            <p:ph sz="half" idx="2"/>
          </p:nvPr>
        </p:nvPicPr>
        <p:blipFill>
          <a:blip r:embed="rId2"/>
          <a:stretch>
            <a:fillRect/>
          </a:stretch>
        </p:blipFill>
        <p:spPr>
          <a:xfrm>
            <a:off x="967455" y="2505075"/>
            <a:ext cx="4902452" cy="3733800"/>
          </a:xfrm>
          <a:prstGeom prst="rect">
            <a:avLst/>
          </a:prstGeom>
        </p:spPr>
      </p:pic>
      <p:pic>
        <p:nvPicPr>
          <p:cNvPr id="14" name="Content Placeholder 13">
            <a:extLst>
              <a:ext uri="{FF2B5EF4-FFF2-40B4-BE49-F238E27FC236}">
                <a16:creationId xmlns:a16="http://schemas.microsoft.com/office/drawing/2014/main" id="{BE8928C4-39E2-42ED-B0BE-80AEF43EB7D6}"/>
              </a:ext>
            </a:extLst>
          </p:cNvPr>
          <p:cNvPicPr>
            <a:picLocks noGrp="1"/>
          </p:cNvPicPr>
          <p:nvPr>
            <p:ph sz="quarter" idx="4"/>
          </p:nvPr>
        </p:nvPicPr>
        <p:blipFill>
          <a:blip r:embed="rId3"/>
          <a:stretch>
            <a:fillRect/>
          </a:stretch>
        </p:blipFill>
        <p:spPr>
          <a:xfrm>
            <a:off x="6550705" y="2505075"/>
            <a:ext cx="4426177" cy="3733799"/>
          </a:xfrm>
          <a:prstGeom prst="rect">
            <a:avLst/>
          </a:prstGeom>
        </p:spPr>
      </p:pic>
    </p:spTree>
    <p:extLst>
      <p:ext uri="{BB962C8B-B14F-4D97-AF65-F5344CB8AC3E}">
        <p14:creationId xmlns:p14="http://schemas.microsoft.com/office/powerpoint/2010/main" val="410370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lnSpcReduction="10000"/>
          </a:bodyPr>
          <a:lstStyle/>
          <a:p>
            <a:r>
              <a:rPr lang="en-IN"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dirty="0" err="1">
                <a:effectLst/>
                <a:latin typeface="Times New Roman" panose="02020603050405020304" pitchFamily="18" charset="0"/>
                <a:ea typeface="Times New Roman" panose="02020603050405020304" pitchFamily="18" charset="0"/>
              </a:rPr>
              <a:t>XGBoost</a:t>
            </a:r>
            <a:r>
              <a:rPr lang="en-IN" dirty="0">
                <a:effectLst/>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5056-5FC2-40D7-82AF-629F389C2465}"/>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p>
        </p:txBody>
      </p:sp>
      <p:pic>
        <p:nvPicPr>
          <p:cNvPr id="4" name="Content Placeholder 3">
            <a:extLst>
              <a:ext uri="{FF2B5EF4-FFF2-40B4-BE49-F238E27FC236}">
                <a16:creationId xmlns:a16="http://schemas.microsoft.com/office/drawing/2014/main" id="{8499DB6D-3802-48EE-9281-6DC19CEF694B}"/>
              </a:ext>
            </a:extLst>
          </p:cNvPr>
          <p:cNvPicPr>
            <a:picLocks noGrp="1"/>
          </p:cNvPicPr>
          <p:nvPr>
            <p:ph idx="1"/>
          </p:nvPr>
        </p:nvPicPr>
        <p:blipFill>
          <a:blip r:embed="rId2"/>
          <a:stretch>
            <a:fillRect/>
          </a:stretch>
        </p:blipFill>
        <p:spPr>
          <a:xfrm>
            <a:off x="1104899" y="1952625"/>
            <a:ext cx="9915525" cy="4210050"/>
          </a:xfrm>
          <a:prstGeom prst="rect">
            <a:avLst/>
          </a:prstGeom>
        </p:spPr>
      </p:pic>
    </p:spTree>
    <p:extLst>
      <p:ext uri="{BB962C8B-B14F-4D97-AF65-F5344CB8AC3E}">
        <p14:creationId xmlns:p14="http://schemas.microsoft.com/office/powerpoint/2010/main" val="9984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times of some customer retention given some of the customer retention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e-commerce sector who want to get an idea about customer. The model can be used also with datasets that covered areas provided that they contain the same features. We also suggest that people take into consideration the features that were deemed as most important as seen in the previous section; this might help them estimate the customer retention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D5EDB18-4F02-4880-BA6C-8ABFE213E9CA}"/>
              </a:ext>
            </a:extLst>
          </p:cNvPr>
          <p:cNvPicPr>
            <a:picLocks noChangeAspect="1"/>
          </p:cNvPicPr>
          <p:nvPr/>
        </p:nvPicPr>
        <p:blipFill>
          <a:blip r:embed="rId2"/>
          <a:stretch>
            <a:fillRect/>
          </a:stretch>
        </p:blipFill>
        <p:spPr>
          <a:xfrm>
            <a:off x="1130054" y="4817993"/>
            <a:ext cx="9766546" cy="1358970"/>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EDA(Exploratory Data Analysis)</a:t>
            </a:r>
            <a:endParaRPr lang="en-IN" b="1"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a:extLst>
              <a:ext uri="{FF2B5EF4-FFF2-40B4-BE49-F238E27FC236}">
                <a16:creationId xmlns:a16="http://schemas.microsoft.com/office/drawing/2014/main" id="{30FC38BE-89FD-4C86-9FA5-47B98DB4086F}"/>
              </a:ext>
            </a:extLst>
          </p:cNvPr>
          <p:cNvSpPr>
            <a:spLocks noGrp="1" noChangeArrowheads="1"/>
          </p:cNvSpPr>
          <p:nvPr>
            <p:ph idx="1"/>
          </p:nvPr>
        </p:nvSpPr>
        <p:spPr bwMode="auto">
          <a:xfrm>
            <a:off x="914400" y="2527530"/>
            <a:ext cx="1067311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269 records (rows) and 71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Since the number of features is large (71), we will attach the original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 file to this study for more information about the dataset.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we will mention the feature name with a short description of its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70000" lnSpcReduction="20000"/>
          </a:bodyPr>
          <a:lstStyle/>
          <a:p>
            <a:r>
              <a:rPr lang="en-IN" sz="3300" dirty="0">
                <a:latin typeface="Times New Roman" panose="02020603050405020304" pitchFamily="18" charset="0"/>
                <a:cs typeface="Times New Roman" panose="02020603050405020304" pitchFamily="18" charset="0"/>
              </a:rPr>
              <a:t>The dataset contains the data of the e-commerce sector. On the basis of the data we have to predict the customer retention of the </a:t>
            </a:r>
            <a:r>
              <a:rPr lang="en-IN" sz="3300" dirty="0" err="1">
                <a:latin typeface="Times New Roman" panose="02020603050405020304" pitchFamily="18" charset="0"/>
                <a:cs typeface="Times New Roman" panose="02020603050405020304" pitchFamily="18" charset="0"/>
              </a:rPr>
              <a:t>indian</a:t>
            </a:r>
            <a:r>
              <a:rPr lang="en-IN" sz="3300" dirty="0">
                <a:latin typeface="Times New Roman" panose="02020603050405020304" pitchFamily="18" charset="0"/>
                <a:cs typeface="Times New Roman" panose="02020603050405020304" pitchFamily="18" charset="0"/>
              </a:rPr>
              <a:t> online shopping, the dataset contains the data like:</a:t>
            </a:r>
          </a:p>
          <a:p>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'Gender', 'Age', 'City',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PinCode</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'Years', 'Times', 'Access', 'Device',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ScSiMobDiv</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'OS', 'Browser', 'Channel', 'Reach', 'Explore',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PayOpt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FreqAbad</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'Abandon',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ContWeb</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InfoRev</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CompInfo</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RelInfo</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EaNav</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LodProSp</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UsFrInt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PayMeth</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'Trust', 'Empathy',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GuarPriv</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ResAvab</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BenfDisc</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'Enjoyment',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ConvFlex</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RetRepPol</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GaAcLoPr</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DispQualinfo</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SatShGoQual</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NetBenf</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SatExTru</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WidVarProd</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CompRelProdInfo</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MontSav</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ConvPat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SenAdv</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ETSocStat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GratFavET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FulCerRol</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ValMonSp</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OnRetShop</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EaUsWeb</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VisAppWebLay</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WiVaProdOff</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CompRelProd</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FaLoWebSp</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RelWeb</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QuComPur</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AvaSevPayOpt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SpOrdDel</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PrCusInfo</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SecFinInfo</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PerTrWor</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PreAsMulCh</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LoTiLogIn</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LoTiDisGrPh</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LaDecPr</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LonPaLoTi</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LimMoPayPr</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LoDelPer</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ChAppDes</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FrqDist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WebEffBef</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3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IndOnlRet</a:t>
            </a:r>
            <a:r>
              <a:rPr lang="en-IN" sz="3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86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Times(Retention):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b="1" dirty="0">
                <a:latin typeface="Times New Roman" panose="02020603050405020304" pitchFamily="18" charset="0"/>
                <a:cs typeface="Times New Roman" panose="02020603050405020304" pitchFamily="18" charset="0"/>
              </a:rPr>
              <a:t>Visualization</a:t>
            </a:r>
            <a:endParaRPr lang="en-IN"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(Times)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985003-B14C-4E95-95B6-DE5BDCF413BA}"/>
              </a:ext>
            </a:extLst>
          </p:cNvPr>
          <p:cNvPicPr>
            <a:picLocks noChangeAspect="1"/>
          </p:cNvPicPr>
          <p:nvPr/>
        </p:nvPicPr>
        <p:blipFill>
          <a:blip r:embed="rId2"/>
          <a:stretch>
            <a:fillRect/>
          </a:stretch>
        </p:blipFill>
        <p:spPr>
          <a:xfrm>
            <a:off x="1368182" y="2114482"/>
            <a:ext cx="9455636" cy="2629035"/>
          </a:xfrm>
          <a:prstGeom prst="rect">
            <a:avLst/>
          </a:prstGeom>
        </p:spPr>
      </p:pic>
      <p:sp>
        <p:nvSpPr>
          <p:cNvPr id="7" name="Content Placeholder 6">
            <a:extLst>
              <a:ext uri="{FF2B5EF4-FFF2-40B4-BE49-F238E27FC236}">
                <a16:creationId xmlns:a16="http://schemas.microsoft.com/office/drawing/2014/main" id="{FA9A6ADA-47BC-451D-B023-6A5D56A4965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337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fontScale="90000"/>
          </a:bodyPr>
          <a:lstStyle/>
          <a:p>
            <a:r>
              <a:rPr lang="en-US" sz="4000" b="1" dirty="0">
                <a:latin typeface="Times New Roman" panose="02020603050405020304" pitchFamily="18" charset="0"/>
                <a:cs typeface="Times New Roman" panose="02020603050405020304" pitchFamily="18" charset="0"/>
              </a:rPr>
              <a:t>Scatter plot Distribution for Customer Retention(Target Variable) vs Perceived Trustworthiness</a:t>
            </a: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C71346A-6774-4323-AE8D-A3D491EECD7C}"/>
              </a:ext>
            </a:extLst>
          </p:cNvPr>
          <p:cNvPicPr>
            <a:picLocks noGrp="1" noChangeAspect="1"/>
          </p:cNvPicPr>
          <p:nvPr>
            <p:ph idx="1"/>
          </p:nvPr>
        </p:nvPicPr>
        <p:blipFill>
          <a:blip r:embed="rId2"/>
          <a:stretch>
            <a:fillRect/>
          </a:stretch>
        </p:blipFill>
        <p:spPr>
          <a:xfrm>
            <a:off x="1377707" y="1790700"/>
            <a:ext cx="9436585" cy="4619625"/>
          </a:xfrm>
        </p:spPr>
      </p:pic>
    </p:spTree>
    <p:extLst>
      <p:ext uri="{BB962C8B-B14F-4D97-AF65-F5344CB8AC3E}">
        <p14:creationId xmlns:p14="http://schemas.microsoft.com/office/powerpoint/2010/main" val="34432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1636</Words>
  <Application>Microsoft Office PowerPoint</Application>
  <PresentationFormat>Widescreen</PresentationFormat>
  <Paragraphs>272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CUSTOMER RETENTION</vt:lpstr>
      <vt:lpstr>Problem Statement</vt:lpstr>
      <vt:lpstr>EDA(Exploratory Data Analysis)</vt:lpstr>
      <vt:lpstr>Data Description</vt:lpstr>
      <vt:lpstr>Data frame Description:</vt:lpstr>
      <vt:lpstr>Target Variable </vt:lpstr>
      <vt:lpstr>Visualization</vt:lpstr>
      <vt:lpstr>Target Variable (Times)</vt:lpstr>
      <vt:lpstr>Scatter plot Distribution for Customer Retention(Target Variable) vs Perceived Trustworthiness</vt:lpstr>
      <vt:lpstr> Data Pre-processing </vt:lpstr>
      <vt:lpstr>Data Cleaning</vt:lpstr>
      <vt:lpstr> Encoding of Data Frame: </vt:lpstr>
      <vt:lpstr>    Correlation matrix: </vt:lpstr>
      <vt:lpstr> Checking the columns which are positively and negative correlated with the target columns:   </vt:lpstr>
      <vt:lpstr>Checking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PowerPoint Presentation</vt:lpstr>
      <vt:lpstr>Checking Skewness: Now here, we are going to use Power transform function to handle skewness in dataset</vt:lpstr>
      <vt:lpstr>Model Building and Evaluation</vt:lpstr>
      <vt:lpstr>Performance Metric</vt:lpstr>
      <vt:lpstr>Comparison:</vt:lpstr>
      <vt:lpstr>Hyper Parameter Tuning</vt:lpstr>
      <vt:lpstr>Hyper Parameter Tuning Performance</vt:lpstr>
      <vt:lpstr>Best Model</vt:lpstr>
      <vt:lpstr>Performance Interpretation:</vt:lpstr>
      <vt:lpstr>Feature Importance’s:</vt:lpstr>
      <vt:lpstr>Feature Importance’s:</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Jayasurya E</cp:lastModifiedBy>
  <cp:revision>15</cp:revision>
  <dcterms:created xsi:type="dcterms:W3CDTF">2021-07-08T14:55:42Z</dcterms:created>
  <dcterms:modified xsi:type="dcterms:W3CDTF">2021-07-18T13:40:12Z</dcterms:modified>
</cp:coreProperties>
</file>